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sldIdLst>
    <p:sldId id="257" r:id="rId2"/>
    <p:sldId id="259" r:id="rId3"/>
    <p:sldId id="260" r:id="rId4"/>
    <p:sldId id="261" r:id="rId5"/>
    <p:sldId id="285" r:id="rId6"/>
    <p:sldId id="281" r:id="rId7"/>
    <p:sldId id="282" r:id="rId8"/>
    <p:sldId id="283" r:id="rId9"/>
    <p:sldId id="262" r:id="rId10"/>
    <p:sldId id="267" r:id="rId11"/>
    <p:sldId id="280" r:id="rId12"/>
    <p:sldId id="271" r:id="rId13"/>
    <p:sldId id="272" r:id="rId14"/>
    <p:sldId id="273" r:id="rId15"/>
    <p:sldId id="274" r:id="rId16"/>
    <p:sldId id="263" r:id="rId17"/>
    <p:sldId id="268" r:id="rId18"/>
    <p:sldId id="276" r:id="rId19"/>
    <p:sldId id="277" r:id="rId20"/>
    <p:sldId id="278" r:id="rId21"/>
    <p:sldId id="264" r:id="rId22"/>
    <p:sldId id="269" r:id="rId23"/>
    <p:sldId id="284" r:id="rId24"/>
    <p:sldId id="279" r:id="rId25"/>
    <p:sldId id="265" r:id="rId26"/>
    <p:sldId id="270" r:id="rId27"/>
    <p:sldId id="26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251"/>
  </p:normalViewPr>
  <p:slideViewPr>
    <p:cSldViewPr snapToGrid="0" snapToObjects="1">
      <p:cViewPr varScale="1">
        <p:scale>
          <a:sx n="87" d="100"/>
          <a:sy n="87" d="100"/>
        </p:scale>
        <p:origin x="1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DBF63-2CFD-CE4A-8D80-F5EC6DBAA0ED}" type="datetimeFigureOut">
              <a:rPr kumimoji="1" lang="zh-CN" altLang="en-US" smtClean="0"/>
              <a:t>15/10/25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B2BEA-E144-B749-B106-D7D292AF8904}" type="slidenum">
              <a:rPr kumimoji="1" lang="zh-CN" altLang="en-US" smtClean="0"/>
              <a:t>‹#›</a:t>
            </a:fld>
            <a:endParaRPr kumimoji="1" lang="zh-CN" altLang="en-US"/>
          </a:p>
        </p:txBody>
      </p:sp>
    </p:spTree>
    <p:extLst>
      <p:ext uri="{BB962C8B-B14F-4D97-AF65-F5344CB8AC3E}">
        <p14:creationId xmlns:p14="http://schemas.microsoft.com/office/powerpoint/2010/main" val="32588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a:t>
            </a:fld>
            <a:endParaRPr kumimoji="1" lang="zh-CN" altLang="en-US"/>
          </a:p>
        </p:txBody>
      </p:sp>
    </p:spTree>
    <p:extLst>
      <p:ext uri="{BB962C8B-B14F-4D97-AF65-F5344CB8AC3E}">
        <p14:creationId xmlns:p14="http://schemas.microsoft.com/office/powerpoint/2010/main" val="111252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10</a:t>
            </a:fld>
            <a:endParaRPr kumimoji="1" lang="zh-CN" altLang="en-US"/>
          </a:p>
        </p:txBody>
      </p:sp>
    </p:spTree>
    <p:extLst>
      <p:ext uri="{BB962C8B-B14F-4D97-AF65-F5344CB8AC3E}">
        <p14:creationId xmlns:p14="http://schemas.microsoft.com/office/powerpoint/2010/main" val="161726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11</a:t>
            </a:fld>
            <a:endParaRPr kumimoji="1" lang="zh-CN" altLang="en-US"/>
          </a:p>
        </p:txBody>
      </p:sp>
    </p:spTree>
    <p:extLst>
      <p:ext uri="{BB962C8B-B14F-4D97-AF65-F5344CB8AC3E}">
        <p14:creationId xmlns:p14="http://schemas.microsoft.com/office/powerpoint/2010/main" val="54581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12</a:t>
            </a:fld>
            <a:endParaRPr kumimoji="1" lang="zh-CN" altLang="en-US"/>
          </a:p>
        </p:txBody>
      </p:sp>
    </p:spTree>
    <p:extLst>
      <p:ext uri="{BB962C8B-B14F-4D97-AF65-F5344CB8AC3E}">
        <p14:creationId xmlns:p14="http://schemas.microsoft.com/office/powerpoint/2010/main" val="695622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13</a:t>
            </a:fld>
            <a:endParaRPr kumimoji="1" lang="zh-CN" altLang="en-US"/>
          </a:p>
        </p:txBody>
      </p:sp>
    </p:spTree>
    <p:extLst>
      <p:ext uri="{BB962C8B-B14F-4D97-AF65-F5344CB8AC3E}">
        <p14:creationId xmlns:p14="http://schemas.microsoft.com/office/powerpoint/2010/main" val="210991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14</a:t>
            </a:fld>
            <a:endParaRPr kumimoji="1" lang="zh-CN" altLang="en-US"/>
          </a:p>
        </p:txBody>
      </p:sp>
    </p:spTree>
    <p:extLst>
      <p:ext uri="{BB962C8B-B14F-4D97-AF65-F5344CB8AC3E}">
        <p14:creationId xmlns:p14="http://schemas.microsoft.com/office/powerpoint/2010/main" val="287384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15</a:t>
            </a:fld>
            <a:endParaRPr kumimoji="1" lang="zh-CN" altLang="en-US"/>
          </a:p>
        </p:txBody>
      </p:sp>
    </p:spTree>
    <p:extLst>
      <p:ext uri="{BB962C8B-B14F-4D97-AF65-F5344CB8AC3E}">
        <p14:creationId xmlns:p14="http://schemas.microsoft.com/office/powerpoint/2010/main" val="64222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16</a:t>
            </a:fld>
            <a:endParaRPr kumimoji="1" lang="zh-CN" altLang="en-US"/>
          </a:p>
        </p:txBody>
      </p:sp>
    </p:spTree>
    <p:extLst>
      <p:ext uri="{BB962C8B-B14F-4D97-AF65-F5344CB8AC3E}">
        <p14:creationId xmlns:p14="http://schemas.microsoft.com/office/powerpoint/2010/main" val="133342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17</a:t>
            </a:fld>
            <a:endParaRPr kumimoji="1" lang="zh-CN" altLang="en-US"/>
          </a:p>
        </p:txBody>
      </p:sp>
    </p:spTree>
    <p:extLst>
      <p:ext uri="{BB962C8B-B14F-4D97-AF65-F5344CB8AC3E}">
        <p14:creationId xmlns:p14="http://schemas.microsoft.com/office/powerpoint/2010/main" val="111380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18</a:t>
            </a:fld>
            <a:endParaRPr kumimoji="1" lang="zh-CN" altLang="en-US"/>
          </a:p>
        </p:txBody>
      </p:sp>
    </p:spTree>
    <p:extLst>
      <p:ext uri="{BB962C8B-B14F-4D97-AF65-F5344CB8AC3E}">
        <p14:creationId xmlns:p14="http://schemas.microsoft.com/office/powerpoint/2010/main" val="193466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19</a:t>
            </a:fld>
            <a:endParaRPr kumimoji="1" lang="zh-CN" altLang="en-US"/>
          </a:p>
        </p:txBody>
      </p:sp>
    </p:spTree>
    <p:extLst>
      <p:ext uri="{BB962C8B-B14F-4D97-AF65-F5344CB8AC3E}">
        <p14:creationId xmlns:p14="http://schemas.microsoft.com/office/powerpoint/2010/main" val="36884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a:t>
            </a:fld>
            <a:endParaRPr kumimoji="1" lang="zh-CN" altLang="en-US"/>
          </a:p>
        </p:txBody>
      </p:sp>
    </p:spTree>
    <p:extLst>
      <p:ext uri="{BB962C8B-B14F-4D97-AF65-F5344CB8AC3E}">
        <p14:creationId xmlns:p14="http://schemas.microsoft.com/office/powerpoint/2010/main" val="1850054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20</a:t>
            </a:fld>
            <a:endParaRPr kumimoji="1" lang="zh-CN" altLang="en-US"/>
          </a:p>
        </p:txBody>
      </p:sp>
    </p:spTree>
    <p:extLst>
      <p:ext uri="{BB962C8B-B14F-4D97-AF65-F5344CB8AC3E}">
        <p14:creationId xmlns:p14="http://schemas.microsoft.com/office/powerpoint/2010/main" val="514131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21</a:t>
            </a:fld>
            <a:endParaRPr kumimoji="1" lang="zh-CN" altLang="en-US"/>
          </a:p>
        </p:txBody>
      </p:sp>
    </p:spTree>
    <p:extLst>
      <p:ext uri="{BB962C8B-B14F-4D97-AF65-F5344CB8AC3E}">
        <p14:creationId xmlns:p14="http://schemas.microsoft.com/office/powerpoint/2010/main" val="22617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22</a:t>
            </a:fld>
            <a:endParaRPr kumimoji="1" lang="zh-CN" altLang="en-US"/>
          </a:p>
        </p:txBody>
      </p:sp>
    </p:spTree>
    <p:extLst>
      <p:ext uri="{BB962C8B-B14F-4D97-AF65-F5344CB8AC3E}">
        <p14:creationId xmlns:p14="http://schemas.microsoft.com/office/powerpoint/2010/main" val="1389595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23</a:t>
            </a:fld>
            <a:endParaRPr kumimoji="1" lang="zh-CN" altLang="en-US"/>
          </a:p>
        </p:txBody>
      </p:sp>
    </p:spTree>
    <p:extLst>
      <p:ext uri="{BB962C8B-B14F-4D97-AF65-F5344CB8AC3E}">
        <p14:creationId xmlns:p14="http://schemas.microsoft.com/office/powerpoint/2010/main" val="1329316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24</a:t>
            </a:fld>
            <a:endParaRPr kumimoji="1" lang="zh-CN" altLang="en-US"/>
          </a:p>
        </p:txBody>
      </p:sp>
    </p:spTree>
    <p:extLst>
      <p:ext uri="{BB962C8B-B14F-4D97-AF65-F5344CB8AC3E}">
        <p14:creationId xmlns:p14="http://schemas.microsoft.com/office/powerpoint/2010/main" val="729220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25</a:t>
            </a:fld>
            <a:endParaRPr kumimoji="1" lang="zh-CN" altLang="en-US"/>
          </a:p>
        </p:txBody>
      </p:sp>
    </p:spTree>
    <p:extLst>
      <p:ext uri="{BB962C8B-B14F-4D97-AF65-F5344CB8AC3E}">
        <p14:creationId xmlns:p14="http://schemas.microsoft.com/office/powerpoint/2010/main" val="159249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rPr>
                  <a:t>Just-In-Time compilation is now widely adopted by modern applications, especially web browsers. By exploiting JIT compiled code, attackers can bypass all currently deployed defenses. This</a:t>
                </a:r>
                <a:r>
                  <a:rPr lang="zh-CN" altLang="en-US" sz="1200" dirty="0" smtClean="0">
                    <a:solidFill>
                      <a:schemeClr val="bg1"/>
                    </a:solidFill>
                  </a:rPr>
                  <a:t> </a:t>
                </a:r>
                <a:r>
                  <a:rPr lang="en-US" altLang="zh-CN" sz="1200" dirty="0" smtClean="0">
                    <a:solidFill>
                      <a:schemeClr val="bg1"/>
                    </a:solidFill>
                  </a:rPr>
                  <a:t>paper proposes </a:t>
                </a:r>
                <a:r>
                  <a:rPr lang="en-US" altLang="zh-CN" sz="1200" dirty="0">
                    <a:solidFill>
                      <a:schemeClr val="bg1"/>
                    </a:solidFill>
                  </a:rPr>
                  <a:t>a general defense solution </a:t>
                </a:r>
                <a:r>
                  <a:rPr lang="en-US" altLang="zh-CN" sz="1200" dirty="0" err="1">
                    <a:solidFill>
                      <a:schemeClr val="bg1"/>
                    </a:solidFill>
                  </a:rPr>
                  <a:t>JITScope</a:t>
                </a:r>
                <a:r>
                  <a:rPr lang="en-US" altLang="zh-CN" sz="1200" dirty="0">
                    <a:solidFill>
                      <a:schemeClr val="bg1"/>
                    </a:solidFill>
                  </a:rPr>
                  <a:t> to protect web browsers from control-flow hijacking attacks</a:t>
                </a:r>
                <a:r>
                  <a:rPr lang="zh-CN" altLang="en-US" sz="1200" dirty="0">
                    <a:solidFill>
                      <a:schemeClr val="bg1"/>
                    </a:solidFill>
                  </a:rPr>
                  <a:t> </a:t>
                </a:r>
                <a:r>
                  <a:rPr lang="en-US" altLang="zh-CN" sz="1200" dirty="0">
                    <a:solidFill>
                      <a:schemeClr val="bg1"/>
                    </a:solidFill>
                  </a:rPr>
                  <a:t>with</a:t>
                </a:r>
                <a:r>
                  <a:rPr lang="zh-CN" altLang="en-US" sz="1200" dirty="0">
                    <a:solidFill>
                      <a:schemeClr val="bg1"/>
                    </a:solidFill>
                  </a:rPr>
                  <a:t> </a:t>
                </a:r>
                <a:r>
                  <a:rPr lang="en-US" altLang="zh-CN" sz="1200" dirty="0">
                    <a:solidFill>
                      <a:schemeClr val="bg1"/>
                    </a:solidFill>
                  </a:rPr>
                  <a:t>Control-Flow Integrity (CFI) policy</a:t>
                </a:r>
                <a:r>
                  <a:rPr lang="zh-CN" altLang="en-US" sz="1200" dirty="0">
                    <a:solidFill>
                      <a:schemeClr val="bg1"/>
                    </a:solidFill>
                  </a:rPr>
                  <a:t> </a:t>
                </a:r>
                <a:r>
                  <a:rPr lang="en-US" altLang="zh-CN" sz="1200" dirty="0">
                    <a:solidFill>
                      <a:schemeClr val="bg1"/>
                    </a:solidFill>
                  </a:rPr>
                  <a:t>and</a:t>
                </a:r>
                <a:r>
                  <a:rPr lang="zh-CN" altLang="en-US" sz="1200" dirty="0">
                    <a:solidFill>
                      <a:schemeClr val="bg1"/>
                    </a:solidFill>
                  </a:rPr>
                  <a:t> </a:t>
                </a:r>
                <a:r>
                  <a:rPr lang="en-US" altLang="zh-CN" sz="1200" dirty="0" smtClean="0">
                    <a:solidFill>
                      <a:schemeClr val="bg1"/>
                    </a:solidFill>
                  </a:rPr>
                  <a:t>W</a:t>
                </a:r>
                <a:r>
                  <a:rPr lang="en-US" altLang="zh-CN" sz="1200" i="0" smtClean="0">
                    <a:solidFill>
                      <a:schemeClr val="bg1"/>
                    </a:solidFill>
                    <a:latin typeface="Cambria Math" charset="0"/>
                    <a:ea typeface="Cambria Math" charset="0"/>
                    <a:cs typeface="Cambria Math" charset="0"/>
                  </a:rPr>
                  <a:t>⨁</a:t>
                </a:r>
                <a:r>
                  <a:rPr lang="en-US" altLang="zh-CN" sz="1200" dirty="0" smtClean="0">
                    <a:solidFill>
                      <a:schemeClr val="bg1"/>
                    </a:solidFill>
                  </a:rPr>
                  <a:t>X </a:t>
                </a:r>
                <a:r>
                  <a:rPr lang="en-US" altLang="zh-CN" sz="1200" dirty="0" smtClean="0">
                    <a:solidFill>
                      <a:schemeClr val="bg1"/>
                    </a:solidFill>
                  </a:rPr>
                  <a:t>policy. It implements a prototype of </a:t>
                </a:r>
                <a:r>
                  <a:rPr lang="en-US" altLang="zh-CN" sz="1200" dirty="0" err="1" smtClean="0">
                    <a:solidFill>
                      <a:schemeClr val="bg1"/>
                    </a:solidFill>
                  </a:rPr>
                  <a:t>JITScope</a:t>
                </a:r>
                <a:r>
                  <a:rPr lang="en-US" altLang="zh-CN" sz="1200" dirty="0" smtClean="0">
                    <a:solidFill>
                      <a:schemeClr val="bg1"/>
                    </a:solidFill>
                  </a:rPr>
                  <a:t> and apply it to a full web browser, including its JIT compiler. Results show that this solution is efficient and effective. </a:t>
                </a:r>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26</a:t>
            </a:fld>
            <a:endParaRPr kumimoji="1" lang="zh-CN" altLang="en-US"/>
          </a:p>
        </p:txBody>
      </p:sp>
    </p:spTree>
    <p:extLst>
      <p:ext uri="{BB962C8B-B14F-4D97-AF65-F5344CB8AC3E}">
        <p14:creationId xmlns:p14="http://schemas.microsoft.com/office/powerpoint/2010/main" val="274223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27</a:t>
            </a:fld>
            <a:endParaRPr kumimoji="1" lang="zh-CN" altLang="en-US"/>
          </a:p>
        </p:txBody>
      </p:sp>
    </p:spTree>
    <p:extLst>
      <p:ext uri="{BB962C8B-B14F-4D97-AF65-F5344CB8AC3E}">
        <p14:creationId xmlns:p14="http://schemas.microsoft.com/office/powerpoint/2010/main" val="87904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a:t>
            </a:fld>
            <a:endParaRPr kumimoji="1" lang="zh-CN" altLang="en-US"/>
          </a:p>
        </p:txBody>
      </p:sp>
    </p:spTree>
    <p:extLst>
      <p:ext uri="{BB962C8B-B14F-4D97-AF65-F5344CB8AC3E}">
        <p14:creationId xmlns:p14="http://schemas.microsoft.com/office/powerpoint/2010/main" val="80051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传统的订阅（或订购）服务是一种预定方式，指的是报纸读者预交一段时间的报纸订阅费，由专门负责投送的人员在指定的时间段把读者所订的报纸按期投递到读者指定的地点。 </a:t>
            </a:r>
          </a:p>
          <a:p>
            <a:r>
              <a:rPr lang="zh-CN" altLang="en-US" sz="1200" kern="1200" dirty="0" smtClean="0">
                <a:solidFill>
                  <a:schemeClr val="tx1"/>
                </a:solidFill>
                <a:effectLst/>
                <a:latin typeface="+mn-lt"/>
                <a:ea typeface="+mn-ea"/>
                <a:cs typeface="+mn-cs"/>
              </a:rPr>
              <a:t>   相对于传统上对订阅的理解，由于网络技术的发展，新闻订阅，博客订阅等电子信息订阅越来越深入日常生活</a:t>
            </a:r>
            <a:r>
              <a:rPr lang="zh-CN" alt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还有就是像一些视频音乐网站，像爱奇艺优酷什么的，提供</a:t>
            </a:r>
            <a:r>
              <a:rPr lang="en-US" altLang="zh-CN" sz="1200" kern="1200" dirty="0" smtClean="0">
                <a:solidFill>
                  <a:schemeClr val="tx1"/>
                </a:solidFill>
                <a:effectLst/>
                <a:latin typeface="+mn-lt"/>
                <a:ea typeface="+mn-ea"/>
                <a:cs typeface="+mn-cs"/>
              </a:rPr>
              <a:t>VIP</a:t>
            </a:r>
            <a:r>
              <a:rPr lang="zh-CN" altLang="en-US" sz="1200" kern="1200" dirty="0" smtClean="0">
                <a:solidFill>
                  <a:schemeClr val="tx1"/>
                </a:solidFill>
                <a:effectLst/>
                <a:latin typeface="+mn-lt"/>
                <a:ea typeface="+mn-ea"/>
                <a:cs typeface="+mn-cs"/>
              </a:rPr>
              <a:t>用户这样的用户形式，也算是一种订购方式吧，相当于</a:t>
            </a:r>
            <a:r>
              <a:rPr lang="en-US" altLang="zh-CN" sz="1200" kern="1200" dirty="0" smtClean="0">
                <a:solidFill>
                  <a:schemeClr val="tx1"/>
                </a:solidFill>
                <a:effectLst/>
                <a:latin typeface="+mn-lt"/>
                <a:ea typeface="+mn-ea"/>
                <a:cs typeface="+mn-cs"/>
              </a:rPr>
              <a:t>VIP</a:t>
            </a:r>
            <a:r>
              <a:rPr lang="zh-CN" altLang="en-US" sz="1200" kern="1200" dirty="0" smtClean="0">
                <a:solidFill>
                  <a:schemeClr val="tx1"/>
                </a:solidFill>
                <a:effectLst/>
                <a:latin typeface="+mn-lt"/>
                <a:ea typeface="+mn-ea"/>
                <a:cs typeface="+mn-cs"/>
              </a:rPr>
              <a:t>用户可以观看需要付费才能观看的视频。</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4</a:t>
            </a:fld>
            <a:endParaRPr kumimoji="1" lang="zh-CN" altLang="en-US"/>
          </a:p>
        </p:txBody>
      </p:sp>
    </p:spTree>
    <p:extLst>
      <p:ext uri="{BB962C8B-B14F-4D97-AF65-F5344CB8AC3E}">
        <p14:creationId xmlns:p14="http://schemas.microsoft.com/office/powerpoint/2010/main" val="26438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2010</a:t>
            </a:r>
            <a:r>
              <a:rPr lang="zh-CN" altLang="en-US" sz="1200" kern="1200" dirty="0" smtClean="0">
                <a:solidFill>
                  <a:schemeClr val="tx1"/>
                </a:solidFill>
                <a:effectLst/>
                <a:latin typeface="+mn-lt"/>
                <a:ea typeface="+mn-ea"/>
                <a:cs typeface="+mn-cs"/>
              </a:rPr>
              <a:t>年发表的一篇文章，</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Untraceability</a:t>
            </a:r>
            <a:r>
              <a:rPr lang="en-US" altLang="zh-CN" sz="1200" kern="1200" dirty="0" smtClean="0">
                <a:solidFill>
                  <a:schemeClr val="tx1"/>
                </a:solidFill>
                <a:effectLst/>
                <a:latin typeface="+mn-lt"/>
                <a:ea typeface="+mn-ea"/>
                <a:cs typeface="+mn-cs"/>
              </a:rPr>
              <a:t> and profiling are not mutually exclusive》</a:t>
            </a:r>
            <a:r>
              <a:rPr lang="zh-CN" altLang="en-US" sz="1200" kern="1200" dirty="0" smtClean="0">
                <a:solidFill>
                  <a:schemeClr val="tx1"/>
                </a:solidFill>
                <a:effectLst/>
                <a:latin typeface="+mn-lt"/>
                <a:ea typeface="+mn-ea"/>
                <a:cs typeface="+mn-cs"/>
              </a:rPr>
              <a:t>，将典型的匿名订购系统分为两类。在类型</a:t>
            </a:r>
            <a:r>
              <a:rPr lang="en-US" altLang="zh-CN" sz="1200" kern="1200" dirty="0"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的系统中，顾客可以在每次访问服务时付费，或者一次性地付费，从而能访问该服务直至固定的次数。在类型</a:t>
            </a:r>
            <a:r>
              <a:rPr lang="en-US" altLang="zh-CN" sz="1200" kern="1200" dirty="0"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中，顾客在付费后可以在固定的时间周期内随意地访问所订购的服务</a:t>
            </a:r>
            <a:r>
              <a:rPr lang="en-US" altLang="zh-CN" sz="1200" kern="1200" dirty="0" smtClean="0">
                <a:solidFill>
                  <a:schemeClr val="tx1"/>
                </a:solidFill>
                <a:effectLst/>
                <a:latin typeface="+mn-lt"/>
                <a:ea typeface="+mn-ea"/>
                <a:cs typeface="+mn-cs"/>
              </a:rPr>
              <a:t>[4,5,13]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应该是属于这一类，付费后可以在固定的时间周期内随意访问，只是每次登录的账号都不一样）。然而，这对于用户并不公平，因为用户即使在订购的周期内不经常地访问服务，也必须为此支付固定的费用。</a:t>
            </a:r>
            <a:endParaRPr lang="zh-CN" altLang="en-US"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5</a:t>
            </a:fld>
            <a:endParaRPr kumimoji="1" lang="zh-CN" altLang="en-US"/>
          </a:p>
        </p:txBody>
      </p:sp>
    </p:spTree>
    <p:extLst>
      <p:ext uri="{BB962C8B-B14F-4D97-AF65-F5344CB8AC3E}">
        <p14:creationId xmlns:p14="http://schemas.microsoft.com/office/powerpoint/2010/main" val="135076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在互联网当中，在线用户的隐私是一个日益凸显的重要问题。很多的在线服务都提供各种类型的电子信息，其中</a:t>
            </a:r>
            <a:r>
              <a:rPr lang="zh-CN" altLang="en-US" sz="1200" kern="1200" dirty="0" smtClean="0">
                <a:solidFill>
                  <a:schemeClr val="tx1"/>
                </a:solidFill>
                <a:effectLst/>
                <a:latin typeface="+mn-lt"/>
                <a:ea typeface="+mn-ea"/>
                <a:cs typeface="+mn-cs"/>
              </a:rPr>
              <a:t>在</a:t>
            </a:r>
            <a:r>
              <a:rPr lang="zh-CN" altLang="en-US" sz="1200" kern="1200" dirty="0" smtClean="0">
                <a:solidFill>
                  <a:schemeClr val="tx1"/>
                </a:solidFill>
                <a:effectLst/>
                <a:latin typeface="+mn-lt"/>
                <a:ea typeface="+mn-ea"/>
                <a:cs typeface="+mn-cs"/>
              </a:rPr>
              <a:t>订购</a:t>
            </a:r>
            <a:r>
              <a:rPr lang="zh-CN" altLang="en-US" sz="1200" kern="1200" dirty="0" smtClean="0">
                <a:solidFill>
                  <a:schemeClr val="tx1"/>
                </a:solidFill>
                <a:effectLst/>
                <a:latin typeface="+mn-lt"/>
                <a:ea typeface="+mn-ea"/>
                <a:cs typeface="+mn-cs"/>
              </a:rPr>
              <a:t>服务</a:t>
            </a:r>
            <a:r>
              <a:rPr lang="zh-CN" altLang="en-US" sz="1200" kern="1200" dirty="0" smtClean="0">
                <a:solidFill>
                  <a:schemeClr val="tx1"/>
                </a:solidFill>
                <a:effectLst/>
                <a:latin typeface="+mn-lt"/>
                <a:ea typeface="+mn-ea"/>
                <a:cs typeface="+mn-cs"/>
              </a:rPr>
              <a:t>中，服务提供者向付费的客户提供重要的信息和服务。然而在客户获取服务的同时，服务提供商却能很容易地监视用户的在线活动或对客户的敏感信息进行收集，从而导致对该客户利益的严重损害。并且也能从用户的订阅或购买行为的信息中推断出用户的隐私信息，包括用户身份信息，习惯和喜好等，并且服务提供者也可能会为了其自身利益而将用户订阅信息出卖给第三方。因此在订阅服务中，如何能为客户提供便捷的服务又能充分保护用户隐私是一个亟待解决的问题。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6</a:t>
            </a:fld>
            <a:endParaRPr kumimoji="1" lang="zh-CN" altLang="en-US"/>
          </a:p>
        </p:txBody>
      </p:sp>
    </p:spTree>
    <p:extLst>
      <p:ext uri="{BB962C8B-B14F-4D97-AF65-F5344CB8AC3E}">
        <p14:creationId xmlns:p14="http://schemas.microsoft.com/office/powerpoint/2010/main" val="12284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准入控制，也就相当于可靠性，能够保证一个服务提供商能够获取适当的费用补偿，保证其商业运作，不能说谁都能去访问其资源，只有订购了的用户才能访问和使用。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另一方面，如果一个用户在一个订购服务当中的行为被服务提供商追踪了，那么用户的个人隐私信息，比如用户的个人喜好，用户习惯等就会被服务提供商获取。</a:t>
            </a: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7</a:t>
            </a:fld>
            <a:endParaRPr kumimoji="1" lang="zh-CN" altLang="en-US"/>
          </a:p>
        </p:txBody>
      </p:sp>
    </p:spTree>
    <p:extLst>
      <p:ext uri="{BB962C8B-B14F-4D97-AF65-F5344CB8AC3E}">
        <p14:creationId xmlns:p14="http://schemas.microsoft.com/office/powerpoint/2010/main" val="48445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这篇文章提出的这个</a:t>
            </a:r>
            <a:r>
              <a:rPr lang="en-US" altLang="zh-CN" dirty="0" smtClean="0"/>
              <a:t>Anon-pass</a:t>
            </a:r>
            <a:r>
              <a:rPr lang="zh-CN" altLang="en-US" dirty="0" smtClean="0"/>
              <a:t>匿名订购协议，保证了可靠性和匿名性。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这里正确性的意思是一个服务提供者能够接受一个未登录的合法用户的请求，或者一个已经登录的用户的连接请求。不可伪造性的意思是一个服务提供者只会接受在该服务提供者处注册过的合法用户。反共享性的意思是，在一个给定的周期内，一个服务提供者只能接受有一个注册私钥的用户的登录。</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此外假名性的意思是服务提供者无法确定用户的身份。不可关联性的意思是任何一个用户的任何多次登录都无法被关联，服务提供者都无法判断是否是来自同一个用户。</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8</a:t>
            </a:fld>
            <a:endParaRPr kumimoji="1" lang="zh-CN" altLang="en-US"/>
          </a:p>
        </p:txBody>
      </p:sp>
    </p:spTree>
    <p:extLst>
      <p:ext uri="{BB962C8B-B14F-4D97-AF65-F5344CB8AC3E}">
        <p14:creationId xmlns:p14="http://schemas.microsoft.com/office/powerpoint/2010/main" val="205677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9</a:t>
            </a:fld>
            <a:endParaRPr kumimoji="1" lang="zh-CN" altLang="en-US"/>
          </a:p>
        </p:txBody>
      </p:sp>
    </p:spTree>
    <p:extLst>
      <p:ext uri="{BB962C8B-B14F-4D97-AF65-F5344CB8AC3E}">
        <p14:creationId xmlns:p14="http://schemas.microsoft.com/office/powerpoint/2010/main" val="17072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82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6902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8553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72204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1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206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2670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82669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8210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96744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199372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1BCE28F-2D57-6540-A751-4E55B4F758A2}" type="slidenum">
              <a:rPr kumimoji="1" lang="zh-CN" altLang="en-US" smtClean="0"/>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798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5" Type="http://schemas.openxmlformats.org/officeDocument/2006/relationships/image" Target="../media/image140.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4" Type="http://schemas.openxmlformats.org/officeDocument/2006/relationships/image" Target="../media/image110.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7338" y="115888"/>
            <a:ext cx="1057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92138" y="3340475"/>
            <a:ext cx="8012112"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2138" y="1984075"/>
            <a:ext cx="8012112" cy="1200329"/>
          </a:xfrm>
          <a:prstGeom prst="rect">
            <a:avLst/>
          </a:prstGeom>
          <a:noFill/>
        </p:spPr>
        <p:txBody>
          <a:bodyPr wrap="square" rtlCol="0">
            <a:spAutoFit/>
          </a:bodyPr>
          <a:lstStyle/>
          <a:p>
            <a:pPr algn="ctr"/>
            <a:r>
              <a:rPr lang="en-US" altLang="zh-CN" sz="3600" dirty="0"/>
              <a:t>Anon-Pass: Practical Anonymous Subscriptions </a:t>
            </a:r>
          </a:p>
        </p:txBody>
      </p:sp>
      <p:sp>
        <p:nvSpPr>
          <p:cNvPr id="7" name="副标题 2"/>
          <p:cNvSpPr txBox="1">
            <a:spLocks/>
          </p:cNvSpPr>
          <p:nvPr/>
        </p:nvSpPr>
        <p:spPr>
          <a:xfrm>
            <a:off x="955693" y="3876845"/>
            <a:ext cx="7061407" cy="504056"/>
          </a:xfrm>
          <a:prstGeom prst="rect">
            <a:avLst/>
          </a:prstGeom>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altLang="zh-CN" dirty="0" smtClean="0">
                <a:solidFill>
                  <a:schemeClr val="bg1">
                    <a:lumMod val="50000"/>
                  </a:schemeClr>
                </a:solidFill>
              </a:rPr>
              <a:t>Michael Z. Lee, Alan M. Dunn, Brent Waters, Emmett </a:t>
            </a:r>
            <a:r>
              <a:rPr lang="en-US" altLang="zh-CN" dirty="0" err="1" smtClean="0">
                <a:solidFill>
                  <a:schemeClr val="bg1">
                    <a:lumMod val="50000"/>
                  </a:schemeClr>
                </a:solidFill>
              </a:rPr>
              <a:t>Witchel</a:t>
            </a:r>
            <a:r>
              <a:rPr lang="en-US" altLang="zh-CN" dirty="0">
                <a:solidFill>
                  <a:schemeClr val="bg1">
                    <a:lumMod val="50000"/>
                  </a:schemeClr>
                </a:solidFill>
              </a:rPr>
              <a:t>, Jonathan Katz </a:t>
            </a:r>
          </a:p>
          <a:p>
            <a:pPr algn="ctr"/>
            <a:endParaRPr lang="zh-CN" altLang="en-US" dirty="0">
              <a:solidFill>
                <a:schemeClr val="bg1">
                  <a:lumMod val="50000"/>
                </a:schemeClr>
              </a:solidFill>
            </a:endParaRPr>
          </a:p>
        </p:txBody>
      </p:sp>
      <p:sp>
        <p:nvSpPr>
          <p:cNvPr id="8" name="副标题 2"/>
          <p:cNvSpPr txBox="1">
            <a:spLocks/>
          </p:cNvSpPr>
          <p:nvPr/>
        </p:nvSpPr>
        <p:spPr>
          <a:xfrm>
            <a:off x="1196008" y="3443204"/>
            <a:ext cx="6840760" cy="50405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000" dirty="0" smtClean="0"/>
              <a:t>S&amp;P</a:t>
            </a:r>
            <a:r>
              <a:rPr lang="zh-CN" altLang="en-US" sz="2000" dirty="0" smtClean="0"/>
              <a:t> </a:t>
            </a:r>
            <a:r>
              <a:rPr lang="en-US" altLang="zh-CN" sz="2000" dirty="0" smtClean="0"/>
              <a:t>2013</a:t>
            </a:r>
            <a:endParaRPr lang="zh-CN" altLang="en-US" sz="2000" dirty="0"/>
          </a:p>
        </p:txBody>
      </p:sp>
      <p:sp>
        <p:nvSpPr>
          <p:cNvPr id="9" name="TextBox 3"/>
          <p:cNvSpPr txBox="1"/>
          <p:nvPr/>
        </p:nvSpPr>
        <p:spPr>
          <a:xfrm>
            <a:off x="6015327" y="4991010"/>
            <a:ext cx="2980076" cy="584775"/>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Presenter: </a:t>
            </a:r>
            <a:r>
              <a:rPr lang="en-US" altLang="zh-CN" sz="1600" dirty="0" err="1" smtClean="0">
                <a:latin typeface="微软雅黑" panose="020B0503020204020204" pitchFamily="34" charset="-122"/>
                <a:ea typeface="微软雅黑" panose="020B0503020204020204" pitchFamily="34" charset="-122"/>
              </a:rPr>
              <a:t>Mingxin</a:t>
            </a:r>
            <a:r>
              <a:rPr lang="en-US" altLang="zh-CN" sz="1600" dirty="0" smtClean="0">
                <a:latin typeface="微软雅黑" panose="020B0503020204020204" pitchFamily="34" charset="-122"/>
                <a:ea typeface="微软雅黑" panose="020B0503020204020204" pitchFamily="34" charset="-122"/>
              </a:rPr>
              <a:t> Chen</a:t>
            </a:r>
          </a:p>
          <a:p>
            <a:r>
              <a:rPr lang="en-US" altLang="zh-CN" sz="1600" dirty="0" err="1" smtClean="0">
                <a:latin typeface="微软雅黑" panose="020B0503020204020204" pitchFamily="34" charset="-122"/>
                <a:ea typeface="微软雅黑" panose="020B0503020204020204" pitchFamily="34" charset="-122"/>
              </a:rPr>
              <a:t>StudentID</a:t>
            </a:r>
            <a:r>
              <a:rPr lang="en-US" altLang="zh-CN" sz="1600" dirty="0" smtClean="0">
                <a:latin typeface="微软雅黑" panose="020B0503020204020204" pitchFamily="34" charset="-122"/>
                <a:ea typeface="微软雅黑" panose="020B0503020204020204" pitchFamily="34" charset="-122"/>
              </a:rPr>
              <a:t>: 2120140994</a:t>
            </a:r>
            <a:endParaRPr lang="zh-CN" altLang="en-US" sz="1600" dirty="0">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half" idx="10"/>
          </p:nvPr>
        </p:nvSpPr>
        <p:spPr/>
        <p:txBody>
          <a:bodyPr/>
          <a:lstStyle/>
          <a:p>
            <a:fld id="{6AAE5322-93C3-044B-AFFF-351AEB4D6140}" type="datetime1">
              <a:rPr kumimoji="1" lang="zh-CN" altLang="en-US" smtClean="0"/>
              <a:t>15/10/25</a:t>
            </a:fld>
            <a:endParaRPr kumimoji="1" lang="zh-CN" altLang="en-US"/>
          </a:p>
        </p:txBody>
      </p:sp>
      <p:sp>
        <p:nvSpPr>
          <p:cNvPr id="12" name="幻灯片编号占位符 11"/>
          <p:cNvSpPr>
            <a:spLocks noGrp="1"/>
          </p:cNvSpPr>
          <p:nvPr>
            <p:ph type="sldNum" sz="quarter" idx="12"/>
          </p:nvPr>
        </p:nvSpPr>
        <p:spPr/>
        <p:txBody>
          <a:bodyPr/>
          <a:lstStyle/>
          <a:p>
            <a:fld id="{FA3DF4A4-C2B2-C04D-947B-95B7BD989F14}" type="slidenum">
              <a:rPr kumimoji="1" lang="zh-CN" altLang="en-US" smtClean="0"/>
              <a:t>1</a:t>
            </a:fld>
            <a:endParaRPr kumimoji="1" lang="zh-CN" altLang="en-US"/>
          </a:p>
        </p:txBody>
      </p:sp>
      <p:sp>
        <p:nvSpPr>
          <p:cNvPr id="13" name="Freeform 166"/>
          <p:cNvSpPr>
            <a:spLocks noChangeAspect="1" noEditPoints="1"/>
          </p:cNvSpPr>
          <p:nvPr/>
        </p:nvSpPr>
        <p:spPr bwMode="auto">
          <a:xfrm>
            <a:off x="5569298" y="5007623"/>
            <a:ext cx="367377" cy="540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518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450" decel="100000" fill="hold"/>
                                        <p:tgtEl>
                                          <p:spTgt spid="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450" decel="100000" fill="hold"/>
                                        <p:tgtEl>
                                          <p:spTgt spid="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450" decel="100000" fill="hold"/>
                                        <p:tgtEl>
                                          <p:spTgt spid="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450" decel="100000" fill="hold"/>
                                        <p:tgtEl>
                                          <p:spTgt spid="9"/>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450" decel="100000" fill="hold"/>
                                        <p:tgtEl>
                                          <p:spTgt spid="13"/>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12649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Overview</a:t>
            </a:r>
            <a:endParaRPr kumimoji="1" lang="zh-CN" altLang="en-US" dirty="0">
              <a:solidFill>
                <a:schemeClr val="bg1"/>
              </a:solidFill>
            </a:endParaRPr>
          </a:p>
        </p:txBody>
      </p:sp>
      <p:sp>
        <p:nvSpPr>
          <p:cNvPr id="8" name="Freeform 5"/>
          <p:cNvSpPr>
            <a:spLocks/>
          </p:cNvSpPr>
          <p:nvPr/>
        </p:nvSpPr>
        <p:spPr bwMode="auto">
          <a:xfrm>
            <a:off x="1507614" y="4630120"/>
            <a:ext cx="5832000" cy="84137"/>
          </a:xfrm>
          <a:custGeom>
            <a:avLst/>
            <a:gdLst>
              <a:gd name="T0" fmla="*/ 0 w 5998"/>
              <a:gd name="T1" fmla="*/ 0 h 74"/>
              <a:gd name="T2" fmla="*/ 2147483646 w 5998"/>
              <a:gd name="T3" fmla="*/ 0 h 74"/>
              <a:gd name="T4" fmla="*/ 2147483646 w 5998"/>
              <a:gd name="T5" fmla="*/ 96143577 h 74"/>
              <a:gd name="T6" fmla="*/ 0 w 5998"/>
              <a:gd name="T7" fmla="*/ 96143577 h 74"/>
              <a:gd name="T8" fmla="*/ 0 w 5998"/>
              <a:gd name="T9" fmla="*/ 0 h 74"/>
              <a:gd name="T10" fmla="*/ 0 w 599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98" h="74">
                <a:moveTo>
                  <a:pt x="0" y="0"/>
                </a:moveTo>
                <a:lnTo>
                  <a:pt x="5998" y="0"/>
                </a:lnTo>
                <a:lnTo>
                  <a:pt x="5998" y="74"/>
                </a:lnTo>
                <a:lnTo>
                  <a:pt x="0" y="74"/>
                </a:lnTo>
                <a:lnTo>
                  <a:pt x="0"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Oval 6"/>
          <p:cNvSpPr>
            <a:spLocks noChangeArrowheads="1"/>
          </p:cNvSpPr>
          <p:nvPr/>
        </p:nvSpPr>
        <p:spPr bwMode="auto">
          <a:xfrm>
            <a:off x="13314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 name="Oval 7"/>
          <p:cNvSpPr>
            <a:spLocks noChangeArrowheads="1"/>
          </p:cNvSpPr>
          <p:nvPr/>
        </p:nvSpPr>
        <p:spPr bwMode="auto">
          <a:xfrm>
            <a:off x="14044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3" name="Oval 9"/>
          <p:cNvSpPr>
            <a:spLocks noChangeArrowheads="1"/>
          </p:cNvSpPr>
          <p:nvPr/>
        </p:nvSpPr>
        <p:spPr bwMode="auto">
          <a:xfrm>
            <a:off x="2471227"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 name="Oval 10"/>
          <p:cNvSpPr>
            <a:spLocks noChangeArrowheads="1"/>
          </p:cNvSpPr>
          <p:nvPr/>
        </p:nvSpPr>
        <p:spPr bwMode="auto">
          <a:xfrm>
            <a:off x="2542664" y="4565032"/>
            <a:ext cx="211138"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5" name="Oval 12"/>
          <p:cNvSpPr>
            <a:spLocks noChangeArrowheads="1"/>
          </p:cNvSpPr>
          <p:nvPr/>
        </p:nvSpPr>
        <p:spPr bwMode="auto">
          <a:xfrm>
            <a:off x="361263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6" name="Oval 13"/>
          <p:cNvSpPr>
            <a:spLocks noChangeArrowheads="1"/>
          </p:cNvSpPr>
          <p:nvPr/>
        </p:nvSpPr>
        <p:spPr bwMode="auto">
          <a:xfrm>
            <a:off x="3687252" y="4565032"/>
            <a:ext cx="203200"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7" name="Oval 15"/>
          <p:cNvSpPr>
            <a:spLocks noChangeArrowheads="1"/>
          </p:cNvSpPr>
          <p:nvPr/>
        </p:nvSpPr>
        <p:spPr bwMode="auto">
          <a:xfrm>
            <a:off x="47477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8" name="Oval 16"/>
          <p:cNvSpPr>
            <a:spLocks noChangeArrowheads="1"/>
          </p:cNvSpPr>
          <p:nvPr/>
        </p:nvSpPr>
        <p:spPr bwMode="auto">
          <a:xfrm>
            <a:off x="48207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9" name="Oval 18"/>
          <p:cNvSpPr>
            <a:spLocks noChangeArrowheads="1"/>
          </p:cNvSpPr>
          <p:nvPr/>
        </p:nvSpPr>
        <p:spPr bwMode="auto">
          <a:xfrm>
            <a:off x="5889114" y="4495182"/>
            <a:ext cx="350838"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0" name="Oval 19"/>
          <p:cNvSpPr>
            <a:spLocks noChangeArrowheads="1"/>
          </p:cNvSpPr>
          <p:nvPr/>
        </p:nvSpPr>
        <p:spPr bwMode="auto">
          <a:xfrm>
            <a:off x="5962139" y="4569795"/>
            <a:ext cx="204788"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1" name="Oval 21"/>
          <p:cNvSpPr>
            <a:spLocks noChangeArrowheads="1"/>
          </p:cNvSpPr>
          <p:nvPr/>
        </p:nvSpPr>
        <p:spPr bwMode="auto">
          <a:xfrm>
            <a:off x="702258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2" name="Oval 22"/>
          <p:cNvSpPr>
            <a:spLocks noChangeArrowheads="1"/>
          </p:cNvSpPr>
          <p:nvPr/>
        </p:nvSpPr>
        <p:spPr bwMode="auto">
          <a:xfrm>
            <a:off x="7097202" y="4569795"/>
            <a:ext cx="204787"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5" name="Oval 26"/>
          <p:cNvSpPr>
            <a:spLocks noChangeArrowheads="1"/>
          </p:cNvSpPr>
          <p:nvPr/>
        </p:nvSpPr>
        <p:spPr bwMode="auto">
          <a:xfrm>
            <a:off x="7134735" y="4601545"/>
            <a:ext cx="139700" cy="141287"/>
          </a:xfrm>
          <a:prstGeom prst="ellipse">
            <a:avLst/>
          </a:pr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6" name="任意多边形 52"/>
          <p:cNvSpPr>
            <a:spLocks/>
          </p:cNvSpPr>
          <p:nvPr/>
        </p:nvSpPr>
        <p:spPr bwMode="auto">
          <a:xfrm>
            <a:off x="1667952" y="3382345"/>
            <a:ext cx="1944687" cy="1360487"/>
          </a:xfrm>
          <a:custGeom>
            <a:avLst/>
            <a:gdLst>
              <a:gd name="T0" fmla="*/ 0 w 1944870"/>
              <a:gd name="T1" fmla="*/ 0 h 1359808"/>
              <a:gd name="T2" fmla="*/ 1944687 w 1944870"/>
              <a:gd name="T3" fmla="*/ 0 h 1359808"/>
              <a:gd name="T4" fmla="*/ 1944687 w 1944870"/>
              <a:gd name="T5" fmla="*/ 744267 h 1359808"/>
              <a:gd name="T6" fmla="*/ 1000909 w 1944870"/>
              <a:gd name="T7" fmla="*/ 744267 h 1359808"/>
              <a:gd name="T8" fmla="*/ 1000909 w 1944870"/>
              <a:gd name="T9" fmla="*/ 1223027 h 1359808"/>
              <a:gd name="T10" fmla="*/ 1007123 w 1944870"/>
              <a:gd name="T11" fmla="*/ 1224293 h 1359808"/>
              <a:gd name="T12" fmla="*/ 1050040 w 1944870"/>
              <a:gd name="T13" fmla="*/ 1289605 h 1359808"/>
              <a:gd name="T14" fmla="*/ 979771 w 1944870"/>
              <a:gd name="T15" fmla="*/ 1360487 h 1359808"/>
              <a:gd name="T16" fmla="*/ 909501 w 1944870"/>
              <a:gd name="T17" fmla="*/ 1289605 h 1359808"/>
              <a:gd name="T18" fmla="*/ 952419 w 1944870"/>
              <a:gd name="T19" fmla="*/ 1224293 h 1359808"/>
              <a:gd name="T20" fmla="*/ 958633 w 1944870"/>
              <a:gd name="T21" fmla="*/ 1223027 h 1359808"/>
              <a:gd name="T22" fmla="*/ 958633 w 1944870"/>
              <a:gd name="T23" fmla="*/ 744267 h 1359808"/>
              <a:gd name="T24" fmla="*/ 0 w 1944870"/>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4870"/>
              <a:gd name="T40" fmla="*/ 0 h 1359808"/>
              <a:gd name="T41" fmla="*/ 1944870 w 1944870"/>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4870" h="1359808">
                <a:moveTo>
                  <a:pt x="0" y="0"/>
                </a:moveTo>
                <a:lnTo>
                  <a:pt x="1944870" y="0"/>
                </a:lnTo>
                <a:lnTo>
                  <a:pt x="1944870" y="743896"/>
                </a:lnTo>
                <a:lnTo>
                  <a:pt x="1001003" y="743896"/>
                </a:lnTo>
                <a:lnTo>
                  <a:pt x="1001003" y="1222417"/>
                </a:lnTo>
                <a:lnTo>
                  <a:pt x="1007218" y="1223682"/>
                </a:lnTo>
                <a:cubicBezTo>
                  <a:pt x="1032441" y="1234437"/>
                  <a:pt x="1050139" y="1259615"/>
                  <a:pt x="1050139" y="1288961"/>
                </a:cubicBezTo>
                <a:cubicBezTo>
                  <a:pt x="1050139" y="1328089"/>
                  <a:pt x="1018675" y="1359808"/>
                  <a:pt x="979863" y="1359808"/>
                </a:cubicBezTo>
                <a:cubicBezTo>
                  <a:pt x="941051" y="1359808"/>
                  <a:pt x="909587" y="1328089"/>
                  <a:pt x="909587" y="1288961"/>
                </a:cubicBezTo>
                <a:cubicBezTo>
                  <a:pt x="909587" y="1259615"/>
                  <a:pt x="927286" y="1234437"/>
                  <a:pt x="952509" y="1223682"/>
                </a:cubicBezTo>
                <a:lnTo>
                  <a:pt x="958723" y="1222417"/>
                </a:lnTo>
                <a:lnTo>
                  <a:pt x="958723" y="743896"/>
                </a:lnTo>
                <a:lnTo>
                  <a:pt x="0" y="743896"/>
                </a:lnTo>
                <a:lnTo>
                  <a:pt x="0" y="0"/>
                </a:ln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8" name="任意多边形 58"/>
          <p:cNvSpPr>
            <a:spLocks/>
          </p:cNvSpPr>
          <p:nvPr/>
        </p:nvSpPr>
        <p:spPr bwMode="auto">
          <a:xfrm>
            <a:off x="3952364" y="3382345"/>
            <a:ext cx="1943100" cy="1360487"/>
          </a:xfrm>
          <a:custGeom>
            <a:avLst/>
            <a:gdLst>
              <a:gd name="T0" fmla="*/ 0 w 1943728"/>
              <a:gd name="T1" fmla="*/ 0 h 1359808"/>
              <a:gd name="T2" fmla="*/ 1943100 w 1943728"/>
              <a:gd name="T3" fmla="*/ 0 h 1359808"/>
              <a:gd name="T4" fmla="*/ 1943100 w 1943728"/>
              <a:gd name="T5" fmla="*/ 744267 h 1359808"/>
              <a:gd name="T6" fmla="*/ 992683 w 1943728"/>
              <a:gd name="T7" fmla="*/ 744267 h 1359808"/>
              <a:gd name="T8" fmla="*/ 992683 w 1943728"/>
              <a:gd name="T9" fmla="*/ 1223027 h 1359808"/>
              <a:gd name="T10" fmla="*/ 998895 w 1943728"/>
              <a:gd name="T11" fmla="*/ 1224293 h 1359808"/>
              <a:gd name="T12" fmla="*/ 1041802 w 1943728"/>
              <a:gd name="T13" fmla="*/ 1289605 h 1359808"/>
              <a:gd name="T14" fmla="*/ 971549 w 1943728"/>
              <a:gd name="T15" fmla="*/ 1360487 h 1359808"/>
              <a:gd name="T16" fmla="*/ 901296 w 1943728"/>
              <a:gd name="T17" fmla="*/ 1289605 h 1359808"/>
              <a:gd name="T18" fmla="*/ 944204 w 1943728"/>
              <a:gd name="T19" fmla="*/ 1224293 h 1359808"/>
              <a:gd name="T20" fmla="*/ 950417 w 1943728"/>
              <a:gd name="T21" fmla="*/ 1223027 h 1359808"/>
              <a:gd name="T22" fmla="*/ 950417 w 1943728"/>
              <a:gd name="T23" fmla="*/ 744267 h 1359808"/>
              <a:gd name="T24" fmla="*/ 0 w 1943728"/>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3728"/>
              <a:gd name="T40" fmla="*/ 0 h 1359808"/>
              <a:gd name="T41" fmla="*/ 1943728 w 1943728"/>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3728" h="1359808">
                <a:moveTo>
                  <a:pt x="0" y="0"/>
                </a:moveTo>
                <a:lnTo>
                  <a:pt x="1943728" y="0"/>
                </a:lnTo>
                <a:lnTo>
                  <a:pt x="1943728" y="743896"/>
                </a:lnTo>
                <a:lnTo>
                  <a:pt x="993004" y="743896"/>
                </a:lnTo>
                <a:lnTo>
                  <a:pt x="993004" y="1222417"/>
                </a:lnTo>
                <a:lnTo>
                  <a:pt x="999218" y="1223682"/>
                </a:lnTo>
                <a:cubicBezTo>
                  <a:pt x="1024441" y="1234437"/>
                  <a:pt x="1042139" y="1259615"/>
                  <a:pt x="1042139" y="1288961"/>
                </a:cubicBezTo>
                <a:cubicBezTo>
                  <a:pt x="1042139" y="1328089"/>
                  <a:pt x="1010675" y="1359808"/>
                  <a:pt x="971863" y="1359808"/>
                </a:cubicBezTo>
                <a:cubicBezTo>
                  <a:pt x="933051" y="1359808"/>
                  <a:pt x="901587" y="1328089"/>
                  <a:pt x="901587" y="1288961"/>
                </a:cubicBezTo>
                <a:cubicBezTo>
                  <a:pt x="901587" y="1259615"/>
                  <a:pt x="919286" y="1234437"/>
                  <a:pt x="944509" y="1223682"/>
                </a:cubicBezTo>
                <a:lnTo>
                  <a:pt x="950724" y="1222417"/>
                </a:lnTo>
                <a:lnTo>
                  <a:pt x="950724" y="743896"/>
                </a:lnTo>
                <a:lnTo>
                  <a:pt x="0" y="743896"/>
                </a:lnTo>
                <a:lnTo>
                  <a:pt x="0" y="0"/>
                </a:lnTo>
                <a:close/>
              </a:path>
            </a:pathLst>
          </a:custGeom>
          <a:solidFill>
            <a:schemeClr val="accent4">
              <a:lumMod val="50000"/>
            </a:schemeClr>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9" name="任意多边形 59"/>
          <p:cNvSpPr>
            <a:spLocks/>
          </p:cNvSpPr>
          <p:nvPr/>
        </p:nvSpPr>
        <p:spPr bwMode="auto">
          <a:xfrm>
            <a:off x="5909752" y="2334595"/>
            <a:ext cx="1951037" cy="2408237"/>
          </a:xfrm>
          <a:custGeom>
            <a:avLst/>
            <a:gdLst>
              <a:gd name="T0" fmla="*/ 0 w 1950584"/>
              <a:gd name="T1" fmla="*/ 0 h 2407662"/>
              <a:gd name="T2" fmla="*/ 1951037 w 1950584"/>
              <a:gd name="T3" fmla="*/ 0 h 2407662"/>
              <a:gd name="T4" fmla="*/ 1951037 w 1950584"/>
              <a:gd name="T5" fmla="*/ 750931 h 2407662"/>
              <a:gd name="T6" fmla="*/ 176016 w 1950584"/>
              <a:gd name="T7" fmla="*/ 750931 h 2407662"/>
              <a:gd name="T8" fmla="*/ 176016 w 1950584"/>
              <a:gd name="T9" fmla="*/ 2270813 h 2407662"/>
              <a:gd name="T10" fmla="*/ 182233 w 1950584"/>
              <a:gd name="T11" fmla="*/ 2272078 h 2407662"/>
              <a:gd name="T12" fmla="*/ 225164 w 1950584"/>
              <a:gd name="T13" fmla="*/ 2337373 h 2407662"/>
              <a:gd name="T14" fmla="*/ 154872 w 1950584"/>
              <a:gd name="T15" fmla="*/ 2408237 h 2407662"/>
              <a:gd name="T16" fmla="*/ 84580 w 1950584"/>
              <a:gd name="T17" fmla="*/ 2337373 h 2407662"/>
              <a:gd name="T18" fmla="*/ 127512 w 1950584"/>
              <a:gd name="T19" fmla="*/ 2272078 h 2407662"/>
              <a:gd name="T20" fmla="*/ 133726 w 1950584"/>
              <a:gd name="T21" fmla="*/ 2270813 h 2407662"/>
              <a:gd name="T22" fmla="*/ 133726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75975" y="750752"/>
                </a:lnTo>
                <a:lnTo>
                  <a:pt x="175975" y="2270271"/>
                </a:lnTo>
                <a:lnTo>
                  <a:pt x="182191" y="2271536"/>
                </a:lnTo>
                <a:cubicBezTo>
                  <a:pt x="207414" y="2282291"/>
                  <a:pt x="225112" y="2307469"/>
                  <a:pt x="225112" y="2336815"/>
                </a:cubicBezTo>
                <a:cubicBezTo>
                  <a:pt x="225112" y="2375943"/>
                  <a:pt x="193648" y="2407662"/>
                  <a:pt x="154836" y="2407662"/>
                </a:cubicBezTo>
                <a:cubicBezTo>
                  <a:pt x="116024" y="2407662"/>
                  <a:pt x="84560" y="2375943"/>
                  <a:pt x="84560" y="2336815"/>
                </a:cubicBezTo>
                <a:cubicBezTo>
                  <a:pt x="84560" y="2307469"/>
                  <a:pt x="102259" y="2282291"/>
                  <a:pt x="127482" y="2271536"/>
                </a:cubicBezTo>
                <a:lnTo>
                  <a:pt x="133695" y="2270271"/>
                </a:lnTo>
                <a:lnTo>
                  <a:pt x="13369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2000" dirty="0">
              <a:solidFill>
                <a:schemeClr val="bg1"/>
              </a:solidFill>
            </a:endParaRPr>
          </a:p>
        </p:txBody>
      </p:sp>
      <p:sp>
        <p:nvSpPr>
          <p:cNvPr id="30" name="任意多边形 57"/>
          <p:cNvSpPr>
            <a:spLocks/>
          </p:cNvSpPr>
          <p:nvPr/>
        </p:nvSpPr>
        <p:spPr bwMode="auto">
          <a:xfrm>
            <a:off x="3626927" y="2334595"/>
            <a:ext cx="1952625" cy="2408237"/>
          </a:xfrm>
          <a:custGeom>
            <a:avLst/>
            <a:gdLst>
              <a:gd name="T0" fmla="*/ 0 w 1951726"/>
              <a:gd name="T1" fmla="*/ 0 h 2407662"/>
              <a:gd name="T2" fmla="*/ 1952625 w 1951726"/>
              <a:gd name="T3" fmla="*/ 0 h 2407662"/>
              <a:gd name="T4" fmla="*/ 1952625 w 1951726"/>
              <a:gd name="T5" fmla="*/ 750931 h 2407662"/>
              <a:gd name="T6" fmla="*/ 184059 w 1951726"/>
              <a:gd name="T7" fmla="*/ 750931 h 2407662"/>
              <a:gd name="T8" fmla="*/ 184059 w 1951726"/>
              <a:gd name="T9" fmla="*/ 2271844 h 2407662"/>
              <a:gd name="T10" fmla="*/ 185162 w 1951726"/>
              <a:gd name="T11" fmla="*/ 2272078 h 2407662"/>
              <a:gd name="T12" fmla="*/ 226358 w 1951726"/>
              <a:gd name="T13" fmla="*/ 2337373 h 2407662"/>
              <a:gd name="T14" fmla="*/ 158908 w 1951726"/>
              <a:gd name="T15" fmla="*/ 2408237 h 2407662"/>
              <a:gd name="T16" fmla="*/ 91458 w 1951726"/>
              <a:gd name="T17" fmla="*/ 2337373 h 2407662"/>
              <a:gd name="T18" fmla="*/ 132654 w 1951726"/>
              <a:gd name="T19" fmla="*/ 2272078 h 2407662"/>
              <a:gd name="T20" fmla="*/ 133757 w 1951726"/>
              <a:gd name="T21" fmla="*/ 2271844 h 2407662"/>
              <a:gd name="T22" fmla="*/ 133757 w 1951726"/>
              <a:gd name="T23" fmla="*/ 750931 h 2407662"/>
              <a:gd name="T24" fmla="*/ 0 w 1951726"/>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1726"/>
              <a:gd name="T40" fmla="*/ 0 h 2407662"/>
              <a:gd name="T41" fmla="*/ 1951726 w 1951726"/>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1726" h="2407662">
                <a:moveTo>
                  <a:pt x="0" y="0"/>
                </a:moveTo>
                <a:lnTo>
                  <a:pt x="1951726" y="0"/>
                </a:lnTo>
                <a:lnTo>
                  <a:pt x="1951726" y="750752"/>
                </a:lnTo>
                <a:lnTo>
                  <a:pt x="183974" y="750752"/>
                </a:lnTo>
                <a:lnTo>
                  <a:pt x="183974" y="2271302"/>
                </a:lnTo>
                <a:lnTo>
                  <a:pt x="185077" y="2271536"/>
                </a:lnTo>
                <a:cubicBezTo>
                  <a:pt x="209275" y="2282291"/>
                  <a:pt x="226254" y="2307469"/>
                  <a:pt x="226254" y="2336815"/>
                </a:cubicBezTo>
                <a:cubicBezTo>
                  <a:pt x="226254" y="2375943"/>
                  <a:pt x="196069" y="2407662"/>
                  <a:pt x="158835" y="2407662"/>
                </a:cubicBezTo>
                <a:cubicBezTo>
                  <a:pt x="121601" y="2407662"/>
                  <a:pt x="91416" y="2375943"/>
                  <a:pt x="91416" y="2336815"/>
                </a:cubicBezTo>
                <a:cubicBezTo>
                  <a:pt x="91416" y="2307469"/>
                  <a:pt x="108395" y="2282291"/>
                  <a:pt x="132593" y="2271536"/>
                </a:cubicBezTo>
                <a:lnTo>
                  <a:pt x="133695" y="2271302"/>
                </a:lnTo>
                <a:lnTo>
                  <a:pt x="133695" y="750752"/>
                </a:lnTo>
                <a:lnTo>
                  <a:pt x="0" y="750752"/>
                </a:lnTo>
                <a:lnTo>
                  <a:pt x="0" y="0"/>
                </a:lnTo>
                <a:close/>
              </a:path>
            </a:pathLst>
          </a:custGeom>
          <a:solidFill>
            <a:schemeClr val="accent3"/>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31" name="任意多边形 51"/>
          <p:cNvSpPr>
            <a:spLocks/>
          </p:cNvSpPr>
          <p:nvPr/>
        </p:nvSpPr>
        <p:spPr bwMode="auto">
          <a:xfrm>
            <a:off x="1331402" y="2334595"/>
            <a:ext cx="1951037" cy="2408237"/>
          </a:xfrm>
          <a:custGeom>
            <a:avLst/>
            <a:gdLst>
              <a:gd name="T0" fmla="*/ 0 w 1950584"/>
              <a:gd name="T1" fmla="*/ 0 h 2407662"/>
              <a:gd name="T2" fmla="*/ 1951037 w 1950584"/>
              <a:gd name="T3" fmla="*/ 0 h 2407662"/>
              <a:gd name="T4" fmla="*/ 1951037 w 1950584"/>
              <a:gd name="T5" fmla="*/ 750931 h 2407662"/>
              <a:gd name="T6" fmla="*/ 196591 w 1950584"/>
              <a:gd name="T7" fmla="*/ 750931 h 2407662"/>
              <a:gd name="T8" fmla="*/ 196591 w 1950584"/>
              <a:gd name="T9" fmla="*/ 2275339 h 2407662"/>
              <a:gd name="T10" fmla="*/ 225150 w 1950584"/>
              <a:gd name="T11" fmla="*/ 2287265 h 2407662"/>
              <a:gd name="T12" fmla="*/ 245738 w 1950584"/>
              <a:gd name="T13" fmla="*/ 2337373 h 2407662"/>
              <a:gd name="T14" fmla="*/ 175446 w 1950584"/>
              <a:gd name="T15" fmla="*/ 2408237 h 2407662"/>
              <a:gd name="T16" fmla="*/ 105153 w 1950584"/>
              <a:gd name="T17" fmla="*/ 2337373 h 2407662"/>
              <a:gd name="T18" fmla="*/ 125741 w 1950584"/>
              <a:gd name="T19" fmla="*/ 2287265 h 2407662"/>
              <a:gd name="T20" fmla="*/ 154301 w 1950584"/>
              <a:gd name="T21" fmla="*/ 2275339 h 2407662"/>
              <a:gd name="T22" fmla="*/ 154301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96545" y="750752"/>
                </a:lnTo>
                <a:lnTo>
                  <a:pt x="196545" y="2274796"/>
                </a:lnTo>
                <a:lnTo>
                  <a:pt x="225098" y="2286719"/>
                </a:lnTo>
                <a:cubicBezTo>
                  <a:pt x="237815" y="2299540"/>
                  <a:pt x="245681" y="2317251"/>
                  <a:pt x="245681" y="2336815"/>
                </a:cubicBezTo>
                <a:cubicBezTo>
                  <a:pt x="245681" y="2375943"/>
                  <a:pt x="214217" y="2407662"/>
                  <a:pt x="175405" y="2407662"/>
                </a:cubicBezTo>
                <a:cubicBezTo>
                  <a:pt x="136593" y="2407662"/>
                  <a:pt x="105129" y="2375943"/>
                  <a:pt x="105129" y="2336815"/>
                </a:cubicBezTo>
                <a:cubicBezTo>
                  <a:pt x="105129" y="2317251"/>
                  <a:pt x="112995" y="2299540"/>
                  <a:pt x="125712" y="2286719"/>
                </a:cubicBezTo>
                <a:lnTo>
                  <a:pt x="154265" y="2274796"/>
                </a:lnTo>
                <a:lnTo>
                  <a:pt x="15426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r>
              <a:rPr lang="en-US" altLang="zh-CN" sz="2000" dirty="0" smtClean="0">
                <a:solidFill>
                  <a:schemeClr val="bg1"/>
                </a:solidFill>
              </a:rPr>
              <a:t> </a:t>
            </a:r>
            <a:endParaRPr lang="en-US" altLang="zh-CN" sz="2000" dirty="0">
              <a:solidFill>
                <a:schemeClr val="bg1"/>
              </a:solidFill>
            </a:endParaRPr>
          </a:p>
        </p:txBody>
      </p:sp>
      <p:sp>
        <p:nvSpPr>
          <p:cNvPr id="33" name="文本框 32"/>
          <p:cNvSpPr txBox="1"/>
          <p:nvPr/>
        </p:nvSpPr>
        <p:spPr>
          <a:xfrm>
            <a:off x="1311479" y="4893645"/>
            <a:ext cx="282450"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1</a:t>
            </a:r>
            <a:endParaRPr lang="zh-CN" altLang="en-US" sz="2000" dirty="0">
              <a:solidFill>
                <a:schemeClr val="tx1">
                  <a:lumMod val="65000"/>
                  <a:lumOff val="35000"/>
                </a:schemeClr>
              </a:solidFill>
              <a:latin typeface="Impact" panose="020B0806030902050204" pitchFamily="34" charset="0"/>
              <a:ea typeface="+mn-ea"/>
            </a:endParaRPr>
          </a:p>
        </p:txBody>
      </p:sp>
      <p:sp>
        <p:nvSpPr>
          <p:cNvPr id="34" name="文本框 33"/>
          <p:cNvSpPr txBox="1"/>
          <p:nvPr/>
        </p:nvSpPr>
        <p:spPr>
          <a:xfrm>
            <a:off x="2482388"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2</a:t>
            </a:r>
            <a:endParaRPr lang="zh-CN" altLang="en-US" sz="2000" dirty="0">
              <a:solidFill>
                <a:schemeClr val="tx1">
                  <a:lumMod val="65000"/>
                  <a:lumOff val="35000"/>
                </a:schemeClr>
              </a:solidFill>
              <a:latin typeface="Impact" panose="020B0806030902050204" pitchFamily="34" charset="0"/>
              <a:ea typeface="+mn-ea"/>
            </a:endParaRPr>
          </a:p>
        </p:txBody>
      </p:sp>
      <p:sp>
        <p:nvSpPr>
          <p:cNvPr id="35" name="文本框 34"/>
          <p:cNvSpPr txBox="1"/>
          <p:nvPr/>
        </p:nvSpPr>
        <p:spPr>
          <a:xfrm>
            <a:off x="3610640" y="4893645"/>
            <a:ext cx="320922"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3</a:t>
            </a:r>
            <a:endParaRPr lang="zh-CN" altLang="en-US" sz="2000" dirty="0">
              <a:solidFill>
                <a:schemeClr val="tx1">
                  <a:lumMod val="65000"/>
                  <a:lumOff val="35000"/>
                </a:schemeClr>
              </a:solidFill>
              <a:latin typeface="Impact" panose="020B0806030902050204" pitchFamily="34" charset="0"/>
              <a:ea typeface="+mn-ea"/>
            </a:endParaRPr>
          </a:p>
        </p:txBody>
      </p:sp>
      <p:sp>
        <p:nvSpPr>
          <p:cNvPr id="36" name="文本框 35"/>
          <p:cNvSpPr txBox="1"/>
          <p:nvPr/>
        </p:nvSpPr>
        <p:spPr>
          <a:xfrm>
            <a:off x="4737304"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4</a:t>
            </a:r>
            <a:endParaRPr lang="zh-CN" altLang="en-US" sz="2000" dirty="0">
              <a:solidFill>
                <a:schemeClr val="tx1">
                  <a:lumMod val="65000"/>
                  <a:lumOff val="35000"/>
                </a:schemeClr>
              </a:solidFill>
              <a:latin typeface="Impact" panose="020B0806030902050204" pitchFamily="34" charset="0"/>
              <a:ea typeface="+mn-ea"/>
            </a:endParaRPr>
          </a:p>
        </p:txBody>
      </p:sp>
      <p:sp>
        <p:nvSpPr>
          <p:cNvPr id="37" name="文本框 36"/>
          <p:cNvSpPr txBox="1"/>
          <p:nvPr/>
        </p:nvSpPr>
        <p:spPr>
          <a:xfrm>
            <a:off x="5893465" y="4893645"/>
            <a:ext cx="322524"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5</a:t>
            </a:r>
            <a:endParaRPr lang="zh-CN" altLang="en-US" sz="2000" dirty="0">
              <a:solidFill>
                <a:schemeClr val="tx1">
                  <a:lumMod val="65000"/>
                  <a:lumOff val="35000"/>
                </a:schemeClr>
              </a:solidFill>
              <a:latin typeface="Impact" panose="020B0806030902050204" pitchFamily="34" charset="0"/>
              <a:ea typeface="+mn-ea"/>
            </a:endParaRPr>
          </a:p>
        </p:txBody>
      </p:sp>
      <p:sp>
        <p:nvSpPr>
          <p:cNvPr id="38" name="文本框 37"/>
          <p:cNvSpPr txBox="1"/>
          <p:nvPr/>
        </p:nvSpPr>
        <p:spPr>
          <a:xfrm>
            <a:off x="6947977" y="4893645"/>
            <a:ext cx="55816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End</a:t>
            </a:r>
            <a:endParaRPr lang="zh-CN" altLang="en-US" sz="2000" dirty="0">
              <a:solidFill>
                <a:schemeClr val="tx1">
                  <a:lumMod val="65000"/>
                  <a:lumOff val="35000"/>
                </a:schemeClr>
              </a:solidFill>
              <a:latin typeface="Impact" panose="020B0806030902050204" pitchFamily="34" charset="0"/>
              <a:ea typeface="+mn-ea"/>
            </a:endParaRPr>
          </a:p>
        </p:txBody>
      </p:sp>
      <p:sp>
        <p:nvSpPr>
          <p:cNvPr id="4" name="矩形 3"/>
          <p:cNvSpPr/>
          <p:nvPr/>
        </p:nvSpPr>
        <p:spPr>
          <a:xfrm>
            <a:off x="1495144" y="2515808"/>
            <a:ext cx="1671291" cy="369332"/>
          </a:xfrm>
          <a:prstGeom prst="rect">
            <a:avLst/>
          </a:prstGeom>
        </p:spPr>
        <p:txBody>
          <a:bodyPr wrap="none">
            <a:spAutoFit/>
          </a:bodyPr>
          <a:lstStyle/>
          <a:p>
            <a:r>
              <a:rPr lang="en-US" altLang="zh-CN" dirty="0">
                <a:solidFill>
                  <a:schemeClr val="bg1"/>
                </a:solidFill>
              </a:rPr>
              <a:t>setup algorithm</a:t>
            </a:r>
            <a:endParaRPr lang="zh-CN" altLang="en-US" dirty="0"/>
          </a:p>
        </p:txBody>
      </p:sp>
      <p:sp>
        <p:nvSpPr>
          <p:cNvPr id="39" name="矩形 38"/>
          <p:cNvSpPr/>
          <p:nvPr/>
        </p:nvSpPr>
        <p:spPr>
          <a:xfrm>
            <a:off x="1983175" y="3552868"/>
            <a:ext cx="1442254" cy="400110"/>
          </a:xfrm>
          <a:prstGeom prst="rect">
            <a:avLst/>
          </a:prstGeom>
        </p:spPr>
        <p:txBody>
          <a:bodyPr wrap="none">
            <a:spAutoFit/>
          </a:bodyPr>
          <a:lstStyle/>
          <a:p>
            <a:r>
              <a:rPr lang="en-US" altLang="zh-CN" sz="2000" dirty="0">
                <a:solidFill>
                  <a:schemeClr val="bg1"/>
                </a:solidFill>
              </a:rPr>
              <a:t>registration </a:t>
            </a:r>
            <a:endParaRPr lang="en-US" altLang="zh-CN" sz="900" dirty="0">
              <a:solidFill>
                <a:schemeClr val="bg1"/>
              </a:solidFill>
              <a:effectLst/>
            </a:endParaRPr>
          </a:p>
        </p:txBody>
      </p:sp>
      <p:sp>
        <p:nvSpPr>
          <p:cNvPr id="40" name="矩形 39"/>
          <p:cNvSpPr/>
          <p:nvPr/>
        </p:nvSpPr>
        <p:spPr>
          <a:xfrm>
            <a:off x="3822051" y="2508617"/>
            <a:ext cx="1683025" cy="400110"/>
          </a:xfrm>
          <a:prstGeom prst="rect">
            <a:avLst/>
          </a:prstGeom>
        </p:spPr>
        <p:txBody>
          <a:bodyPr wrap="none">
            <a:spAutoFit/>
          </a:bodyPr>
          <a:lstStyle/>
          <a:p>
            <a:r>
              <a:rPr lang="en-US" altLang="zh-CN" sz="2000" dirty="0">
                <a:solidFill>
                  <a:schemeClr val="bg1"/>
                </a:solidFill>
              </a:rPr>
              <a:t>login protocol </a:t>
            </a:r>
            <a:endParaRPr lang="en-US" altLang="zh-CN" sz="900" dirty="0">
              <a:solidFill>
                <a:schemeClr val="bg1"/>
              </a:solidFill>
              <a:effectLst/>
            </a:endParaRPr>
          </a:p>
        </p:txBody>
      </p:sp>
      <p:sp>
        <p:nvSpPr>
          <p:cNvPr id="41" name="矩形 40"/>
          <p:cNvSpPr/>
          <p:nvPr/>
        </p:nvSpPr>
        <p:spPr>
          <a:xfrm>
            <a:off x="4161649" y="3539217"/>
            <a:ext cx="1545167" cy="400110"/>
          </a:xfrm>
          <a:prstGeom prst="rect">
            <a:avLst/>
          </a:prstGeom>
        </p:spPr>
        <p:txBody>
          <a:bodyPr wrap="none">
            <a:spAutoFit/>
          </a:bodyPr>
          <a:lstStyle/>
          <a:p>
            <a:r>
              <a:rPr lang="en-US" altLang="zh-CN" sz="2000" dirty="0">
                <a:solidFill>
                  <a:schemeClr val="bg1"/>
                </a:solidFill>
              </a:rPr>
              <a:t>link protocol </a:t>
            </a:r>
            <a:endParaRPr lang="en-US" altLang="zh-CN" sz="900" dirty="0">
              <a:solidFill>
                <a:schemeClr val="bg1"/>
              </a:solidFill>
              <a:effectLst/>
            </a:endParaRPr>
          </a:p>
        </p:txBody>
      </p:sp>
      <p:sp>
        <p:nvSpPr>
          <p:cNvPr id="42" name="矩形 41"/>
          <p:cNvSpPr/>
          <p:nvPr/>
        </p:nvSpPr>
        <p:spPr>
          <a:xfrm>
            <a:off x="6196617" y="2492229"/>
            <a:ext cx="1502719" cy="397032"/>
          </a:xfrm>
          <a:prstGeom prst="rect">
            <a:avLst/>
          </a:prstGeom>
        </p:spPr>
        <p:txBody>
          <a:bodyPr wrap="none">
            <a:spAutoFit/>
          </a:bodyPr>
          <a:lstStyle/>
          <a:p>
            <a:pPr algn="ctr">
              <a:lnSpc>
                <a:spcPct val="110000"/>
              </a:lnSpc>
            </a:pPr>
            <a:r>
              <a:rPr lang="en-US" altLang="zh-CN">
                <a:solidFill>
                  <a:schemeClr val="bg1"/>
                </a:solidFill>
              </a:rPr>
              <a:t>end-of-epoch </a:t>
            </a:r>
            <a:endParaRPr lang="en-US" altLang="zh-CN" dirty="0">
              <a:solidFill>
                <a:schemeClr val="bg1"/>
              </a:solidFill>
            </a:endParaRPr>
          </a:p>
        </p:txBody>
      </p:sp>
      <p:cxnSp>
        <p:nvCxnSpPr>
          <p:cNvPr id="23" name="直线箭头连接符 22"/>
          <p:cNvCxnSpPr/>
          <p:nvPr/>
        </p:nvCxnSpPr>
        <p:spPr>
          <a:xfrm>
            <a:off x="1330687" y="5427406"/>
            <a:ext cx="6101716"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821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11</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4" name="文本框 3"/>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Setup:</a:t>
                </a:r>
                <a:r>
                  <a:rPr kumimoji="1" lang="zh-CN" altLang="en-US" dirty="0" smtClean="0">
                    <a:solidFill>
                      <a:schemeClr val="bg1"/>
                    </a:solidFill>
                  </a:rPr>
                  <a:t> </a:t>
                </a:r>
                <a14:m>
                  <m:oMath xmlns:m="http://schemas.openxmlformats.org/officeDocument/2006/math">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𝑠𝑝𝑘</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𝑠𝑠𝑘</m:t>
                    </m:r>
                    <m:r>
                      <a:rPr kumimoji="1" lang="en-US" altLang="zh-CN" b="0" i="1" smtClean="0">
                        <a:solidFill>
                          <a:schemeClr val="bg1"/>
                        </a:solidFill>
                        <a:latin typeface="Cambria Math" charset="0"/>
                      </a:rPr>
                      <m:t>,  </m:t>
                    </m:r>
                    <m:r>
                      <a:rPr kumimoji="1" lang="zh-CN" altLang="en-US" b="0" i="1" smtClean="0">
                        <a:solidFill>
                          <a:schemeClr val="bg1"/>
                        </a:solidFill>
                        <a:latin typeface="Cambria Math" charset="0"/>
                        <a:ea typeface="Cambria Math" charset="0"/>
                        <a:cs typeface="Cambria Math" charset="0"/>
                      </a:rPr>
                      <m:t>𝜎</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ea typeface="Cambria Math" charset="0"/>
                        <a:cs typeface="Cambria Math" charset="0"/>
                      </a:rPr>
                      <m:t>←</m:t>
                    </m:r>
                    <m:r>
                      <a:rPr kumimoji="1" lang="en-US" altLang="zh-CN" b="0" i="1" smtClean="0">
                        <a:solidFill>
                          <a:schemeClr val="bg1"/>
                        </a:solidFill>
                        <a:latin typeface="Cambria Math" charset="0"/>
                        <a:ea typeface="Cambria Math" charset="0"/>
                        <a:cs typeface="Cambria Math" charset="0"/>
                      </a:rPr>
                      <m:t>𝑆𝑒𝑡𝑢𝑝</m:t>
                    </m:r>
                  </m:oMath>
                </a14:m>
                <a:endParaRPr kumimoji="1" lang="zh-CN" altLang="en-US" dirty="0">
                  <a:solidFill>
                    <a:schemeClr val="bg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3"/>
                <a:stretch>
                  <a:fillRect t="-1449" b="-17391"/>
                </a:stretch>
              </a:blipFill>
              <a:ln>
                <a:solidFill>
                  <a:schemeClr val="bg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39750" y="2420577"/>
                <a:ext cx="8048680" cy="3190519"/>
              </a:xfrm>
              <a:prstGeom prst="roundRect">
                <a:avLst/>
              </a:prstGeom>
              <a:solidFill>
                <a:schemeClr val="bg1">
                  <a:lumMod val="95000"/>
                </a:schemeClr>
              </a:solidFill>
            </p:spPr>
            <p:txBody>
              <a:bodyPr wrap="square" rtlCol="0">
                <a:spAutoFit/>
              </a:bodyPr>
              <a:lstStyle/>
              <a:p>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zh-CN" altLang="en-US" b="0" i="1" smtClean="0">
                        <a:latin typeface="Cambria Math" charset="0"/>
                      </a:rPr>
                      <m:t> </m:t>
                    </m:r>
                    <m:r>
                      <a:rPr kumimoji="1" lang="en-US" altLang="zh-CN" b="0" i="1" smtClean="0">
                        <a:latin typeface="Cambria Math" charset="0"/>
                      </a:rPr>
                      <m:t>𝑧</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a:rPr kumimoji="1" lang="en-US" altLang="zh-CN" b="0" i="1" smtClean="0">
                        <a:latin typeface="Cambria Math" charset="0"/>
                      </a:rPr>
                      <m:t>𝑋</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𝑥</m:t>
                        </m:r>
                      </m:sup>
                    </m:sSup>
                  </m:oMath>
                </a14:m>
                <a:r>
                  <a:rPr kumimoji="1" lang="en-US" altLang="zh-CN" dirty="0" smtClean="0"/>
                  <a:t>,</a:t>
                </a:r>
                <a:r>
                  <a:rPr kumimoji="1" lang="zh-CN" altLang="en-US" dirty="0" smtClean="0"/>
                  <a:t> </a:t>
                </a:r>
                <a14:m>
                  <m:oMath xmlns:m="http://schemas.openxmlformats.org/officeDocument/2006/math">
                    <m:r>
                      <a:rPr kumimoji="1" lang="en-US" altLang="zh-CN" b="0" i="1" smtClean="0">
                        <a:latin typeface="Cambria Math" charset="0"/>
                      </a:rPr>
                      <m:t>𝑌</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𝑦</m:t>
                        </m:r>
                      </m:sup>
                    </m:sSup>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𝑍</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𝑧</m:t>
                        </m:r>
                      </m:sup>
                    </m:sSup>
                  </m:oMath>
                </a14:m>
                <a:r>
                  <a:rPr kumimoji="1" lang="en-US" altLang="zh-CN" dirty="0" smtClean="0"/>
                  <a:t>.</a:t>
                </a:r>
                <a:r>
                  <a:rPr kumimoji="1" lang="zh-CN" altLang="en-US" dirty="0" smtClean="0"/>
                  <a:t> </a:t>
                </a:r>
              </a:p>
              <a:p>
                <a:endParaRPr kumimoji="1" lang="zh-CN" altLang="en-US" dirty="0" smtClean="0"/>
              </a:p>
              <a:p>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public</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𝑠𝑝𝑘</m:t>
                    </m:r>
                    <m:r>
                      <a:rPr kumimoji="1" lang="en-US" altLang="zh-CN" b="0" i="1" smtClean="0">
                        <a:latin typeface="Cambria Math" charset="0"/>
                      </a:rPr>
                      <m:t>=(</m:t>
                    </m:r>
                    <m:r>
                      <a:rPr kumimoji="1" lang="en-US" altLang="zh-CN" b="0" i="1" smtClean="0">
                        <a:latin typeface="Cambria Math" charset="0"/>
                      </a:rPr>
                      <m:t>𝑞</m:t>
                    </m:r>
                    <m:r>
                      <a:rPr kumimoji="1" lang="en-US" altLang="zh-CN" b="0" i="1" smtClean="0">
                        <a:latin typeface="Cambria Math" charset="0"/>
                      </a:rPr>
                      <m:t>, </m:t>
                    </m:r>
                    <m:r>
                      <a:rPr kumimoji="1" lang="en-US" altLang="zh-CN" b="0" i="1" smtClean="0">
                        <a:latin typeface="Cambria Math" charset="0"/>
                      </a:rPr>
                      <m:t>𝐺</m:t>
                    </m:r>
                    <m:r>
                      <a:rPr kumimoji="1" lang="en-US" altLang="zh-CN"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𝐺</m:t>
                        </m:r>
                      </m:e>
                      <m:sub>
                        <m:r>
                          <a:rPr kumimoji="1" lang="en-US" altLang="zh-CN" b="0" i="1" smtClean="0">
                            <a:latin typeface="Cambria Math" charset="0"/>
                          </a:rPr>
                          <m:t>𝑇</m:t>
                        </m:r>
                      </m:sub>
                    </m:sSub>
                    <m:r>
                      <a:rPr kumimoji="1" lang="en-US" altLang="zh-CN" b="0" i="1" smtClean="0">
                        <a:latin typeface="Cambria Math" charset="0"/>
                      </a:rPr>
                      <m:t>,</m:t>
                    </m:r>
                    <m:r>
                      <a:rPr kumimoji="1" lang="zh-CN" altLang="en-US" b="0" i="1" smtClean="0">
                        <a:latin typeface="Cambria Math" charset="0"/>
                      </a:rPr>
                      <m:t> </m:t>
                    </m:r>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𝑋</m:t>
                    </m:r>
                    <m:r>
                      <a:rPr kumimoji="1" lang="en-US" altLang="zh-CN" b="0" i="1" smtClean="0">
                        <a:latin typeface="Cambria Math" charset="0"/>
                      </a:rPr>
                      <m:t>, </m:t>
                    </m:r>
                    <m:r>
                      <a:rPr kumimoji="1" lang="en-US" altLang="zh-CN" b="0" i="1" smtClean="0">
                        <a:latin typeface="Cambria Math" charset="0"/>
                      </a:rPr>
                      <m:t>𝑌</m:t>
                    </m:r>
                    <m:r>
                      <a:rPr kumimoji="1" lang="en-US" altLang="zh-CN" b="0" i="1" smtClean="0">
                        <a:latin typeface="Cambria Math" charset="0"/>
                      </a:rPr>
                      <m:t>, </m:t>
                    </m:r>
                    <m:r>
                      <a:rPr kumimoji="1" lang="en-US" altLang="zh-CN" b="0" i="1" smtClean="0">
                        <a:latin typeface="Cambria Math" charset="0"/>
                      </a:rPr>
                      <m:t>𝑍</m:t>
                    </m:r>
                    <m:r>
                      <a:rPr kumimoji="1" lang="en-US" altLang="zh-CN" b="0" i="1" smtClean="0">
                        <a:latin typeface="Cambria Math" charset="0"/>
                      </a:rPr>
                      <m:t>)</m:t>
                    </m:r>
                  </m:oMath>
                </a14:m>
                <a:r>
                  <a:rPr kumimoji="1" lang="en-US" altLang="zh-CN" dirty="0" smtClean="0"/>
                  <a:t>,</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secret</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𝑠𝑠𝑘</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en-US" altLang="zh-CN" b="0" i="1" smtClean="0">
                        <a:latin typeface="Cambria Math" charset="0"/>
                      </a:rPr>
                      <m:t>, </m:t>
                    </m:r>
                    <m:r>
                      <a:rPr kumimoji="1" lang="en-US" altLang="zh-CN" b="0" i="1" smtClean="0">
                        <a:latin typeface="Cambria Math" charset="0"/>
                      </a:rPr>
                      <m:t>𝑧</m:t>
                    </m:r>
                    <m:r>
                      <a:rPr kumimoji="1" lang="en-US" altLang="zh-CN" b="0" i="1" smtClean="0">
                        <a:latin typeface="Cambria Math" charset="0"/>
                      </a:rPr>
                      <m:t>)</m:t>
                    </m:r>
                  </m:oMath>
                </a14:m>
                <a:r>
                  <a:rPr kumimoji="1" lang="en-US" altLang="zh-CN" dirty="0" smtClean="0"/>
                  <a:t>.</a:t>
                </a:r>
                <a:endParaRPr kumimoji="1" lang="zh-CN" altLang="en-US" dirty="0" smtClean="0"/>
              </a:p>
              <a:p>
                <a:endParaRPr kumimoji="1" lang="zh-CN" altLang="en-US" dirty="0" smtClean="0"/>
              </a:p>
              <a:p>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state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oMath>
                </a14:m>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a</a:t>
                </a:r>
                <a:r>
                  <a:rPr kumimoji="1" lang="zh-CN" altLang="en-US" dirty="0" smtClean="0"/>
                  <a:t> </a:t>
                </a:r>
                <a:r>
                  <a:rPr kumimoji="1" lang="en-US" altLang="zh-CN" dirty="0" smtClean="0"/>
                  <a:t>pair</a:t>
                </a:r>
                <a:r>
                  <a:rPr kumimoji="1" lang="zh-CN" altLang="en-US" dirty="0" smtClean="0"/>
                  <a:t> </a:t>
                </a:r>
                <a:r>
                  <a:rPr kumimoji="1" lang="en-US" altLang="zh-CN" dirty="0" smtClean="0"/>
                  <a:t>of</a:t>
                </a:r>
                <a:r>
                  <a:rPr kumimoji="1" lang="zh-CN" altLang="en-US" dirty="0" smtClean="0"/>
                  <a:t> </a:t>
                </a:r>
                <a:r>
                  <a:rPr kumimoji="1" lang="en-US" altLang="zh-CN" dirty="0" smtClean="0"/>
                  <a:t>sets.</a:t>
                </a:r>
                <a:r>
                  <a:rPr kumimoji="1" lang="zh-CN" altLang="en-US" dirty="0" smtClean="0"/>
                  <a:t> </a:t>
                </a:r>
                <a:r>
                  <a:rPr kumimoji="1" lang="en-US" altLang="zh-CN" dirty="0" smtClean="0"/>
                  <a:t>They</a:t>
                </a:r>
                <a:r>
                  <a:rPr kumimoji="1" lang="zh-CN" altLang="en-US" dirty="0" smtClean="0"/>
                  <a:t> </a:t>
                </a:r>
                <a:r>
                  <a:rPr kumimoji="1" lang="en-US" altLang="zh-CN" dirty="0" smtClean="0"/>
                  <a:t>are</a:t>
                </a:r>
                <a:r>
                  <a:rPr kumimoji="1" lang="zh-CN" altLang="en-US" dirty="0" smtClean="0"/>
                  <a:t> </a:t>
                </a:r>
                <a:r>
                  <a:rPr kumimoji="1" lang="en-US" altLang="zh-CN" dirty="0" smtClean="0"/>
                  <a:t>both</a:t>
                </a:r>
                <a:r>
                  <a:rPr kumimoji="1" lang="zh-CN" altLang="en-US" dirty="0" smtClean="0"/>
                  <a:t> </a:t>
                </a:r>
                <a:r>
                  <a:rPr kumimoji="1" lang="en-US" altLang="zh-CN" dirty="0" smtClean="0"/>
                  <a:t>initialized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empty,</a:t>
                </a:r>
                <a:r>
                  <a:rPr kumimoji="1" lang="zh-CN" altLang="en-US" dirty="0" smtClean="0"/>
                  <a:t> </a:t>
                </a:r>
                <a:r>
                  <a:rPr kumimoji="1" lang="en-US" altLang="zh-CN" dirty="0" smtClean="0"/>
                  <a:t>i.e.,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oMath>
                </a14:m>
                <a:r>
                  <a:rPr kumimoji="1" lang="en-US" altLang="zh-CN" dirty="0" smtClean="0"/>
                  <a:t>.</a:t>
                </a:r>
                <a:r>
                  <a:rPr kumimoji="1" lang="zh-CN" altLang="en-US" dirty="0" smtClean="0"/>
                  <a:t> </a:t>
                </a:r>
              </a:p>
              <a:p>
                <a:endParaRPr kumimoji="1" lang="zh-CN" altLang="en-US" dirty="0" smtClean="0"/>
              </a:p>
              <a:p>
                <a:r>
                  <a:rPr kumimoji="1" lang="en-US" altLang="zh-CN" dirty="0" smtClean="0"/>
                  <a:t>We</a:t>
                </a:r>
                <a:r>
                  <a:rPr kumimoji="1" lang="zh-CN" altLang="en-US" dirty="0" smtClean="0"/>
                  <a:t> </a:t>
                </a:r>
                <a:r>
                  <a:rPr kumimoji="1" lang="en-US" altLang="zh-CN" dirty="0" smtClean="0"/>
                  <a:t>refer</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first</a:t>
                </a:r>
                <a:r>
                  <a:rPr kumimoji="1" lang="zh-CN" altLang="en-US" dirty="0" smtClean="0"/>
                  <a:t> </a:t>
                </a:r>
                <a:r>
                  <a:rPr kumimoji="1" lang="en-US" altLang="zh-CN" dirty="0" smtClean="0"/>
                  <a:t>component</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second</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Throughout,</a:t>
                </a:r>
                <a:r>
                  <a:rPr kumimoji="1" lang="zh-CN" altLang="en-US" dirty="0" smtClean="0"/>
                  <a:t> </a:t>
                </a:r>
                <a14:m>
                  <m:oMath xmlns:m="http://schemas.openxmlformats.org/officeDocument/2006/math">
                    <m:r>
                      <a:rPr kumimoji="1" lang="en-US" altLang="zh-CN" b="0" i="1" smtClean="0">
                        <a:latin typeface="Cambria Math" charset="0"/>
                      </a:rPr>
                      <m:t>𝑐𝑢𝑟</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𝑛𝑒𝑥𝑡</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39750" y="2420577"/>
                <a:ext cx="8048680" cy="3190519"/>
              </a:xfrm>
              <a:prstGeom prst="roundRect">
                <a:avLst/>
              </a:prstGeom>
              <a:blipFill rotWithShape="0">
                <a:blip r:embed="rId4"/>
                <a:stretch>
                  <a:fillRect t="-6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600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98344" y="2078362"/>
                <a:ext cx="8034469" cy="356558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en-US" altLang="zh-CN" dirty="0" smtClean="0"/>
                  <a:t>.</a:t>
                </a:r>
                <a:r>
                  <a:rPr kumimoji="1" lang="zh-CN" altLang="en-US" dirty="0" smtClean="0"/>
                  <a:t> </a:t>
                </a:r>
                <a:r>
                  <a:rPr kumimoji="1" lang="en-US" altLang="zh-CN" dirty="0" smtClean="0"/>
                  <a:t>It</a:t>
                </a:r>
                <a:r>
                  <a:rPr kumimoji="1" lang="zh-CN" altLang="en-US" dirty="0" smtClean="0"/>
                  <a:t> </a:t>
                </a:r>
                <a:r>
                  <a:rPr kumimoji="1" lang="en-US" altLang="zh-CN" dirty="0" smtClean="0"/>
                  <a:t>constructs</a:t>
                </a:r>
                <a:r>
                  <a:rPr kumimoji="1" lang="zh-CN" altLang="en-US" dirty="0" smtClean="0"/>
                  <a:t> </a:t>
                </a:r>
                <a14:m>
                  <m:oMath xmlns:m="http://schemas.openxmlformats.org/officeDocument/2006/math">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oMath>
                </a14:m>
                <a:r>
                  <a:rPr kumimoji="1" lang="zh-CN" altLang="en-US" dirty="0" smtClean="0"/>
                  <a:t> </a:t>
                </a:r>
                <a:r>
                  <a:rPr kumimoji="1" lang="en-US" altLang="zh-CN" dirty="0" smtClean="0"/>
                  <a:t>and</a:t>
                </a:r>
                <a:r>
                  <a:rPr kumimoji="1" lang="zh-CN" altLang="en-US" dirty="0" smtClean="0"/>
                  <a:t> </a:t>
                </a:r>
                <a:r>
                  <a:rPr kumimoji="1" lang="en-US" altLang="zh-CN" dirty="0" smtClean="0"/>
                  <a:t>sends</a:t>
                </a:r>
                <a:r>
                  <a:rPr kumimoji="1" lang="zh-CN" altLang="en-US" dirty="0" smtClean="0"/>
                  <a:t> </a:t>
                </a:r>
                <a:r>
                  <a:rPr kumimoji="1" lang="en-US" altLang="zh-CN" dirty="0" smtClean="0"/>
                  <a:t>this</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a:t>
                </a:r>
                <a:r>
                  <a:rPr kumimoji="1" lang="en-US" altLang="zh-CN" dirty="0" err="1" smtClean="0"/>
                  <a:t>knowlegde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a:t> </a:t>
                </a:r>
                <a14:m>
                  <m:oMath xmlns:m="http://schemas.openxmlformats.org/officeDocument/2006/math">
                    <m:r>
                      <a:rPr kumimoji="1" lang="en-US" altLang="zh-CN" b="0" i="1" smtClean="0">
                        <a:latin typeface="Cambria Math" charset="0"/>
                      </a:rPr>
                      <m:t>𝑃𝑜𝐾</m:t>
                    </m:r>
                    <m:d>
                      <m:dPr>
                        <m:begChr m:val="{"/>
                        <m:endChr m:val="}"/>
                        <m:ctrlPr>
                          <a:rPr kumimoji="1" lang="en-US" altLang="zh-CN" b="0" i="1" smtClean="0">
                            <a:latin typeface="Cambria Math" charset="0"/>
                          </a:rPr>
                        </m:ctrlPr>
                      </m:dPr>
                      <m:e>
                        <m:d>
                          <m:dPr>
                            <m:ctrlPr>
                              <a:rPr kumimoji="1" lang="en-US" altLang="zh-CN" b="0" i="1" smtClean="0">
                                <a:latin typeface="Cambria Math" charset="0"/>
                              </a:rPr>
                            </m:ctrlPr>
                          </m:dPr>
                          <m:e>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e>
                        </m:d>
                      </m:e>
                      <m:e>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e>
                    </m:d>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registration</a:t>
                </a:r>
                <a:r>
                  <a:rPr kumimoji="1" lang="zh-CN" altLang="en-US" dirty="0" smtClean="0"/>
                  <a:t> </a:t>
                </a:r>
                <a:r>
                  <a:rPr kumimoji="1" lang="en-US" altLang="zh-CN" dirty="0" smtClean="0"/>
                  <a:t>fails.</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generates</a:t>
                </a:r>
                <a:r>
                  <a:rPr kumimoji="1" lang="zh-CN" altLang="en-US" dirty="0" smtClean="0"/>
                  <a:t> </a:t>
                </a:r>
                <a14:m>
                  <m:oMath xmlns:m="http://schemas.openxmlformats.org/officeDocument/2006/math">
                    <m:r>
                      <a:rPr kumimoji="1" lang="en-US" altLang="zh-CN" b="0" i="1" smtClean="0">
                        <a:latin typeface="Cambria Math" charset="0"/>
                      </a:rPr>
                      <m:t>𝑎</m:t>
                    </m:r>
                    <m:r>
                      <a:rPr kumimoji="1" lang="en-US" altLang="zh-CN" b="0" i="1" smtClean="0">
                        <a:latin typeface="Cambria Math" charset="0"/>
                        <a:ea typeface="Cambria Math" charset="0"/>
                        <a:cs typeface="Cambria Math" charset="0"/>
                      </a:rPr>
                      <m:t>←</m:t>
                    </m:r>
                    <m:sSubSup>
                      <m:sSubSupPr>
                        <m:ctrlPr>
                          <a:rPr kumimoji="1" lang="en-US" altLang="zh-CN" b="0" i="1" smtClean="0">
                            <a:latin typeface="Cambria Math" charset="0"/>
                            <a:ea typeface="Cambria Math" charset="0"/>
                            <a:cs typeface="Cambria Math" charset="0"/>
                          </a:rPr>
                        </m:ctrlPr>
                      </m:sSubSup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up>
                        <m:r>
                          <a:rPr kumimoji="1" lang="zh-CN" altLang="en-US" b="0" i="1" smtClean="0">
                            <a:latin typeface="Cambria Math" charset="0"/>
                            <a:ea typeface="Cambria Math" charset="0"/>
                            <a:cs typeface="Cambria Math" charset="0"/>
                          </a:rPr>
                          <m:t>∗</m:t>
                        </m:r>
                      </m:sup>
                    </m:sSubSup>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m:rPr>
                        <m:sty m:val="p"/>
                      </m:rPr>
                      <a:rPr kumimoji="1" lang="en-US" altLang="zh-CN" i="1" smtClean="0">
                        <a:latin typeface="Cambria Math" charset="0"/>
                      </a:rPr>
                      <m:t>A</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g</m:t>
                        </m:r>
                      </m:e>
                      <m:sup>
                        <m:r>
                          <m:rPr>
                            <m:sty m:val="p"/>
                          </m:rPr>
                          <a:rPr kumimoji="1" lang="en-US" altLang="zh-CN" b="0" i="1" smtClean="0">
                            <a:latin typeface="Cambria Math" charset="0"/>
                          </a:rPr>
                          <m:t>a</m:t>
                        </m:r>
                      </m:sup>
                    </m:sSup>
                    <m:r>
                      <a:rPr kumimoji="1" lang="en-US" altLang="zh-CN" b="0" i="1" smtClean="0">
                        <a:latin typeface="Cambria Math" charset="0"/>
                      </a:rPr>
                      <m:t>.</m:t>
                    </m:r>
                  </m:oMath>
                </a14:m>
                <a:r>
                  <a:rPr kumimoji="1" lang="zh-CN" altLang="en-US" dirty="0" smtClean="0"/>
                  <a:t> </a:t>
                </a:r>
                <a:r>
                  <a:rPr kumimoji="1" lang="en-US" altLang="zh-CN" dirty="0" smtClean="0"/>
                  <a:t>Then</a:t>
                </a:r>
                <a:r>
                  <a:rPr kumimoji="1" lang="zh-CN" altLang="en-US" dirty="0" smtClean="0"/>
                  <a:t> </a:t>
                </a:r>
                <a:r>
                  <a:rPr kumimoji="1" lang="en-US" altLang="zh-CN" dirty="0" smtClean="0"/>
                  <a:t>it</a:t>
                </a:r>
                <a:r>
                  <a:rPr kumimoji="1" lang="zh-CN" altLang="en-US" dirty="0" smtClean="0"/>
                  <a:t> </a:t>
                </a:r>
                <a:r>
                  <a:rPr kumimoji="1" lang="en-US" altLang="zh-CN" dirty="0" smtClean="0"/>
                  <a:t>forms</a:t>
                </a:r>
                <a:r>
                  <a:rPr kumimoji="1" lang="zh-CN" altLang="en-US" dirty="0" smtClean="0"/>
                  <a:t> </a:t>
                </a:r>
                <a:r>
                  <a:rPr kumimoji="1" lang="en-US" altLang="zh-CN" dirty="0" smtClean="0"/>
                  <a:t>signature</a:t>
                </a:r>
                <a:r>
                  <a:rPr kumimoji="1" lang="zh-CN" altLang="en-US" dirty="0" smtClean="0"/>
                  <a:t> </a:t>
                </a:r>
                <a14:m>
                  <m:oMath xmlns:m="http://schemas.openxmlformats.org/officeDocument/2006/math">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 </m:t>
                    </m:r>
                    <m:r>
                      <a:rPr kumimoji="1" lang="en-US" altLang="zh-CN" b="0" i="1" smtClean="0">
                        <a:latin typeface="Cambria Math" charset="0"/>
                      </a:rPr>
                      <m:t>𝐵</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A</m:t>
                        </m:r>
                      </m:e>
                      <m:sup>
                        <m:r>
                          <m:rPr>
                            <m:sty m:val="p"/>
                          </m:rPr>
                          <a:rPr kumimoji="1" lang="en-US" altLang="zh-CN" b="0" i="1" smtClean="0">
                            <a:latin typeface="Cambria Math" charset="0"/>
                          </a:rPr>
                          <m:t>y</m:t>
                        </m:r>
                      </m:sup>
                    </m:sSup>
                    <m:r>
                      <a:rPr kumimoji="1" lang="en-US" altLang="zh-CN" b="0" i="1" smtClean="0">
                        <a:latin typeface="Cambria Math" charset="0"/>
                      </a:rPr>
                      <m:t>,</m:t>
                    </m:r>
                    <m:r>
                      <a:rPr kumimoji="1" lang="zh-CN" altLang="en-US" b="0" i="1" smtClean="0">
                        <a:latin typeface="Cambria Math" charset="0"/>
                      </a:rPr>
                      <m:t> </m:t>
                    </m:r>
                    <m:sSub>
                      <m:sSubPr>
                        <m:ctrlPr>
                          <a:rPr kumimoji="1" lang="en-US" altLang="zh-CN" b="0" i="1" smtClean="0">
                            <a:latin typeface="Cambria Math" charset="0"/>
                          </a:rPr>
                        </m:ctrlPr>
                      </m:sSubPr>
                      <m:e>
                        <m:r>
                          <m:rPr>
                            <m:sty m:val="p"/>
                          </m:rPr>
                          <a:rPr kumimoji="1" lang="en-US" altLang="zh-CN" b="0" i="1" smtClean="0">
                            <a:latin typeface="Cambria Math" charset="0"/>
                          </a:rPr>
                          <m:t>Z</m:t>
                        </m:r>
                      </m:e>
                      <m:sub>
                        <m:r>
                          <m:rPr>
                            <m:sty m:val="p"/>
                          </m:rPr>
                          <a:rPr kumimoji="1" lang="en-US" altLang="zh-CN" b="0" i="1" smtClean="0">
                            <a:latin typeface="Cambria Math" charset="0"/>
                          </a:rPr>
                          <m:t>B</m:t>
                        </m:r>
                      </m:sub>
                    </m:sSub>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𝑎𝑦</m:t>
                        </m:r>
                      </m:sup>
                    </m:sSup>
                    <m:d>
                      <m:dPr>
                        <m:ctrlPr>
                          <a:rPr kumimoji="1" lang="en-US" altLang="zh-CN" b="0" i="1" smtClean="0">
                            <a:latin typeface="Cambria Math" charset="0"/>
                          </a:rPr>
                        </m:ctrlPr>
                      </m:dPr>
                      <m:e>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𝐵</m:t>
                            </m:r>
                          </m:e>
                          <m:sup>
                            <m:r>
                              <a:rPr kumimoji="1" lang="en-US" altLang="zh-CN" b="0" i="1" smtClean="0">
                                <a:latin typeface="Cambria Math" charset="0"/>
                              </a:rPr>
                              <m:t>𝑧</m:t>
                            </m:r>
                          </m:sup>
                        </m:sSup>
                      </m:e>
                    </m:d>
                    <m:r>
                      <a:rPr kumimoji="1" lang="en-US" altLang="zh-CN" b="0" i="1" smtClean="0">
                        <a:latin typeface="Cambria Math" charset="0"/>
                      </a:rPr>
                      <m:t>,</m:t>
                    </m:r>
                    <m:r>
                      <a:rPr kumimoji="1" lang="en-US" altLang="zh-CN" b="0" i="1" smtClean="0">
                        <a:latin typeface="Cambria Math" charset="0"/>
                      </a:rPr>
                      <m:t>𝐶</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𝐴</m:t>
                        </m:r>
                      </m:e>
                      <m:sup>
                        <m:r>
                          <a:rPr kumimoji="1" lang="en-US" altLang="zh-CN" b="0" i="1" smtClean="0">
                            <a:latin typeface="Cambria Math" charset="0"/>
                          </a:rPr>
                          <m:t>𝑥</m:t>
                        </m:r>
                      </m:sup>
                    </m:sSup>
                    <m:sSup>
                      <m:sSupPr>
                        <m:ctrlPr>
                          <a:rPr kumimoji="1" lang="en-US" altLang="zh-CN" b="0" i="1" smtClean="0">
                            <a:latin typeface="Cambria Math" charset="0"/>
                          </a:rPr>
                        </m:ctrlPr>
                      </m:sSupPr>
                      <m:e>
                        <m:r>
                          <a:rPr kumimoji="1" lang="en-US" altLang="zh-CN" b="0" i="1" smtClean="0">
                            <a:latin typeface="Cambria Math" charset="0"/>
                          </a:rPr>
                          <m:t>𝑀</m:t>
                        </m:r>
                      </m:e>
                      <m:sup>
                        <m:r>
                          <a:rPr kumimoji="1" lang="en-US" altLang="zh-CN" b="0" i="1" smtClean="0">
                            <a:latin typeface="Cambria Math" charset="0"/>
                          </a:rPr>
                          <m:t>𝑎𝑥𝑦</m:t>
                        </m:r>
                      </m:sup>
                    </m:sSup>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r>
                  <a:rPr kumimoji="1" lang="en-US" altLang="zh-CN" dirty="0" smtClean="0"/>
                  <a:t>returns</a:t>
                </a:r>
                <a:r>
                  <a:rPr kumimoji="1" lang="zh-CN" altLang="en-US" dirty="0" smtClean="0"/>
                  <a:t> </a:t>
                </a:r>
                <a:r>
                  <a:rPr kumimoji="1" lang="en-US" altLang="zh-CN" dirty="0" smtClean="0"/>
                  <a:t>it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client.</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verifies</a:t>
                </a:r>
                <a:r>
                  <a:rPr kumimoji="1" lang="zh-CN" altLang="en-US" dirty="0" smtClean="0"/>
                  <a:t> </a:t>
                </a:r>
                <a:r>
                  <a:rPr kumimoji="1" lang="en-US" altLang="zh-CN" dirty="0" smtClean="0"/>
                  <a:t>that</a:t>
                </a:r>
                <a:r>
                  <a:rPr kumimoji="1" lang="zh-CN" altLang="en-US" dirty="0" smtClean="0"/>
                  <a:t> </a:t>
                </a:r>
                <a:r>
                  <a:rPr kumimoji="1" lang="en-US" altLang="zh-CN" dirty="0" smtClean="0"/>
                  <a:t>it</a:t>
                </a:r>
                <a:r>
                  <a:rPr kumimoji="1" lang="zh-CN" altLang="en-US" dirty="0" smtClean="0"/>
                  <a:t> </a:t>
                </a:r>
                <a:r>
                  <a:rPr kumimoji="1" lang="en-US" altLang="zh-CN" dirty="0" smtClean="0"/>
                  <a:t>has</a:t>
                </a:r>
                <a:r>
                  <a:rPr kumimoji="1" lang="zh-CN" altLang="en-US" dirty="0" smtClean="0"/>
                  <a:t> </a:t>
                </a:r>
                <a:r>
                  <a:rPr kumimoji="1" lang="en-US" altLang="zh-CN" dirty="0" smtClean="0"/>
                  <a:t>received</a:t>
                </a:r>
                <a:r>
                  <a:rPr kumimoji="1" lang="zh-CN" altLang="en-US" dirty="0" smtClean="0"/>
                  <a:t> </a:t>
                </a:r>
                <a:r>
                  <a:rPr kumimoji="1" lang="en-US" altLang="zh-CN" dirty="0" smtClean="0"/>
                  <a:t>a</a:t>
                </a:r>
                <a:r>
                  <a:rPr kumimoji="1" lang="zh-CN" altLang="en-US" dirty="0" smtClean="0"/>
                  <a:t> </a:t>
                </a:r>
                <a:r>
                  <a:rPr kumimoji="1" lang="en-US" altLang="zh-CN" dirty="0" smtClean="0"/>
                  <a:t>legitimate</a:t>
                </a:r>
                <a:r>
                  <a:rPr kumimoji="1" lang="zh-CN" altLang="en-US" dirty="0" smtClean="0"/>
                  <a:t> </a:t>
                </a:r>
                <a:r>
                  <a:rPr kumimoji="1" lang="en-US" altLang="zh-CN" dirty="0" smtClean="0"/>
                  <a:t>signature</a:t>
                </a:r>
                <a:r>
                  <a:rPr kumimoji="1" lang="zh-CN" altLang="en-US" dirty="0" smtClean="0"/>
                  <a:t> </a:t>
                </a:r>
                <a:r>
                  <a:rPr kumimoji="1" lang="en-US" altLang="zh-CN" dirty="0" smtClean="0"/>
                  <a:t>by</a:t>
                </a:r>
                <a:r>
                  <a:rPr kumimoji="1" lang="zh-CN" altLang="en-US" dirty="0" smtClean="0"/>
                  <a:t> </a:t>
                </a:r>
                <a:r>
                  <a:rPr kumimoji="1" lang="en-US" altLang="zh-CN" dirty="0" smtClean="0"/>
                  <a:t>checking</a:t>
                </a:r>
                <a:r>
                  <a:rPr kumimoji="1" lang="zh-CN" altLang="en-US" dirty="0"/>
                  <a:t> </a:t>
                </a:r>
                <a14:m>
                  <m:oMath xmlns:m="http://schemas.openxmlformats.org/officeDocument/2006/math">
                    <m:r>
                      <a:rPr kumimoji="1" lang="en-US" altLang="zh-CN" b="0" i="1" smtClean="0">
                        <a:latin typeface="Cambria Math" charset="0"/>
                      </a:rPr>
                      <m:t>𝐴</m:t>
                    </m:r>
                    <m:r>
                      <a:rPr kumimoji="1" lang="en-US" altLang="zh-CN" b="0" i="1" smtClean="0">
                        <a:latin typeface="Cambria Math" charset="0"/>
                        <a:ea typeface="Cambria Math" charset="0"/>
                        <a:cs typeface="Cambria Math" charset="0"/>
                      </a:rPr>
                      <m:t>≠1</m:t>
                    </m:r>
                  </m:oMath>
                </a14:m>
                <a:r>
                  <a:rPr kumimoji="1" lang="en-US" altLang="zh-CN" dirty="0" smtClean="0"/>
                  <a:t>, </a:t>
                </a:r>
                <a14:m>
                  <m:oMath xmlns:m="http://schemas.openxmlformats.org/officeDocument/2006/math">
                    <m:r>
                      <a:rPr kumimoji="1" lang="en-US" altLang="zh-CN" b="0" i="1" smtClean="0">
                        <a:latin typeface="Cambria Math" charset="0"/>
                      </a:rPr>
                      <m:t>𝑒</m:t>
                    </m:r>
                    <m:d>
                      <m:dPr>
                        <m:ctrlPr>
                          <a:rPr kumimoji="1" lang="en-US" altLang="zh-CN" b="0" i="1" smtClean="0">
                            <a:latin typeface="Cambria Math" charset="0"/>
                          </a:rPr>
                        </m:ctrlPr>
                      </m:dPr>
                      <m:e>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𝐵</m:t>
                        </m:r>
                      </m:e>
                    </m:d>
                    <m:r>
                      <a:rPr kumimoji="1" lang="en-US" altLang="zh-CN" b="0" i="1" smtClean="0">
                        <a:latin typeface="Cambria Math" charset="0"/>
                      </a:rPr>
                      <m:t>=</m:t>
                    </m:r>
                    <m:r>
                      <a:rPr kumimoji="1" lang="en-US" altLang="zh-CN" b="0" i="1" smtClean="0">
                        <a:latin typeface="Cambria Math" charset="0"/>
                      </a:rPr>
                      <m:t>𝑒</m:t>
                    </m:r>
                    <m:r>
                      <a:rPr kumimoji="1" lang="en-US" altLang="zh-CN" b="0" i="1" smtClean="0">
                        <a:latin typeface="Cambria Math" charset="0"/>
                      </a:rPr>
                      <m:t>(</m:t>
                    </m:r>
                    <m:r>
                      <a:rPr kumimoji="1" lang="en-US" altLang="zh-CN" b="0" i="1" smtClean="0">
                        <a:latin typeface="Cambria Math" charset="0"/>
                      </a:rPr>
                      <m:t>𝑌</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sSub>
                          <m:sSubPr>
                            <m:ctrlPr>
                              <a:rPr kumimoji="1" lang="en-US" altLang="zh-CN" b="0" i="1" dirty="0" smtClean="0">
                                <a:latin typeface="Cambria Math" charset="0"/>
                              </a:rPr>
                            </m:ctrlPr>
                          </m:sSubPr>
                          <m:e>
                            <m:r>
                              <a:rPr kumimoji="1" lang="en-US" altLang="zh-CN" b="0" i="1" dirty="0" smtClean="0">
                                <a:latin typeface="Cambria Math" charset="0"/>
                              </a:rPr>
                              <m:t>𝑍</m:t>
                            </m:r>
                          </m:e>
                          <m:sub>
                            <m:r>
                              <a:rPr kumimoji="1" lang="en-US" altLang="zh-CN" b="0" i="1" dirty="0" smtClean="0">
                                <a:latin typeface="Cambria Math" charset="0"/>
                              </a:rPr>
                              <m:t>𝐵</m:t>
                            </m:r>
                          </m:sub>
                        </m:sSub>
                      </m:e>
                    </m:d>
                    <m:r>
                      <a:rPr kumimoji="1" lang="en-US" altLang="zh-CN" b="0" i="1" dirty="0" smtClean="0">
                        <a:latin typeface="Cambria Math" charset="0"/>
                      </a:rPr>
                      <m:t>=</m:t>
                    </m:r>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𝑍</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r>
                          <a:rPr kumimoji="1" lang="en-US" altLang="zh-CN" b="0" i="1" dirty="0" smtClean="0">
                            <a:latin typeface="Cambria Math" charset="0"/>
                          </a:rPr>
                          <m:t>𝐶</m:t>
                        </m:r>
                      </m:e>
                    </m:d>
                    <m:r>
                      <a:rPr kumimoji="1" lang="en-US" altLang="zh-CN" b="0" i="1" dirty="0" smtClean="0">
                        <a:latin typeface="Cambria Math" charset="0"/>
                      </a:rPr>
                      <m:t>=</m:t>
                    </m:r>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𝐴</m:t>
                        </m:r>
                      </m:e>
                    </m:d>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e>
                      <m:sup>
                        <m:r>
                          <a:rPr kumimoji="1" lang="en-US" altLang="zh-CN" b="0" i="1" dirty="0" smtClean="0">
                            <a:latin typeface="Cambria Math" charset="0"/>
                          </a:rPr>
                          <m:t>𝑑</m:t>
                        </m:r>
                      </m:sup>
                    </m:sSup>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sSub>
                          <m:sSubPr>
                            <m:ctrlPr>
                              <a:rPr kumimoji="1" lang="en-US" altLang="zh-CN" b="0" i="1" dirty="0" smtClean="0">
                                <a:latin typeface="Cambria Math" charset="0"/>
                              </a:rPr>
                            </m:ctrlPr>
                          </m:sSubPr>
                          <m:e>
                            <m:r>
                              <a:rPr kumimoji="1" lang="en-US" altLang="zh-CN" b="0" i="1" dirty="0" smtClean="0">
                                <a:latin typeface="Cambria Math" charset="0"/>
                              </a:rPr>
                              <m:t>, </m:t>
                            </m:r>
                            <m:r>
                              <a:rPr kumimoji="1" lang="en-US" altLang="zh-CN" b="0" i="1" dirty="0" smtClean="0">
                                <a:latin typeface="Cambria Math" charset="0"/>
                              </a:rPr>
                              <m:t>𝐵</m:t>
                            </m:r>
                          </m:e>
                          <m:sub>
                            <m:r>
                              <a:rPr kumimoji="1" lang="en-US" altLang="zh-CN" b="0" i="1" dirty="0" smtClean="0">
                                <a:latin typeface="Cambria Math" charset="0"/>
                              </a:rPr>
                              <m:t>𝑍</m:t>
                            </m:r>
                          </m:sub>
                        </m:sSub>
                        <m:r>
                          <a:rPr kumimoji="1" lang="en-US" altLang="zh-CN" b="0" i="1" dirty="0" smtClean="0">
                            <a:latin typeface="Cambria Math" charset="0"/>
                          </a:rPr>
                          <m:t>)</m:t>
                        </m:r>
                      </m:e>
                      <m:sup>
                        <m:r>
                          <a:rPr kumimoji="1" lang="en-US" altLang="zh-CN" b="0" i="1" dirty="0" smtClean="0">
                            <a:latin typeface="Cambria Math" charset="0"/>
                          </a:rPr>
                          <m:t>𝑟</m:t>
                        </m:r>
                      </m:sup>
                    </m:sSup>
                  </m:oMath>
                </a14:m>
                <a:r>
                  <a:rPr kumimoji="1" lang="en-US" altLang="zh-CN" dirty="0" smtClean="0"/>
                  <a:t>.</a:t>
                </a:r>
                <a:r>
                  <a:rPr kumimoji="1" lang="zh-CN" altLang="en-US" dirty="0" smtClean="0"/>
                  <a:t> </a:t>
                </a:r>
                <a:r>
                  <a:rPr kumimoji="1" lang="en-US" altLang="zh-CN" dirty="0" smtClean="0"/>
                  <a:t>Otherwise,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𝑅𝑒𝑔</m:t>
                        </m:r>
                      </m:e>
                      <m:sub>
                        <m:r>
                          <a:rPr kumimoji="1" lang="en-US" altLang="zh-CN" b="0" i="1" smtClean="0">
                            <a:latin typeface="Cambria Math" charset="0"/>
                          </a:rPr>
                          <m:t>𝐶</m:t>
                        </m:r>
                      </m:sub>
                    </m:sSub>
                  </m:oMath>
                </a14:m>
                <a:r>
                  <a:rPr kumimoji="1" lang="en-US" altLang="zh-CN" dirty="0" smtClean="0"/>
                  <a:t> outputs </a:t>
                </a:r>
                <a14:m>
                  <m:oMath xmlns:m="http://schemas.openxmlformats.org/officeDocument/2006/math">
                    <m:r>
                      <a:rPr kumimoji="1" lang="en-US" altLang="zh-CN" i="1" smtClean="0">
                        <a:latin typeface="Cambria Math" charset="0"/>
                        <a:ea typeface="Cambria Math" charset="0"/>
                        <a:cs typeface="Cambria Math" charset="0"/>
                      </a:rPr>
                      <m:t>⊥</m:t>
                    </m:r>
                  </m:oMath>
                </a14:m>
                <a:r>
                  <a:rPr kumimoji="1" lang="en-US" altLang="zh-CN" dirty="0" smtClean="0"/>
                  <a:t>.</a:t>
                </a:r>
                <a:endParaRPr kumimoji="1" lang="zh-CN" altLang="en-US" dirty="0" smtClean="0"/>
              </a:p>
              <a:p>
                <a:pPr marL="342900" indent="-342900">
                  <a:buAutoNum type="arabicParenR"/>
                </a:pPr>
                <a:r>
                  <a:rPr kumimoji="1" lang="en-US" altLang="zh-CN" dirty="0" smtClean="0"/>
                  <a:t>The client sets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98344" y="2078362"/>
                <a:ext cx="8034469" cy="356558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Registration: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𝑠𝑘</m:t>
                        </m:r>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8249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539750" y="1862382"/>
                <a:ext cx="8048680" cy="411800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sz="1600" dirty="0" smtClean="0"/>
                  <a:t>The client uses its secret key</a:t>
                </a:r>
                <a14:m>
                  <m:oMath xmlns:m="http://schemas.openxmlformats.org/officeDocument/2006/math">
                    <m:r>
                      <a:rPr kumimoji="1" lang="en-US" altLang="zh-CN" sz="1600" b="0" i="1" smtClean="0">
                        <a:latin typeface="Cambria Math" charset="0"/>
                      </a:rPr>
                      <m:t>(</m:t>
                    </m:r>
                    <m:r>
                      <a:rPr kumimoji="1" lang="en-US" altLang="zh-CN" sz="1600" b="0" i="1" smtClean="0">
                        <a:latin typeface="Cambria Math" charset="0"/>
                      </a:rPr>
                      <m:t>𝑠</m:t>
                    </m:r>
                    <m:r>
                      <a:rPr kumimoji="1" lang="en-US" altLang="zh-CN" sz="1600" b="0" i="1" smtClean="0">
                        <a:latin typeface="Cambria Math" charset="0"/>
                      </a:rPr>
                      <m:t>=</m:t>
                    </m:r>
                    <m:d>
                      <m:dPr>
                        <m:ctrlPr>
                          <a:rPr kumimoji="1" lang="en-US" altLang="zh-CN" sz="1600" b="0" i="1" smtClean="0">
                            <a:latin typeface="Cambria Math" charset="0"/>
                          </a:rPr>
                        </m:ctrlPr>
                      </m:dPr>
                      <m:e>
                        <m:r>
                          <a:rPr kumimoji="1" lang="en-US" altLang="zh-CN" sz="1600" b="0" i="1" smtClean="0">
                            <a:latin typeface="Cambria Math" charset="0"/>
                          </a:rPr>
                          <m:t>𝐴</m:t>
                        </m:r>
                        <m:r>
                          <a:rPr kumimoji="1" lang="en-US" altLang="zh-CN" sz="1600" b="0" i="1" smtClean="0">
                            <a:latin typeface="Cambria Math" charset="0"/>
                          </a:rPr>
                          <m:t>,</m:t>
                        </m:r>
                        <m:r>
                          <a:rPr kumimoji="1" lang="en-US" altLang="zh-CN" sz="1600" b="0" i="1" smtClean="0">
                            <a:latin typeface="Cambria Math" charset="0"/>
                          </a:rPr>
                          <m:t>𝐵</m:t>
                        </m:r>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𝑍</m:t>
                            </m:r>
                          </m:e>
                          <m:sub>
                            <m:r>
                              <a:rPr kumimoji="1" lang="en-US" altLang="zh-CN" sz="1600" b="0" i="1" smtClean="0">
                                <a:latin typeface="Cambria Math" charset="0"/>
                              </a:rPr>
                              <m:t>𝐵</m:t>
                            </m:r>
                          </m:sub>
                        </m:sSub>
                        <m:r>
                          <a:rPr kumimoji="1" lang="en-US" altLang="zh-CN" sz="1600" b="0" i="1" smtClean="0">
                            <a:latin typeface="Cambria Math" charset="0"/>
                          </a:rPr>
                          <m:t>,</m:t>
                        </m:r>
                        <m:r>
                          <a:rPr kumimoji="1" lang="en-US" altLang="zh-CN" sz="1600" b="0" i="1" smtClean="0">
                            <a:latin typeface="Cambria Math" charset="0"/>
                          </a:rPr>
                          <m:t>𝐶</m:t>
                        </m:r>
                      </m:e>
                    </m:d>
                    <m:r>
                      <a:rPr kumimoji="1" lang="en-US" altLang="zh-CN" sz="1600" b="0" i="1" smtClean="0">
                        <a:latin typeface="Cambria Math" charset="0"/>
                      </a:rPr>
                      <m:t>,</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oMath>
                </a14:m>
                <a:r>
                  <a:rPr kumimoji="1" lang="en-US" altLang="zh-CN" sz="1600" dirty="0" smtClean="0"/>
                  <a:t> to create a blinded signature. The client chooses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r>
                      <a:rPr kumimoji="1" lang="en-US" altLang="zh-CN"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r>
                      <a:rPr kumimoji="1" lang="en-US" altLang="zh-CN" sz="1600" b="0" i="1" smtClean="0">
                        <a:latin typeface="Cambria Math" charset="0"/>
                        <a:ea typeface="Cambria Math" charset="0"/>
                        <a:cs typeface="Cambria Math" charset="0"/>
                      </a:rPr>
                      <m:t>←</m:t>
                    </m:r>
                    <m:sSubSup>
                      <m:sSubSupPr>
                        <m:ctrlPr>
                          <a:rPr kumimoji="1" lang="en-US" altLang="zh-CN" sz="1600" b="0" i="1" smtClean="0">
                            <a:latin typeface="Cambria Math" charset="0"/>
                            <a:ea typeface="Cambria Math" charset="0"/>
                            <a:cs typeface="Cambria Math" charset="0"/>
                          </a:rPr>
                        </m:ctrlPr>
                      </m:sSubSupPr>
                      <m:e>
                        <m:r>
                          <a:rPr kumimoji="1" lang="en-US" altLang="zh-CN" sz="1600" b="0" i="1" smtClean="0">
                            <a:latin typeface="Cambria Math" charset="0"/>
                            <a:ea typeface="Cambria Math" charset="0"/>
                            <a:cs typeface="Cambria Math" charset="0"/>
                          </a:rPr>
                          <m:t>ℤ</m:t>
                        </m:r>
                      </m:e>
                      <m:sub>
                        <m:r>
                          <a:rPr kumimoji="1" lang="en-US" altLang="zh-CN" sz="1600" b="0" i="1" smtClean="0">
                            <a:latin typeface="Cambria Math" charset="0"/>
                            <a:ea typeface="Cambria Math" charset="0"/>
                            <a:cs typeface="Cambria Math" charset="0"/>
                          </a:rPr>
                          <m:t>𝑞</m:t>
                        </m:r>
                      </m:sub>
                      <m:sup>
                        <m:r>
                          <a:rPr kumimoji="1" lang="en-US" altLang="zh-CN" sz="1600" b="0" i="1" smtClean="0">
                            <a:latin typeface="Cambria Math" charset="0"/>
                            <a:ea typeface="Cambria Math" charset="0"/>
                            <a:cs typeface="Cambria Math" charset="0"/>
                          </a:rPr>
                          <m:t>∗</m:t>
                        </m:r>
                      </m:sup>
                    </m:sSubSup>
                  </m:oMath>
                </a14:m>
                <a:r>
                  <a:rPr kumimoji="1" lang="en-US" altLang="zh-CN" sz="1600" dirty="0" smtClean="0"/>
                  <a:t> and creates blinded signature</a:t>
                </a:r>
                <a14:m>
                  <m:oMath xmlns:m="http://schemas.openxmlformats.org/officeDocument/2006/math">
                    <m:acc>
                      <m:accPr>
                        <m:chr m:val="̃"/>
                        <m:ctrlPr>
                          <a:rPr kumimoji="1" lang="en-US" altLang="zh-CN" sz="1600" i="1" smtClean="0">
                            <a:latin typeface="Cambria Math" charset="0"/>
                          </a:rPr>
                        </m:ctrlPr>
                      </m:accPr>
                      <m:e>
                        <m:r>
                          <m:rPr>
                            <m:sty m:val="p"/>
                          </m:rPr>
                          <a:rPr kumimoji="1" lang="en-US" altLang="zh-CN" sz="1600" i="1" smtClean="0">
                            <a:latin typeface="Cambria Math" charset="0"/>
                          </a:rPr>
                          <m:t>s</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where</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𝐴</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𝐵</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acc>
                          <m:accPr>
                            <m:chr m:val="̃"/>
                            <m:ctrlPr>
                              <a:rPr kumimoji="1" lang="en-US" altLang="zh-CN" sz="1600" i="1" smtClean="0">
                                <a:latin typeface="Cambria Math" charset="0"/>
                              </a:rPr>
                            </m:ctrlPr>
                          </m:accPr>
                          <m:e>
                            <m:r>
                              <m:rPr>
                                <m:sty m:val="p"/>
                              </m:rPr>
                              <a:rPr kumimoji="1" lang="en-US" altLang="zh-CN" sz="1600" i="1" smtClean="0">
                                <a:latin typeface="Cambria Math" charset="0"/>
                              </a:rPr>
                              <m:t>Z</m:t>
                            </m:r>
                          </m:e>
                        </m:acc>
                      </m:e>
                      <m:sub>
                        <m:r>
                          <m:rPr>
                            <m:sty m:val="p"/>
                          </m:rPr>
                          <a:rPr kumimoji="1" lang="en-US" altLang="zh-CN" sz="1600" i="1" smtClean="0">
                            <a:latin typeface="Cambria Math" charset="0"/>
                          </a:rPr>
                          <m:t>B</m:t>
                        </m:r>
                      </m:sub>
                    </m:sSub>
                    <m:r>
                      <a:rPr kumimoji="1" lang="en-US" altLang="zh-CN" sz="1600" b="0" i="1" smtClean="0">
                        <a:latin typeface="Cambria Math" charset="0"/>
                      </a:rPr>
                      <m:t>=</m:t>
                    </m:r>
                    <m:sSubSup>
                      <m:sSubSupPr>
                        <m:ctrlPr>
                          <a:rPr kumimoji="1" lang="en-US" altLang="zh-CN" sz="1600" b="0" i="1" smtClean="0">
                            <a:latin typeface="Cambria Math" charset="0"/>
                          </a:rPr>
                        </m:ctrlPr>
                      </m:sSubSupPr>
                      <m:e>
                        <m:r>
                          <m:rPr>
                            <m:sty m:val="p"/>
                          </m:rPr>
                          <a:rPr kumimoji="1" lang="en-US" altLang="zh-CN" sz="1600" b="0" i="1" smtClean="0">
                            <a:latin typeface="Cambria Math" charset="0"/>
                          </a:rPr>
                          <m:t>Z</m:t>
                        </m:r>
                      </m:e>
                      <m:sub>
                        <m:r>
                          <a:rPr kumimoji="1" lang="en-US" altLang="zh-CN" sz="1600" b="0" i="1" smtClean="0">
                            <a:latin typeface="Cambria Math" charset="0"/>
                          </a:rPr>
                          <m:t>𝐵</m:t>
                        </m:r>
                      </m:sub>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bSup>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𝐶</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creates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token</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m:rPr>
                            <m:sty m:val="p"/>
                          </m:rPr>
                          <a:rPr kumimoji="1" lang="en-US" altLang="zh-CN" sz="1600" i="1" smtClean="0">
                            <a:latin typeface="Cambria Math" charset="0"/>
                          </a:rPr>
                          <m:t>Y</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rPr>
                      <m:t>=</m:t>
                    </m:r>
                    <m:sSup>
                      <m:sSupPr>
                        <m:ctrlPr>
                          <a:rPr kumimoji="1" lang="en-US" altLang="zh-CN" sz="1600" b="0" i="1" smtClean="0">
                            <a:latin typeface="Cambria Math" charset="0"/>
                          </a:rPr>
                        </m:ctrlPr>
                      </m:sSupPr>
                      <m:e>
                        <m:sSub>
                          <m:sSubPr>
                            <m:ctrlPr>
                              <a:rPr kumimoji="1" lang="en-US" altLang="zh-CN" sz="1600" b="0" i="1" smtClean="0">
                                <a:latin typeface="Cambria Math" charset="0"/>
                              </a:rPr>
                            </m:ctrlPr>
                          </m:sSubPr>
                          <m:e>
                            <m:r>
                              <a:rPr kumimoji="1" lang="en-US" altLang="zh-CN" sz="1600" b="0" i="1" smtClean="0">
                                <a:latin typeface="Cambria Math" charset="0"/>
                              </a:rPr>
                              <m:t>𝑔</m:t>
                            </m:r>
                          </m:e>
                          <m:sub>
                            <m:r>
                              <a:rPr kumimoji="1" lang="en-US" altLang="zh-CN" sz="1600" b="0" i="1" smtClean="0">
                                <a:latin typeface="Cambria Math" charset="0"/>
                              </a:rPr>
                              <m:t>𝑇</m:t>
                            </m:r>
                          </m:sub>
                        </m:sSub>
                      </m:e>
                      <m:sup>
                        <m:r>
                          <a:rPr kumimoji="1" lang="en-US" altLang="zh-CN" sz="1600" b="0" i="1" smtClean="0">
                            <a:latin typeface="Cambria Math" charset="0"/>
                          </a:rPr>
                          <m:t>1/(</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submits</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𝑠</m:t>
                        </m:r>
                      </m:e>
                    </m:acc>
                    <m:r>
                      <a:rPr kumimoji="1" lang="en-US" altLang="zh-CN" sz="1600" b="0" i="1" smtClean="0">
                        <a:latin typeface="Cambria Math" charset="0"/>
                      </a:rPr>
                      <m:t>,</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oMath>
                </a14:m>
                <a:r>
                  <a:rPr kumimoji="1" lang="zh-CN" altLang="en-US" sz="1600" dirty="0" smtClean="0"/>
                  <a:t> </a:t>
                </a:r>
                <a:r>
                  <a:rPr kumimoji="1" lang="en-US" altLang="zh-CN" sz="1600" dirty="0" smtClean="0"/>
                  <a:t>to</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endParaRPr kumimoji="1" lang="zh-CN" altLang="en-US" sz="1600" dirty="0" smtClean="0"/>
              </a:p>
              <a:p>
                <a:pPr marL="342900" indent="-342900">
                  <a:buAutoNum type="arabicParenR"/>
                </a:pPr>
                <a:r>
                  <a:rPr kumimoji="1" lang="en-US" altLang="zh-CN" sz="1600" dirty="0" smtClean="0"/>
                  <a:t>If</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oMath>
                </a14:m>
                <a:r>
                  <a:rPr kumimoji="1" lang="en-US" altLang="zh-CN" sz="1600" dirty="0" smtClean="0"/>
                  <a: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Otherwise,</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verifies</a:t>
                </a:r>
                <a:r>
                  <a:rPr kumimoji="1" lang="zh-CN" altLang="en-US" sz="1600" dirty="0" smtClean="0"/>
                  <a:t> </a:t>
                </a:r>
                <a:r>
                  <a:rPr kumimoji="1" lang="en-US" altLang="zh-CN" sz="1600" dirty="0" smtClean="0"/>
                  <a:t>that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zh-CN" altLang="en-US" sz="160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1</m:t>
                    </m:r>
                  </m:oMath>
                </a14:m>
                <a:r>
                  <a:rPr kumimoji="1" lang="en-US" altLang="zh-CN" sz="1600" dirty="0" smtClean="0"/>
                  <a:t>,</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 </m:t>
                        </m:r>
                        <m:acc>
                          <m:accPr>
                            <m:chr m:val="̃"/>
                            <m:ctrlPr>
                              <a:rPr kumimoji="1" lang="zh-CN" altLang="en-US" sz="1600" b="0" i="1" smtClean="0">
                                <a:latin typeface="Cambria Math" charset="0"/>
                              </a:rPr>
                            </m:ctrlPr>
                          </m:accPr>
                          <m:e>
                            <m:r>
                              <a:rPr kumimoji="1" lang="en-US" altLang="zh-CN" sz="1600" b="0" i="1" smtClean="0">
                                <a:latin typeface="Cambria Math" charset="0"/>
                              </a:rPr>
                              <m:t>𝐵</m:t>
                            </m:r>
                          </m:e>
                        </m:acc>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𝑌</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𝑍</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not,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each</a:t>
                </a:r>
                <a:r>
                  <a:rPr kumimoji="1" lang="zh-CN" altLang="en-US" sz="1600" dirty="0" smtClean="0"/>
                  <a:t> </a:t>
                </a:r>
                <a:r>
                  <a:rPr kumimoji="1" lang="en-US" altLang="zh-CN" sz="1600" dirty="0" smtClean="0"/>
                  <a:t>compute</a:t>
                </a:r>
                <a:r>
                  <a:rPr kumimoji="1" lang="zh-CN" altLang="en-US" sz="1600" dirty="0" smtClean="0"/>
                  <a:t> </a:t>
                </a:r>
                <a14:m>
                  <m:oMath xmlns:m="http://schemas.openxmlformats.org/officeDocument/2006/math">
                    <m:r>
                      <a:rPr kumimoji="1" lang="en-US" altLang="zh-CN" sz="1600" b="0" i="1" smtClean="0">
                        <a:latin typeface="Cambria Math" charset="0"/>
                      </a:rPr>
                      <m:t>𝑣</m:t>
                    </m:r>
                    <m:r>
                      <a:rPr kumimoji="1" lang="en-US" altLang="zh-CN" sz="1600" b="0" i="1" smtClean="0">
                        <a:latin typeface="Cambria Math" charset="0"/>
                      </a:rPr>
                      <m:t>=</m:t>
                    </m:r>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acc>
                          <m:accPr>
                            <m:chr m:val="̂"/>
                            <m:ctrlPr>
                              <a:rPr kumimoji="1" lang="en-US" altLang="zh-CN" sz="1600" b="0" i="1" smtClean="0">
                                <a:latin typeface="Cambria Math" charset="0"/>
                              </a:rPr>
                            </m:ctrlPr>
                          </m:accPr>
                          <m:e>
                            <m:r>
                              <m:rPr>
                                <m:sty m:val="p"/>
                              </m:rPr>
                              <a:rPr kumimoji="1" lang="en-US" altLang="zh-CN" sz="1600" b="0" i="1" smtClean="0">
                                <a:latin typeface="Cambria Math" charset="0"/>
                              </a:rPr>
                              <m:t>C</m:t>
                            </m:r>
                          </m:e>
                        </m:acc>
                      </m:e>
                    </m:d>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𝑋</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dirty="0" smtClean="0">
                            <a:latin typeface="Cambria Math" charset="0"/>
                          </a:rPr>
                        </m:ctrlPr>
                      </m:sSubPr>
                      <m:e>
                        <m:r>
                          <a:rPr kumimoji="1" lang="en-US" altLang="zh-CN" sz="1600" b="0" i="1" dirty="0" smtClean="0">
                            <a:latin typeface="Cambria Math" charset="0"/>
                          </a:rPr>
                          <m:t>𝑣</m:t>
                        </m:r>
                      </m:e>
                      <m:sub>
                        <m:r>
                          <a:rPr kumimoji="1" lang="en-US" altLang="zh-CN" sz="1600" b="0" i="1" dirty="0" smtClean="0">
                            <a:latin typeface="Cambria Math" charset="0"/>
                          </a:rPr>
                          <m:t>𝑥𝑦</m:t>
                        </m:r>
                      </m:sub>
                    </m:sSub>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acc>
                      <m:accPr>
                        <m:chr m:val="̃"/>
                        <m:ctrlPr>
                          <a:rPr kumimoji="1" lang="en-US" altLang="zh-CN" sz="1600" b="0" i="1" dirty="0" smtClean="0">
                            <a:latin typeface="Cambria Math" charset="0"/>
                          </a:rPr>
                        </m:ctrlPr>
                      </m:accPr>
                      <m:e>
                        <m:r>
                          <a:rPr kumimoji="1" lang="en-US" altLang="zh-CN" sz="1600" b="0" i="1" dirty="0" smtClean="0">
                            <a:latin typeface="Cambria Math" charset="0"/>
                          </a:rPr>
                          <m:t>𝐵</m:t>
                        </m:r>
                      </m:e>
                    </m:acc>
                    <m:r>
                      <a:rPr kumimoji="1" lang="en-US" altLang="zh-CN" sz="1600" b="0" i="1" dirty="0"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Sup>
                      <m:sSubSupPr>
                        <m:ctrlPr>
                          <a:rPr kumimoji="1" lang="en-US" altLang="zh-CN" sz="1600" i="1" dirty="0" smtClean="0">
                            <a:latin typeface="Cambria Math" charset="0"/>
                          </a:rPr>
                        </m:ctrlPr>
                      </m:sSubSupPr>
                      <m:e>
                        <m:r>
                          <a:rPr kumimoji="1" lang="en-US" altLang="zh-CN" sz="1600" b="0" i="1" dirty="0" smtClean="0">
                            <a:latin typeface="Cambria Math" charset="0"/>
                          </a:rPr>
                          <m:t>𝑣</m:t>
                        </m:r>
                      </m:e>
                      <m:sub>
                        <m:r>
                          <a:rPr kumimoji="1" lang="en-US" altLang="zh-CN" sz="1600" b="0" i="1" dirty="0" smtClean="0">
                            <a:latin typeface="Cambria Math" charset="0"/>
                          </a:rPr>
                          <m:t>𝑥𝑦</m:t>
                        </m:r>
                      </m:sub>
                      <m:sup>
                        <m:r>
                          <a:rPr kumimoji="1" lang="en-US" altLang="zh-CN" sz="1600" b="0" i="1" dirty="0" smtClean="0">
                            <a:latin typeface="Cambria Math" charset="0"/>
                          </a:rPr>
                          <m:t>′</m:t>
                        </m:r>
                      </m:sup>
                    </m:sSubSup>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sSub>
                      <m:sSubPr>
                        <m:ctrlPr>
                          <a:rPr kumimoji="1" lang="en-US" altLang="zh-CN" sz="1600" b="0" i="1" dirty="0" smtClean="0">
                            <a:latin typeface="Cambria Math" charset="0"/>
                          </a:rPr>
                        </m:ctrlPr>
                      </m:sSubPr>
                      <m:e>
                        <m:acc>
                          <m:accPr>
                            <m:chr m:val="̃"/>
                            <m:ctrlPr>
                              <a:rPr kumimoji="1" lang="en-US" altLang="zh-CN" sz="1600" b="0" i="1" dirty="0" smtClean="0">
                                <a:latin typeface="Cambria Math" charset="0"/>
                              </a:rPr>
                            </m:ctrlPr>
                          </m:accPr>
                          <m:e>
                            <m:r>
                              <a:rPr kumimoji="1" lang="en-US" altLang="zh-CN" sz="1600" b="0" i="1" dirty="0" smtClean="0">
                                <a:latin typeface="Cambria Math" charset="0"/>
                              </a:rPr>
                              <m:t>𝑍</m:t>
                            </m:r>
                          </m:e>
                        </m:acc>
                      </m:e>
                      <m:sub>
                        <m:r>
                          <a:rPr kumimoji="1" lang="en-US" altLang="zh-CN" sz="1600" b="0" i="1" dirty="0" smtClean="0">
                            <a:latin typeface="Cambria Math" charset="0"/>
                          </a:rPr>
                          <m:t>𝐵</m:t>
                        </m:r>
                      </m:sub>
                    </m:sSub>
                    <m:r>
                      <a:rPr kumimoji="1" lang="en-US" altLang="zh-CN" sz="1600" b="0" i="1" dirty="0" smtClean="0">
                        <a:latin typeface="Cambria Math" charset="0"/>
                      </a:rPr>
                      <m:t>)</m:t>
                    </m:r>
                  </m:oMath>
                </a14:m>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acts</a:t>
                </a:r>
                <a:r>
                  <a:rPr kumimoji="1" lang="zh-CN" altLang="en-US" sz="1600" dirty="0" smtClean="0"/>
                  <a:t> </a:t>
                </a:r>
                <a:r>
                  <a:rPr kumimoji="1" lang="en-US" altLang="zh-CN" sz="1600" dirty="0" smtClean="0"/>
                  <a:t>as</a:t>
                </a:r>
                <a:r>
                  <a:rPr kumimoji="1" lang="zh-CN" altLang="en-US" sz="1600" dirty="0" smtClean="0"/>
                  <a:t> </a:t>
                </a:r>
                <a:r>
                  <a:rPr kumimoji="1" lang="en-US" altLang="zh-CN" sz="1600" dirty="0" err="1" smtClean="0"/>
                  <a:t>prover</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as</a:t>
                </a:r>
                <a:r>
                  <a:rPr kumimoji="1" lang="zh-CN" altLang="en-US" sz="1600" dirty="0" smtClean="0"/>
                  <a:t> </a:t>
                </a:r>
                <a:r>
                  <a:rPr kumimoji="1" lang="en-US" altLang="zh-CN" sz="1600" dirty="0" smtClean="0"/>
                  <a:t>verifier</a:t>
                </a:r>
                <a:r>
                  <a:rPr kumimoji="1" lang="zh-CN" altLang="en-US" sz="1600" dirty="0" smtClean="0"/>
                  <a:t> </a:t>
                </a:r>
                <a:r>
                  <a:rPr kumimoji="1" lang="en-US" altLang="zh-CN" sz="1600" dirty="0" smtClean="0"/>
                  <a:t>in</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zero-</a:t>
                </a:r>
                <a:r>
                  <a:rPr kumimoji="1" lang="en-US" altLang="zh-CN" sz="1600" dirty="0" err="1" smtClean="0"/>
                  <a:t>knowlegde</a:t>
                </a:r>
                <a:r>
                  <a:rPr kumimoji="1" lang="zh-CN" altLang="en-US" sz="1600" dirty="0" smtClean="0"/>
                  <a:t> </a:t>
                </a:r>
                <a14:m>
                  <m:oMath xmlns:m="http://schemas.openxmlformats.org/officeDocument/2006/math">
                    <m:r>
                      <a:rPr kumimoji="1" lang="en-US" altLang="zh-CN" sz="1600" b="0" i="1" smtClean="0">
                        <a:latin typeface="Cambria Math" charset="0"/>
                      </a:rPr>
                      <m:t>𝑃𝑜</m:t>
                    </m:r>
                    <m:r>
                      <m:rPr>
                        <m:sty m:val="p"/>
                      </m:rPr>
                      <a:rPr kumimoji="1" lang="en-US" altLang="zh-CN" sz="1600" b="0" i="1" smtClean="0">
                        <a:latin typeface="Cambria Math" charset="0"/>
                      </a:rPr>
                      <m:t>K</m:t>
                    </m:r>
                    <m:d>
                      <m:dPr>
                        <m:begChr m:val="{"/>
                        <m:endChr m:val="|"/>
                        <m:ctrlPr>
                          <a:rPr kumimoji="1" lang="en-US" altLang="zh-CN" sz="1600" b="0" i="1" smtClean="0">
                            <a:latin typeface="Cambria Math" charset="0"/>
                          </a:rPr>
                        </m:ctrlPr>
                      </m:dPr>
                      <m:e>
                        <m:d>
                          <m:dPr>
                            <m:ctrlPr>
                              <a:rPr kumimoji="1" lang="en-US" altLang="zh-CN" sz="1600" b="0" i="1" smtClean="0">
                                <a:latin typeface="Cambria Math" charset="0"/>
                              </a:rPr>
                            </m:ctrlPr>
                          </m:dPr>
                          <m:e>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e>
                        </m:d>
                      </m:e>
                    </m:d>
                    <m:sSup>
                      <m:sSupPr>
                        <m:ctrlPr>
                          <a:rPr kumimoji="1" lang="en-US" altLang="zh-CN" sz="1600" b="0" i="1" smtClean="0">
                            <a:latin typeface="Cambria Math" charset="0"/>
                          </a:rPr>
                        </m:ctrlPr>
                      </m:sSupPr>
                      <m:e>
                        <m:r>
                          <a:rPr kumimoji="1" lang="en-US" altLang="zh-CN" sz="1600" b="0" i="1" smtClean="0">
                            <a:latin typeface="Cambria Math" charset="0"/>
                          </a:rPr>
                          <m:t>𝑣</m:t>
                        </m:r>
                      </m:e>
                      <m:sup>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sup>
                    </m:sSup>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sSubSup>
                      <m:sSubSupPr>
                        <m:ctrlPr>
                          <a:rPr kumimoji="1" lang="en-US" altLang="zh-CN" sz="1600" b="0" i="1" smtClean="0">
                            <a:latin typeface="Cambria Math" charset="0"/>
                          </a:rPr>
                        </m:ctrlPr>
                      </m:sSubSupPr>
                      <m:e>
                        <m:r>
                          <a:rPr kumimoji="1" lang="en-US" altLang="zh-CN" sz="1600" b="0" i="1" smtClean="0">
                            <a:latin typeface="Cambria Math" charset="0"/>
                          </a:rPr>
                          <m:t>𝑣</m:t>
                        </m:r>
                      </m:e>
                      <m:sub>
                        <m:r>
                          <a:rPr kumimoji="1" lang="en-US" altLang="zh-CN" sz="1600" b="0" i="1" smtClean="0">
                            <a:latin typeface="Cambria Math" charset="0"/>
                          </a:rPr>
                          <m:t>𝑥𝑦</m:t>
                        </m:r>
                      </m:sub>
                      <m:sup>
                        <m:r>
                          <a:rPr kumimoji="1" lang="en-US" altLang="zh-CN" sz="1600" b="0" i="1" smtClean="0">
                            <a:latin typeface="Cambria Math" charset="0"/>
                          </a:rPr>
                          <m:t>𝑑</m:t>
                        </m:r>
                      </m:sup>
                    </m:sSubSup>
                    <m:sSubSup>
                      <m:sSubSupPr>
                        <m:ctrlPr>
                          <a:rPr kumimoji="1" lang="en-US" altLang="zh-CN" sz="1600" b="0" i="1" smtClean="0">
                            <a:latin typeface="Cambria Math" charset="0"/>
                          </a:rPr>
                        </m:ctrlPr>
                      </m:sSubSupPr>
                      <m:e>
                        <m:sSup>
                          <m:sSupPr>
                            <m:ctrlPr>
                              <a:rPr kumimoji="1" lang="en-US" altLang="zh-CN" sz="1600" b="0" i="1" smtClean="0">
                                <a:latin typeface="Cambria Math" charset="0"/>
                              </a:rPr>
                            </m:ctrlPr>
                          </m:sSupPr>
                          <m:e>
                            <m:r>
                              <a:rPr kumimoji="1" lang="en-US" altLang="zh-CN" sz="1600" b="0" i="1" smtClean="0">
                                <a:latin typeface="Cambria Math" charset="0"/>
                              </a:rPr>
                              <m:t>𝑣</m:t>
                            </m:r>
                          </m:e>
                          <m:sup>
                            <m:r>
                              <a:rPr kumimoji="1" lang="en-US" altLang="zh-CN" sz="1600" b="0" i="1" smtClean="0">
                                <a:latin typeface="Cambria Math" charset="0"/>
                              </a:rPr>
                              <m:t>′</m:t>
                            </m:r>
                          </m:sup>
                        </m:sSup>
                      </m:e>
                      <m:sub>
                        <m:r>
                          <a:rPr kumimoji="1" lang="en-US" altLang="zh-CN" sz="1600" b="0" i="1" smtClean="0">
                            <a:latin typeface="Cambria Math" charset="0"/>
                          </a:rPr>
                          <m:t>𝑥𝑦</m:t>
                        </m:r>
                      </m:sub>
                      <m:sup>
                        <m:r>
                          <a:rPr kumimoji="1" lang="en-US" altLang="zh-CN" sz="1600" b="0" i="1" smtClean="0">
                            <a:latin typeface="Cambria Math" charset="0"/>
                          </a:rPr>
                          <m:t>𝑟</m:t>
                        </m:r>
                      </m:sup>
                    </m:sSubSup>
                    <m:r>
                      <a:rPr kumimoji="1" lang="en-US" altLang="zh-CN" sz="1600" b="0" i="1" smtClean="0">
                        <a:latin typeface="Cambria Math" charset="0"/>
                        <a:ea typeface="Cambria Math" charset="0"/>
                        <a:cs typeface="Cambria Math" charset="0"/>
                      </a:rPr>
                      <m:t>∧</m:t>
                    </m:r>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r>
                      <a:rPr kumimoji="1" lang="en-US" altLang="zh-CN" sz="1600" b="0" i="1" smtClean="0">
                        <a:latin typeface="Cambria Math" charset="0"/>
                        <a:ea typeface="Cambria Math" charset="0"/>
                        <a:cs typeface="Cambria Math" charset="0"/>
                      </a:rPr>
                      <m:t>=</m:t>
                    </m:r>
                    <m:sSup>
                      <m:sSupPr>
                        <m:ctrlPr>
                          <a:rPr kumimoji="1" lang="en-US" altLang="zh-CN" sz="1600" b="0" i="1" smtClean="0">
                            <a:latin typeface="Cambria Math" charset="0"/>
                            <a:ea typeface="Cambria Math" charset="0"/>
                            <a:cs typeface="Cambria Math" charset="0"/>
                          </a:rPr>
                        </m:ctrlPr>
                      </m:sSup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𝑔</m:t>
                            </m:r>
                          </m:e>
                          <m:sub>
                            <m:r>
                              <a:rPr kumimoji="1" lang="en-US" altLang="zh-CN" sz="1600" b="0" i="1" smtClean="0">
                                <a:latin typeface="Cambria Math" charset="0"/>
                                <a:ea typeface="Cambria Math" charset="0"/>
                                <a:cs typeface="Cambria Math" charset="0"/>
                              </a:rPr>
                              <m:t>𝑇</m:t>
                            </m:r>
                          </m:sub>
                        </m:sSub>
                      </m:e>
                      <m:sup>
                        <m:r>
                          <a:rPr kumimoji="1" lang="en-US" altLang="zh-CN" sz="1600" b="0" i="1" smtClean="0">
                            <a:latin typeface="Cambria Math" charset="0"/>
                            <a:ea typeface="Cambria Math" charset="0"/>
                            <a:cs typeface="Cambria Math" charset="0"/>
                          </a:rPr>
                          <m:t>1/(</m:t>
                        </m:r>
                        <m:r>
                          <a:rPr kumimoji="1" lang="en-US" altLang="zh-CN" sz="1600" b="0" i="1" smtClean="0">
                            <a:latin typeface="Cambria Math" charset="0"/>
                            <a:ea typeface="Cambria Math" charset="0"/>
                            <a:cs typeface="Cambria Math" charset="0"/>
                          </a:rPr>
                          <m:t>𝑑</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𝑡</m:t>
                        </m:r>
                        <m:r>
                          <a:rPr kumimoji="1" lang="en-US" altLang="zh-CN" sz="1600" b="0" i="1" smtClean="0">
                            <a:latin typeface="Cambria Math" charset="0"/>
                            <a:ea typeface="Cambria Math" charset="0"/>
                            <a:cs typeface="Cambria Math" charset="0"/>
                          </a:rPr>
                          <m:t>)</m:t>
                        </m:r>
                      </m:sup>
                    </m:sSup>
                    <m:r>
                      <a:rPr kumimoji="1" lang="en-US" altLang="zh-CN" sz="1600" b="0" i="1" smtClean="0">
                        <a:latin typeface="Cambria Math" charset="0"/>
                      </a:rPr>
                      <m:t>}</m:t>
                    </m:r>
                  </m:oMath>
                </a14:m>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uses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r>
                      <a:rPr kumimoji="1" lang="en-US" altLang="zh-CN" sz="1600" b="0" i="1" smtClean="0">
                        <a:latin typeface="Cambria Math" charset="0"/>
                      </a:rPr>
                      <m:t>=1/</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oMath>
                </a14:m>
                <a:r>
                  <a:rPr kumimoji="1" lang="zh-CN" altLang="en-US" sz="1600" dirty="0" smtClean="0"/>
                  <a:t> </a:t>
                </a:r>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proof</a:t>
                </a:r>
                <a:r>
                  <a:rPr kumimoji="1" lang="zh-CN" altLang="en-US" sz="1600" dirty="0" smtClean="0"/>
                  <a:t> </a:t>
                </a:r>
                <a:r>
                  <a:rPr kumimoji="1" lang="en-US" altLang="zh-CN" sz="1600" dirty="0" smtClean="0"/>
                  <a:t>fails,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sets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i="1" smtClean="0">
                            <a:latin typeface="Cambria Math" charset="0"/>
                            <a:ea typeface="Cambria Math" charset="0"/>
                            <a:cs typeface="Cambria Math" charset="0"/>
                          </a:rPr>
                          <m:t>𝜎</m:t>
                        </m:r>
                      </m:e>
                      <m:sup>
                        <m:r>
                          <a:rPr kumimoji="1" lang="en-US" altLang="zh-CN" sz="1600" b="0" i="1" smtClean="0">
                            <a:latin typeface="Cambria Math" charset="0"/>
                          </a:rPr>
                          <m:t>′</m:t>
                        </m:r>
                      </m:sup>
                    </m:sSup>
                    <m:r>
                      <a:rPr kumimoji="1" lang="en-US" altLang="zh-CN" sz="1600" b="0" i="1" smtClean="0">
                        <a:latin typeface="Cambria Math" charset="0"/>
                      </a:rPr>
                      <m:t>=</m:t>
                    </m:r>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r>
                          <a:rPr kumimoji="1" lang="en-US" altLang="zh-CN" sz="1600" b="0" i="1" smtClean="0">
                            <a:latin typeface="Cambria Math" charset="0"/>
                            <a:ea typeface="Cambria Math" charset="0"/>
                            <a:cs typeface="Cambria Math" charset="0"/>
                          </a:rPr>
                          <m:t>⋃</m:t>
                        </m:r>
                        <m:d>
                          <m:dPr>
                            <m:begChr m:val="{"/>
                            <m:endChr m:val="}"/>
                            <m:ctrlPr>
                              <a:rPr kumimoji="1" lang="en-US" altLang="zh-CN" sz="1600" b="0" i="1" smtClean="0">
                                <a:latin typeface="Cambria Math" charset="0"/>
                                <a:ea typeface="Cambria Math" charset="0"/>
                                <a:cs typeface="Cambria Math" charset="0"/>
                              </a:rPr>
                            </m:ctrlPr>
                          </m:d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𝑛𝑒𝑥𝑡</m:t>
                        </m:r>
                      </m:e>
                    </m:d>
                  </m:oMath>
                </a14:m>
                <a:r>
                  <a:rPr kumimoji="1" lang="en-US" altLang="zh-CN" sz="1600" dirty="0" smtClean="0"/>
                  <a:t>.</a:t>
                </a:r>
                <a:endParaRPr kumimoji="1" lang="zh-CN" altLang="en-US"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39750" y="1862382"/>
                <a:ext cx="8048680" cy="411800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Login: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𝜎</m:t>
                            </m:r>
                          </m:e>
                          <m:sup>
                            <m:r>
                              <a:rPr kumimoji="1" lang="en-US" altLang="zh-CN" i="1">
                                <a:solidFill>
                                  <a:schemeClr val="bg1"/>
                                </a:solidFill>
                                <a:latin typeface="Cambria Math" charset="0"/>
                                <a:ea typeface="Cambria Math" charset="0"/>
                                <a:cs typeface="Cambria Math" charset="0"/>
                              </a:rPr>
                              <m:t>′</m:t>
                            </m:r>
                          </m:sup>
                        </m:sSup>
                        <m:r>
                          <a:rPr kumimoji="1" lang="en-US" altLang="zh-CN" i="1">
                            <a:solidFill>
                              <a:schemeClr val="bg1"/>
                            </a:solidFill>
                            <a:latin typeface="Cambria Math" charset="0"/>
                            <a:ea typeface="Cambria Math" charset="0"/>
                            <a:cs typeface="Cambria Math" charset="0"/>
                          </a:rPr>
                          <m:t>,</m:t>
                        </m:r>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𝑐𝑢𝑟</m:t>
                            </m:r>
                          </m:e>
                          <m:sup>
                            <m:r>
                              <a:rPr kumimoji="1" lang="en-US" altLang="zh-CN" i="1">
                                <a:solidFill>
                                  <a:schemeClr val="bg1"/>
                                </a:solidFill>
                                <a:latin typeface="Cambria Math" charset="0"/>
                                <a:ea typeface="Cambria Math" charset="0"/>
                                <a:cs typeface="Cambria Math" charset="0"/>
                              </a:rPr>
                              <m:t>′</m:t>
                            </m:r>
                          </m:sup>
                        </m:sSup>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𝜎</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𝑐𝑢𝑟</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392853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6450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64500" cy="2592341"/>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9687"/>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sz="1600" dirty="0" smtClean="0">
                    <a:solidFill>
                      <a:schemeClr val="bg1"/>
                    </a:solidFill>
                  </a:rPr>
                  <a:t>Link:</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e>
                    </m:d>
                    <m:r>
                      <a:rPr kumimoji="1" lang="en-US" altLang="zh-CN" sz="1600" i="1">
                        <a:solidFill>
                          <a:schemeClr val="bg1"/>
                        </a:solidFill>
                        <a:latin typeface="Cambria Math" charset="0"/>
                        <a:ea typeface="Cambria Math" charset="0"/>
                        <a:cs typeface="Cambria Math" charset="0"/>
                      </a:rPr>
                      <m:t>←&lt;</m:t>
                    </m:r>
                    <m:sSub>
                      <m:sSubPr>
                        <m:ctrlPr>
                          <a:rPr kumimoji="1" lang="en-US" altLang="zh-CN" sz="1600" i="1">
                            <a:solidFill>
                              <a:schemeClr val="bg1"/>
                            </a:solidFill>
                            <a:latin typeface="Cambria Math" charset="0"/>
                            <a:ea typeface="Cambria Math" charset="0"/>
                            <a:cs typeface="Cambria Math" charset="0"/>
                          </a:rPr>
                        </m:ctrlPr>
                      </m:sSubPr>
                      <m:e>
                        <m:r>
                          <m:rPr>
                            <m:sty m:val="p"/>
                          </m:rPr>
                          <a:rPr kumimoji="1" lang="en-US" altLang="zh-CN" sz="1600" i="1">
                            <a:solidFill>
                              <a:schemeClr val="bg1"/>
                            </a:solidFill>
                            <a:latin typeface="Cambria Math" charset="0"/>
                            <a:ea typeface="Cambria Math" charset="0"/>
                            <a:cs typeface="Cambria Math" charset="0"/>
                          </a:rPr>
                          <m:t>Re</m:t>
                        </m:r>
                        <m:r>
                          <a:rPr kumimoji="1" lang="en-US" altLang="zh-CN" sz="1600" i="1">
                            <a:solidFill>
                              <a:schemeClr val="bg1"/>
                            </a:solidFill>
                            <a:latin typeface="Cambria Math" charset="0"/>
                            <a:ea typeface="Cambria Math" charset="0"/>
                            <a:cs typeface="Cambria Math" charset="0"/>
                          </a:rPr>
                          <m:t>𝑈𝑝</m:t>
                        </m:r>
                      </m:e>
                      <m:sub>
                        <m:r>
                          <a:rPr kumimoji="1" lang="en-US" altLang="zh-CN" sz="1600" i="1">
                            <a:solidFill>
                              <a:schemeClr val="bg1"/>
                            </a:solidFill>
                            <a:latin typeface="Cambria Math" charset="0"/>
                            <a:ea typeface="Cambria Math" charset="0"/>
                            <a:cs typeface="Cambria Math" charset="0"/>
                          </a:rPr>
                          <m:t>𝑆</m:t>
                        </m:r>
                      </m:sub>
                    </m:sSub>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𝑠𝑠𝑘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b>
                      <m:sSubPr>
                        <m:ctrlPr>
                          <a:rPr kumimoji="1" lang="en-US" altLang="zh-CN" sz="1600" i="1">
                            <a:solidFill>
                              <a:schemeClr val="bg1"/>
                            </a:solidFill>
                            <a:latin typeface="Cambria Math" charset="0"/>
                            <a:ea typeface="Cambria Math" charset="0"/>
                            <a:cs typeface="Cambria Math" charset="0"/>
                          </a:rPr>
                        </m:ctrlPr>
                      </m:sSubPr>
                      <m:e>
                        <m:r>
                          <a:rPr kumimoji="1" lang="en-US" altLang="zh-CN" sz="1600" i="1">
                            <a:solidFill>
                              <a:schemeClr val="bg1"/>
                            </a:solidFill>
                            <a:latin typeface="Cambria Math" charset="0"/>
                            <a:ea typeface="Cambria Math" charset="0"/>
                            <a:cs typeface="Cambria Math" charset="0"/>
                          </a:rPr>
                          <m:t>𝑅𝑒𝑈𝑝</m:t>
                        </m:r>
                      </m:e>
                      <m:sub>
                        <m:r>
                          <a:rPr kumimoji="1" lang="en-US" altLang="zh-CN" sz="1600" i="1">
                            <a:solidFill>
                              <a:schemeClr val="bg1"/>
                            </a:solidFill>
                            <a:latin typeface="Cambria Math" charset="0"/>
                            <a:ea typeface="Cambria Math" charset="0"/>
                            <a:cs typeface="Cambria Math" charset="0"/>
                          </a:rPr>
                          <m:t>𝐶</m:t>
                        </m:r>
                      </m:sub>
                    </m:sSub>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𝑠𝑝𝑘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r>
                      <a:rPr kumimoji="1" lang="en-US" altLang="zh-CN" sz="1600" i="1">
                        <a:solidFill>
                          <a:schemeClr val="bg1"/>
                        </a:solidFill>
                        <a:latin typeface="Cambria Math" charset="0"/>
                        <a:ea typeface="Cambria Math" charset="0"/>
                        <a:cs typeface="Cambria Math" charset="0"/>
                      </a:rPr>
                      <m:t>)&gt;</m:t>
                    </m:r>
                  </m:oMath>
                </a14:m>
                <a:endParaRPr kumimoji="1" lang="zh-CN" altLang="en-US" sz="1600"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9687"/>
              </a:xfrm>
              <a:prstGeom prst="bracketPair">
                <a:avLst/>
              </a:prstGeom>
              <a:blipFill rotWithShape="0">
                <a:blip r:embed="rId5"/>
                <a:stretch>
                  <a:fillRect b="-10000"/>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426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4868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48680" cy="2592341"/>
              </a:xfrm>
              <a:prstGeom prst="round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374571"/>
              </a:xfrm>
              <a:prstGeom prst="bracketPair">
                <a:avLst/>
              </a:prstGeom>
              <a:solidFill>
                <a:schemeClr val="tx1">
                  <a:lumMod val="50000"/>
                  <a:lumOff val="50000"/>
                </a:schemeClr>
              </a:solidFill>
              <a:ln>
                <a:solidFill>
                  <a:schemeClr val="bg2"/>
                </a:solidFill>
              </a:ln>
            </p:spPr>
            <p:txBody>
              <a:bodyPr wrap="square" rtlCol="0">
                <a:spAutoFit/>
              </a:bodyPr>
              <a:lstStyle/>
              <a:p>
                <a:r>
                  <a:rPr kumimoji="1" lang="en-US" altLang="zh-CN" sz="1600" dirty="0" smtClean="0">
                    <a:solidFill>
                      <a:schemeClr val="bg1"/>
                    </a:solidFill>
                  </a:rPr>
                  <a:t>End</a:t>
                </a:r>
                <a:r>
                  <a:rPr kumimoji="1" lang="zh-CN" altLang="en-US" sz="1600" dirty="0">
                    <a:solidFill>
                      <a:schemeClr val="bg1"/>
                    </a:solidFill>
                  </a:rPr>
                  <a:t> </a:t>
                </a:r>
                <a:r>
                  <a:rPr kumimoji="1" lang="en-US" altLang="zh-CN" sz="1600" dirty="0">
                    <a:solidFill>
                      <a:schemeClr val="bg1"/>
                    </a:solidFill>
                  </a:rPr>
                  <a:t>epoch:</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𝑐𝑢𝑟</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𝐸𝑛𝑑𝐸𝑝𝑜𝑐h</m:t>
                    </m:r>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𝑐𝑢𝑟</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e>
                    </m:d>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oMath>
                </a14:m>
                <a:r>
                  <a:rPr kumimoji="1" lang="zh-CN" altLang="en-US" sz="1600" dirty="0">
                    <a:solidFill>
                      <a:schemeClr val="bg1"/>
                    </a:solidFill>
                  </a:rPr>
                  <a:t> </a:t>
                </a: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374571"/>
              </a:xfrm>
              <a:prstGeom prst="bracketPair">
                <a:avLst/>
              </a:prstGeom>
              <a:blipFill rotWithShape="0">
                <a:blip r:embed="rId5"/>
                <a:stretch>
                  <a:fillRect l="-94" t="-70313" b="-92188"/>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391535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16</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Implementation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3</a:t>
            </a:r>
            <a:endParaRPr kumimoji="1" lang="zh-CN" altLang="en-US" sz="2400" dirty="0">
              <a:solidFill>
                <a:schemeClr val="bg1"/>
              </a:solidFill>
            </a:endParaRPr>
          </a:p>
        </p:txBody>
      </p:sp>
      <p:grpSp>
        <p:nvGrpSpPr>
          <p:cNvPr id="9" name="组 8"/>
          <p:cNvGrpSpPr>
            <a:grpSpLocks noChangeAspect="1"/>
          </p:cNvGrpSpPr>
          <p:nvPr/>
        </p:nvGrpSpPr>
        <p:grpSpPr>
          <a:xfrm>
            <a:off x="6062212" y="2980440"/>
            <a:ext cx="1021889" cy="540000"/>
            <a:chOff x="4363576" y="3268854"/>
            <a:chExt cx="535100" cy="282765"/>
          </a:xfrm>
          <a:solidFill>
            <a:srgbClr val="FCF9EE"/>
          </a:solidFill>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036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5833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Three</a:t>
            </a:r>
            <a:r>
              <a:rPr kumimoji="1" lang="zh-CN" altLang="en-US" dirty="0" smtClean="0">
                <a:solidFill>
                  <a:schemeClr val="bg1"/>
                </a:solidFill>
              </a:rPr>
              <a:t> </a:t>
            </a:r>
            <a:r>
              <a:rPr kumimoji="1" lang="en-US" altLang="zh-CN" dirty="0" smtClean="0">
                <a:solidFill>
                  <a:schemeClr val="bg1"/>
                </a:solidFill>
              </a:rPr>
              <a:t>Applications</a:t>
            </a:r>
            <a:endParaRPr kumimoji="1" lang="zh-CN" altLang="en-US" dirty="0">
              <a:solidFill>
                <a:schemeClr val="bg1"/>
              </a:solidFill>
            </a:endParaRPr>
          </a:p>
        </p:txBody>
      </p:sp>
      <p:grpSp>
        <p:nvGrpSpPr>
          <p:cNvPr id="12" name="组合 5"/>
          <p:cNvGrpSpPr>
            <a:grpSpLocks noChangeAspect="1"/>
          </p:cNvGrpSpPr>
          <p:nvPr/>
        </p:nvGrpSpPr>
        <p:grpSpPr bwMode="auto">
          <a:xfrm>
            <a:off x="2441186" y="1650518"/>
            <a:ext cx="4284000" cy="4464925"/>
            <a:chOff x="2014416" y="1116197"/>
            <a:chExt cx="5016995" cy="5077359"/>
          </a:xfrm>
        </p:grpSpPr>
        <p:sp>
          <p:nvSpPr>
            <p:cNvPr id="14" name="椭圆 13"/>
            <p:cNvSpPr/>
            <p:nvPr/>
          </p:nvSpPr>
          <p:spPr>
            <a:xfrm rot="2254607">
              <a:off x="2014416" y="3256533"/>
              <a:ext cx="2937023" cy="2937023"/>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5" name="组合 4"/>
            <p:cNvGrpSpPr>
              <a:grpSpLocks/>
            </p:cNvGrpSpPr>
            <p:nvPr/>
          </p:nvGrpSpPr>
          <p:grpSpPr bwMode="auto">
            <a:xfrm>
              <a:off x="2227353" y="1116197"/>
              <a:ext cx="4804058" cy="4843473"/>
              <a:chOff x="2227353" y="1116197"/>
              <a:chExt cx="4804058" cy="4843473"/>
            </a:xfrm>
          </p:grpSpPr>
          <p:sp>
            <p:nvSpPr>
              <p:cNvPr id="16" name="椭圆 15"/>
              <p:cNvSpPr/>
              <p:nvPr/>
            </p:nvSpPr>
            <p:spPr>
              <a:xfrm rot="2254607">
                <a:off x="4093811" y="2680585"/>
                <a:ext cx="2937600" cy="2937600"/>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sp>
            <p:nvSpPr>
              <p:cNvPr id="17" name="椭圆 16"/>
              <p:cNvSpPr/>
              <p:nvPr/>
            </p:nvSpPr>
            <p:spPr>
              <a:xfrm rot="2254607">
                <a:off x="2644187" y="1116197"/>
                <a:ext cx="2937600" cy="2937600"/>
              </a:xfrm>
              <a:prstGeom prst="ellipse">
                <a:avLst/>
              </a:prstGeom>
              <a:solidFill>
                <a:schemeClr val="bg1">
                  <a:lumMod val="85000"/>
                  <a:alpha val="70000"/>
                </a:schemeClr>
              </a:solidFill>
              <a:ln>
                <a:solidFill>
                  <a:schemeClr val="bg2"/>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8" name="组合 1"/>
              <p:cNvGrpSpPr>
                <a:grpSpLocks/>
              </p:cNvGrpSpPr>
              <p:nvPr/>
            </p:nvGrpSpPr>
            <p:grpSpPr bwMode="auto">
              <a:xfrm rot="-10332879">
                <a:off x="2804437" y="1276840"/>
                <a:ext cx="2629772" cy="2629772"/>
                <a:chOff x="2862514" y="1404364"/>
                <a:chExt cx="1530350" cy="1530350"/>
              </a:xfrm>
            </p:grpSpPr>
            <p:sp>
              <p:nvSpPr>
                <p:cNvPr id="28" name="Freeform 9"/>
                <p:cNvSpPr>
                  <a:spLocks/>
                </p:cNvSpPr>
                <p:nvPr/>
              </p:nvSpPr>
              <p:spPr bwMode="auto">
                <a:xfrm>
                  <a:off x="2862514" y="1404364"/>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10"/>
                <p:cNvSpPr>
                  <a:spLocks/>
                </p:cNvSpPr>
                <p:nvPr/>
              </p:nvSpPr>
              <p:spPr bwMode="auto">
                <a:xfrm>
                  <a:off x="3014913" y="1556763"/>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组合 87"/>
              <p:cNvGrpSpPr>
                <a:grpSpLocks/>
              </p:cNvGrpSpPr>
              <p:nvPr/>
            </p:nvGrpSpPr>
            <p:grpSpPr bwMode="auto">
              <a:xfrm rot="4181785">
                <a:off x="2227353" y="3329898"/>
                <a:ext cx="2629772" cy="2629772"/>
                <a:chOff x="2871110" y="1393371"/>
                <a:chExt cx="1530350" cy="1530350"/>
              </a:xfrm>
            </p:grpSpPr>
            <p:sp>
              <p:nvSpPr>
                <p:cNvPr id="26" name="Freeform 9"/>
                <p:cNvSpPr>
                  <a:spLocks/>
                </p:cNvSpPr>
                <p:nvPr/>
              </p:nvSpPr>
              <p:spPr bwMode="auto">
                <a:xfrm>
                  <a:off x="2870625" y="1393487"/>
                  <a:ext cx="1530539" cy="1530303"/>
                </a:xfrm>
                <a:custGeom>
                  <a:avLst/>
                  <a:gdLst>
                    <a:gd name="T0" fmla="*/ 5 w 110"/>
                    <a:gd name="T1" fmla="*/ 45 h 110"/>
                    <a:gd name="T2" fmla="*/ 65 w 110"/>
                    <a:gd name="T3" fmla="*/ 5 h 110"/>
                    <a:gd name="T4" fmla="*/ 105 w 110"/>
                    <a:gd name="T5" fmla="*/ 65 h 110"/>
                    <a:gd name="T6" fmla="*/ 45 w 110"/>
                    <a:gd name="T7" fmla="*/ 105 h 110"/>
                    <a:gd name="T8" fmla="*/ 5 w 110"/>
                    <a:gd name="T9" fmla="*/ 45 h 110"/>
                  </a:gdLst>
                  <a:ahLst/>
                  <a:cxnLst>
                    <a:cxn ang="0">
                      <a:pos x="T0" y="T1"/>
                    </a:cxn>
                    <a:cxn ang="0">
                      <a:pos x="T2" y="T3"/>
                    </a:cxn>
                    <a:cxn ang="0">
                      <a:pos x="T4" y="T5"/>
                    </a:cxn>
                    <a:cxn ang="0">
                      <a:pos x="T6" y="T7"/>
                    </a:cxn>
                    <a:cxn ang="0">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0"/>
                <p:cNvSpPr>
                  <a:spLocks/>
                </p:cNvSpPr>
                <p:nvPr/>
              </p:nvSpPr>
              <p:spPr bwMode="auto">
                <a:xfrm>
                  <a:off x="3023510" y="1545771"/>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组合 81"/>
              <p:cNvGrpSpPr>
                <a:grpSpLocks/>
              </p:cNvGrpSpPr>
              <p:nvPr/>
            </p:nvGrpSpPr>
            <p:grpSpPr bwMode="auto">
              <a:xfrm rot="-1013482">
                <a:off x="4218612" y="2811295"/>
                <a:ext cx="2629772" cy="2629772"/>
                <a:chOff x="2871110" y="1393371"/>
                <a:chExt cx="1530350" cy="1530350"/>
              </a:xfrm>
            </p:grpSpPr>
            <p:sp>
              <p:nvSpPr>
                <p:cNvPr id="24" name="Freeform 9"/>
                <p:cNvSpPr>
                  <a:spLocks/>
                </p:cNvSpPr>
                <p:nvPr/>
              </p:nvSpPr>
              <p:spPr bwMode="auto">
                <a:xfrm>
                  <a:off x="2871110" y="1393371"/>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0"/>
                <p:cNvSpPr>
                  <a:spLocks/>
                </p:cNvSpPr>
                <p:nvPr/>
              </p:nvSpPr>
              <p:spPr bwMode="auto">
                <a:xfrm>
                  <a:off x="3024991" y="1555047"/>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 name="Freeform 7"/>
              <p:cNvSpPr>
                <a:spLocks/>
              </p:cNvSpPr>
              <p:nvPr/>
            </p:nvSpPr>
            <p:spPr bwMode="auto">
              <a:xfrm>
                <a:off x="3984924" y="1961174"/>
                <a:ext cx="147639" cy="374641"/>
              </a:xfrm>
              <a:custGeom>
                <a:avLst/>
                <a:gdLst>
                  <a:gd name="T0" fmla="*/ 55131 w 158"/>
                  <a:gd name="T1" fmla="*/ 374641 h 494"/>
                  <a:gd name="T2" fmla="*/ 55131 w 158"/>
                  <a:gd name="T3" fmla="*/ 59912 h 494"/>
                  <a:gd name="T4" fmla="*/ 0 w 158"/>
                  <a:gd name="T5" fmla="*/ 59912 h 494"/>
                  <a:gd name="T6" fmla="*/ 0 w 158"/>
                  <a:gd name="T7" fmla="*/ 29577 h 494"/>
                  <a:gd name="T8" fmla="*/ 147639 w 158"/>
                  <a:gd name="T9" fmla="*/ 0 h 494"/>
                  <a:gd name="T10" fmla="*/ 147639 w 158"/>
                  <a:gd name="T11" fmla="*/ 374641 h 494"/>
                  <a:gd name="T12" fmla="*/ 55131 w 158"/>
                  <a:gd name="T13" fmla="*/ 374641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494">
                    <a:moveTo>
                      <a:pt x="59" y="494"/>
                    </a:moveTo>
                    <a:lnTo>
                      <a:pt x="59" y="79"/>
                    </a:lnTo>
                    <a:lnTo>
                      <a:pt x="0" y="79"/>
                    </a:lnTo>
                    <a:lnTo>
                      <a:pt x="0" y="39"/>
                    </a:lnTo>
                    <a:lnTo>
                      <a:pt x="158" y="0"/>
                    </a:lnTo>
                    <a:lnTo>
                      <a:pt x="158" y="494"/>
                    </a:lnTo>
                    <a:lnTo>
                      <a:pt x="59" y="4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3"/>
              <p:cNvSpPr>
                <a:spLocks/>
              </p:cNvSpPr>
              <p:nvPr/>
            </p:nvSpPr>
            <p:spPr bwMode="auto">
              <a:xfrm>
                <a:off x="5422553" y="4541157"/>
                <a:ext cx="287588" cy="359757"/>
              </a:xfrm>
              <a:custGeom>
                <a:avLst/>
                <a:gdLst>
                  <a:gd name="T0" fmla="*/ 0 w 17"/>
                  <a:gd name="T1" fmla="*/ 359757 h 25"/>
                  <a:gd name="T2" fmla="*/ 0 w 17"/>
                  <a:gd name="T3" fmla="*/ 316586 h 25"/>
                  <a:gd name="T4" fmla="*/ 203003 w 17"/>
                  <a:gd name="T5" fmla="*/ 100732 h 25"/>
                  <a:gd name="T6" fmla="*/ 135336 w 17"/>
                  <a:gd name="T7" fmla="*/ 57561 h 25"/>
                  <a:gd name="T8" fmla="*/ 16917 w 17"/>
                  <a:gd name="T9" fmla="*/ 86342 h 25"/>
                  <a:gd name="T10" fmla="*/ 16917 w 17"/>
                  <a:gd name="T11" fmla="*/ 28781 h 25"/>
                  <a:gd name="T12" fmla="*/ 135336 w 17"/>
                  <a:gd name="T13" fmla="*/ 0 h 25"/>
                  <a:gd name="T14" fmla="*/ 287588 w 17"/>
                  <a:gd name="T15" fmla="*/ 100732 h 25"/>
                  <a:gd name="T16" fmla="*/ 118419 w 17"/>
                  <a:gd name="T17" fmla="*/ 302196 h 25"/>
                  <a:gd name="T18" fmla="*/ 287588 w 17"/>
                  <a:gd name="T19" fmla="*/ 302196 h 25"/>
                  <a:gd name="T20" fmla="*/ 287588 w 17"/>
                  <a:gd name="T21" fmla="*/ 359757 h 25"/>
                  <a:gd name="T22" fmla="*/ 0 w 17"/>
                  <a:gd name="T23" fmla="*/ 359757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5">
                    <a:moveTo>
                      <a:pt x="0" y="25"/>
                    </a:moveTo>
                    <a:cubicBezTo>
                      <a:pt x="0" y="22"/>
                      <a:pt x="0" y="22"/>
                      <a:pt x="0" y="22"/>
                    </a:cubicBezTo>
                    <a:cubicBezTo>
                      <a:pt x="8" y="16"/>
                      <a:pt x="12" y="11"/>
                      <a:pt x="12" y="7"/>
                    </a:cubicBezTo>
                    <a:cubicBezTo>
                      <a:pt x="12" y="5"/>
                      <a:pt x="11" y="4"/>
                      <a:pt x="8" y="4"/>
                    </a:cubicBezTo>
                    <a:cubicBezTo>
                      <a:pt x="5" y="4"/>
                      <a:pt x="3" y="5"/>
                      <a:pt x="1" y="6"/>
                    </a:cubicBezTo>
                    <a:cubicBezTo>
                      <a:pt x="1" y="2"/>
                      <a:pt x="1" y="2"/>
                      <a:pt x="1" y="2"/>
                    </a:cubicBezTo>
                    <a:cubicBezTo>
                      <a:pt x="3" y="1"/>
                      <a:pt x="5" y="0"/>
                      <a:pt x="8" y="0"/>
                    </a:cubicBezTo>
                    <a:cubicBezTo>
                      <a:pt x="14" y="0"/>
                      <a:pt x="17" y="2"/>
                      <a:pt x="17" y="7"/>
                    </a:cubicBezTo>
                    <a:cubicBezTo>
                      <a:pt x="17" y="12"/>
                      <a:pt x="14" y="16"/>
                      <a:pt x="7" y="21"/>
                    </a:cubicBezTo>
                    <a:cubicBezTo>
                      <a:pt x="17" y="21"/>
                      <a:pt x="17" y="21"/>
                      <a:pt x="17" y="21"/>
                    </a:cubicBezTo>
                    <a:cubicBezTo>
                      <a:pt x="17" y="25"/>
                      <a:pt x="17" y="25"/>
                      <a:pt x="17" y="25"/>
                    </a:cubicBez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9"/>
              <p:cNvSpPr>
                <a:spLocks/>
              </p:cNvSpPr>
              <p:nvPr/>
            </p:nvSpPr>
            <p:spPr bwMode="auto">
              <a:xfrm>
                <a:off x="3451509" y="5002199"/>
                <a:ext cx="251057" cy="398951"/>
              </a:xfrm>
              <a:custGeom>
                <a:avLst/>
                <a:gdLst>
                  <a:gd name="T0" fmla="*/ 0 w 16"/>
                  <a:gd name="T1" fmla="*/ 15344 h 26"/>
                  <a:gd name="T2" fmla="*/ 109837 w 16"/>
                  <a:gd name="T3" fmla="*/ 0 h 26"/>
                  <a:gd name="T4" fmla="*/ 251057 w 16"/>
                  <a:gd name="T5" fmla="*/ 107410 h 26"/>
                  <a:gd name="T6" fmla="*/ 203984 w 16"/>
                  <a:gd name="T7" fmla="*/ 199476 h 26"/>
                  <a:gd name="T8" fmla="*/ 251057 w 16"/>
                  <a:gd name="T9" fmla="*/ 276197 h 26"/>
                  <a:gd name="T10" fmla="*/ 109837 w 16"/>
                  <a:gd name="T11" fmla="*/ 398951 h 26"/>
                  <a:gd name="T12" fmla="*/ 0 w 16"/>
                  <a:gd name="T13" fmla="*/ 383607 h 26"/>
                  <a:gd name="T14" fmla="*/ 0 w 16"/>
                  <a:gd name="T15" fmla="*/ 306885 h 26"/>
                  <a:gd name="T16" fmla="*/ 109837 w 16"/>
                  <a:gd name="T17" fmla="*/ 337574 h 26"/>
                  <a:gd name="T18" fmla="*/ 188293 w 16"/>
                  <a:gd name="T19" fmla="*/ 276197 h 26"/>
                  <a:gd name="T20" fmla="*/ 125529 w 16"/>
                  <a:gd name="T21" fmla="*/ 230164 h 26"/>
                  <a:gd name="T22" fmla="*/ 31382 w 16"/>
                  <a:gd name="T23" fmla="*/ 230164 h 26"/>
                  <a:gd name="T24" fmla="*/ 31382 w 16"/>
                  <a:gd name="T25" fmla="*/ 168787 h 26"/>
                  <a:gd name="T26" fmla="*/ 125529 w 16"/>
                  <a:gd name="T27" fmla="*/ 168787 h 26"/>
                  <a:gd name="T28" fmla="*/ 188293 w 16"/>
                  <a:gd name="T29" fmla="*/ 107410 h 26"/>
                  <a:gd name="T30" fmla="*/ 109837 w 16"/>
                  <a:gd name="T31" fmla="*/ 61377 h 26"/>
                  <a:gd name="T32" fmla="*/ 0 w 16"/>
                  <a:gd name="T33" fmla="*/ 76721 h 26"/>
                  <a:gd name="T34" fmla="*/ 0 w 16"/>
                  <a:gd name="T35" fmla="*/ 15344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26">
                    <a:moveTo>
                      <a:pt x="0" y="1"/>
                    </a:moveTo>
                    <a:cubicBezTo>
                      <a:pt x="2" y="0"/>
                      <a:pt x="5" y="0"/>
                      <a:pt x="7" y="0"/>
                    </a:cubicBezTo>
                    <a:cubicBezTo>
                      <a:pt x="13" y="0"/>
                      <a:pt x="16" y="2"/>
                      <a:pt x="16" y="7"/>
                    </a:cubicBezTo>
                    <a:cubicBezTo>
                      <a:pt x="16" y="10"/>
                      <a:pt x="15" y="12"/>
                      <a:pt x="13" y="13"/>
                    </a:cubicBezTo>
                    <a:cubicBezTo>
                      <a:pt x="15" y="14"/>
                      <a:pt x="16" y="16"/>
                      <a:pt x="16" y="18"/>
                    </a:cubicBezTo>
                    <a:cubicBezTo>
                      <a:pt x="16" y="23"/>
                      <a:pt x="13" y="26"/>
                      <a:pt x="7" y="26"/>
                    </a:cubicBezTo>
                    <a:cubicBezTo>
                      <a:pt x="5" y="26"/>
                      <a:pt x="2" y="25"/>
                      <a:pt x="0" y="25"/>
                    </a:cubicBezTo>
                    <a:cubicBezTo>
                      <a:pt x="0" y="20"/>
                      <a:pt x="0" y="20"/>
                      <a:pt x="0" y="20"/>
                    </a:cubicBezTo>
                    <a:cubicBezTo>
                      <a:pt x="2" y="21"/>
                      <a:pt x="5" y="22"/>
                      <a:pt x="7" y="22"/>
                    </a:cubicBezTo>
                    <a:cubicBezTo>
                      <a:pt x="10" y="22"/>
                      <a:pt x="12" y="21"/>
                      <a:pt x="12" y="18"/>
                    </a:cubicBezTo>
                    <a:cubicBezTo>
                      <a:pt x="12" y="16"/>
                      <a:pt x="11" y="15"/>
                      <a:pt x="8" y="15"/>
                    </a:cubicBezTo>
                    <a:cubicBezTo>
                      <a:pt x="2" y="15"/>
                      <a:pt x="2" y="15"/>
                      <a:pt x="2" y="15"/>
                    </a:cubicBezTo>
                    <a:cubicBezTo>
                      <a:pt x="2" y="11"/>
                      <a:pt x="2" y="11"/>
                      <a:pt x="2" y="11"/>
                    </a:cubicBezTo>
                    <a:cubicBezTo>
                      <a:pt x="8" y="11"/>
                      <a:pt x="8" y="11"/>
                      <a:pt x="8" y="11"/>
                    </a:cubicBezTo>
                    <a:cubicBezTo>
                      <a:pt x="11" y="11"/>
                      <a:pt x="12" y="9"/>
                      <a:pt x="12" y="7"/>
                    </a:cubicBezTo>
                    <a:cubicBezTo>
                      <a:pt x="12" y="5"/>
                      <a:pt x="10" y="4"/>
                      <a:pt x="7" y="4"/>
                    </a:cubicBezTo>
                    <a:cubicBezTo>
                      <a:pt x="5" y="4"/>
                      <a:pt x="2" y="5"/>
                      <a:pt x="0" y="5"/>
                    </a:cubicBez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 name="矩形 6"/>
          <p:cNvSpPr/>
          <p:nvPr/>
        </p:nvSpPr>
        <p:spPr>
          <a:xfrm>
            <a:off x="3571217" y="2728374"/>
            <a:ext cx="1326261" cy="584775"/>
          </a:xfrm>
          <a:prstGeom prst="rect">
            <a:avLst/>
          </a:prstGeom>
        </p:spPr>
        <p:txBody>
          <a:bodyPr wrap="none">
            <a:spAutoFit/>
          </a:bodyPr>
          <a:lstStyle/>
          <a:p>
            <a:pPr algn="ctr"/>
            <a:r>
              <a:rPr kumimoji="1" lang="en-US" altLang="zh-CN" sz="1600" dirty="0">
                <a:solidFill>
                  <a:schemeClr val="bg1"/>
                </a:solidFill>
              </a:rPr>
              <a:t>Streaming</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Music</a:t>
            </a:r>
            <a:r>
              <a:rPr kumimoji="1" lang="zh-CN" altLang="en-US" sz="1600" dirty="0" smtClean="0">
                <a:solidFill>
                  <a:schemeClr val="bg1"/>
                </a:solidFill>
              </a:rPr>
              <a:t> </a:t>
            </a:r>
            <a:r>
              <a:rPr kumimoji="1" lang="en-US" altLang="zh-CN" sz="1600" dirty="0">
                <a:solidFill>
                  <a:schemeClr val="bg1"/>
                </a:solidFill>
              </a:rPr>
              <a:t>Service</a:t>
            </a:r>
            <a:endParaRPr kumimoji="1" lang="zh-CN" altLang="en-US" sz="1600" dirty="0">
              <a:solidFill>
                <a:schemeClr val="bg1"/>
              </a:solidFill>
            </a:endParaRPr>
          </a:p>
        </p:txBody>
      </p:sp>
      <p:sp>
        <p:nvSpPr>
          <p:cNvPr id="8" name="矩形 7"/>
          <p:cNvSpPr/>
          <p:nvPr/>
        </p:nvSpPr>
        <p:spPr>
          <a:xfrm>
            <a:off x="4887553" y="3910798"/>
            <a:ext cx="1146211" cy="584775"/>
          </a:xfrm>
          <a:prstGeom prst="rect">
            <a:avLst/>
          </a:prstGeom>
        </p:spPr>
        <p:txBody>
          <a:bodyPr wrap="none">
            <a:spAutoFit/>
          </a:bodyPr>
          <a:lstStyle/>
          <a:p>
            <a:pPr algn="ctr"/>
            <a:r>
              <a:rPr kumimoji="1" lang="en-US" altLang="zh-CN" sz="1600" dirty="0">
                <a:solidFill>
                  <a:schemeClr val="bg1"/>
                </a:solidFill>
              </a:rPr>
              <a:t>Public</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Transit</a:t>
            </a:r>
            <a:r>
              <a:rPr kumimoji="1" lang="zh-CN" altLang="en-US" sz="1600" dirty="0" smtClean="0">
                <a:solidFill>
                  <a:schemeClr val="bg1"/>
                </a:solidFill>
              </a:rPr>
              <a:t> </a:t>
            </a:r>
            <a:r>
              <a:rPr kumimoji="1" lang="en-US" altLang="zh-CN" sz="1600" dirty="0">
                <a:solidFill>
                  <a:schemeClr val="bg1"/>
                </a:solidFill>
              </a:rPr>
              <a:t>Pass</a:t>
            </a:r>
            <a:endParaRPr kumimoji="1" lang="zh-CN" altLang="en-US" sz="1600" dirty="0">
              <a:solidFill>
                <a:schemeClr val="bg1"/>
              </a:solidFill>
            </a:endParaRPr>
          </a:p>
        </p:txBody>
      </p:sp>
      <p:sp>
        <p:nvSpPr>
          <p:cNvPr id="30" name="矩形 29"/>
          <p:cNvSpPr/>
          <p:nvPr/>
        </p:nvSpPr>
        <p:spPr>
          <a:xfrm>
            <a:off x="3145456" y="4475445"/>
            <a:ext cx="1246688" cy="338554"/>
          </a:xfrm>
          <a:prstGeom prst="rect">
            <a:avLst/>
          </a:prstGeom>
        </p:spPr>
        <p:txBody>
          <a:bodyPr wrap="none">
            <a:spAutoFit/>
          </a:bodyPr>
          <a:lstStyle/>
          <a:p>
            <a:r>
              <a:rPr kumimoji="1" lang="en-US" altLang="zh-CN" sz="1600" dirty="0">
                <a:solidFill>
                  <a:schemeClr val="bg1"/>
                </a:solidFill>
              </a:rPr>
              <a:t>Access</a:t>
            </a:r>
            <a:r>
              <a:rPr kumimoji="1" lang="zh-CN" altLang="en-US" sz="1600" dirty="0">
                <a:solidFill>
                  <a:schemeClr val="bg1"/>
                </a:solidFill>
              </a:rPr>
              <a:t> </a:t>
            </a:r>
            <a:r>
              <a:rPr kumimoji="1" lang="en-US" altLang="zh-CN" sz="1600" dirty="0">
                <a:solidFill>
                  <a:schemeClr val="bg1"/>
                </a:solidFill>
              </a:rPr>
              <a:t>Proxy</a:t>
            </a:r>
            <a:endParaRPr kumimoji="1" lang="zh-CN" altLang="en-US" sz="1600" dirty="0">
              <a:solidFill>
                <a:schemeClr val="bg1"/>
              </a:solidFill>
            </a:endParaRPr>
          </a:p>
        </p:txBody>
      </p:sp>
    </p:spTree>
    <p:extLst>
      <p:ext uri="{BB962C8B-B14F-4D97-AF65-F5344CB8AC3E}">
        <p14:creationId xmlns:p14="http://schemas.microsoft.com/office/powerpoint/2010/main" val="1197939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79054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Streaming</a:t>
            </a:r>
            <a:r>
              <a:rPr kumimoji="1" lang="zh-CN" altLang="en-US" dirty="0" smtClean="0">
                <a:solidFill>
                  <a:schemeClr val="bg1"/>
                </a:solidFill>
              </a:rPr>
              <a:t> </a:t>
            </a:r>
            <a:r>
              <a:rPr kumimoji="1" lang="en-US" altLang="zh-CN" dirty="0" smtClean="0">
                <a:solidFill>
                  <a:schemeClr val="bg1"/>
                </a:solidFill>
              </a:rPr>
              <a:t>Music</a:t>
            </a:r>
            <a:r>
              <a:rPr kumimoji="1" lang="zh-CN" altLang="en-US" dirty="0" smtClean="0">
                <a:solidFill>
                  <a:schemeClr val="bg1"/>
                </a:solidFill>
              </a:rPr>
              <a:t> </a:t>
            </a:r>
            <a:r>
              <a:rPr kumimoji="1" lang="en-US" altLang="zh-CN" dirty="0" smtClean="0">
                <a:solidFill>
                  <a:schemeClr val="bg1"/>
                </a:solidFill>
              </a:rPr>
              <a:t>Service</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754" y="1995047"/>
            <a:ext cx="1319406" cy="1319406"/>
          </a:xfrm>
          <a:prstGeom prst="rect">
            <a:avLst/>
          </a:prstGeom>
        </p:spPr>
      </p:pic>
      <p:sp>
        <p:nvSpPr>
          <p:cNvPr id="4" name="圆角矩形 3"/>
          <p:cNvSpPr/>
          <p:nvPr/>
        </p:nvSpPr>
        <p:spPr>
          <a:xfrm>
            <a:off x="906357" y="4101376"/>
            <a:ext cx="7308616"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A</a:t>
            </a:r>
            <a:r>
              <a:rPr lang="zh-CN" altLang="en-US" sz="1600" dirty="0" smtClean="0"/>
              <a:t> </a:t>
            </a:r>
            <a:r>
              <a:rPr lang="en-US" altLang="zh-CN" sz="1600" dirty="0" smtClean="0"/>
              <a:t>streaming </a:t>
            </a:r>
            <a:r>
              <a:rPr lang="en-US" altLang="zh-CN" sz="1600" dirty="0"/>
              <a:t>music service over HTTPS by exposing media from web accessible URIs. </a:t>
            </a:r>
            <a:endParaRPr lang="zh-CN" altLang="en-US" sz="1600" dirty="0" smtClean="0"/>
          </a:p>
          <a:p>
            <a:pPr marL="285750" indent="-285750">
              <a:buFont typeface="Wingdings" charset="2"/>
              <a:buChar char="ü"/>
            </a:pPr>
            <a:r>
              <a:rPr lang="en-US" altLang="zh-CN" sz="1600" dirty="0" smtClean="0"/>
              <a:t>The </a:t>
            </a:r>
            <a:r>
              <a:rPr lang="en-US" altLang="zh-CN" sz="1600" dirty="0"/>
              <a:t>service </a:t>
            </a:r>
            <a:r>
              <a:rPr lang="en-US" altLang="zh-CN" sz="1600" dirty="0" smtClean="0"/>
              <a:t>allows </a:t>
            </a:r>
            <a:r>
              <a:rPr lang="en-US" altLang="zh-CN" sz="1600" dirty="0"/>
              <a:t>a user to choose the granularity of an anonymous session as either a full playlist or as an individual song. </a:t>
            </a:r>
            <a:endParaRPr lang="zh-CN" altLang="en-US" sz="1600" dirty="0" smtClean="0"/>
          </a:p>
          <a:p>
            <a:pPr marL="285750" indent="-285750">
              <a:buFont typeface="Wingdings" charset="2"/>
              <a:buChar char="ü"/>
            </a:pPr>
            <a:r>
              <a:rPr lang="en-US" altLang="zh-CN" sz="1600" dirty="0" smtClean="0"/>
              <a:t>We </a:t>
            </a:r>
            <a:r>
              <a:rPr lang="en-US" altLang="zh-CN" sz="1600" dirty="0"/>
              <a:t>modify </a:t>
            </a:r>
            <a:r>
              <a:rPr lang="en-US" altLang="zh-CN" sz="1600" dirty="0" smtClean="0"/>
              <a:t>VLC</a:t>
            </a:r>
            <a:r>
              <a:rPr lang="en-US" altLang="zh-CN" sz="700" dirty="0" smtClean="0"/>
              <a:t> </a:t>
            </a:r>
            <a:r>
              <a:rPr lang="en-US" altLang="zh-CN" sz="1600" dirty="0"/>
              <a:t>to communicate with our user-agent and pass our session token as an additional cookie. </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914" y="2087446"/>
            <a:ext cx="1164105" cy="1164105"/>
          </a:xfrm>
          <a:prstGeom prst="rect">
            <a:avLst/>
          </a:prstGeom>
        </p:spPr>
      </p:pic>
      <p:sp>
        <p:nvSpPr>
          <p:cNvPr id="8" name="文本框 7"/>
          <p:cNvSpPr txBox="1"/>
          <p:nvPr/>
        </p:nvSpPr>
        <p:spPr>
          <a:xfrm>
            <a:off x="1259982" y="3280193"/>
            <a:ext cx="1878985" cy="369332"/>
          </a:xfrm>
          <a:prstGeom prst="rect">
            <a:avLst/>
          </a:prstGeom>
          <a:noFill/>
        </p:spPr>
        <p:txBody>
          <a:bodyPr wrap="square" rtlCol="0">
            <a:spAutoFit/>
          </a:bodyPr>
          <a:lstStyle/>
          <a:p>
            <a:r>
              <a:rPr kumimoji="1" lang="en-US" altLang="zh-CN" dirty="0" smtClean="0"/>
              <a:t>VLC</a:t>
            </a:r>
            <a:r>
              <a:rPr kumimoji="1" lang="zh-CN" altLang="en-US" dirty="0" smtClean="0"/>
              <a:t> </a:t>
            </a:r>
            <a:r>
              <a:rPr kumimoji="1" lang="en-US" altLang="zh-CN" dirty="0" smtClean="0"/>
              <a:t>Media</a:t>
            </a:r>
            <a:r>
              <a:rPr kumimoji="1" lang="zh-CN" altLang="en-US" dirty="0" smtClean="0"/>
              <a:t> </a:t>
            </a:r>
            <a:r>
              <a:rPr kumimoji="1" lang="en-US" altLang="zh-CN" dirty="0" smtClean="0"/>
              <a:t>Player</a:t>
            </a:r>
            <a:r>
              <a:rPr kumimoji="1" lang="zh-CN" altLang="en-US" dirty="0" smtClean="0"/>
              <a:t> </a:t>
            </a:r>
            <a:endParaRPr kumimoji="1" lang="zh-CN" altLang="en-US" dirty="0"/>
          </a:p>
        </p:txBody>
      </p:sp>
      <p:sp>
        <p:nvSpPr>
          <p:cNvPr id="14" name="文本框 13"/>
          <p:cNvSpPr txBox="1"/>
          <p:nvPr/>
        </p:nvSpPr>
        <p:spPr>
          <a:xfrm>
            <a:off x="5015150" y="3290526"/>
            <a:ext cx="2668614" cy="369332"/>
          </a:xfrm>
          <a:prstGeom prst="rect">
            <a:avLst/>
          </a:prstGeom>
          <a:noFill/>
        </p:spPr>
        <p:txBody>
          <a:bodyPr wrap="square" rtlCol="0">
            <a:spAutoFit/>
          </a:bodyPr>
          <a:lstStyle/>
          <a:p>
            <a:r>
              <a:rPr kumimoji="1" lang="en-US" altLang="zh-CN" dirty="0" smtClean="0"/>
              <a:t>Streaming</a:t>
            </a:r>
            <a:r>
              <a:rPr kumimoji="1" lang="zh-CN" altLang="en-US" dirty="0" smtClean="0"/>
              <a:t> </a:t>
            </a:r>
            <a:r>
              <a:rPr kumimoji="1" lang="en-US" altLang="zh-CN" dirty="0" smtClean="0"/>
              <a:t>Music</a:t>
            </a:r>
            <a:r>
              <a:rPr kumimoji="1" lang="zh-CN" altLang="en-US" dirty="0" smtClean="0"/>
              <a:t> </a:t>
            </a:r>
            <a:r>
              <a:rPr kumimoji="1" lang="en-US" altLang="zh-CN" dirty="0" smtClean="0"/>
              <a:t>Service</a:t>
            </a:r>
            <a:endParaRPr kumimoji="1" lang="zh-CN" altLang="en-US" dirty="0"/>
          </a:p>
        </p:txBody>
      </p:sp>
      <p:cxnSp>
        <p:nvCxnSpPr>
          <p:cNvPr id="16" name="直线箭头连接符 15"/>
          <p:cNvCxnSpPr/>
          <p:nvPr/>
        </p:nvCxnSpPr>
        <p:spPr>
          <a:xfrm>
            <a:off x="2846441" y="2654750"/>
            <a:ext cx="2754825" cy="0"/>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69428" y="2096686"/>
            <a:ext cx="3325430" cy="584775"/>
          </a:xfrm>
          <a:prstGeom prst="rect">
            <a:avLst/>
          </a:prstGeom>
          <a:noFill/>
        </p:spPr>
        <p:txBody>
          <a:bodyPr wrap="square" rtlCol="0">
            <a:spAutoFit/>
          </a:bodyPr>
          <a:lstStyle/>
          <a:p>
            <a:pPr algn="ctr"/>
            <a:r>
              <a:rPr kumimoji="1" lang="en-US" altLang="zh-CN" sz="1600" dirty="0" smtClean="0"/>
              <a:t>Implements</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music</a:t>
            </a:r>
            <a:r>
              <a:rPr kumimoji="1" lang="zh-CN" altLang="en-US" sz="1600" dirty="0" smtClean="0"/>
              <a:t> </a:t>
            </a:r>
            <a:r>
              <a:rPr kumimoji="1" lang="en-US" altLang="zh-CN" sz="1600" dirty="0" smtClean="0"/>
              <a:t>service</a:t>
            </a:r>
            <a:r>
              <a:rPr kumimoji="1" lang="zh-CN" altLang="en-US" sz="1600" dirty="0" smtClean="0"/>
              <a:t> </a:t>
            </a:r>
            <a:r>
              <a:rPr kumimoji="1" lang="en-US" altLang="zh-CN" sz="1600" dirty="0" smtClean="0"/>
              <a:t>by</a:t>
            </a:r>
            <a:r>
              <a:rPr kumimoji="1" lang="zh-CN" altLang="en-US" sz="1600" dirty="0" smtClean="0"/>
              <a:t> </a:t>
            </a:r>
            <a:r>
              <a:rPr kumimoji="1" lang="en-US" altLang="zh-CN" sz="1600" dirty="0" smtClean="0"/>
              <a:t>modify</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source</a:t>
            </a:r>
            <a:r>
              <a:rPr kumimoji="1" lang="zh-CN" altLang="en-US" sz="1600" dirty="0" smtClean="0"/>
              <a:t> </a:t>
            </a:r>
            <a:r>
              <a:rPr kumimoji="1" lang="en-US" altLang="zh-CN" sz="1600" dirty="0" smtClean="0"/>
              <a:t>code</a:t>
            </a:r>
            <a:r>
              <a:rPr kumimoji="1" lang="zh-CN" altLang="en-US" sz="1600" dirty="0" smtClean="0"/>
              <a:t> </a:t>
            </a:r>
            <a:r>
              <a:rPr kumimoji="1" lang="en-US" altLang="zh-CN" sz="1600" dirty="0" smtClean="0"/>
              <a:t>of</a:t>
            </a:r>
            <a:r>
              <a:rPr kumimoji="1" lang="zh-CN" altLang="en-US" sz="1600" dirty="0" smtClean="0"/>
              <a:t> </a:t>
            </a:r>
            <a:r>
              <a:rPr kumimoji="1" lang="en-US" altLang="zh-CN" sz="1600" dirty="0" smtClean="0"/>
              <a:t>VLC.</a:t>
            </a:r>
            <a:endParaRPr kumimoji="1" lang="zh-CN" altLang="en-US" sz="1600" dirty="0"/>
          </a:p>
        </p:txBody>
      </p:sp>
    </p:spTree>
    <p:extLst>
      <p:ext uri="{BB962C8B-B14F-4D97-AF65-F5344CB8AC3E}">
        <p14:creationId xmlns:p14="http://schemas.microsoft.com/office/powerpoint/2010/main" val="953175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形标注 15"/>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19</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08883"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Public</a:t>
            </a:r>
            <a:r>
              <a:rPr kumimoji="1" lang="zh-CN" altLang="en-US" dirty="0" smtClean="0">
                <a:solidFill>
                  <a:schemeClr val="bg1"/>
                </a:solidFill>
              </a:rPr>
              <a:t> </a:t>
            </a:r>
            <a:r>
              <a:rPr kumimoji="1" lang="en-US" altLang="zh-CN" dirty="0" smtClean="0">
                <a:solidFill>
                  <a:schemeClr val="bg1"/>
                </a:solidFill>
              </a:rPr>
              <a:t>Transit</a:t>
            </a:r>
            <a:r>
              <a:rPr kumimoji="1" lang="zh-CN" altLang="en-US" dirty="0" smtClean="0">
                <a:solidFill>
                  <a:schemeClr val="bg1"/>
                </a:solidFill>
              </a:rPr>
              <a:t> </a:t>
            </a:r>
            <a:r>
              <a:rPr kumimoji="1" lang="en-US" altLang="zh-CN" dirty="0" smtClean="0">
                <a:solidFill>
                  <a:schemeClr val="bg1"/>
                </a:solidFill>
              </a:rPr>
              <a:t>Pass</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41" y="2569582"/>
            <a:ext cx="1180497" cy="1180497"/>
          </a:xfrm>
          <a:prstGeom prst="rect">
            <a:avLst/>
          </a:prstGeom>
        </p:spPr>
      </p:pic>
      <p:sp>
        <p:nvSpPr>
          <p:cNvPr id="4" name="圆角矩形 3"/>
          <p:cNvSpPr/>
          <p:nvPr/>
        </p:nvSpPr>
        <p:spPr>
          <a:xfrm>
            <a:off x="539750" y="4369815"/>
            <a:ext cx="7952129" cy="1464231"/>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Currently</a:t>
            </a:r>
            <a:r>
              <a:rPr lang="en-US" altLang="zh-CN" sz="1600" dirty="0"/>
              <a:t>, public transit providers who issue month long or week long </a:t>
            </a:r>
            <a:r>
              <a:rPr lang="en-US" altLang="zh-CN" sz="1600" dirty="0" smtClean="0"/>
              <a:t>“unlimited</a:t>
            </a:r>
            <a:r>
              <a:rPr lang="en-US" altLang="zh-CN" sz="1600" dirty="0"/>
              <a:t>” access passes limit user access to prevent cheating. </a:t>
            </a:r>
            <a:endParaRPr lang="zh-CN" altLang="en-US" sz="1600" dirty="0" smtClean="0"/>
          </a:p>
          <a:p>
            <a:pPr marL="285750" indent="-285750">
              <a:buFont typeface="Wingdings" charset="2"/>
              <a:buChar char="ü"/>
            </a:pPr>
            <a:r>
              <a:rPr lang="en-US" altLang="zh-CN" sz="1600" dirty="0" smtClean="0"/>
              <a:t>Without </a:t>
            </a:r>
            <a:r>
              <a:rPr lang="en-US" altLang="zh-CN" sz="1600" dirty="0"/>
              <a:t>safeguards, a user could give her pass to all of her friends to ride for free. </a:t>
            </a:r>
            <a:endParaRPr lang="zh-CN" altLang="en-US" sz="1600" dirty="0" smtClean="0"/>
          </a:p>
          <a:p>
            <a:pPr marL="285750" indent="-285750">
              <a:buFont typeface="Wingdings" charset="2"/>
              <a:buChar char="ü"/>
            </a:pPr>
            <a:r>
              <a:rPr lang="en-US" altLang="zh-CN" sz="1600" dirty="0" smtClean="0"/>
              <a:t>Anonymous </a:t>
            </a:r>
            <a:r>
              <a:rPr lang="en-US" altLang="zh-CN" sz="1600" dirty="0"/>
              <a:t>subscriptions are able to provide these safeguards without revealing user’s identity (so users’ movements cannot be tracked). </a:t>
            </a:r>
          </a:p>
        </p:txBody>
      </p:sp>
      <p:sp>
        <p:nvSpPr>
          <p:cNvPr id="8" name="矩形 7"/>
          <p:cNvSpPr/>
          <p:nvPr/>
        </p:nvSpPr>
        <p:spPr>
          <a:xfrm>
            <a:off x="3067665" y="2161653"/>
            <a:ext cx="4524119" cy="707886"/>
          </a:xfrm>
          <a:prstGeom prst="rect">
            <a:avLst/>
          </a:prstGeom>
        </p:spPr>
        <p:txBody>
          <a:bodyPr wrap="square">
            <a:spAutoFit/>
          </a:bodyPr>
          <a:lstStyle/>
          <a:p>
            <a:r>
              <a:rPr lang="en-US" altLang="zh-CN" sz="2000" dirty="0" smtClean="0">
                <a:solidFill>
                  <a:schemeClr val="bg1"/>
                </a:solidFill>
              </a:rPr>
              <a:t>Provide </a:t>
            </a:r>
            <a:r>
              <a:rPr lang="en-US" altLang="zh-CN" sz="2000" dirty="0">
                <a:solidFill>
                  <a:schemeClr val="bg1"/>
                </a:solidFill>
              </a:rPr>
              <a:t>safeguards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without</a:t>
            </a:r>
            <a:r>
              <a:rPr lang="zh-CN" altLang="en-US" sz="2000" dirty="0" smtClean="0">
                <a:solidFill>
                  <a:schemeClr val="bg1"/>
                </a:solidFill>
              </a:rPr>
              <a:t> </a:t>
            </a:r>
            <a:r>
              <a:rPr lang="en-US" altLang="zh-CN" sz="2000" dirty="0" smtClean="0">
                <a:solidFill>
                  <a:schemeClr val="bg1"/>
                </a:solidFill>
              </a:rPr>
              <a:t>leaking</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movements.</a:t>
            </a:r>
            <a:endParaRPr lang="zh-CN" altLang="en-US" sz="2000" dirty="0">
              <a:solidFill>
                <a:schemeClr val="bg1"/>
              </a:solidFill>
            </a:endParaRPr>
          </a:p>
        </p:txBody>
      </p:sp>
    </p:spTree>
    <p:extLst>
      <p:ext uri="{BB962C8B-B14F-4D97-AF65-F5344CB8AC3E}">
        <p14:creationId xmlns:p14="http://schemas.microsoft.com/office/powerpoint/2010/main" val="674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a:t>
            </a:fld>
            <a:endParaRPr kumimoji="1" lang="zh-CN" altLang="en-US"/>
          </a:p>
        </p:txBody>
      </p:sp>
      <p:sp>
        <p:nvSpPr>
          <p:cNvPr id="4" name="泪珠形 3"/>
          <p:cNvSpPr>
            <a:spLocks noChangeAspect="1"/>
          </p:cNvSpPr>
          <p:nvPr/>
        </p:nvSpPr>
        <p:spPr>
          <a:xfrm rot="2821370">
            <a:off x="751723" y="1434413"/>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6935" y="1452586"/>
            <a:ext cx="317496" cy="369332"/>
          </a:xfrm>
          <a:prstGeom prst="rect">
            <a:avLst/>
          </a:prstGeom>
          <a:noFill/>
        </p:spPr>
        <p:txBody>
          <a:bodyPr wrap="square" rtlCol="0">
            <a:spAutoFit/>
          </a:bodyPr>
          <a:lstStyle/>
          <a:p>
            <a:r>
              <a:rPr kumimoji="1" lang="en-US" altLang="zh-CN" dirty="0" smtClean="0">
                <a:solidFill>
                  <a:schemeClr val="bg1"/>
                </a:solidFill>
              </a:rPr>
              <a:t>1</a:t>
            </a:r>
            <a:endParaRPr kumimoji="1" lang="zh-CN" altLang="en-US" dirty="0">
              <a:solidFill>
                <a:schemeClr val="bg1"/>
              </a:solidFill>
            </a:endParaRPr>
          </a:p>
        </p:txBody>
      </p:sp>
      <p:sp>
        <p:nvSpPr>
          <p:cNvPr id="9" name="文本框 8"/>
          <p:cNvSpPr txBox="1"/>
          <p:nvPr/>
        </p:nvSpPr>
        <p:spPr>
          <a:xfrm>
            <a:off x="1510329" y="1285245"/>
            <a:ext cx="3730193" cy="461665"/>
          </a:xfrm>
          <a:prstGeom prst="rect">
            <a:avLst/>
          </a:prstGeom>
          <a:noFill/>
          <a:ln>
            <a:noFill/>
          </a:ln>
          <a:effectLst/>
        </p:spPr>
        <p:txBody>
          <a:bodyPr wrap="square" rtlCol="0">
            <a:spAutoFit/>
          </a:bodyPr>
          <a:lstStyle/>
          <a:p>
            <a:r>
              <a:rPr kumimoji="1" lang="en-US" altLang="zh-CN" sz="2400" dirty="0" smtClean="0"/>
              <a:t>Motivation</a:t>
            </a:r>
            <a:r>
              <a:rPr kumimoji="1" lang="zh-CN" altLang="en-US" sz="2400" dirty="0" smtClean="0"/>
              <a:t> </a:t>
            </a:r>
            <a:r>
              <a:rPr kumimoji="1" lang="en-US" altLang="zh-CN" sz="2400" dirty="0" smtClean="0"/>
              <a:t>&amp;</a:t>
            </a:r>
            <a:r>
              <a:rPr kumimoji="1" lang="zh-CN" altLang="en-US" sz="2400" dirty="0" smtClean="0"/>
              <a:t> </a:t>
            </a:r>
            <a:r>
              <a:rPr kumimoji="1" lang="en-US" altLang="zh-CN" sz="2400" dirty="0" smtClean="0"/>
              <a:t>Contribution</a:t>
            </a:r>
            <a:endParaRPr kumimoji="1" lang="zh-CN" altLang="en-US" sz="2400" dirty="0"/>
          </a:p>
        </p:txBody>
      </p:sp>
      <p:sp>
        <p:nvSpPr>
          <p:cNvPr id="12" name="文本框 11"/>
          <p:cNvSpPr txBox="1"/>
          <p:nvPr/>
        </p:nvSpPr>
        <p:spPr>
          <a:xfrm>
            <a:off x="1511967" y="2132386"/>
            <a:ext cx="3192768" cy="461665"/>
          </a:xfrm>
          <a:prstGeom prst="rect">
            <a:avLst/>
          </a:prstGeom>
          <a:noFill/>
          <a:ln>
            <a:noFill/>
          </a:ln>
          <a:effectLst/>
        </p:spPr>
        <p:txBody>
          <a:bodyPr wrap="square" rtlCol="0">
            <a:spAutoFit/>
          </a:bodyPr>
          <a:lstStyle/>
          <a:p>
            <a:r>
              <a:rPr kumimoji="1" lang="en-US" altLang="zh-CN" sz="2400" dirty="0" smtClean="0"/>
              <a:t>Construction</a:t>
            </a:r>
            <a:endParaRPr kumimoji="1" lang="zh-CN" altLang="en-US" sz="2400" dirty="0"/>
          </a:p>
        </p:txBody>
      </p:sp>
      <p:sp>
        <p:nvSpPr>
          <p:cNvPr id="15" name="文本框 14"/>
          <p:cNvSpPr txBox="1"/>
          <p:nvPr/>
        </p:nvSpPr>
        <p:spPr>
          <a:xfrm>
            <a:off x="1513512" y="3024292"/>
            <a:ext cx="4467171" cy="461665"/>
          </a:xfrm>
          <a:prstGeom prst="rect">
            <a:avLst/>
          </a:prstGeom>
          <a:noFill/>
          <a:ln>
            <a:noFill/>
          </a:ln>
          <a:effectLst/>
        </p:spPr>
        <p:txBody>
          <a:bodyPr wrap="square" rtlCol="0">
            <a:spAutoFit/>
          </a:bodyPr>
          <a:lstStyle/>
          <a:p>
            <a:r>
              <a:rPr kumimoji="1" lang="en-US" altLang="zh-CN" sz="2400" dirty="0" smtClean="0"/>
              <a:t>Implementation</a:t>
            </a:r>
            <a:endParaRPr kumimoji="1" lang="zh-CN" altLang="en-US" sz="2400" dirty="0"/>
          </a:p>
        </p:txBody>
      </p:sp>
      <p:sp>
        <p:nvSpPr>
          <p:cNvPr id="18" name="文本框 17"/>
          <p:cNvSpPr txBox="1"/>
          <p:nvPr/>
        </p:nvSpPr>
        <p:spPr>
          <a:xfrm>
            <a:off x="1508621" y="3947517"/>
            <a:ext cx="2399701" cy="461665"/>
          </a:xfrm>
          <a:prstGeom prst="rect">
            <a:avLst/>
          </a:prstGeom>
          <a:noFill/>
          <a:ln>
            <a:noFill/>
          </a:ln>
          <a:effectLst/>
        </p:spPr>
        <p:txBody>
          <a:bodyPr wrap="square" rtlCol="0">
            <a:spAutoFit/>
          </a:bodyPr>
          <a:lstStyle/>
          <a:p>
            <a:r>
              <a:rPr kumimoji="1" lang="en-US" altLang="zh-CN" sz="2400" dirty="0" smtClean="0"/>
              <a:t>My</a:t>
            </a:r>
            <a:r>
              <a:rPr kumimoji="1" lang="zh-CN" altLang="en-US" sz="2400" dirty="0" smtClean="0"/>
              <a:t> </a:t>
            </a:r>
            <a:r>
              <a:rPr kumimoji="1" lang="en-US" altLang="zh-CN" sz="2400" dirty="0" smtClean="0"/>
              <a:t>Thought</a:t>
            </a:r>
            <a:endParaRPr kumimoji="1" lang="zh-CN" altLang="en-US" sz="2400" dirty="0"/>
          </a:p>
        </p:txBody>
      </p:sp>
      <p:cxnSp>
        <p:nvCxnSpPr>
          <p:cNvPr id="20" name="直线箭头连接符 19"/>
          <p:cNvCxnSpPr/>
          <p:nvPr/>
        </p:nvCxnSpPr>
        <p:spPr>
          <a:xfrm>
            <a:off x="1385868" y="1538315"/>
            <a:ext cx="0" cy="45481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271570" y="1538315"/>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1266803" y="2405093"/>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276323" y="3300441"/>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1271555" y="4195806"/>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a:stCxn id="21" idx="6"/>
          </p:cNvCxnSpPr>
          <p:nvPr/>
        </p:nvCxnSpPr>
        <p:spPr>
          <a:xfrm>
            <a:off x="1505570" y="16553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1515105" y="2507799"/>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1529378" y="34079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510332" y="4317561"/>
            <a:ext cx="396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 35"/>
          <p:cNvGrpSpPr>
            <a:grpSpLocks noChangeAspect="1"/>
          </p:cNvGrpSpPr>
          <p:nvPr/>
        </p:nvGrpSpPr>
        <p:grpSpPr>
          <a:xfrm>
            <a:off x="5516530" y="1444622"/>
            <a:ext cx="437055" cy="432000"/>
            <a:chOff x="5859437" y="1130289"/>
            <a:chExt cx="549276" cy="542925"/>
          </a:xfrm>
        </p:grpSpPr>
        <p:sp>
          <p:nvSpPr>
            <p:cNvPr id="34"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泪珠形 36"/>
          <p:cNvSpPr>
            <a:spLocks noChangeAspect="1"/>
          </p:cNvSpPr>
          <p:nvPr/>
        </p:nvSpPr>
        <p:spPr>
          <a:xfrm rot="2821370">
            <a:off x="761245" y="2315477"/>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806457" y="2333650"/>
            <a:ext cx="317496" cy="369332"/>
          </a:xfrm>
          <a:prstGeom prst="rect">
            <a:avLst/>
          </a:prstGeom>
          <a:noFill/>
        </p:spPr>
        <p:txBody>
          <a:bodyPr wrap="square" rtlCol="0">
            <a:spAutoFit/>
          </a:bodyPr>
          <a:lstStyle/>
          <a:p>
            <a:r>
              <a:rPr kumimoji="1" lang="en-US" altLang="zh-CN" dirty="0">
                <a:solidFill>
                  <a:schemeClr val="bg1"/>
                </a:solidFill>
              </a:rPr>
              <a:t>2</a:t>
            </a:r>
            <a:endParaRPr kumimoji="1" lang="zh-CN" altLang="en-US" dirty="0">
              <a:solidFill>
                <a:schemeClr val="bg1"/>
              </a:solidFill>
            </a:endParaRPr>
          </a:p>
        </p:txBody>
      </p:sp>
      <p:sp>
        <p:nvSpPr>
          <p:cNvPr id="39" name="泪珠形 38"/>
          <p:cNvSpPr>
            <a:spLocks noChangeAspect="1"/>
          </p:cNvSpPr>
          <p:nvPr/>
        </p:nvSpPr>
        <p:spPr>
          <a:xfrm rot="2821370">
            <a:off x="756481" y="321083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801693" y="3229003"/>
            <a:ext cx="317496" cy="369332"/>
          </a:xfrm>
          <a:prstGeom prst="rect">
            <a:avLst/>
          </a:prstGeom>
          <a:noFill/>
        </p:spPr>
        <p:txBody>
          <a:bodyPr wrap="square" rtlCol="0">
            <a:spAutoFit/>
          </a:bodyPr>
          <a:lstStyle/>
          <a:p>
            <a:r>
              <a:rPr kumimoji="1" lang="en-US" altLang="zh-CN" dirty="0" smtClean="0">
                <a:solidFill>
                  <a:schemeClr val="bg1"/>
                </a:solidFill>
              </a:rPr>
              <a:t>3</a:t>
            </a:r>
            <a:endParaRPr kumimoji="1" lang="zh-CN" altLang="en-US" dirty="0">
              <a:solidFill>
                <a:schemeClr val="bg1"/>
              </a:solidFill>
            </a:endParaRPr>
          </a:p>
        </p:txBody>
      </p:sp>
      <p:sp>
        <p:nvSpPr>
          <p:cNvPr id="41" name="泪珠形 40"/>
          <p:cNvSpPr>
            <a:spLocks noChangeAspect="1"/>
          </p:cNvSpPr>
          <p:nvPr/>
        </p:nvSpPr>
        <p:spPr>
          <a:xfrm rot="2821370">
            <a:off x="780289" y="412048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825501" y="4138653"/>
            <a:ext cx="317496" cy="369332"/>
          </a:xfrm>
          <a:prstGeom prst="rect">
            <a:avLst/>
          </a:prstGeom>
          <a:noFill/>
        </p:spPr>
        <p:txBody>
          <a:bodyPr wrap="square" rtlCol="0">
            <a:spAutoFit/>
          </a:bodyPr>
          <a:lstStyle/>
          <a:p>
            <a:r>
              <a:rPr kumimoji="1" lang="en-US" altLang="zh-CN" dirty="0">
                <a:solidFill>
                  <a:schemeClr val="bg1"/>
                </a:solidFill>
              </a:rPr>
              <a:t>4</a:t>
            </a:r>
            <a:endParaRPr kumimoji="1" lang="zh-CN" altLang="en-US" dirty="0">
              <a:solidFill>
                <a:schemeClr val="bg1"/>
              </a:solidFill>
            </a:endParaRPr>
          </a:p>
        </p:txBody>
      </p:sp>
      <p:sp>
        <p:nvSpPr>
          <p:cNvPr id="46" name="Freeform 72"/>
          <p:cNvSpPr>
            <a:spLocks noChangeAspect="1" noEditPoints="1"/>
          </p:cNvSpPr>
          <p:nvPr/>
        </p:nvSpPr>
        <p:spPr bwMode="auto">
          <a:xfrm>
            <a:off x="7235803" y="5214939"/>
            <a:ext cx="1103148" cy="756000"/>
          </a:xfrm>
          <a:custGeom>
            <a:avLst/>
            <a:gdLst>
              <a:gd name="T0" fmla="*/ 38 w 38"/>
              <a:gd name="T1" fmla="*/ 24 h 26"/>
              <a:gd name="T2" fmla="*/ 38 w 38"/>
              <a:gd name="T3" fmla="*/ 5 h 26"/>
              <a:gd name="T4" fmla="*/ 37 w 38"/>
              <a:gd name="T5" fmla="*/ 5 h 26"/>
              <a:gd name="T6" fmla="*/ 37 w 38"/>
              <a:gd name="T7" fmla="*/ 5 h 26"/>
              <a:gd name="T8" fmla="*/ 36 w 38"/>
              <a:gd name="T9" fmla="*/ 4 h 26"/>
              <a:gd name="T10" fmla="*/ 36 w 38"/>
              <a:gd name="T11" fmla="*/ 2 h 26"/>
              <a:gd name="T12" fmla="*/ 35 w 38"/>
              <a:gd name="T13" fmla="*/ 1 h 26"/>
              <a:gd name="T14" fmla="*/ 20 w 38"/>
              <a:gd name="T15" fmla="*/ 3 h 26"/>
              <a:gd name="T16" fmla="*/ 18 w 38"/>
              <a:gd name="T17" fmla="*/ 3 h 26"/>
              <a:gd name="T18" fmla="*/ 3 w 38"/>
              <a:gd name="T19" fmla="*/ 1 h 26"/>
              <a:gd name="T20" fmla="*/ 2 w 38"/>
              <a:gd name="T21" fmla="*/ 2 h 26"/>
              <a:gd name="T22" fmla="*/ 2 w 38"/>
              <a:gd name="T23" fmla="*/ 4 h 26"/>
              <a:gd name="T24" fmla="*/ 1 w 38"/>
              <a:gd name="T25" fmla="*/ 5 h 26"/>
              <a:gd name="T26" fmla="*/ 1 w 38"/>
              <a:gd name="T27" fmla="*/ 5 h 26"/>
              <a:gd name="T28" fmla="*/ 0 w 38"/>
              <a:gd name="T29" fmla="*/ 5 h 26"/>
              <a:gd name="T30" fmla="*/ 0 w 38"/>
              <a:gd name="T31" fmla="*/ 24 h 26"/>
              <a:gd name="T32" fmla="*/ 1 w 38"/>
              <a:gd name="T33" fmla="*/ 25 h 26"/>
              <a:gd name="T34" fmla="*/ 16 w 38"/>
              <a:gd name="T35" fmla="*/ 25 h 26"/>
              <a:gd name="T36" fmla="*/ 17 w 38"/>
              <a:gd name="T37" fmla="*/ 25 h 26"/>
              <a:gd name="T38" fmla="*/ 17 w 38"/>
              <a:gd name="T39" fmla="*/ 26 h 26"/>
              <a:gd name="T40" fmla="*/ 21 w 38"/>
              <a:gd name="T41" fmla="*/ 26 h 26"/>
              <a:gd name="T42" fmla="*/ 21 w 38"/>
              <a:gd name="T43" fmla="*/ 25 h 26"/>
              <a:gd name="T44" fmla="*/ 22 w 38"/>
              <a:gd name="T45" fmla="*/ 25 h 26"/>
              <a:gd name="T46" fmla="*/ 37 w 38"/>
              <a:gd name="T47" fmla="*/ 25 h 26"/>
              <a:gd name="T48" fmla="*/ 38 w 38"/>
              <a:gd name="T49" fmla="*/ 24 h 26"/>
              <a:gd name="T50" fmla="*/ 18 w 38"/>
              <a:gd name="T51" fmla="*/ 23 h 26"/>
              <a:gd name="T52" fmla="*/ 4 w 38"/>
              <a:gd name="T53" fmla="*/ 21 h 26"/>
              <a:gd name="T54" fmla="*/ 3 w 38"/>
              <a:gd name="T55" fmla="*/ 20 h 26"/>
              <a:gd name="T56" fmla="*/ 3 w 38"/>
              <a:gd name="T57" fmla="*/ 3 h 26"/>
              <a:gd name="T58" fmla="*/ 4 w 38"/>
              <a:gd name="T59" fmla="*/ 2 h 26"/>
              <a:gd name="T60" fmla="*/ 18 w 38"/>
              <a:gd name="T61" fmla="*/ 4 h 26"/>
              <a:gd name="T62" fmla="*/ 18 w 38"/>
              <a:gd name="T63" fmla="*/ 6 h 26"/>
              <a:gd name="T64" fmla="*/ 18 w 38"/>
              <a:gd name="T65" fmla="*/ 23 h 26"/>
              <a:gd name="T66" fmla="*/ 18 w 38"/>
              <a:gd name="T67" fmla="*/ 23 h 26"/>
              <a:gd name="T68" fmla="*/ 20 w 38"/>
              <a:gd name="T69" fmla="*/ 23 h 26"/>
              <a:gd name="T70" fmla="*/ 34 w 38"/>
              <a:gd name="T71" fmla="*/ 21 h 26"/>
              <a:gd name="T72" fmla="*/ 35 w 38"/>
              <a:gd name="T73" fmla="*/ 20 h 26"/>
              <a:gd name="T74" fmla="*/ 35 w 38"/>
              <a:gd name="T75" fmla="*/ 3 h 26"/>
              <a:gd name="T76" fmla="*/ 34 w 38"/>
              <a:gd name="T77" fmla="*/ 2 h 26"/>
              <a:gd name="T78" fmla="*/ 20 w 38"/>
              <a:gd name="T79" fmla="*/ 4 h 26"/>
              <a:gd name="T80" fmla="*/ 20 w 38"/>
              <a:gd name="T81" fmla="*/ 6 h 26"/>
              <a:gd name="T82" fmla="*/ 20 w 38"/>
              <a:gd name="T83" fmla="*/ 23 h 26"/>
              <a:gd name="T84" fmla="*/ 20 w 38"/>
              <a:gd name="T8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26">
                <a:moveTo>
                  <a:pt x="38" y="24"/>
                </a:moveTo>
                <a:cubicBezTo>
                  <a:pt x="38" y="5"/>
                  <a:pt x="38" y="5"/>
                  <a:pt x="38" y="5"/>
                </a:cubicBezTo>
                <a:cubicBezTo>
                  <a:pt x="38" y="5"/>
                  <a:pt x="38" y="5"/>
                  <a:pt x="37" y="5"/>
                </a:cubicBezTo>
                <a:cubicBezTo>
                  <a:pt x="37" y="5"/>
                  <a:pt x="37" y="5"/>
                  <a:pt x="37" y="5"/>
                </a:cubicBezTo>
                <a:cubicBezTo>
                  <a:pt x="36" y="5"/>
                  <a:pt x="36" y="4"/>
                  <a:pt x="36" y="4"/>
                </a:cubicBezTo>
                <a:cubicBezTo>
                  <a:pt x="36" y="2"/>
                  <a:pt x="36" y="2"/>
                  <a:pt x="36" y="2"/>
                </a:cubicBezTo>
                <a:cubicBezTo>
                  <a:pt x="36" y="2"/>
                  <a:pt x="36" y="1"/>
                  <a:pt x="35" y="1"/>
                </a:cubicBezTo>
                <a:cubicBezTo>
                  <a:pt x="29" y="0"/>
                  <a:pt x="24" y="0"/>
                  <a:pt x="20" y="3"/>
                </a:cubicBezTo>
                <a:cubicBezTo>
                  <a:pt x="19" y="4"/>
                  <a:pt x="19" y="4"/>
                  <a:pt x="18" y="3"/>
                </a:cubicBezTo>
                <a:cubicBezTo>
                  <a:pt x="14" y="0"/>
                  <a:pt x="9" y="0"/>
                  <a:pt x="3" y="1"/>
                </a:cubicBezTo>
                <a:cubicBezTo>
                  <a:pt x="2" y="1"/>
                  <a:pt x="2" y="2"/>
                  <a:pt x="2" y="2"/>
                </a:cubicBezTo>
                <a:cubicBezTo>
                  <a:pt x="2" y="4"/>
                  <a:pt x="2" y="4"/>
                  <a:pt x="2" y="4"/>
                </a:cubicBezTo>
                <a:cubicBezTo>
                  <a:pt x="2" y="4"/>
                  <a:pt x="2" y="5"/>
                  <a:pt x="1" y="5"/>
                </a:cubicBezTo>
                <a:cubicBezTo>
                  <a:pt x="1" y="5"/>
                  <a:pt x="1" y="5"/>
                  <a:pt x="1" y="5"/>
                </a:cubicBezTo>
                <a:cubicBezTo>
                  <a:pt x="0" y="5"/>
                  <a:pt x="0" y="5"/>
                  <a:pt x="0" y="5"/>
                </a:cubicBezTo>
                <a:cubicBezTo>
                  <a:pt x="0" y="24"/>
                  <a:pt x="0" y="24"/>
                  <a:pt x="0" y="24"/>
                </a:cubicBezTo>
                <a:cubicBezTo>
                  <a:pt x="0" y="24"/>
                  <a:pt x="0" y="25"/>
                  <a:pt x="1" y="25"/>
                </a:cubicBezTo>
                <a:cubicBezTo>
                  <a:pt x="16" y="25"/>
                  <a:pt x="16" y="25"/>
                  <a:pt x="16" y="25"/>
                </a:cubicBezTo>
                <a:cubicBezTo>
                  <a:pt x="17" y="25"/>
                  <a:pt x="17" y="25"/>
                  <a:pt x="17" y="25"/>
                </a:cubicBezTo>
                <a:cubicBezTo>
                  <a:pt x="17" y="26"/>
                  <a:pt x="17" y="26"/>
                  <a:pt x="17" y="26"/>
                </a:cubicBezTo>
                <a:cubicBezTo>
                  <a:pt x="21" y="26"/>
                  <a:pt x="21" y="26"/>
                  <a:pt x="21" y="26"/>
                </a:cubicBezTo>
                <a:cubicBezTo>
                  <a:pt x="21" y="26"/>
                  <a:pt x="21" y="26"/>
                  <a:pt x="21" y="25"/>
                </a:cubicBezTo>
                <a:cubicBezTo>
                  <a:pt x="21" y="25"/>
                  <a:pt x="22" y="25"/>
                  <a:pt x="22" y="25"/>
                </a:cubicBezTo>
                <a:cubicBezTo>
                  <a:pt x="37" y="25"/>
                  <a:pt x="37" y="25"/>
                  <a:pt x="37" y="25"/>
                </a:cubicBezTo>
                <a:cubicBezTo>
                  <a:pt x="38" y="25"/>
                  <a:pt x="38" y="24"/>
                  <a:pt x="38" y="24"/>
                </a:cubicBezTo>
                <a:close/>
                <a:moveTo>
                  <a:pt x="18" y="23"/>
                </a:moveTo>
                <a:cubicBezTo>
                  <a:pt x="14" y="21"/>
                  <a:pt x="9" y="20"/>
                  <a:pt x="4" y="21"/>
                </a:cubicBezTo>
                <a:cubicBezTo>
                  <a:pt x="4" y="21"/>
                  <a:pt x="3" y="21"/>
                  <a:pt x="3" y="20"/>
                </a:cubicBezTo>
                <a:cubicBezTo>
                  <a:pt x="3" y="3"/>
                  <a:pt x="3" y="3"/>
                  <a:pt x="3" y="3"/>
                </a:cubicBezTo>
                <a:cubicBezTo>
                  <a:pt x="3" y="3"/>
                  <a:pt x="4" y="2"/>
                  <a:pt x="4" y="2"/>
                </a:cubicBezTo>
                <a:cubicBezTo>
                  <a:pt x="9" y="1"/>
                  <a:pt x="14" y="2"/>
                  <a:pt x="18" y="4"/>
                </a:cubicBezTo>
                <a:cubicBezTo>
                  <a:pt x="18" y="5"/>
                  <a:pt x="18" y="5"/>
                  <a:pt x="18" y="6"/>
                </a:cubicBezTo>
                <a:cubicBezTo>
                  <a:pt x="18" y="23"/>
                  <a:pt x="18" y="23"/>
                  <a:pt x="18" y="23"/>
                </a:cubicBezTo>
                <a:cubicBezTo>
                  <a:pt x="18" y="23"/>
                  <a:pt x="18" y="23"/>
                  <a:pt x="18" y="23"/>
                </a:cubicBezTo>
                <a:close/>
                <a:moveTo>
                  <a:pt x="20" y="23"/>
                </a:moveTo>
                <a:cubicBezTo>
                  <a:pt x="24" y="21"/>
                  <a:pt x="29" y="20"/>
                  <a:pt x="34" y="21"/>
                </a:cubicBezTo>
                <a:cubicBezTo>
                  <a:pt x="34" y="21"/>
                  <a:pt x="35" y="21"/>
                  <a:pt x="35" y="20"/>
                </a:cubicBezTo>
                <a:cubicBezTo>
                  <a:pt x="35" y="3"/>
                  <a:pt x="35" y="3"/>
                  <a:pt x="35" y="3"/>
                </a:cubicBezTo>
                <a:cubicBezTo>
                  <a:pt x="35" y="3"/>
                  <a:pt x="35" y="2"/>
                  <a:pt x="34" y="2"/>
                </a:cubicBezTo>
                <a:cubicBezTo>
                  <a:pt x="29" y="1"/>
                  <a:pt x="24" y="2"/>
                  <a:pt x="20" y="4"/>
                </a:cubicBezTo>
                <a:cubicBezTo>
                  <a:pt x="20" y="5"/>
                  <a:pt x="20" y="5"/>
                  <a:pt x="20" y="6"/>
                </a:cubicBezTo>
                <a:cubicBezTo>
                  <a:pt x="20" y="23"/>
                  <a:pt x="20" y="23"/>
                  <a:pt x="20" y="23"/>
                </a:cubicBezTo>
                <a:cubicBezTo>
                  <a:pt x="20" y="23"/>
                  <a:pt x="20" y="23"/>
                  <a:pt x="20" y="23"/>
                </a:cubicBezTo>
                <a:close/>
              </a:path>
            </a:pathLst>
          </a:custGeom>
          <a:solidFill>
            <a:schemeClr val="accent3">
              <a:lumMod val="50000"/>
            </a:schemeClr>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7" name="文本框 46"/>
          <p:cNvSpPr txBox="1"/>
          <p:nvPr/>
        </p:nvSpPr>
        <p:spPr>
          <a:xfrm>
            <a:off x="1489566" y="4757149"/>
            <a:ext cx="2090740" cy="461665"/>
          </a:xfrm>
          <a:prstGeom prst="rect">
            <a:avLst/>
          </a:prstGeom>
          <a:noFill/>
          <a:ln>
            <a:noFill/>
          </a:ln>
          <a:effectLst/>
        </p:spPr>
        <p:txBody>
          <a:bodyPr wrap="square" rtlCol="0">
            <a:spAutoFit/>
          </a:bodyPr>
          <a:lstStyle/>
          <a:p>
            <a:r>
              <a:rPr kumimoji="1" lang="en-US" altLang="zh-CN" sz="2400" dirty="0" smtClean="0"/>
              <a:t>Conclusion</a:t>
            </a:r>
            <a:endParaRPr kumimoji="1" lang="zh-CN" altLang="en-US" sz="2400" dirty="0"/>
          </a:p>
        </p:txBody>
      </p:sp>
      <p:sp>
        <p:nvSpPr>
          <p:cNvPr id="48" name="椭圆 47"/>
          <p:cNvSpPr/>
          <p:nvPr/>
        </p:nvSpPr>
        <p:spPr>
          <a:xfrm>
            <a:off x="1266787" y="5005438"/>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a:off x="1505564" y="5127193"/>
            <a:ext cx="39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泪珠形 49"/>
          <p:cNvSpPr>
            <a:spLocks noChangeAspect="1"/>
          </p:cNvSpPr>
          <p:nvPr/>
        </p:nvSpPr>
        <p:spPr>
          <a:xfrm rot="2821370">
            <a:off x="775521" y="4930112"/>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p:cNvSpPr txBox="1"/>
          <p:nvPr/>
        </p:nvSpPr>
        <p:spPr>
          <a:xfrm>
            <a:off x="820733" y="4948285"/>
            <a:ext cx="317496" cy="369332"/>
          </a:xfrm>
          <a:prstGeom prst="rect">
            <a:avLst/>
          </a:prstGeom>
          <a:noFill/>
        </p:spPr>
        <p:txBody>
          <a:bodyPr wrap="square" rtlCol="0">
            <a:spAutoFit/>
          </a:bodyPr>
          <a:lstStyle/>
          <a:p>
            <a:r>
              <a:rPr kumimoji="1" lang="en-US" altLang="zh-CN" dirty="0" smtClean="0">
                <a:solidFill>
                  <a:schemeClr val="bg1"/>
                </a:solidFill>
              </a:rPr>
              <a:t>5</a:t>
            </a:r>
            <a:endParaRPr kumimoji="1" lang="zh-CN" altLang="en-US" dirty="0">
              <a:solidFill>
                <a:schemeClr val="bg1"/>
              </a:solidFill>
            </a:endParaRPr>
          </a:p>
        </p:txBody>
      </p:sp>
      <p:sp>
        <p:nvSpPr>
          <p:cNvPr id="83" name="Freeform 133"/>
          <p:cNvSpPr>
            <a:spLocks noEditPoints="1"/>
          </p:cNvSpPr>
          <p:nvPr/>
        </p:nvSpPr>
        <p:spPr bwMode="auto">
          <a:xfrm>
            <a:off x="5568492" y="2266399"/>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97" name="组 96"/>
          <p:cNvGrpSpPr>
            <a:grpSpLocks noChangeAspect="1"/>
          </p:cNvGrpSpPr>
          <p:nvPr/>
        </p:nvGrpSpPr>
        <p:grpSpPr>
          <a:xfrm>
            <a:off x="5575295" y="4830779"/>
            <a:ext cx="396000" cy="554153"/>
            <a:chOff x="4475155" y="4659319"/>
            <a:chExt cx="520700" cy="728662"/>
          </a:xfrm>
        </p:grpSpPr>
        <p:sp>
          <p:nvSpPr>
            <p:cNvPr id="85"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 121"/>
          <p:cNvGrpSpPr/>
          <p:nvPr/>
        </p:nvGrpSpPr>
        <p:grpSpPr>
          <a:xfrm>
            <a:off x="5578020" y="3254566"/>
            <a:ext cx="535100" cy="282765"/>
            <a:chOff x="4363576" y="3268854"/>
            <a:chExt cx="535100" cy="282765"/>
          </a:xfrm>
        </p:grpSpPr>
        <p:sp>
          <p:nvSpPr>
            <p:cNvPr id="12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 9"/>
          <p:cNvGrpSpPr/>
          <p:nvPr/>
        </p:nvGrpSpPr>
        <p:grpSpPr>
          <a:xfrm>
            <a:off x="5535384" y="4042046"/>
            <a:ext cx="525848" cy="404600"/>
            <a:chOff x="5535384" y="4042046"/>
            <a:chExt cx="525848" cy="404600"/>
          </a:xfrm>
        </p:grpSpPr>
        <p:grpSp>
          <p:nvGrpSpPr>
            <p:cNvPr id="7" name="组 6"/>
            <p:cNvGrpSpPr>
              <a:grpSpLocks/>
            </p:cNvGrpSpPr>
            <p:nvPr/>
          </p:nvGrpSpPr>
          <p:grpSpPr>
            <a:xfrm>
              <a:off x="5535384" y="4050646"/>
              <a:ext cx="360000" cy="396000"/>
              <a:chOff x="5476392" y="4035898"/>
              <a:chExt cx="404840" cy="428196"/>
            </a:xfrm>
          </p:grpSpPr>
          <p:sp>
            <p:nvSpPr>
              <p:cNvPr id="54"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6909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ircle(out)">
                                      <p:cBhvr>
                                        <p:cTn id="20" dur="500"/>
                                        <p:tgtEl>
                                          <p:spTgt spid="2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6" presetClass="entr" presetSubtype="3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out)">
                                      <p:cBhvr>
                                        <p:cTn id="31" dur="500"/>
                                        <p:tgtEl>
                                          <p:spTgt spid="36"/>
                                        </p:tgtEl>
                                      </p:cBhvr>
                                    </p:animEffect>
                                  </p:childTnLst>
                                </p:cTn>
                              </p:par>
                            </p:childTnLst>
                          </p:cTn>
                        </p:par>
                        <p:par>
                          <p:cTn id="32" fill="hold">
                            <p:stCondLst>
                              <p:cond delay="2500"/>
                            </p:stCondLst>
                            <p:childTnLst>
                              <p:par>
                                <p:cTn id="33" presetID="1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p:tgtEl>
                                          <p:spTgt spid="37"/>
                                        </p:tgtEl>
                                        <p:attrNameLst>
                                          <p:attrName>ppt_x</p:attrName>
                                        </p:attrNameLst>
                                      </p:cBhvr>
                                      <p:tavLst>
                                        <p:tav tm="0">
                                          <p:val>
                                            <p:strVal val="#ppt_x-#ppt_w*1.125000"/>
                                          </p:val>
                                        </p:tav>
                                        <p:tav tm="100000">
                                          <p:val>
                                            <p:strVal val="#ppt_x"/>
                                          </p:val>
                                        </p:tav>
                                      </p:tavLst>
                                    </p:anim>
                                    <p:animEffect transition="in" filter="wipe(right)">
                                      <p:cBhvr>
                                        <p:cTn id="36" dur="500"/>
                                        <p:tgtEl>
                                          <p:spTgt spid="37"/>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p:tgtEl>
                                          <p:spTgt spid="38"/>
                                        </p:tgtEl>
                                        <p:attrNameLst>
                                          <p:attrName>ppt_x</p:attrName>
                                        </p:attrNameLst>
                                      </p:cBhvr>
                                      <p:tavLst>
                                        <p:tav tm="0">
                                          <p:val>
                                            <p:strVal val="#ppt_x-#ppt_w*1.125000"/>
                                          </p:val>
                                        </p:tav>
                                        <p:tav tm="100000">
                                          <p:val>
                                            <p:strVal val="#ppt_x"/>
                                          </p:val>
                                        </p:tav>
                                      </p:tavLst>
                                    </p:anim>
                                    <p:animEffect transition="in" filter="wipe(right)">
                                      <p:cBhvr>
                                        <p:cTn id="40" dur="500"/>
                                        <p:tgtEl>
                                          <p:spTgt spid="38"/>
                                        </p:tgtEl>
                                      </p:cBhvr>
                                    </p:animEffect>
                                  </p:childTnLst>
                                </p:cTn>
                              </p:par>
                            </p:childTnLst>
                          </p:cTn>
                        </p:par>
                        <p:par>
                          <p:cTn id="41" fill="hold">
                            <p:stCondLst>
                              <p:cond delay="3000"/>
                            </p:stCondLst>
                            <p:childTnLst>
                              <p:par>
                                <p:cTn id="42" presetID="6" presetClass="entr" presetSubtype="3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circle(out)">
                                      <p:cBhvr>
                                        <p:cTn id="44" dur="500"/>
                                        <p:tgtEl>
                                          <p:spTgt spid="22"/>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000"/>
                            </p:stCondLst>
                            <p:childTnLst>
                              <p:par>
                                <p:cTn id="53" presetID="6" presetClass="entr" presetSubtype="32"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circle(out)">
                                      <p:cBhvr>
                                        <p:cTn id="55" dur="500"/>
                                        <p:tgtEl>
                                          <p:spTgt spid="83"/>
                                        </p:tgtEl>
                                      </p:cBhvr>
                                    </p:animEffect>
                                  </p:childTnLst>
                                </p:cTn>
                              </p:par>
                            </p:childTnLst>
                          </p:cTn>
                        </p:par>
                        <p:par>
                          <p:cTn id="56" fill="hold">
                            <p:stCondLst>
                              <p:cond delay="4500"/>
                            </p:stCondLst>
                            <p:childTnLst>
                              <p:par>
                                <p:cTn id="57" presetID="12" presetClass="entr" presetSubtype="8"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p:tgtEl>
                                          <p:spTgt spid="39"/>
                                        </p:tgtEl>
                                        <p:attrNameLst>
                                          <p:attrName>ppt_x</p:attrName>
                                        </p:attrNameLst>
                                      </p:cBhvr>
                                      <p:tavLst>
                                        <p:tav tm="0">
                                          <p:val>
                                            <p:strVal val="#ppt_x-#ppt_w*1.125000"/>
                                          </p:val>
                                        </p:tav>
                                        <p:tav tm="100000">
                                          <p:val>
                                            <p:strVal val="#ppt_x"/>
                                          </p:val>
                                        </p:tav>
                                      </p:tavLst>
                                    </p:anim>
                                    <p:animEffect transition="in" filter="wipe(right)">
                                      <p:cBhvr>
                                        <p:cTn id="60" dur="500"/>
                                        <p:tgtEl>
                                          <p:spTgt spid="39"/>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p:tgtEl>
                                          <p:spTgt spid="40"/>
                                        </p:tgtEl>
                                        <p:attrNameLst>
                                          <p:attrName>ppt_x</p:attrName>
                                        </p:attrNameLst>
                                      </p:cBhvr>
                                      <p:tavLst>
                                        <p:tav tm="0">
                                          <p:val>
                                            <p:strVal val="#ppt_x-#ppt_w*1.125000"/>
                                          </p:val>
                                        </p:tav>
                                        <p:tav tm="100000">
                                          <p:val>
                                            <p:strVal val="#ppt_x"/>
                                          </p:val>
                                        </p:tav>
                                      </p:tavLst>
                                    </p:anim>
                                    <p:animEffect transition="in" filter="wipe(right)">
                                      <p:cBhvr>
                                        <p:cTn id="64" dur="500"/>
                                        <p:tgtEl>
                                          <p:spTgt spid="40"/>
                                        </p:tgtEl>
                                      </p:cBhvr>
                                    </p:animEffect>
                                  </p:childTnLst>
                                </p:cTn>
                              </p:par>
                            </p:childTnLst>
                          </p:cTn>
                        </p:par>
                        <p:par>
                          <p:cTn id="65" fill="hold">
                            <p:stCondLst>
                              <p:cond delay="5000"/>
                            </p:stCondLst>
                            <p:childTnLst>
                              <p:par>
                                <p:cTn id="66" presetID="6" presetClass="entr" presetSubtype="32"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ircle(out)">
                                      <p:cBhvr>
                                        <p:cTn id="68" dur="500"/>
                                        <p:tgtEl>
                                          <p:spTgt spid="23"/>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par>
                                <p:cTn id="73" presetID="22" presetClass="entr" presetSubtype="8"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6000"/>
                            </p:stCondLst>
                            <p:childTnLst>
                              <p:par>
                                <p:cTn id="77" presetID="6" presetClass="entr" presetSubtype="32" fill="hold"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circle(out)">
                                      <p:cBhvr>
                                        <p:cTn id="79" dur="500"/>
                                        <p:tgtEl>
                                          <p:spTgt spid="122"/>
                                        </p:tgtEl>
                                      </p:cBhvr>
                                    </p:animEffect>
                                  </p:childTnLst>
                                </p:cTn>
                              </p:par>
                            </p:childTnLst>
                          </p:cTn>
                        </p:par>
                        <p:par>
                          <p:cTn id="80" fill="hold">
                            <p:stCondLst>
                              <p:cond delay="6500"/>
                            </p:stCondLst>
                            <p:childTnLst>
                              <p:par>
                                <p:cTn id="81" presetID="1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p:tgtEl>
                                          <p:spTgt spid="41"/>
                                        </p:tgtEl>
                                        <p:attrNameLst>
                                          <p:attrName>ppt_x</p:attrName>
                                        </p:attrNameLst>
                                      </p:cBhvr>
                                      <p:tavLst>
                                        <p:tav tm="0">
                                          <p:val>
                                            <p:strVal val="#ppt_x-#ppt_w*1.125000"/>
                                          </p:val>
                                        </p:tav>
                                        <p:tav tm="100000">
                                          <p:val>
                                            <p:strVal val="#ppt_x"/>
                                          </p:val>
                                        </p:tav>
                                      </p:tavLst>
                                    </p:anim>
                                    <p:animEffect transition="in" filter="wipe(right)">
                                      <p:cBhvr>
                                        <p:cTn id="84" dur="500"/>
                                        <p:tgtEl>
                                          <p:spTgt spid="41"/>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ppt_x</p:attrName>
                                        </p:attrNameLst>
                                      </p:cBhvr>
                                      <p:tavLst>
                                        <p:tav tm="0">
                                          <p:val>
                                            <p:strVal val="#ppt_x-#ppt_w*1.125000"/>
                                          </p:val>
                                        </p:tav>
                                        <p:tav tm="100000">
                                          <p:val>
                                            <p:strVal val="#ppt_x"/>
                                          </p:val>
                                        </p:tav>
                                      </p:tavLst>
                                    </p:anim>
                                    <p:animEffect transition="in" filter="wipe(right)">
                                      <p:cBhvr>
                                        <p:cTn id="88" dur="500"/>
                                        <p:tgtEl>
                                          <p:spTgt spid="42"/>
                                        </p:tgtEl>
                                      </p:cBhvr>
                                    </p:animEffect>
                                  </p:childTnLst>
                                </p:cTn>
                              </p:par>
                            </p:childTnLst>
                          </p:cTn>
                        </p:par>
                        <p:par>
                          <p:cTn id="89" fill="hold">
                            <p:stCondLst>
                              <p:cond delay="7000"/>
                            </p:stCondLst>
                            <p:childTnLst>
                              <p:par>
                                <p:cTn id="90" presetID="6" presetClass="entr" presetSubtype="3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circle(out)">
                                      <p:cBhvr>
                                        <p:cTn id="92" dur="500"/>
                                        <p:tgtEl>
                                          <p:spTgt spid="24"/>
                                        </p:tgtEl>
                                      </p:cBhvr>
                                    </p:animEffect>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8000"/>
                            </p:stCondLst>
                            <p:childTnLst>
                              <p:par>
                                <p:cTn id="98" presetID="6" presetClass="entr" presetSubtype="16"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circle(in)">
                                      <p:cBhvr>
                                        <p:cTn id="100" dur="500"/>
                                        <p:tgtEl>
                                          <p:spTgt spid="10"/>
                                        </p:tgtEl>
                                      </p:cBhvr>
                                    </p:animEffect>
                                  </p:childTnLst>
                                </p:cTn>
                              </p:par>
                              <p:par>
                                <p:cTn id="101" presetID="22" presetClass="entr" presetSubtype="8" fill="hold"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8500"/>
                            </p:stCondLst>
                            <p:childTnLst>
                              <p:par>
                                <p:cTn id="105" presetID="12" presetClass="entr" presetSubtype="8" fill="hold" grpId="0" nodeType="after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p:tgtEl>
                                          <p:spTgt spid="50"/>
                                        </p:tgtEl>
                                        <p:attrNameLst>
                                          <p:attrName>ppt_x</p:attrName>
                                        </p:attrNameLst>
                                      </p:cBhvr>
                                      <p:tavLst>
                                        <p:tav tm="0">
                                          <p:val>
                                            <p:strVal val="#ppt_x-#ppt_w*1.125000"/>
                                          </p:val>
                                        </p:tav>
                                        <p:tav tm="100000">
                                          <p:val>
                                            <p:strVal val="#ppt_x"/>
                                          </p:val>
                                        </p:tav>
                                      </p:tavLst>
                                    </p:anim>
                                    <p:animEffect transition="in" filter="wipe(right)">
                                      <p:cBhvr>
                                        <p:cTn id="108" dur="500"/>
                                        <p:tgtEl>
                                          <p:spTgt spid="50"/>
                                        </p:tgtEl>
                                      </p:cBhvr>
                                    </p:animEffect>
                                  </p:childTnLst>
                                </p:cTn>
                              </p:par>
                              <p:par>
                                <p:cTn id="109" presetID="12" presetClass="entr" presetSubtype="8"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p:tgtEl>
                                          <p:spTgt spid="51"/>
                                        </p:tgtEl>
                                        <p:attrNameLst>
                                          <p:attrName>ppt_x</p:attrName>
                                        </p:attrNameLst>
                                      </p:cBhvr>
                                      <p:tavLst>
                                        <p:tav tm="0">
                                          <p:val>
                                            <p:strVal val="#ppt_x-#ppt_w*1.125000"/>
                                          </p:val>
                                        </p:tav>
                                        <p:tav tm="100000">
                                          <p:val>
                                            <p:strVal val="#ppt_x"/>
                                          </p:val>
                                        </p:tav>
                                      </p:tavLst>
                                    </p:anim>
                                    <p:animEffect transition="in" filter="wipe(right)">
                                      <p:cBhvr>
                                        <p:cTn id="112" dur="500"/>
                                        <p:tgtEl>
                                          <p:spTgt spid="51"/>
                                        </p:tgtEl>
                                      </p:cBhvr>
                                    </p:animEffect>
                                  </p:childTnLst>
                                </p:cTn>
                              </p:par>
                            </p:childTnLst>
                          </p:cTn>
                        </p:par>
                        <p:par>
                          <p:cTn id="113" fill="hold">
                            <p:stCondLst>
                              <p:cond delay="9000"/>
                            </p:stCondLst>
                            <p:childTnLst>
                              <p:par>
                                <p:cTn id="114" presetID="6" presetClass="entr" presetSubtype="16" fill="hold" grpId="0" nodeType="after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circle(in)">
                                      <p:cBhvr>
                                        <p:cTn id="116" dur="500"/>
                                        <p:tgtEl>
                                          <p:spTgt spid="48"/>
                                        </p:tgtEl>
                                      </p:cBhvr>
                                    </p:animEffect>
                                  </p:childTnLst>
                                </p:cTn>
                              </p:par>
                            </p:childTnLst>
                          </p:cTn>
                        </p:par>
                        <p:par>
                          <p:cTn id="117" fill="hold">
                            <p:stCondLst>
                              <p:cond delay="9500"/>
                            </p:stCondLst>
                            <p:childTnLst>
                              <p:par>
                                <p:cTn id="118" presetID="22" presetClass="entr" presetSubtype="8"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wipe(left)">
                                      <p:cBhvr>
                                        <p:cTn id="120" dur="500"/>
                                        <p:tgtEl>
                                          <p:spTgt spid="49"/>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wipe(left)">
                                      <p:cBhvr>
                                        <p:cTn id="123" dur="500"/>
                                        <p:tgtEl>
                                          <p:spTgt spid="47"/>
                                        </p:tgtEl>
                                      </p:cBhvr>
                                    </p:animEffect>
                                  </p:childTnLst>
                                </p:cTn>
                              </p:par>
                            </p:childTnLst>
                          </p:cTn>
                        </p:par>
                        <p:par>
                          <p:cTn id="124" fill="hold">
                            <p:stCondLst>
                              <p:cond delay="10000"/>
                            </p:stCondLst>
                            <p:childTnLst>
                              <p:par>
                                <p:cTn id="125" presetID="6" presetClass="entr" presetSubtype="32" fill="hold" nodeType="after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circle(out)">
                                      <p:cBhvr>
                                        <p:cTn id="1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2" grpId="0"/>
      <p:bldP spid="15" grpId="0"/>
      <p:bldP spid="18" grpId="0"/>
      <p:bldP spid="21" grpId="0" animBg="1"/>
      <p:bldP spid="22" grpId="0" animBg="1"/>
      <p:bldP spid="23" grpId="0" animBg="1"/>
      <p:bldP spid="24" grpId="0" animBg="1"/>
      <p:bldP spid="37" grpId="0" animBg="1"/>
      <p:bldP spid="38" grpId="0"/>
      <p:bldP spid="39" grpId="0" animBg="1"/>
      <p:bldP spid="40" grpId="0"/>
      <p:bldP spid="41" grpId="0" animBg="1"/>
      <p:bldP spid="42" grpId="0"/>
      <p:bldP spid="47" grpId="0"/>
      <p:bldP spid="48" grpId="0" animBg="1"/>
      <p:bldP spid="50" grpId="0" animBg="1"/>
      <p:bldP spid="51" grpId="0"/>
      <p:bldP spid="8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Access</a:t>
            </a:r>
            <a:r>
              <a:rPr kumimoji="1" lang="zh-CN" altLang="en-US" dirty="0" smtClean="0">
                <a:solidFill>
                  <a:schemeClr val="bg1"/>
                </a:solidFill>
              </a:rPr>
              <a:t> </a:t>
            </a:r>
            <a:r>
              <a:rPr kumimoji="1" lang="en-US" altLang="zh-CN" dirty="0" smtClean="0">
                <a:solidFill>
                  <a:schemeClr val="bg1"/>
                </a:solidFill>
              </a:rPr>
              <a:t>Proxy</a:t>
            </a:r>
            <a:endParaRPr kumimoji="1" lang="zh-CN" altLang="en-US" dirty="0">
              <a:solidFill>
                <a:schemeClr val="bg1"/>
              </a:solidFill>
            </a:endParaRPr>
          </a:p>
        </p:txBody>
      </p:sp>
      <p:sp>
        <p:nvSpPr>
          <p:cNvPr id="4" name="圆角矩形 3"/>
          <p:cNvSpPr/>
          <p:nvPr/>
        </p:nvSpPr>
        <p:spPr>
          <a:xfrm>
            <a:off x="819505" y="4226650"/>
            <a:ext cx="7395468"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The </a:t>
            </a:r>
            <a:r>
              <a:rPr lang="en-US" altLang="zh-CN" sz="1600" dirty="0"/>
              <a:t>server could authenticate for users with legitimate accounts provided by the service to access news sites and other content. </a:t>
            </a:r>
            <a:endParaRPr lang="zh-CN" altLang="en-US" sz="1600" dirty="0" smtClean="0"/>
          </a:p>
          <a:p>
            <a:pPr marL="285750" indent="-285750">
              <a:buFont typeface="Wingdings" charset="2"/>
              <a:buChar char="ü"/>
            </a:pPr>
            <a:r>
              <a:rPr lang="en-US" altLang="zh-CN" sz="1600" dirty="0" smtClean="0"/>
              <a:t>All </a:t>
            </a:r>
            <a:r>
              <a:rPr lang="en-US" altLang="zh-CN" sz="1600" dirty="0"/>
              <a:t>traffic and accesses appear to originate from the same entity and it is up to the proxy service to multiplex the user credentials. </a:t>
            </a:r>
            <a:endParaRPr lang="zh-CN" altLang="en-US" sz="1600" dirty="0" smtClean="0"/>
          </a:p>
          <a:p>
            <a:pPr marL="285750" indent="-285750">
              <a:buFont typeface="Wingdings" charset="2"/>
              <a:buChar char="ü"/>
            </a:pPr>
            <a:r>
              <a:rPr lang="en-US" altLang="zh-CN" sz="1600" dirty="0" smtClean="0"/>
              <a:t>Users</a:t>
            </a:r>
            <a:r>
              <a:rPr lang="en-US" altLang="zh-CN" sz="1600" dirty="0"/>
              <a:t>’ anonymity leverages both the wide variety of accessible services as well as the number of proxy users. </a:t>
            </a:r>
          </a:p>
        </p:txBody>
      </p:sp>
      <p:sp>
        <p:nvSpPr>
          <p:cNvPr id="15" name="椭圆形标注 14"/>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16" name="矩形 15"/>
          <p:cNvSpPr/>
          <p:nvPr/>
        </p:nvSpPr>
        <p:spPr>
          <a:xfrm>
            <a:off x="3203342" y="1941257"/>
            <a:ext cx="4524119" cy="1015663"/>
          </a:xfrm>
          <a:prstGeom prst="rect">
            <a:avLst/>
          </a:prstGeom>
        </p:spPr>
        <p:txBody>
          <a:bodyPr wrap="square">
            <a:spAutoFit/>
          </a:bodyPr>
          <a:lstStyle/>
          <a:p>
            <a:r>
              <a:rPr lang="en-US" altLang="zh-CN" sz="2000" dirty="0">
                <a:solidFill>
                  <a:schemeClr val="bg1"/>
                </a:solidFill>
              </a:rPr>
              <a:t>implement a server to allow users to proxy access to </a:t>
            </a:r>
            <a:r>
              <a:rPr lang="en-US" altLang="zh-CN" sz="2000" dirty="0" smtClean="0">
                <a:solidFill>
                  <a:schemeClr val="bg1"/>
                </a:solidFill>
              </a:rPr>
              <a:t>websites</a:t>
            </a:r>
            <a:r>
              <a:rPr lang="zh-CN" altLang="en-US" sz="2000" dirty="0" smtClean="0">
                <a:solidFill>
                  <a:schemeClr val="bg1"/>
                </a:solidFill>
              </a:rPr>
              <a:t>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achieve</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anonymity.</a:t>
            </a:r>
            <a:endParaRPr lang="zh-CN" altLang="en-US" sz="2000"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09" y="2292117"/>
            <a:ext cx="1219200" cy="12192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903" y="2874309"/>
            <a:ext cx="663116" cy="663116"/>
          </a:xfrm>
          <a:prstGeom prst="rect">
            <a:avLst/>
          </a:prstGeom>
        </p:spPr>
      </p:pic>
    </p:spTree>
    <p:extLst>
      <p:ext uri="{BB962C8B-B14F-4D97-AF65-F5344CB8AC3E}">
        <p14:creationId xmlns:p14="http://schemas.microsoft.com/office/powerpoint/2010/main" val="1357492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21</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My</a:t>
            </a:r>
            <a:r>
              <a:rPr kumimoji="1" lang="zh-CN" altLang="en-US" sz="4000" dirty="0" smtClean="0">
                <a:solidFill>
                  <a:schemeClr val="bg1"/>
                </a:solidFill>
              </a:rPr>
              <a:t> </a:t>
            </a:r>
            <a:r>
              <a:rPr kumimoji="1" lang="en-US" altLang="zh-CN" sz="4000" dirty="0" smtClean="0">
                <a:solidFill>
                  <a:schemeClr val="bg1"/>
                </a:solidFill>
              </a:rPr>
              <a:t>Thought</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4</a:t>
            </a:r>
            <a:endParaRPr kumimoji="1" lang="zh-CN" altLang="en-US" sz="2400" dirty="0">
              <a:solidFill>
                <a:schemeClr val="bg1"/>
              </a:solidFill>
            </a:endParaRPr>
          </a:p>
        </p:txBody>
      </p:sp>
      <p:grpSp>
        <p:nvGrpSpPr>
          <p:cNvPr id="9" name="组 8"/>
          <p:cNvGrpSpPr>
            <a:grpSpLocks noChangeAspect="1"/>
          </p:cNvGrpSpPr>
          <p:nvPr/>
        </p:nvGrpSpPr>
        <p:grpSpPr>
          <a:xfrm>
            <a:off x="6081076" y="2876927"/>
            <a:ext cx="1076127" cy="828000"/>
            <a:chOff x="5535384" y="4042046"/>
            <a:chExt cx="525848" cy="404600"/>
          </a:xfrm>
          <a:solidFill>
            <a:srgbClr val="FCFAEF"/>
          </a:solidFill>
        </p:grpSpPr>
        <p:grpSp>
          <p:nvGrpSpPr>
            <p:cNvPr id="10" name="组 9"/>
            <p:cNvGrpSpPr>
              <a:grpSpLocks/>
            </p:cNvGrpSpPr>
            <p:nvPr/>
          </p:nvGrpSpPr>
          <p:grpSpPr>
            <a:xfrm>
              <a:off x="5535384" y="4050646"/>
              <a:ext cx="360000" cy="396000"/>
              <a:chOff x="5476392" y="4035898"/>
              <a:chExt cx="404840" cy="428196"/>
            </a:xfrm>
            <a:grpFill/>
          </p:grpSpPr>
          <p:sp>
            <p:nvSpPr>
              <p:cNvPr id="13"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307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616330" y="3888573"/>
            <a:ext cx="7749150" cy="1736646"/>
          </a:xfrm>
          <a:prstGeom prst="roundRect">
            <a:avLst/>
          </a:prstGeom>
          <a:solidFill>
            <a:schemeClr val="bg1">
              <a:lumMod val="65000"/>
            </a:schemeClr>
          </a:solidFill>
          <a:ln>
            <a:solidFill>
              <a:schemeClr val="bg1"/>
            </a:solidFill>
          </a:ln>
        </p:spPr>
        <p:txBody>
          <a:bodyPr wrap="square">
            <a:spAutoFit/>
          </a:bodyPr>
          <a:lstStyle/>
          <a:p>
            <a:r>
              <a:rPr lang="zh-CN" altLang="en-US" sz="1600" dirty="0" smtClean="0">
                <a:solidFill>
                  <a:schemeClr val="bg1"/>
                </a:solidFill>
                <a:latin typeface="DengXian" charset="0"/>
                <a:ea typeface="DengXian" charset="0"/>
                <a:cs typeface="DengXian" charset="0"/>
              </a:rPr>
              <a:t>对于论文中提到的场景，并没有提供用户的真实身份，只是直接匿名，这样在一般情况下会</a:t>
            </a:r>
            <a:r>
              <a:rPr lang="zh-CN" altLang="en-US" sz="1600" dirty="0">
                <a:solidFill>
                  <a:schemeClr val="bg1"/>
                </a:solidFill>
                <a:latin typeface="DengXian" charset="0"/>
                <a:ea typeface="DengXian" charset="0"/>
                <a:cs typeface="DengXian" charset="0"/>
              </a:rPr>
              <a:t>造成女巫攻击和垃圾邮件攻击等，也就是说恶意用户可以随意无限次注册账号。我猜测可能是因为注册阶段需要进行订购支付费用，所以可以随意注册，但是只是通过支付费用来约束，这样便可以抵抗女巫攻击，因为如果攻击者要进行女巫攻击的话，每次注册都必须支付费用，代价很高。此外，在注册阶段的费用支付是通过匿名支付的方式进行的，文中具体未阐述，只是</a:t>
            </a:r>
            <a:r>
              <a:rPr lang="zh-CN" altLang="en-US" sz="1600" dirty="0" smtClean="0">
                <a:solidFill>
                  <a:schemeClr val="bg1"/>
                </a:solidFill>
                <a:latin typeface="DengXian" charset="0"/>
                <a:ea typeface="DengXian" charset="0"/>
                <a:cs typeface="DengXian" charset="0"/>
              </a:rPr>
              <a:t>提到</a:t>
            </a:r>
            <a:r>
              <a:rPr lang="en-US" altLang="zh-CN" sz="1600" dirty="0" smtClean="0">
                <a:solidFill>
                  <a:schemeClr val="bg1"/>
                </a:solidFill>
                <a:latin typeface="DengXian" charset="0"/>
                <a:ea typeface="DengXian" charset="0"/>
                <a:cs typeface="DengXian" charset="0"/>
              </a:rPr>
              <a:t>e-cash</a:t>
            </a:r>
            <a:r>
              <a:rPr lang="zh-CN" altLang="en-US" sz="1600" dirty="0">
                <a:solidFill>
                  <a:schemeClr val="bg1"/>
                </a:solidFill>
                <a:latin typeface="DengXian" charset="0"/>
                <a:ea typeface="DengXian" charset="0"/>
                <a:cs typeface="DengXian" charset="0"/>
              </a:rPr>
              <a:t>和</a:t>
            </a:r>
            <a:r>
              <a:rPr lang="en-US" altLang="zh-CN" sz="1600" dirty="0" err="1">
                <a:solidFill>
                  <a:schemeClr val="bg1"/>
                </a:solidFill>
                <a:latin typeface="DengXian" charset="0"/>
                <a:ea typeface="DengXian" charset="0"/>
                <a:cs typeface="DengXian" charset="0"/>
              </a:rPr>
              <a:t>BitCoins</a:t>
            </a:r>
            <a:r>
              <a:rPr lang="zh-CN" altLang="en-US" sz="1600" dirty="0" smtClean="0">
                <a:solidFill>
                  <a:schemeClr val="bg1"/>
                </a:solidFill>
                <a:latin typeface="DengXian" charset="0"/>
                <a:ea typeface="DengXian" charset="0"/>
                <a:cs typeface="DengXian" charset="0"/>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论文中用户</a:t>
            </a:r>
            <a:r>
              <a:rPr lang="zh-CN" altLang="en-US" sz="1600" dirty="0">
                <a:latin typeface="DengXian" charset="0"/>
                <a:ea typeface="DengXian" charset="0"/>
                <a:cs typeface="DengXian" charset="0"/>
              </a:rPr>
              <a:t>不提供任何真实</a:t>
            </a:r>
            <a:r>
              <a:rPr lang="zh-CN" altLang="en-US" sz="1600" dirty="0" smtClean="0">
                <a:latin typeface="DengXian" charset="0"/>
                <a:ea typeface="DengXian" charset="0"/>
                <a:cs typeface="DengXian" charset="0"/>
              </a:rPr>
              <a:t>身份，</a:t>
            </a:r>
            <a:r>
              <a:rPr lang="zh-CN" altLang="en-US" sz="1600" dirty="0">
                <a:latin typeface="DengXian" charset="0"/>
                <a:ea typeface="DengXian" charset="0"/>
                <a:cs typeface="DengXian" charset="0"/>
              </a:rPr>
              <a:t>任何人</a:t>
            </a:r>
            <a:r>
              <a:rPr lang="zh-CN" altLang="en-US" sz="1600" dirty="0" smtClean="0">
                <a:latin typeface="DengXian" charset="0"/>
                <a:ea typeface="DengXian" charset="0"/>
                <a:cs typeface="DengXian" charset="0"/>
              </a:rPr>
              <a:t>可以使用随机的匿名身份注册</a:t>
            </a:r>
            <a:r>
              <a:rPr lang="zh-CN" altLang="en-US" sz="1600" dirty="0">
                <a:latin typeface="DengXian" charset="0"/>
                <a:ea typeface="DengXian" charset="0"/>
                <a:cs typeface="DengXian" charset="0"/>
              </a:rPr>
              <a:t>很多个</a:t>
            </a:r>
            <a:r>
              <a:rPr lang="zh-CN" altLang="en-US" sz="1600" dirty="0" smtClean="0">
                <a:latin typeface="DengXian" charset="0"/>
                <a:ea typeface="DengXian" charset="0"/>
                <a:cs typeface="DengXian" charset="0"/>
              </a:rPr>
              <a:t>用户？</a:t>
            </a:r>
            <a:endParaRPr kumimoji="1" lang="zh-CN" altLang="en-US" sz="1600" dirty="0">
              <a:latin typeface="DengXian" charset="0"/>
              <a:ea typeface="DengXian" charset="0"/>
              <a:cs typeface="DengXian" charset="0"/>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3" name="直线连接符 12"/>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5" name="组 14"/>
          <p:cNvGrpSpPr/>
          <p:nvPr/>
        </p:nvGrpSpPr>
        <p:grpSpPr>
          <a:xfrm>
            <a:off x="8058312" y="444455"/>
            <a:ext cx="525848" cy="404600"/>
            <a:chOff x="5535384" y="4042046"/>
            <a:chExt cx="525848" cy="404600"/>
          </a:xfrm>
        </p:grpSpPr>
        <p:grpSp>
          <p:nvGrpSpPr>
            <p:cNvPr id="16" name="组 15"/>
            <p:cNvGrpSpPr>
              <a:grpSpLocks/>
            </p:cNvGrpSpPr>
            <p:nvPr/>
          </p:nvGrpSpPr>
          <p:grpSpPr>
            <a:xfrm>
              <a:off x="5535384" y="4050646"/>
              <a:ext cx="360000" cy="396000"/>
              <a:chOff x="5476392" y="4035898"/>
              <a:chExt cx="404840" cy="428196"/>
            </a:xfrm>
          </p:grpSpPr>
          <p:sp>
            <p:nvSpPr>
              <p:cNvPr id="18"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64676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572084" y="3905712"/>
            <a:ext cx="7749150" cy="2009061"/>
          </a:xfrm>
          <a:prstGeom prst="roundRect">
            <a:avLst/>
          </a:prstGeom>
          <a:solidFill>
            <a:schemeClr val="bg1">
              <a:lumMod val="65000"/>
            </a:schemeClr>
          </a:solidFill>
          <a:ln>
            <a:solidFill>
              <a:schemeClr val="bg1"/>
            </a:solidFill>
          </a:ln>
        </p:spPr>
        <p:txBody>
          <a:bodyPr wrap="square">
            <a:spAutoFit/>
          </a:bodyPr>
          <a:lstStyle/>
          <a:p>
            <a:r>
              <a:rPr lang="zh-CN" altLang="en-US" sz="1600" dirty="0">
                <a:solidFill>
                  <a:schemeClr val="bg1"/>
                </a:solidFill>
                <a:latin typeface="DengXian" charset="0"/>
                <a:ea typeface="DengXian" charset="0"/>
                <a:cs typeface="DengXian" charset="0"/>
              </a:rPr>
              <a:t>攻击者可以进行关联性分析。即使用户匿名了如果某一个匿名账户的行为都被关联起来，就能从这个匿名账户的行为，推断出其喜好和偏好，习惯等信息，再加上一些背景知识推断出真实用户或者某一个用户群的一些信息。比如一个用户在一个购物网站上的购买行为被服务提供者给跟踪和记录了，如果买的东西都是一些计算机相关的书籍，那么就可以推断出该用户是计算机专业的人士。又如，如果购买的东西都是婴儿用品，说明可能是个孕妇。并且服务提供商可以根据这样的关联性分析，分析出一个群体的一些信息。因此即使匿名了也要做无关联性的操作。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用户未提供任何真实身份，何谈保护其隐私，而且完全匿名了再</a:t>
            </a:r>
            <a:r>
              <a:rPr lang="zh-CN" altLang="en-US" sz="1600" dirty="0">
                <a:latin typeface="DengXian" charset="0"/>
                <a:ea typeface="DengXian" charset="0"/>
                <a:cs typeface="DengXian" charset="0"/>
              </a:rPr>
              <a:t>去跟踪记录用户的行为有什么</a:t>
            </a:r>
            <a:r>
              <a:rPr lang="zh-CN" altLang="en-US" sz="1600" dirty="0" smtClean="0">
                <a:latin typeface="DengXian" charset="0"/>
                <a:ea typeface="DengXian" charset="0"/>
                <a:cs typeface="DengXian" charset="0"/>
              </a:rPr>
              <a:t>意义？</a:t>
            </a:r>
            <a:endParaRPr kumimoji="1" lang="zh-CN" altLang="en-US" sz="1600" dirty="0">
              <a:latin typeface="DengXian" charset="0"/>
              <a:ea typeface="DengXian" charset="0"/>
              <a:cs typeface="DengXian"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4" name="直线连接符 13"/>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7" name="组 16"/>
          <p:cNvGrpSpPr/>
          <p:nvPr/>
        </p:nvGrpSpPr>
        <p:grpSpPr>
          <a:xfrm>
            <a:off x="8036461" y="445640"/>
            <a:ext cx="525848" cy="404600"/>
            <a:chOff x="5535384" y="4042046"/>
            <a:chExt cx="525848" cy="404600"/>
          </a:xfrm>
        </p:grpSpPr>
        <p:grpSp>
          <p:nvGrpSpPr>
            <p:cNvPr id="18" name="组 17"/>
            <p:cNvGrpSpPr>
              <a:grpSpLocks/>
            </p:cNvGrpSpPr>
            <p:nvPr/>
          </p:nvGrpSpPr>
          <p:grpSpPr>
            <a:xfrm>
              <a:off x="5535384" y="4050646"/>
              <a:ext cx="360000" cy="396000"/>
              <a:chOff x="5476392" y="4035898"/>
              <a:chExt cx="404840" cy="428196"/>
            </a:xfrm>
          </p:grpSpPr>
          <p:sp>
            <p:nvSpPr>
              <p:cNvPr id="20"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82341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sp>
        <p:nvSpPr>
          <p:cNvPr id="7" name="圆角矩形 6"/>
          <p:cNvSpPr/>
          <p:nvPr/>
        </p:nvSpPr>
        <p:spPr>
          <a:xfrm>
            <a:off x="608453" y="1875447"/>
            <a:ext cx="7924360" cy="91940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考虑新的场景，比如视频网站，通过购买视频观看卡的形式来付费，那么视频观看卡有个卡号，是与支付账号，比如银行卡号，支付宝账号等真实信息关联的。之后再利用</a:t>
            </a:r>
            <a:r>
              <a:rPr lang="en-US" altLang="zh-CN" sz="1600" dirty="0">
                <a:latin typeface="DengXian" charset="0"/>
                <a:ea typeface="DengXian" charset="0"/>
                <a:cs typeface="DengXian" charset="0"/>
              </a:rPr>
              <a:t>Anon-pass</a:t>
            </a:r>
            <a:r>
              <a:rPr lang="zh-CN" altLang="en-US" sz="1600" dirty="0">
                <a:latin typeface="DengXian" charset="0"/>
                <a:ea typeface="DengXian" charset="0"/>
                <a:cs typeface="DengXian" charset="0"/>
              </a:rPr>
              <a:t>的协议进行交互。</a:t>
            </a:r>
          </a:p>
        </p:txBody>
      </p:sp>
      <p:sp>
        <p:nvSpPr>
          <p:cNvPr id="11" name="右箭头 10"/>
          <p:cNvSpPr/>
          <p:nvPr/>
        </p:nvSpPr>
        <p:spPr>
          <a:xfrm rot="3717347">
            <a:off x="394634" y="4615880"/>
            <a:ext cx="3132000" cy="216000"/>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4698" y="3211584"/>
            <a:ext cx="6175892" cy="61669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DengXian" charset="0"/>
                <a:ea typeface="DengXian" charset="0"/>
                <a:cs typeface="DengXian" charset="0"/>
              </a:rPr>
              <a:t>通过</a:t>
            </a:r>
            <a:r>
              <a:rPr lang="zh-CN" altLang="en-US" sz="1600" dirty="0">
                <a:latin typeface="DengXian" charset="0"/>
                <a:ea typeface="DengXian" charset="0"/>
                <a:cs typeface="DengXian" charset="0"/>
              </a:rPr>
              <a:t>购买视频观看卡的形式来付费</a:t>
            </a:r>
            <a:r>
              <a:rPr lang="zh-CN" altLang="en-US" sz="1600" dirty="0" smtClean="0">
                <a:latin typeface="DengXian" charset="0"/>
                <a:ea typeface="DengXian" charset="0"/>
                <a:cs typeface="DengXian" charset="0"/>
              </a:rPr>
              <a:t>，视频观看卡对应一个卡号</a:t>
            </a:r>
            <a:r>
              <a:rPr lang="zh-CN" altLang="en-US" sz="1600" dirty="0">
                <a:latin typeface="DengXian" charset="0"/>
                <a:ea typeface="DengXian" charset="0"/>
                <a:cs typeface="DengXian" charset="0"/>
              </a:rPr>
              <a:t>。</a:t>
            </a:r>
            <a:endParaRPr lang="en-US" altLang="zh-CN" sz="1600" dirty="0"/>
          </a:p>
        </p:txBody>
      </p:sp>
      <p:sp>
        <p:nvSpPr>
          <p:cNvPr id="13" name="椭圆 12"/>
          <p:cNvSpPr/>
          <p:nvPr/>
        </p:nvSpPr>
        <p:spPr>
          <a:xfrm>
            <a:off x="1651220" y="3020932"/>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圆角矩形 13"/>
          <p:cNvSpPr/>
          <p:nvPr/>
        </p:nvSpPr>
        <p:spPr>
          <a:xfrm>
            <a:off x="2271801" y="4171003"/>
            <a:ext cx="5752025" cy="745272"/>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用户需要使用这个观看卡和服务器进行交互，服务器端需要增加一个验证卡号的合法性的过程</a:t>
            </a:r>
            <a:r>
              <a:rPr lang="zh-CN" altLang="en-US" sz="1600" dirty="0" smtClean="0">
                <a:latin typeface="DengXian" charset="0"/>
                <a:ea typeface="DengXian" charset="0"/>
                <a:cs typeface="DengXian" charset="0"/>
              </a:rPr>
              <a:t>，卡号</a:t>
            </a:r>
            <a:r>
              <a:rPr lang="zh-CN" altLang="en-US" sz="1600" dirty="0">
                <a:latin typeface="DengXian" charset="0"/>
                <a:ea typeface="DengXian" charset="0"/>
                <a:cs typeface="DengXian" charset="0"/>
              </a:rPr>
              <a:t>合法则继续进行操作。</a:t>
            </a:r>
            <a:endParaRPr lang="en-US" altLang="zh-CN" sz="1600" dirty="0">
              <a:latin typeface="DengXian" charset="0"/>
              <a:ea typeface="DengXian" charset="0"/>
              <a:cs typeface="DengXian" charset="0"/>
            </a:endParaRPr>
          </a:p>
        </p:txBody>
      </p:sp>
      <p:sp>
        <p:nvSpPr>
          <p:cNvPr id="15" name="椭圆 14"/>
          <p:cNvSpPr/>
          <p:nvPr/>
        </p:nvSpPr>
        <p:spPr>
          <a:xfrm>
            <a:off x="2178324" y="398035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圆角矩形 15"/>
          <p:cNvSpPr/>
          <p:nvPr/>
        </p:nvSpPr>
        <p:spPr>
          <a:xfrm>
            <a:off x="2808127" y="5298647"/>
            <a:ext cx="5213616" cy="665514"/>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之后用户和服务器就执行</a:t>
            </a:r>
            <a:r>
              <a:rPr lang="en-US" altLang="zh-CN" sz="1600" dirty="0" smtClean="0">
                <a:latin typeface="DengXian" charset="0"/>
                <a:ea typeface="DengXian" charset="0"/>
                <a:cs typeface="DengXian" charset="0"/>
              </a:rPr>
              <a:t>Anon-pass</a:t>
            </a:r>
            <a:r>
              <a:rPr lang="zh-CN" altLang="en-US" sz="1600" dirty="0" smtClean="0">
                <a:latin typeface="DengXian" charset="0"/>
                <a:ea typeface="DengXian" charset="0"/>
                <a:cs typeface="DengXian" charset="0"/>
              </a:rPr>
              <a:t>协议。 </a:t>
            </a:r>
            <a:endParaRPr lang="zh-CN" altLang="en-US" sz="1600" dirty="0">
              <a:latin typeface="DengXian" charset="0"/>
              <a:ea typeface="DengXian" charset="0"/>
              <a:cs typeface="DengXian" charset="0"/>
            </a:endParaRPr>
          </a:p>
        </p:txBody>
      </p:sp>
      <p:sp>
        <p:nvSpPr>
          <p:cNvPr id="17" name="椭圆 16"/>
          <p:cNvSpPr/>
          <p:nvPr/>
        </p:nvSpPr>
        <p:spPr>
          <a:xfrm>
            <a:off x="2714649" y="5107994"/>
            <a:ext cx="364013"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545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450" decel="100000" fill="hold"/>
                                        <p:tgtEl>
                                          <p:spTgt spid="13"/>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450" decel="100000" fill="hold"/>
                                        <p:tgtEl>
                                          <p:spTgt spid="12"/>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1000"/>
                            </p:stCondLst>
                            <p:childTnLst>
                              <p:par>
                                <p:cTn id="22" presetID="37"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450" decel="100000" fill="hold"/>
                                        <p:tgtEl>
                                          <p:spTgt spid="15"/>
                                        </p:tgtEl>
                                        <p:attrNameLst>
                                          <p:attrName>ppt_y</p:attrName>
                                        </p:attrNameLst>
                                      </p:cBhvr>
                                      <p:tavLst>
                                        <p:tav tm="0">
                                          <p:val>
                                            <p:strVal val="#ppt_y+1"/>
                                          </p:val>
                                        </p:tav>
                                        <p:tav tm="100000">
                                          <p:val>
                                            <p:strVal val="#ppt_y-.03"/>
                                          </p:val>
                                        </p:tav>
                                      </p:tavLst>
                                    </p:anim>
                                    <p:anim calcmode="lin" valueType="num">
                                      <p:cBhvr>
                                        <p:cTn id="2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450" decel="100000" fill="hold"/>
                                        <p:tgtEl>
                                          <p:spTgt spid="14"/>
                                        </p:tgtEl>
                                        <p:attrNameLst>
                                          <p:attrName>ppt_y</p:attrName>
                                        </p:attrNameLst>
                                      </p:cBhvr>
                                      <p:tavLst>
                                        <p:tav tm="0">
                                          <p:val>
                                            <p:strVal val="#ppt_y+1"/>
                                          </p:val>
                                        </p:tav>
                                        <p:tav tm="100000">
                                          <p:val>
                                            <p:strVal val="#ppt_y-.03"/>
                                          </p:val>
                                        </p:tav>
                                      </p:tavLst>
                                    </p:anim>
                                    <p:anim calcmode="lin" valueType="num">
                                      <p:cBhvr>
                                        <p:cTn id="33"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34" fill="hold">
                            <p:stCondLst>
                              <p:cond delay="1500"/>
                            </p:stCondLst>
                            <p:childTnLst>
                              <p:par>
                                <p:cTn id="35" presetID="37"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450" decel="100000" fill="hold"/>
                                        <p:tgtEl>
                                          <p:spTgt spid="17"/>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450" decel="100000" fill="hold"/>
                                        <p:tgtEl>
                                          <p:spTgt spid="16"/>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25</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Conclusion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5</a:t>
            </a:r>
            <a:endParaRPr kumimoji="1" lang="zh-CN" altLang="en-US" sz="2400" dirty="0">
              <a:solidFill>
                <a:schemeClr val="bg1"/>
              </a:solidFill>
            </a:endParaRPr>
          </a:p>
        </p:txBody>
      </p:sp>
      <p:grpSp>
        <p:nvGrpSpPr>
          <p:cNvPr id="9" name="组 8"/>
          <p:cNvGrpSpPr>
            <a:grpSpLocks noChangeAspect="1"/>
          </p:cNvGrpSpPr>
          <p:nvPr/>
        </p:nvGrpSpPr>
        <p:grpSpPr>
          <a:xfrm>
            <a:off x="6260853" y="2784149"/>
            <a:ext cx="694598" cy="972000"/>
            <a:chOff x="4475155" y="4659319"/>
            <a:chExt cx="520700" cy="728662"/>
          </a:xfrm>
        </p:grpSpPr>
        <p:sp>
          <p:nvSpPr>
            <p:cNvPr id="10"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0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Conclusion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 13"/>
          <p:cNvGrpSpPr>
            <a:grpSpLocks noChangeAspect="1"/>
          </p:cNvGrpSpPr>
          <p:nvPr/>
        </p:nvGrpSpPr>
        <p:grpSpPr>
          <a:xfrm>
            <a:off x="8136813" y="310839"/>
            <a:ext cx="411612" cy="576000"/>
            <a:chOff x="4475155" y="4659319"/>
            <a:chExt cx="520700" cy="728662"/>
          </a:xfrm>
        </p:grpSpPr>
        <p:sp>
          <p:nvSpPr>
            <p:cNvPr id="17"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822961" y="2005546"/>
            <a:ext cx="7504599" cy="715089"/>
          </a:xfrm>
          <a:prstGeom prst="roundRect">
            <a:avLst/>
          </a:prstGeom>
          <a:solidFill>
            <a:schemeClr val="bg1">
              <a:lumMod val="95000"/>
            </a:schemeClr>
          </a:solidFill>
        </p:spPr>
        <p:txBody>
          <a:bodyPr wrap="square">
            <a:spAutoFit/>
          </a:bodyPr>
          <a:lstStyle/>
          <a:p>
            <a:r>
              <a:rPr lang="en-US" altLang="zh-CN" dirty="0"/>
              <a:t>We present the design, security proof, and implementation of an anonymous subscription service. </a:t>
            </a:r>
          </a:p>
        </p:txBody>
      </p:sp>
      <p:sp>
        <p:nvSpPr>
          <p:cNvPr id="7" name="圆角矩形 6"/>
          <p:cNvSpPr/>
          <p:nvPr/>
        </p:nvSpPr>
        <p:spPr>
          <a:xfrm>
            <a:off x="822961" y="3203100"/>
            <a:ext cx="7504599" cy="715089"/>
          </a:xfrm>
          <a:prstGeom prst="roundRect">
            <a:avLst/>
          </a:prstGeom>
          <a:solidFill>
            <a:schemeClr val="bg1">
              <a:lumMod val="95000"/>
            </a:schemeClr>
          </a:solidFill>
        </p:spPr>
        <p:txBody>
          <a:bodyPr wrap="square">
            <a:spAutoFit/>
          </a:bodyPr>
          <a:lstStyle/>
          <a:p>
            <a:r>
              <a:rPr lang="en-US" altLang="zh-CN" dirty="0"/>
              <a:t>We </a:t>
            </a:r>
            <a:r>
              <a:rPr lang="en-US" altLang="zh-CN" dirty="0" smtClean="0"/>
              <a:t>add</a:t>
            </a:r>
            <a:r>
              <a:rPr lang="zh-CN" altLang="en-US" dirty="0" smtClean="0"/>
              <a:t> </a:t>
            </a:r>
            <a:r>
              <a:rPr lang="en-US" altLang="zh-CN" dirty="0" smtClean="0"/>
              <a:t>an </a:t>
            </a:r>
            <a:r>
              <a:rPr lang="en-US" altLang="zh-CN" dirty="0"/>
              <a:t>efficient operation for clients who do not need </a:t>
            </a:r>
            <a:r>
              <a:rPr lang="en-US" altLang="zh-CN" dirty="0" err="1"/>
              <a:t>unlinkability</a:t>
            </a:r>
            <a:r>
              <a:rPr lang="en-US" altLang="zh-CN" dirty="0"/>
              <a:t> to cheaply re-authenticate themselves for the next time period. </a:t>
            </a:r>
          </a:p>
        </p:txBody>
      </p:sp>
      <p:sp>
        <p:nvSpPr>
          <p:cNvPr id="8" name="圆角矩形 7"/>
          <p:cNvSpPr/>
          <p:nvPr/>
        </p:nvSpPr>
        <p:spPr>
          <a:xfrm>
            <a:off x="822961" y="4480243"/>
            <a:ext cx="7504599" cy="715089"/>
          </a:xfrm>
          <a:prstGeom prst="roundRect">
            <a:avLst/>
          </a:prstGeom>
          <a:solidFill>
            <a:schemeClr val="bg1">
              <a:lumMod val="95000"/>
            </a:schemeClr>
          </a:solidFill>
        </p:spPr>
        <p:txBody>
          <a:bodyPr wrap="square">
            <a:spAutoFit/>
          </a:bodyPr>
          <a:lstStyle/>
          <a:p>
            <a:r>
              <a:rPr lang="en-US" altLang="zh-CN" dirty="0"/>
              <a:t>We implement a music service, an Android-based subway-pass application, and a web proxy</a:t>
            </a:r>
            <a:r>
              <a:rPr lang="en-US" altLang="zh-CN" dirty="0" smtClean="0"/>
              <a:t>,</a:t>
            </a:r>
            <a:r>
              <a:rPr lang="en-US" altLang="zh-CN" dirty="0"/>
              <a:t>.</a:t>
            </a:r>
          </a:p>
        </p:txBody>
      </p:sp>
      <p:sp>
        <p:nvSpPr>
          <p:cNvPr id="29" name="椭圆 28"/>
          <p:cNvSpPr/>
          <p:nvPr/>
        </p:nvSpPr>
        <p:spPr>
          <a:xfrm>
            <a:off x="589807" y="177881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0" name="椭圆 29"/>
          <p:cNvSpPr/>
          <p:nvPr/>
        </p:nvSpPr>
        <p:spPr>
          <a:xfrm>
            <a:off x="595795" y="305130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1" name="椭圆 30"/>
          <p:cNvSpPr/>
          <p:nvPr/>
        </p:nvSpPr>
        <p:spPr>
          <a:xfrm>
            <a:off x="628193" y="4300223"/>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Tree>
    <p:extLst>
      <p:ext uri="{BB962C8B-B14F-4D97-AF65-F5344CB8AC3E}">
        <p14:creationId xmlns:p14="http://schemas.microsoft.com/office/powerpoint/2010/main" val="20831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450" decel="100000" fill="hold"/>
                                        <p:tgtEl>
                                          <p:spTgt spid="2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450" decel="100000" fill="hold"/>
                                        <p:tgtEl>
                                          <p:spTgt spid="30"/>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450" decel="100000" fill="hold"/>
                                        <p:tgtEl>
                                          <p:spTgt spid="31"/>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27</a:t>
            </a:fld>
            <a:endParaRPr kumimoji="1" lang="zh-CN" altLang="en-US"/>
          </a:p>
        </p:txBody>
      </p:sp>
      <p:sp>
        <p:nvSpPr>
          <p:cNvPr id="4" name="TextBox 1"/>
          <p:cNvSpPr txBox="1"/>
          <p:nvPr/>
        </p:nvSpPr>
        <p:spPr>
          <a:xfrm>
            <a:off x="607575" y="4499354"/>
            <a:ext cx="2278500" cy="830997"/>
          </a:xfrm>
          <a:prstGeom prst="rect">
            <a:avLst/>
          </a:prstGeom>
          <a:noFill/>
          <a:ln>
            <a:noFill/>
          </a:ln>
        </p:spPr>
        <p:txBody>
          <a:bodyPr wrap="square">
            <a:spAutoFit/>
          </a:bodyPr>
          <a:lstStyle/>
          <a:p>
            <a:pPr algn="ctr" eaLnBrk="1" hangingPunct="1">
              <a:defRPr/>
            </a:pPr>
            <a:r>
              <a:rPr lang="en-US" altLang="zh-CN" sz="4800" dirty="0" smtClean="0">
                <a:solidFill>
                  <a:schemeClr val="tx1">
                    <a:lumMod val="65000"/>
                    <a:lumOff val="35000"/>
                  </a:schemeClr>
                </a:solidFill>
                <a:latin typeface="Georgia" pitchFamily="18" charset="0"/>
                <a:ea typeface="Tahoma" pitchFamily="34" charset="0"/>
                <a:cs typeface="Courier New" pitchFamily="49" charset="0"/>
              </a:rPr>
              <a:t>Thanks</a:t>
            </a:r>
            <a:r>
              <a:rPr lang="en-US" altLang="zh-CN" sz="4800" dirty="0">
                <a:solidFill>
                  <a:schemeClr val="tx1">
                    <a:lumMod val="65000"/>
                    <a:lumOff val="35000"/>
                  </a:schemeClr>
                </a:solidFill>
                <a:latin typeface="Georgia" pitchFamily="18" charset="0"/>
                <a:ea typeface="Tahoma" pitchFamily="34" charset="0"/>
                <a:cs typeface="Courier New" pitchFamily="49" charset="0"/>
              </a:rPr>
              <a:t>!</a:t>
            </a:r>
            <a:endParaRPr lang="zh-CN" altLang="en-US" sz="4800" dirty="0">
              <a:solidFill>
                <a:schemeClr val="tx1">
                  <a:lumMod val="65000"/>
                  <a:lumOff val="35000"/>
                </a:schemeClr>
              </a:solidFill>
              <a:latin typeface="Georgia" pitchFamily="18" charset="0"/>
              <a:ea typeface="Tahoma" pitchFamily="34" charset="0"/>
              <a:cs typeface="Courier New" pitchFamily="49" charset="0"/>
            </a:endParaRPr>
          </a:p>
        </p:txBody>
      </p:sp>
      <p:cxnSp>
        <p:nvCxnSpPr>
          <p:cNvPr id="5" name="直接连接符 2"/>
          <p:cNvCxnSpPr/>
          <p:nvPr/>
        </p:nvCxnSpPr>
        <p:spPr>
          <a:xfrm>
            <a:off x="611560" y="5373216"/>
            <a:ext cx="7848872" cy="0"/>
          </a:xfrm>
          <a:prstGeom prst="line">
            <a:avLst/>
          </a:prstGeom>
          <a:ln w="1905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Freeform 145"/>
          <p:cNvSpPr>
            <a:spLocks noChangeAspect="1" noEditPoints="1"/>
          </p:cNvSpPr>
          <p:nvPr/>
        </p:nvSpPr>
        <p:spPr bwMode="auto">
          <a:xfrm>
            <a:off x="2857800" y="4735849"/>
            <a:ext cx="468000" cy="472414"/>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22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pPr>
              <a:lnSpc>
                <a:spcPct val="150000"/>
              </a:lnSpc>
            </a:pPr>
            <a:r>
              <a:rPr lang="en-US" altLang="zh-CN" sz="3800" kern="0" dirty="0" smtClean="0">
                <a:solidFill>
                  <a:prstClr val="white"/>
                </a:solidFill>
                <a:ea typeface="幼圆" panose="02010509060101010101" pitchFamily="49" charset="-122"/>
              </a:rPr>
              <a:t>Motivation</a:t>
            </a:r>
            <a:endParaRPr lang="en-US" altLang="zh-CN" sz="3800" kern="0" dirty="0">
              <a:solidFill>
                <a:prstClr val="white"/>
              </a:solidFill>
              <a:ea typeface="幼圆" panose="02010509060101010101" pitchFamily="49" charset="-122"/>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2" name="组 21"/>
          <p:cNvGrpSpPr>
            <a:grpSpLocks noChangeAspect="1"/>
          </p:cNvGrpSpPr>
          <p:nvPr/>
        </p:nvGrpSpPr>
        <p:grpSpPr>
          <a:xfrm>
            <a:off x="6085233" y="2788075"/>
            <a:ext cx="983370" cy="972000"/>
            <a:chOff x="5859437" y="1130289"/>
            <a:chExt cx="549276" cy="542925"/>
          </a:xfrm>
          <a:solidFill>
            <a:srgbClr val="FCF9EE"/>
          </a:solidFill>
        </p:grpSpPr>
        <p:sp>
          <p:nvSpPr>
            <p:cNvPr id="23"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1</a:t>
            </a:r>
            <a:endParaRPr kumimoji="1" lang="zh-CN" altLang="en-US" sz="2400" dirty="0">
              <a:solidFill>
                <a:schemeClr val="bg1"/>
              </a:solidFill>
            </a:endParaRPr>
          </a:p>
        </p:txBody>
      </p:sp>
    </p:spTree>
    <p:extLst>
      <p:ext uri="{BB962C8B-B14F-4D97-AF65-F5344CB8AC3E}">
        <p14:creationId xmlns:p14="http://schemas.microsoft.com/office/powerpoint/2010/main" val="19477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23669" y="4701011"/>
            <a:ext cx="6978936" cy="1021556"/>
          </a:xfrm>
          <a:prstGeom prst="roundRect">
            <a:avLst/>
          </a:prstGeom>
          <a:ln>
            <a:solidFill>
              <a:schemeClr val="accent3">
                <a:lumMod val="50000"/>
              </a:schemeClr>
            </a:solidFill>
          </a:ln>
        </p:spPr>
        <p:txBody>
          <a:bodyPr wrap="square">
            <a:spAutoFit/>
          </a:bodyPr>
          <a:lstStyle/>
          <a:p>
            <a:r>
              <a:rPr lang="en-US" altLang="zh-CN" dirty="0"/>
              <a:t>Today, widespread electronic-subscription services are used to manage access to streaming music and video, journalistic and academic articles, Internet hotspots, and public </a:t>
            </a:r>
            <a:r>
              <a:rPr lang="en-US" altLang="zh-CN" dirty="0" smtClean="0"/>
              <a:t>transportation</a:t>
            </a:r>
            <a:r>
              <a:rPr lang="en-US" altLang="zh-CN" dirty="0"/>
              <a:t>. </a:t>
            </a:r>
            <a:endParaRPr lang="zh-CN" altLang="en-US" dirty="0" smtClean="0"/>
          </a:p>
        </p:txBody>
      </p:sp>
      <p:sp>
        <p:nvSpPr>
          <p:cNvPr id="11" name="文本框 10"/>
          <p:cNvSpPr txBox="1"/>
          <p:nvPr/>
        </p:nvSpPr>
        <p:spPr>
          <a:xfrm>
            <a:off x="557337" y="1168161"/>
            <a:ext cx="13304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992" y="2873042"/>
            <a:ext cx="1159387" cy="115938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47" y="2154291"/>
            <a:ext cx="1300480" cy="130048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322" y="1857664"/>
            <a:ext cx="970625" cy="97062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4123" y="2140492"/>
            <a:ext cx="965200" cy="965200"/>
          </a:xfrm>
          <a:prstGeom prst="rect">
            <a:avLst/>
          </a:prstGeom>
        </p:spPr>
      </p:pic>
      <p:cxnSp>
        <p:nvCxnSpPr>
          <p:cNvPr id="13" name="直线箭头连接符 12"/>
          <p:cNvCxnSpPr/>
          <p:nvPr/>
        </p:nvCxnSpPr>
        <p:spPr>
          <a:xfrm>
            <a:off x="2846439" y="2828289"/>
            <a:ext cx="22565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808697" y="2413077"/>
            <a:ext cx="2331985" cy="369332"/>
          </a:xfrm>
          <a:prstGeom prst="rect">
            <a:avLst/>
          </a:prstGeom>
        </p:spPr>
        <p:txBody>
          <a:bodyPr wrap="none">
            <a:spAutoFit/>
          </a:bodyPr>
          <a:lstStyle/>
          <a:p>
            <a:r>
              <a:rPr lang="en-US" altLang="zh-CN" dirty="0"/>
              <a:t>electronic-subscription</a:t>
            </a:r>
            <a:endParaRPr lang="zh-CN" altLang="en-US" dirty="0"/>
          </a:p>
        </p:txBody>
      </p:sp>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097" y="3379118"/>
            <a:ext cx="1625600" cy="609600"/>
          </a:xfrm>
          <a:prstGeom prst="rect">
            <a:avLst/>
          </a:prstGeom>
        </p:spPr>
      </p:pic>
    </p:spTree>
    <p:extLst>
      <p:ext uri="{BB962C8B-B14F-4D97-AF65-F5344CB8AC3E}">
        <p14:creationId xmlns:p14="http://schemas.microsoft.com/office/powerpoint/2010/main" val="52056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a:spLocks noChangeAspect="1"/>
          </p:cNvSpPr>
          <p:nvPr/>
        </p:nvSpPr>
        <p:spPr>
          <a:xfrm>
            <a:off x="542050" y="2751247"/>
            <a:ext cx="2160000" cy="2160000"/>
          </a:xfrm>
          <a:prstGeom prst="ellipse">
            <a:avLst/>
          </a:prstGeom>
          <a:solidFill>
            <a:schemeClr val="bg1">
              <a:lumMod val="65000"/>
            </a:schemeClr>
          </a:solidFill>
          <a:ln>
            <a:solidFill>
              <a:schemeClr val="bg1">
                <a:lumMod val="6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7" y="1168161"/>
            <a:ext cx="13304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09" y="2935326"/>
            <a:ext cx="1300480" cy="1300480"/>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55" y="4160153"/>
            <a:ext cx="1625600" cy="609600"/>
          </a:xfrm>
          <a:prstGeom prst="rect">
            <a:avLst/>
          </a:prstGeom>
        </p:spPr>
      </p:pic>
      <p:sp>
        <p:nvSpPr>
          <p:cNvPr id="12" name="圆角矩形 11"/>
          <p:cNvSpPr/>
          <p:nvPr/>
        </p:nvSpPr>
        <p:spPr>
          <a:xfrm>
            <a:off x="556798" y="1797928"/>
            <a:ext cx="7976015" cy="408623"/>
          </a:xfrm>
          <a:prstGeom prst="roundRect">
            <a:avLst/>
          </a:prstGeom>
          <a:solidFill>
            <a:schemeClr val="bg1">
              <a:lumMod val="50000"/>
            </a:schemeClr>
          </a:solidFill>
        </p:spPr>
        <p:txBody>
          <a:bodyPr wrap="square">
            <a:spAutoFit/>
          </a:bodyPr>
          <a:lstStyle/>
          <a:p>
            <a:pPr algn="ctr"/>
            <a:r>
              <a:rPr lang="en-US" altLang="zh-CN" dirty="0" smtClean="0">
                <a:solidFill>
                  <a:schemeClr val="bg1"/>
                </a:solidFill>
              </a:rPr>
              <a:t>E</a:t>
            </a:r>
            <a:r>
              <a:rPr lang="en-US" altLang="zh-CN" dirty="0" smtClean="0">
                <a:solidFill>
                  <a:schemeClr val="bg1"/>
                </a:solidFill>
              </a:rPr>
              <a:t>lectronic-subscription</a:t>
            </a:r>
            <a:r>
              <a:rPr lang="zh-CN" altLang="en-US" dirty="0" smtClean="0">
                <a:solidFill>
                  <a:schemeClr val="bg1"/>
                </a:solidFill>
              </a:rPr>
              <a:t> </a:t>
            </a:r>
            <a:r>
              <a:rPr lang="en-US" altLang="zh-CN" dirty="0" smtClean="0">
                <a:solidFill>
                  <a:schemeClr val="bg1"/>
                </a:solidFill>
              </a:rPr>
              <a:t>systems </a:t>
            </a:r>
            <a:r>
              <a:rPr lang="en-US" altLang="zh-CN" dirty="0">
                <a:solidFill>
                  <a:schemeClr val="bg1"/>
                </a:solidFill>
              </a:rPr>
              <a:t>can be divided into two categories. </a:t>
            </a:r>
          </a:p>
        </p:txBody>
      </p:sp>
      <p:sp>
        <p:nvSpPr>
          <p:cNvPr id="16" name="圆角矩形 15"/>
          <p:cNvSpPr/>
          <p:nvPr/>
        </p:nvSpPr>
        <p:spPr>
          <a:xfrm>
            <a:off x="2953307" y="2718081"/>
            <a:ext cx="5601034" cy="1021556"/>
          </a:xfrm>
          <a:prstGeom prst="roundRect">
            <a:avLst/>
          </a:prstGeom>
          <a:solidFill>
            <a:schemeClr val="bg1">
              <a:lumMod val="95000"/>
            </a:schemeClr>
          </a:solidFill>
        </p:spPr>
        <p:txBody>
          <a:bodyPr wrap="square">
            <a:spAutoFit/>
          </a:bodyPr>
          <a:lstStyle/>
          <a:p>
            <a:r>
              <a:rPr lang="en-US" altLang="zh-CN" smtClean="0"/>
              <a:t>C</a:t>
            </a:r>
            <a:r>
              <a:rPr lang="en-US" altLang="zh-CN" smtClean="0"/>
              <a:t>ustomers </a:t>
            </a:r>
            <a:r>
              <a:rPr lang="en-US" altLang="zh-CN" dirty="0"/>
              <a:t>should pay each time they use some favorite services or subscribe to these services to access them for a fixed number of times. </a:t>
            </a:r>
          </a:p>
        </p:txBody>
      </p:sp>
      <p:sp>
        <p:nvSpPr>
          <p:cNvPr id="19" name="圆角矩形 18"/>
          <p:cNvSpPr/>
          <p:nvPr/>
        </p:nvSpPr>
        <p:spPr>
          <a:xfrm>
            <a:off x="2982804" y="4139372"/>
            <a:ext cx="5535262" cy="1328023"/>
          </a:xfrm>
          <a:prstGeom prst="roundRect">
            <a:avLst/>
          </a:prstGeom>
          <a:solidFill>
            <a:schemeClr val="bg1">
              <a:lumMod val="95000"/>
            </a:schemeClr>
          </a:solidFill>
        </p:spPr>
        <p:txBody>
          <a:bodyPr wrap="square">
            <a:spAutoFit/>
          </a:bodyPr>
          <a:lstStyle/>
          <a:p>
            <a:r>
              <a:rPr lang="en-US" altLang="zh-CN" dirty="0" smtClean="0"/>
              <a:t>Customers may </a:t>
            </a:r>
            <a:r>
              <a:rPr lang="en-US" altLang="zh-CN" dirty="0"/>
              <a:t>subscribe to his interested services for a certain period of time, and there is no limit on the maximum times that the services can be used during the valid time interval. </a:t>
            </a:r>
          </a:p>
        </p:txBody>
      </p:sp>
      <p:sp>
        <p:nvSpPr>
          <p:cNvPr id="23" name="椭圆 22"/>
          <p:cNvSpPr/>
          <p:nvPr/>
        </p:nvSpPr>
        <p:spPr>
          <a:xfrm>
            <a:off x="2773287" y="253806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4" name="椭圆 23"/>
          <p:cNvSpPr/>
          <p:nvPr/>
        </p:nvSpPr>
        <p:spPr>
          <a:xfrm>
            <a:off x="2748711" y="406206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0346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450" decel="100000" fill="hold"/>
                                        <p:tgtEl>
                                          <p:spTgt spid="23"/>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450" decel="100000" fill="hold"/>
                                        <p:tgtEl>
                                          <p:spTgt spid="24"/>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形标注 26"/>
          <p:cNvSpPr/>
          <p:nvPr/>
        </p:nvSpPr>
        <p:spPr>
          <a:xfrm>
            <a:off x="1858297" y="1685348"/>
            <a:ext cx="6674516" cy="2406591"/>
          </a:xfrm>
          <a:prstGeom prst="wedgeEllipseCallout">
            <a:avLst>
              <a:gd name="adj1" fmla="val -53845"/>
              <a:gd name="adj2" fmla="val 40449"/>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39573" y="4994671"/>
            <a:ext cx="7218376" cy="1021556"/>
          </a:xfrm>
          <a:prstGeom prst="roundRect">
            <a:avLst/>
          </a:prstGeom>
          <a:ln>
            <a:solidFill>
              <a:schemeClr val="accent3">
                <a:lumMod val="75000"/>
              </a:schemeClr>
            </a:solidFill>
          </a:ln>
        </p:spPr>
        <p:txBody>
          <a:bodyPr wrap="square">
            <a:spAutoFit/>
          </a:bodyPr>
          <a:lstStyle/>
          <a:p>
            <a:r>
              <a:rPr lang="en-US" altLang="zh-CN" dirty="0" smtClean="0"/>
              <a:t>Unfortunately</a:t>
            </a:r>
            <a:r>
              <a:rPr lang="en-US" altLang="zh-CN" dirty="0"/>
              <a:t>, it is extremely easy for the service provider to monitor the online activities of a user, and as a result, sensitive information about the subscriber’s personal habits and interests may be exposed. </a:t>
            </a:r>
          </a:p>
        </p:txBody>
      </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36072" y="3510284"/>
            <a:ext cx="946999" cy="944638"/>
          </a:xfrm>
          <a:prstGeom prst="rect">
            <a:avLst/>
          </a:prstGeom>
        </p:spPr>
      </p:pic>
      <p:grpSp>
        <p:nvGrpSpPr>
          <p:cNvPr id="18" name="组 17"/>
          <p:cNvGrpSpPr>
            <a:grpSpLocks noChangeAspect="1"/>
          </p:cNvGrpSpPr>
          <p:nvPr/>
        </p:nvGrpSpPr>
        <p:grpSpPr>
          <a:xfrm>
            <a:off x="2852000" y="2210658"/>
            <a:ext cx="1517265" cy="900000"/>
            <a:chOff x="6665632" y="5111079"/>
            <a:chExt cx="1254687" cy="744247"/>
          </a:xfrm>
        </p:grpSpPr>
        <p:sp>
          <p:nvSpPr>
            <p:cNvPr id="19"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磁盘 19"/>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1" name="组 20"/>
          <p:cNvGrpSpPr>
            <a:grpSpLocks noChangeAspect="1"/>
          </p:cNvGrpSpPr>
          <p:nvPr/>
        </p:nvGrpSpPr>
        <p:grpSpPr>
          <a:xfrm>
            <a:off x="6864062" y="2141997"/>
            <a:ext cx="669530" cy="1008000"/>
            <a:chOff x="5464335" y="4274235"/>
            <a:chExt cx="285750" cy="430212"/>
          </a:xfrm>
          <a:solidFill>
            <a:schemeClr val="accent3">
              <a:lumMod val="50000"/>
            </a:schemeClr>
          </a:solidFill>
        </p:grpSpPr>
        <p:sp>
          <p:nvSpPr>
            <p:cNvPr id="22"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2600101" y="3272911"/>
            <a:ext cx="2104102" cy="369332"/>
          </a:xfrm>
          <a:prstGeom prst="rect">
            <a:avLst/>
          </a:prstGeom>
        </p:spPr>
        <p:txBody>
          <a:bodyPr wrap="none">
            <a:spAutoFit/>
          </a:bodyPr>
          <a:lstStyle/>
          <a:p>
            <a:r>
              <a:rPr lang="en-US" altLang="zh-CN" dirty="0" smtClean="0"/>
              <a:t>The Service Provider</a:t>
            </a:r>
            <a:endParaRPr lang="zh-CN" altLang="en-US" dirty="0"/>
          </a:p>
        </p:txBody>
      </p:sp>
      <p:sp>
        <p:nvSpPr>
          <p:cNvPr id="17" name="矩形 16"/>
          <p:cNvSpPr/>
          <p:nvPr/>
        </p:nvSpPr>
        <p:spPr>
          <a:xfrm>
            <a:off x="6724280" y="3289278"/>
            <a:ext cx="1019831" cy="369332"/>
          </a:xfrm>
          <a:prstGeom prst="rect">
            <a:avLst/>
          </a:prstGeom>
        </p:spPr>
        <p:txBody>
          <a:bodyPr wrap="none">
            <a:spAutoFit/>
          </a:bodyPr>
          <a:lstStyle/>
          <a:p>
            <a:r>
              <a:rPr lang="en-US" altLang="zh-CN" dirty="0" smtClean="0"/>
              <a:t>The</a:t>
            </a:r>
            <a:r>
              <a:rPr lang="zh-CN" altLang="en-US" dirty="0" smtClean="0"/>
              <a:t> </a:t>
            </a:r>
            <a:r>
              <a:rPr lang="en-US" altLang="zh-CN" dirty="0"/>
              <a:t>U</a:t>
            </a:r>
            <a:r>
              <a:rPr lang="en-US" altLang="zh-CN" dirty="0" smtClean="0"/>
              <a:t>ser</a:t>
            </a:r>
            <a:endParaRPr lang="zh-CN" altLang="en-US" dirty="0"/>
          </a:p>
        </p:txBody>
      </p:sp>
      <p:cxnSp>
        <p:nvCxnSpPr>
          <p:cNvPr id="25" name="直线箭头连接符 24"/>
          <p:cNvCxnSpPr/>
          <p:nvPr/>
        </p:nvCxnSpPr>
        <p:spPr>
          <a:xfrm>
            <a:off x="4483514" y="2787138"/>
            <a:ext cx="224076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36034" y="2416714"/>
            <a:ext cx="1868268" cy="369332"/>
          </a:xfrm>
          <a:prstGeom prst="rect">
            <a:avLst/>
          </a:prstGeom>
        </p:spPr>
        <p:txBody>
          <a:bodyPr wrap="none">
            <a:spAutoFit/>
          </a:bodyPr>
          <a:lstStyle/>
          <a:p>
            <a:r>
              <a:rPr lang="en-US" altLang="zh-CN" smtClean="0"/>
              <a:t>Monitor the users</a:t>
            </a:r>
            <a:endParaRPr lang="zh-CN" altLang="en-US" dirty="0"/>
          </a:p>
        </p:txBody>
      </p:sp>
    </p:spTree>
    <p:extLst>
      <p:ext uri="{BB962C8B-B14F-4D97-AF65-F5344CB8AC3E}">
        <p14:creationId xmlns:p14="http://schemas.microsoft.com/office/powerpoint/2010/main" val="87589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sp>
        <p:nvSpPr>
          <p:cNvPr id="7" name="矩形 6"/>
          <p:cNvSpPr/>
          <p:nvPr/>
        </p:nvSpPr>
        <p:spPr>
          <a:xfrm>
            <a:off x="936398" y="1881143"/>
            <a:ext cx="7552171" cy="646331"/>
          </a:xfrm>
          <a:prstGeom prst="rect">
            <a:avLst/>
          </a:prstGeom>
        </p:spPr>
        <p:txBody>
          <a:bodyPr wrap="square">
            <a:spAutoFit/>
          </a:bodyPr>
          <a:lstStyle/>
          <a:p>
            <a:r>
              <a:rPr lang="en-US" altLang="zh-CN" dirty="0"/>
              <a:t>In such </a:t>
            </a:r>
            <a:r>
              <a:rPr lang="en-US" altLang="zh-CN" dirty="0" smtClean="0"/>
              <a:t>subscription</a:t>
            </a:r>
            <a:r>
              <a:rPr lang="zh-CN" altLang="en-US" dirty="0" smtClean="0"/>
              <a:t> </a:t>
            </a:r>
            <a:r>
              <a:rPr lang="en-US" altLang="zh-CN" dirty="0" smtClean="0"/>
              <a:t>systems </a:t>
            </a:r>
            <a:r>
              <a:rPr lang="en-US" altLang="zh-CN" dirty="0"/>
              <a:t>there is a fundamental tension between enforcing </a:t>
            </a:r>
            <a:r>
              <a:rPr lang="en-US" altLang="zh-CN" dirty="0">
                <a:solidFill>
                  <a:srgbClr val="C00000"/>
                </a:solidFill>
              </a:rPr>
              <a:t>admission control</a:t>
            </a:r>
            <a:r>
              <a:rPr lang="en-US" altLang="zh-CN" dirty="0"/>
              <a:t> and providing a user with </a:t>
            </a:r>
            <a:r>
              <a:rPr lang="en-US" altLang="zh-CN" dirty="0">
                <a:solidFill>
                  <a:srgbClr val="C00000"/>
                </a:solidFill>
              </a:rPr>
              <a:t>anonymity and privacy</a:t>
            </a:r>
            <a:r>
              <a:rPr lang="en-US" altLang="zh-CN" dirty="0"/>
              <a:t>. </a:t>
            </a:r>
          </a:p>
        </p:txBody>
      </p:sp>
      <p:grpSp>
        <p:nvGrpSpPr>
          <p:cNvPr id="28" name="组 27"/>
          <p:cNvGrpSpPr>
            <a:grpSpLocks noChangeAspect="1"/>
          </p:cNvGrpSpPr>
          <p:nvPr/>
        </p:nvGrpSpPr>
        <p:grpSpPr>
          <a:xfrm>
            <a:off x="616370" y="2091300"/>
            <a:ext cx="252000" cy="392291"/>
            <a:chOff x="3503613" y="3263900"/>
            <a:chExt cx="2127250" cy="3311525"/>
          </a:xfrm>
        </p:grpSpPr>
        <p:sp>
          <p:nvSpPr>
            <p:cNvPr id="29"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35" name="直线连接符 34"/>
          <p:cNvCxnSpPr/>
          <p:nvPr/>
        </p:nvCxnSpPr>
        <p:spPr>
          <a:xfrm>
            <a:off x="960595" y="2599203"/>
            <a:ext cx="744876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剪去同侧角的矩形 35"/>
          <p:cNvSpPr/>
          <p:nvPr/>
        </p:nvSpPr>
        <p:spPr>
          <a:xfrm>
            <a:off x="3591304" y="5369742"/>
            <a:ext cx="1944216"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7" name="剪去同侧角的矩形 36"/>
          <p:cNvSpPr/>
          <p:nvPr/>
        </p:nvSpPr>
        <p:spPr>
          <a:xfrm>
            <a:off x="4397307" y="2993478"/>
            <a:ext cx="252028" cy="2376264"/>
          </a:xfrm>
          <a:prstGeom prst="snip2SameRect">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剪去同侧角的矩形 37"/>
          <p:cNvSpPr/>
          <p:nvPr/>
        </p:nvSpPr>
        <p:spPr>
          <a:xfrm>
            <a:off x="1359056" y="3281510"/>
            <a:ext cx="6408712"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7816" y="4798129"/>
            <a:ext cx="2024867" cy="369332"/>
          </a:xfrm>
          <a:prstGeom prst="rect">
            <a:avLst/>
          </a:prstGeom>
          <a:noFill/>
        </p:spPr>
        <p:txBody>
          <a:bodyPr wrap="square" rtlCol="0">
            <a:spAutoFit/>
          </a:bodyPr>
          <a:lstStyle/>
          <a:p>
            <a:r>
              <a:rPr kumimoji="1" lang="en-US" altLang="zh-CN" dirty="0" smtClean="0"/>
              <a:t>Admission</a:t>
            </a:r>
            <a:r>
              <a:rPr kumimoji="1" lang="zh-CN" altLang="en-US" dirty="0" smtClean="0"/>
              <a:t> </a:t>
            </a:r>
            <a:r>
              <a:rPr kumimoji="1" lang="en-US" altLang="zh-CN" dirty="0" smtClean="0"/>
              <a:t>control</a:t>
            </a:r>
            <a:endParaRPr kumimoji="1" lang="zh-CN" altLang="en-US" dirty="0"/>
          </a:p>
        </p:txBody>
      </p:sp>
      <p:sp>
        <p:nvSpPr>
          <p:cNvPr id="40" name="文本框 39"/>
          <p:cNvSpPr txBox="1"/>
          <p:nvPr/>
        </p:nvSpPr>
        <p:spPr>
          <a:xfrm>
            <a:off x="5830283" y="4808286"/>
            <a:ext cx="2559027" cy="369332"/>
          </a:xfrm>
          <a:prstGeom prst="rect">
            <a:avLst/>
          </a:prstGeom>
          <a:noFill/>
        </p:spPr>
        <p:txBody>
          <a:bodyPr wrap="square" rtlCol="0">
            <a:spAutoFit/>
          </a:bodyPr>
          <a:lstStyle/>
          <a:p>
            <a:r>
              <a:rPr kumimoji="1" lang="en-US" altLang="zh-CN" dirty="0" smtClean="0"/>
              <a:t>Anonymity</a:t>
            </a:r>
            <a:r>
              <a:rPr kumimoji="1" lang="zh-CN" altLang="en-US" dirty="0" smtClean="0"/>
              <a:t> </a:t>
            </a:r>
            <a:r>
              <a:rPr kumimoji="1" lang="en-US" altLang="zh-CN" dirty="0" smtClean="0"/>
              <a:t>and</a:t>
            </a:r>
            <a:r>
              <a:rPr kumimoji="1" lang="zh-CN" altLang="en-US" dirty="0" smtClean="0"/>
              <a:t> </a:t>
            </a:r>
            <a:r>
              <a:rPr kumimoji="1" lang="en-US" altLang="zh-CN" dirty="0" smtClean="0"/>
              <a:t>privacy</a:t>
            </a:r>
            <a:endParaRPr kumimoji="1" lang="zh-CN" altLang="en-US" dirty="0"/>
          </a:p>
        </p:txBody>
      </p:sp>
      <p:sp>
        <p:nvSpPr>
          <p:cNvPr id="41" name="Freeform 125"/>
          <p:cNvSpPr>
            <a:spLocks noChangeAspect="1" noEditPoints="1"/>
          </p:cNvSpPr>
          <p:nvPr/>
        </p:nvSpPr>
        <p:spPr bwMode="auto">
          <a:xfrm>
            <a:off x="1474837" y="3790660"/>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515"/>
          <p:cNvSpPr>
            <a:spLocks/>
          </p:cNvSpPr>
          <p:nvPr/>
        </p:nvSpPr>
        <p:spPr bwMode="auto">
          <a:xfrm>
            <a:off x="2081100" y="4044278"/>
            <a:ext cx="706438" cy="682625"/>
          </a:xfrm>
          <a:custGeom>
            <a:avLst/>
            <a:gdLst>
              <a:gd name="T0" fmla="*/ 645057 w 15756"/>
              <a:gd name="T1" fmla="*/ 82804 h 16364"/>
              <a:gd name="T2" fmla="*/ 577713 w 15756"/>
              <a:gd name="T3" fmla="*/ 156682 h 16364"/>
              <a:gd name="T4" fmla="*/ 513284 w 15756"/>
              <a:gd name="T5" fmla="*/ 230726 h 16364"/>
              <a:gd name="T6" fmla="*/ 451769 w 15756"/>
              <a:gd name="T7" fmla="*/ 305020 h 16364"/>
              <a:gd name="T8" fmla="*/ 393616 w 15756"/>
              <a:gd name="T9" fmla="*/ 378939 h 16364"/>
              <a:gd name="T10" fmla="*/ 339499 w 15756"/>
              <a:gd name="T11" fmla="*/ 451607 h 16364"/>
              <a:gd name="T12" fmla="*/ 289552 w 15756"/>
              <a:gd name="T13" fmla="*/ 523023 h 16364"/>
              <a:gd name="T14" fmla="*/ 243684 w 15756"/>
              <a:gd name="T15" fmla="*/ 593230 h 16364"/>
              <a:gd name="T16" fmla="*/ 223329 w 15756"/>
              <a:gd name="T17" fmla="*/ 627269 h 16364"/>
              <a:gd name="T18" fmla="*/ 206112 w 15756"/>
              <a:gd name="T19" fmla="*/ 651589 h 16364"/>
              <a:gd name="T20" fmla="*/ 184949 w 15756"/>
              <a:gd name="T21" fmla="*/ 668275 h 16364"/>
              <a:gd name="T22" fmla="*/ 159168 w 15756"/>
              <a:gd name="T23" fmla="*/ 678579 h 16364"/>
              <a:gd name="T24" fmla="*/ 128769 w 15756"/>
              <a:gd name="T25" fmla="*/ 682583 h 16364"/>
              <a:gd name="T26" fmla="*/ 101688 w 15756"/>
              <a:gd name="T27" fmla="*/ 681624 h 16364"/>
              <a:gd name="T28" fmla="*/ 85592 w 15756"/>
              <a:gd name="T29" fmla="*/ 678370 h 16364"/>
              <a:gd name="T30" fmla="*/ 80167 w 15756"/>
              <a:gd name="T31" fmla="*/ 675492 h 16364"/>
              <a:gd name="T32" fmla="*/ 74114 w 15756"/>
              <a:gd name="T33" fmla="*/ 670152 h 16364"/>
              <a:gd name="T34" fmla="*/ 63264 w 15756"/>
              <a:gd name="T35" fmla="*/ 654759 h 16364"/>
              <a:gd name="T36" fmla="*/ 51068 w 15756"/>
              <a:gd name="T37" fmla="*/ 630982 h 16364"/>
              <a:gd name="T38" fmla="*/ 39590 w 15756"/>
              <a:gd name="T39" fmla="*/ 605077 h 16364"/>
              <a:gd name="T40" fmla="*/ 25332 w 15756"/>
              <a:gd name="T41" fmla="*/ 566699 h 16364"/>
              <a:gd name="T42" fmla="*/ 8609 w 15756"/>
              <a:gd name="T43" fmla="*/ 510300 h 16364"/>
              <a:gd name="T44" fmla="*/ 1435 w 15756"/>
              <a:gd name="T45" fmla="*/ 476219 h 16364"/>
              <a:gd name="T46" fmla="*/ 0 w 15756"/>
              <a:gd name="T47" fmla="*/ 461076 h 16364"/>
              <a:gd name="T48" fmla="*/ 942 w 15756"/>
              <a:gd name="T49" fmla="*/ 448979 h 16364"/>
              <a:gd name="T50" fmla="*/ 4215 w 15756"/>
              <a:gd name="T51" fmla="*/ 439635 h 16364"/>
              <a:gd name="T52" fmla="*/ 10940 w 15756"/>
              <a:gd name="T53" fmla="*/ 431584 h 16364"/>
              <a:gd name="T54" fmla="*/ 22597 w 15756"/>
              <a:gd name="T55" fmla="*/ 422490 h 16364"/>
              <a:gd name="T56" fmla="*/ 41698 w 15756"/>
              <a:gd name="T57" fmla="*/ 411477 h 16364"/>
              <a:gd name="T58" fmla="*/ 63533 w 15756"/>
              <a:gd name="T59" fmla="*/ 402300 h 16364"/>
              <a:gd name="T60" fmla="*/ 85368 w 15756"/>
              <a:gd name="T61" fmla="*/ 396001 h 16364"/>
              <a:gd name="T62" fmla="*/ 103796 w 15756"/>
              <a:gd name="T63" fmla="*/ 393581 h 16364"/>
              <a:gd name="T64" fmla="*/ 112001 w 15756"/>
              <a:gd name="T65" fmla="*/ 395834 h 16364"/>
              <a:gd name="T66" fmla="*/ 119712 w 15756"/>
              <a:gd name="T67" fmla="*/ 404094 h 16364"/>
              <a:gd name="T68" fmla="*/ 128186 w 15756"/>
              <a:gd name="T69" fmla="*/ 418402 h 16364"/>
              <a:gd name="T70" fmla="*/ 137378 w 15756"/>
              <a:gd name="T71" fmla="*/ 438717 h 16364"/>
              <a:gd name="T72" fmla="*/ 141099 w 15756"/>
              <a:gd name="T73" fmla="*/ 448228 h 16364"/>
              <a:gd name="T74" fmla="*/ 147107 w 15756"/>
              <a:gd name="T75" fmla="*/ 463371 h 16364"/>
              <a:gd name="T76" fmla="*/ 155312 w 15756"/>
              <a:gd name="T77" fmla="*/ 481517 h 16364"/>
              <a:gd name="T78" fmla="*/ 162800 w 15756"/>
              <a:gd name="T79" fmla="*/ 493864 h 16364"/>
              <a:gd name="T80" fmla="*/ 169615 w 15756"/>
              <a:gd name="T81" fmla="*/ 500414 h 16364"/>
              <a:gd name="T82" fmla="*/ 175847 w 15756"/>
              <a:gd name="T83" fmla="*/ 500622 h 16364"/>
              <a:gd name="T84" fmla="*/ 187460 w 15756"/>
              <a:gd name="T85" fmla="*/ 489109 h 16364"/>
              <a:gd name="T86" fmla="*/ 206605 w 15756"/>
              <a:gd name="T87" fmla="*/ 464497 h 16364"/>
              <a:gd name="T88" fmla="*/ 245209 w 15756"/>
              <a:gd name="T89" fmla="*/ 409183 h 16364"/>
              <a:gd name="T90" fmla="*/ 315646 w 15756"/>
              <a:gd name="T91" fmla="*/ 306981 h 16364"/>
              <a:gd name="T92" fmla="*/ 387339 w 15756"/>
              <a:gd name="T93" fmla="*/ 210661 h 16364"/>
              <a:gd name="T94" fmla="*/ 438408 w 15756"/>
              <a:gd name="T95" fmla="*/ 146795 h 16364"/>
              <a:gd name="T96" fmla="*/ 481675 w 15756"/>
              <a:gd name="T97" fmla="*/ 96821 h 16364"/>
              <a:gd name="T98" fmla="*/ 517454 w 15756"/>
              <a:gd name="T99" fmla="*/ 59569 h 16364"/>
              <a:gd name="T100" fmla="*/ 535657 w 15756"/>
              <a:gd name="T101" fmla="*/ 43592 h 16364"/>
              <a:gd name="T102" fmla="*/ 547718 w 15756"/>
              <a:gd name="T103" fmla="*/ 35792 h 16364"/>
              <a:gd name="T104" fmla="*/ 578341 w 15756"/>
              <a:gd name="T105" fmla="*/ 23277 h 16364"/>
              <a:gd name="T106" fmla="*/ 616497 w 15756"/>
              <a:gd name="T107" fmla="*/ 12681 h 16364"/>
              <a:gd name="T108" fmla="*/ 660346 w 15756"/>
              <a:gd name="T109" fmla="*/ 4672 h 16364"/>
              <a:gd name="T110" fmla="*/ 706438 w 15756"/>
              <a:gd name="T111" fmla="*/ 18313 h 163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accent3"/>
          </a:solidFill>
          <a:ln>
            <a:solidFill>
              <a:schemeClr val="bg1"/>
            </a:solidFill>
          </a:ln>
          <a:extLst/>
        </p:spPr>
        <p:txBody>
          <a:bodyPr/>
          <a:lstStyle/>
          <a:p>
            <a:endParaRPr lang="en-GB"/>
          </a:p>
        </p:txBody>
      </p:sp>
      <p:sp>
        <p:nvSpPr>
          <p:cNvPr id="43" name="Freeform 231"/>
          <p:cNvSpPr>
            <a:spLocks noChangeAspect="1" noEditPoints="1"/>
          </p:cNvSpPr>
          <p:nvPr/>
        </p:nvSpPr>
        <p:spPr bwMode="auto">
          <a:xfrm>
            <a:off x="6395135" y="3828703"/>
            <a:ext cx="1150733" cy="864000"/>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乘 3"/>
          <p:cNvSpPr/>
          <p:nvPr/>
        </p:nvSpPr>
        <p:spPr>
          <a:xfrm>
            <a:off x="1508115" y="4271615"/>
            <a:ext cx="540000" cy="54000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276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66967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Contribution</a:t>
            </a:r>
            <a:endParaRPr kumimoji="1" lang="zh-CN" altLang="en-US" dirty="0">
              <a:solidFill>
                <a:schemeClr val="bg1"/>
              </a:solidFill>
            </a:endParaRPr>
          </a:p>
        </p:txBody>
      </p:sp>
      <p:sp>
        <p:nvSpPr>
          <p:cNvPr id="4" name="圆角矩形 3"/>
          <p:cNvSpPr/>
          <p:nvPr/>
        </p:nvSpPr>
        <p:spPr>
          <a:xfrm>
            <a:off x="580771" y="1907701"/>
            <a:ext cx="7922545" cy="408623"/>
          </a:xfrm>
          <a:prstGeom prst="roundRect">
            <a:avLst/>
          </a:prstGeom>
          <a:ln>
            <a:solidFill>
              <a:schemeClr val="accent3">
                <a:lumMod val="75000"/>
              </a:schemeClr>
            </a:solidFill>
          </a:ln>
        </p:spPr>
        <p:txBody>
          <a:bodyPr wrap="square">
            <a:spAutoFit/>
          </a:bodyPr>
          <a:lstStyle/>
          <a:p>
            <a:r>
              <a:rPr lang="en-US" altLang="zh-CN" dirty="0" smtClean="0"/>
              <a:t>A</a:t>
            </a:r>
            <a:r>
              <a:rPr lang="zh-CN" altLang="en-US" dirty="0" smtClean="0"/>
              <a:t> </a:t>
            </a:r>
            <a:r>
              <a:rPr lang="en-US" altLang="zh-CN" dirty="0" smtClean="0"/>
              <a:t>new </a:t>
            </a:r>
            <a:r>
              <a:rPr lang="en-US" altLang="zh-CN" dirty="0"/>
              <a:t>primitive </a:t>
            </a:r>
            <a:r>
              <a:rPr lang="en-US" altLang="zh-CN" dirty="0" smtClean="0"/>
              <a:t>called </a:t>
            </a:r>
            <a:r>
              <a:rPr lang="en-US" altLang="zh-CN" dirty="0"/>
              <a:t>an </a:t>
            </a:r>
            <a:r>
              <a:rPr lang="en-US" altLang="zh-CN" i="1" dirty="0"/>
              <a:t>anonymous subscription scheme with conditional linkage</a:t>
            </a:r>
            <a:r>
              <a:rPr lang="en-US" altLang="zh-CN" dirty="0"/>
              <a:t>. </a:t>
            </a:r>
          </a:p>
        </p:txBody>
      </p:sp>
      <p:sp>
        <p:nvSpPr>
          <p:cNvPr id="9" name="圆角矩形 8"/>
          <p:cNvSpPr/>
          <p:nvPr/>
        </p:nvSpPr>
        <p:spPr>
          <a:xfrm>
            <a:off x="610268" y="5449441"/>
            <a:ext cx="7727548" cy="715089"/>
          </a:xfrm>
          <a:prstGeom prst="roundRect">
            <a:avLst/>
          </a:prstGeom>
          <a:solidFill>
            <a:schemeClr val="bg1">
              <a:lumMod val="95000"/>
            </a:schemeClr>
          </a:solidFill>
          <a:ln>
            <a:solidFill>
              <a:schemeClr val="bg2"/>
            </a:solidFill>
          </a:ln>
        </p:spPr>
        <p:txBody>
          <a:bodyPr wrap="square">
            <a:spAutoFit/>
          </a:bodyPr>
          <a:lstStyle/>
          <a:p>
            <a:r>
              <a:rPr lang="en-US" altLang="zh-CN" dirty="0"/>
              <a:t>Anon-Pass is designed for anonymous access to modern web services like audio streaming, video streaming, and reading articles. </a:t>
            </a:r>
          </a:p>
        </p:txBody>
      </p:sp>
      <p:sp>
        <p:nvSpPr>
          <p:cNvPr id="64" name="椭圆 63"/>
          <p:cNvSpPr>
            <a:spLocks noChangeAspect="1"/>
          </p:cNvSpPr>
          <p:nvPr/>
        </p:nvSpPr>
        <p:spPr>
          <a:xfrm>
            <a:off x="628840" y="2507711"/>
            <a:ext cx="2268000" cy="2268000"/>
          </a:xfrm>
          <a:prstGeom prst="ellipse">
            <a:avLst/>
          </a:prstGeom>
          <a:solidFill>
            <a:schemeClr val="accent3"/>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a:spLocks noChangeAspect="1"/>
          </p:cNvSpPr>
          <p:nvPr/>
        </p:nvSpPr>
        <p:spPr>
          <a:xfrm>
            <a:off x="3739003" y="2540536"/>
            <a:ext cx="2268000" cy="2268000"/>
          </a:xfrm>
          <a:prstGeom prst="ellipse">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charset="2"/>
              <a:buChar char="ü"/>
            </a:pPr>
            <a:endParaRPr lang="en-US" altLang="zh-CN" dirty="0"/>
          </a:p>
        </p:txBody>
      </p:sp>
      <p:sp>
        <p:nvSpPr>
          <p:cNvPr id="12" name="矩形 11"/>
          <p:cNvSpPr/>
          <p:nvPr/>
        </p:nvSpPr>
        <p:spPr>
          <a:xfrm>
            <a:off x="746769" y="3146805"/>
            <a:ext cx="2223366" cy="1046440"/>
          </a:xfrm>
          <a:prstGeom prst="rect">
            <a:avLst/>
          </a:prstGeom>
        </p:spPr>
        <p:txBody>
          <a:bodyPr wrap="none">
            <a:spAutoFit/>
          </a:bodyPr>
          <a:lstStyle/>
          <a:p>
            <a:pPr marL="285750" indent="-285750">
              <a:buFont typeface="Wingdings" charset="2"/>
              <a:buChar char="ü"/>
            </a:pPr>
            <a:r>
              <a:rPr lang="en-US" altLang="zh-CN" dirty="0" smtClean="0">
                <a:solidFill>
                  <a:schemeClr val="bg1"/>
                </a:solidFill>
              </a:rPr>
              <a:t>Correctness</a:t>
            </a:r>
            <a:endParaRPr lang="zh-CN" altLang="en-US" dirty="0" smtClean="0">
              <a:solidFill>
                <a:schemeClr val="bg1"/>
              </a:solidFill>
            </a:endParaRPr>
          </a:p>
          <a:p>
            <a:pPr marL="285750" indent="-285750">
              <a:buFont typeface="Wingdings" charset="2"/>
              <a:buChar char="ü"/>
            </a:pPr>
            <a:r>
              <a:rPr lang="en-US" altLang="zh-CN" dirty="0" err="1">
                <a:solidFill>
                  <a:schemeClr val="bg1"/>
                </a:solidFill>
              </a:rPr>
              <a:t>Unforgeability</a:t>
            </a:r>
            <a:r>
              <a:rPr lang="en-US" altLang="zh-CN" dirty="0">
                <a:solidFill>
                  <a:schemeClr val="bg1"/>
                </a:solidFill>
              </a:rPr>
              <a:t> </a:t>
            </a:r>
          </a:p>
          <a:p>
            <a:pPr marL="285750" indent="-285750">
              <a:buFont typeface="Wingdings" charset="2"/>
              <a:buChar char="ü"/>
            </a:pPr>
            <a:r>
              <a:rPr lang="en-US" altLang="zh-CN" dirty="0">
                <a:solidFill>
                  <a:schemeClr val="bg1"/>
                </a:solidFill>
              </a:rPr>
              <a:t>Sharing resistance </a:t>
            </a:r>
          </a:p>
          <a:p>
            <a:pPr marL="285750" indent="-285750">
              <a:buFont typeface="Wingdings" charset="2"/>
              <a:buChar char="ü"/>
            </a:pPr>
            <a:endParaRPr lang="en-US" altLang="zh-CN" sz="800" dirty="0">
              <a:solidFill>
                <a:schemeClr val="bg1"/>
              </a:solidFill>
              <a:effectLst/>
            </a:endParaRPr>
          </a:p>
        </p:txBody>
      </p:sp>
      <p:sp>
        <p:nvSpPr>
          <p:cNvPr id="13" name="矩形 12"/>
          <p:cNvSpPr/>
          <p:nvPr/>
        </p:nvSpPr>
        <p:spPr>
          <a:xfrm>
            <a:off x="3947393" y="3309758"/>
            <a:ext cx="1852174" cy="646331"/>
          </a:xfrm>
          <a:prstGeom prst="rect">
            <a:avLst/>
          </a:prstGeom>
        </p:spPr>
        <p:txBody>
          <a:bodyPr wrap="none">
            <a:spAutoFit/>
          </a:bodyPr>
          <a:lstStyle/>
          <a:p>
            <a:pPr marL="285750" indent="-285750">
              <a:buFont typeface="Wingdings" charset="2"/>
              <a:buChar char="ü"/>
            </a:pPr>
            <a:r>
              <a:rPr lang="en-US" altLang="zh-CN" dirty="0" err="1">
                <a:solidFill>
                  <a:schemeClr val="bg1"/>
                </a:solidFill>
              </a:rPr>
              <a:t>Pseudonymity</a:t>
            </a:r>
            <a:r>
              <a:rPr lang="en-US" altLang="zh-CN" dirty="0">
                <a:solidFill>
                  <a:schemeClr val="bg1"/>
                </a:solidFill>
              </a:rPr>
              <a:t> </a:t>
            </a:r>
            <a:endParaRPr lang="zh-CN" altLang="en-US" dirty="0" smtClean="0">
              <a:solidFill>
                <a:schemeClr val="bg1"/>
              </a:solidFill>
            </a:endParaRPr>
          </a:p>
          <a:p>
            <a:pPr marL="285750" indent="-285750">
              <a:buFont typeface="Wingdings" charset="2"/>
              <a:buChar char="ü"/>
            </a:pPr>
            <a:r>
              <a:rPr lang="en-US" altLang="zh-CN" dirty="0" err="1" smtClean="0">
                <a:solidFill>
                  <a:schemeClr val="bg1"/>
                </a:solidFill>
              </a:rPr>
              <a:t>Unlinkability</a:t>
            </a:r>
            <a:r>
              <a:rPr lang="en-US" altLang="zh-CN" dirty="0" smtClean="0">
                <a:solidFill>
                  <a:schemeClr val="bg1"/>
                </a:solidFill>
              </a:rPr>
              <a:t> </a:t>
            </a:r>
            <a:endParaRPr lang="en-US" altLang="zh-CN" dirty="0">
              <a:solidFill>
                <a:schemeClr val="bg1"/>
              </a:solidFill>
            </a:endParaRPr>
          </a:p>
        </p:txBody>
      </p:sp>
      <p:sp>
        <p:nvSpPr>
          <p:cNvPr id="14" name="矩形 13"/>
          <p:cNvSpPr/>
          <p:nvPr/>
        </p:nvSpPr>
        <p:spPr>
          <a:xfrm>
            <a:off x="1171060" y="4868606"/>
            <a:ext cx="1210588" cy="369332"/>
          </a:xfrm>
          <a:prstGeom prst="rect">
            <a:avLst/>
          </a:prstGeom>
        </p:spPr>
        <p:txBody>
          <a:bodyPr wrap="none">
            <a:spAutoFit/>
          </a:bodyPr>
          <a:lstStyle/>
          <a:p>
            <a:r>
              <a:rPr lang="en-US" altLang="zh-CN" i="1" dirty="0"/>
              <a:t>soundness </a:t>
            </a:r>
            <a:endParaRPr lang="en-US" altLang="zh-CN" dirty="0">
              <a:effectLst/>
            </a:endParaRPr>
          </a:p>
        </p:txBody>
      </p:sp>
      <p:sp>
        <p:nvSpPr>
          <p:cNvPr id="66" name="矩形 65"/>
          <p:cNvSpPr/>
          <p:nvPr/>
        </p:nvSpPr>
        <p:spPr>
          <a:xfrm>
            <a:off x="4332131" y="4858778"/>
            <a:ext cx="1225657" cy="369332"/>
          </a:xfrm>
          <a:prstGeom prst="rect">
            <a:avLst/>
          </a:prstGeom>
        </p:spPr>
        <p:txBody>
          <a:bodyPr wrap="none">
            <a:spAutoFit/>
          </a:bodyPr>
          <a:lstStyle/>
          <a:p>
            <a:r>
              <a:rPr lang="en-US" altLang="zh-CN" i="1" dirty="0"/>
              <a:t>anonymity </a:t>
            </a:r>
            <a:endParaRPr lang="en-US" altLang="zh-CN" dirty="0">
              <a:effectLst/>
            </a:endParaRPr>
          </a:p>
        </p:txBody>
      </p:sp>
      <p:sp>
        <p:nvSpPr>
          <p:cNvPr id="15" name="加号 14"/>
          <p:cNvSpPr>
            <a:spLocks noChangeAspect="1"/>
          </p:cNvSpPr>
          <p:nvPr/>
        </p:nvSpPr>
        <p:spPr>
          <a:xfrm>
            <a:off x="3105230" y="3439664"/>
            <a:ext cx="360000" cy="360000"/>
          </a:xfrm>
          <a:prstGeom prst="mathPlus">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p:cNvCxnSpPr/>
          <p:nvPr/>
        </p:nvCxnSpPr>
        <p:spPr>
          <a:xfrm>
            <a:off x="6312310" y="3613355"/>
            <a:ext cx="648929" cy="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106451" y="3439664"/>
            <a:ext cx="1191211" cy="408623"/>
          </a:xfrm>
          <a:prstGeom prst="roundRect">
            <a:avLst/>
          </a:prstGeom>
          <a:solidFill>
            <a:schemeClr val="bg2"/>
          </a:solidFill>
          <a:ln>
            <a:solidFill>
              <a:schemeClr val="bg2"/>
            </a:solidFill>
          </a:ln>
        </p:spPr>
        <p:txBody>
          <a:bodyPr wrap="none">
            <a:spAutoFit/>
          </a:bodyPr>
          <a:lstStyle/>
          <a:p>
            <a:r>
              <a:rPr lang="en-US" altLang="zh-CN" dirty="0"/>
              <a:t>Anon-Pass</a:t>
            </a:r>
            <a:endParaRPr lang="zh-CN" altLang="en-US"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004" y="3888445"/>
            <a:ext cx="1625600" cy="609600"/>
          </a:xfrm>
          <a:prstGeom prst="rect">
            <a:avLst/>
          </a:prstGeom>
        </p:spPr>
      </p:pic>
    </p:spTree>
    <p:extLst>
      <p:ext uri="{BB962C8B-B14F-4D97-AF65-F5344CB8AC3E}">
        <p14:creationId xmlns:p14="http://schemas.microsoft.com/office/powerpoint/2010/main" val="590817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9</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Construction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2</a:t>
            </a:r>
            <a:endParaRPr kumimoji="1" lang="zh-CN" altLang="en-US" sz="2400" dirty="0">
              <a:solidFill>
                <a:schemeClr val="bg1"/>
              </a:solidFill>
            </a:endParaRPr>
          </a:p>
        </p:txBody>
      </p:sp>
      <p:sp>
        <p:nvSpPr>
          <p:cNvPr id="11" name="Freeform 133"/>
          <p:cNvSpPr>
            <a:spLocks noChangeAspect="1" noEditPoints="1"/>
          </p:cNvSpPr>
          <p:nvPr/>
        </p:nvSpPr>
        <p:spPr bwMode="auto">
          <a:xfrm>
            <a:off x="6268574" y="2899090"/>
            <a:ext cx="820251" cy="900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rgbClr val="FCF9EE"/>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244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怀旧">
  <a:themeElements>
    <a:clrScheme name="淡绿 1">
      <a:dk1>
        <a:srgbClr val="000000"/>
      </a:dk1>
      <a:lt1>
        <a:srgbClr val="FFFFFF"/>
      </a:lt1>
      <a:dk2>
        <a:srgbClr val="455F51"/>
      </a:dk2>
      <a:lt2>
        <a:srgbClr val="E2DFCC"/>
      </a:lt2>
      <a:accent1>
        <a:srgbClr val="07CB88"/>
      </a:accent1>
      <a:accent2>
        <a:srgbClr val="29CB8C"/>
      </a:accent2>
      <a:accent3>
        <a:srgbClr val="37A76F"/>
      </a:accent3>
      <a:accent4>
        <a:srgbClr val="44C1A3"/>
      </a:accent4>
      <a:accent5>
        <a:srgbClr val="4EB3CF"/>
      </a:accent5>
      <a:accent6>
        <a:srgbClr val="51C3F9"/>
      </a:accent6>
      <a:hlink>
        <a:srgbClr val="EE7B08"/>
      </a:hlink>
      <a:folHlink>
        <a:srgbClr val="977B2D"/>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741</TotalTime>
  <Words>1488</Words>
  <Application>Microsoft Macintosh PowerPoint</Application>
  <PresentationFormat>全屏显示(4:3)</PresentationFormat>
  <Paragraphs>261</Paragraphs>
  <Slides>27</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Calibri</vt:lpstr>
      <vt:lpstr>Calibri Light</vt:lpstr>
      <vt:lpstr>Cambria Math</vt:lpstr>
      <vt:lpstr>Courier New</vt:lpstr>
      <vt:lpstr>DengXian</vt:lpstr>
      <vt:lpstr>Georgia</vt:lpstr>
      <vt:lpstr>Impact</vt:lpstr>
      <vt:lpstr>Tahoma</vt:lpstr>
      <vt:lpstr>Wingdings</vt:lpstr>
      <vt:lpstr>宋体</vt:lpstr>
      <vt:lpstr>微软雅黑</vt:lpstr>
      <vt:lpstr>幼圆</vt:lpstr>
      <vt:lpstr>Arial</vt:lpstr>
      <vt:lpstr>怀旧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689</cp:revision>
  <dcterms:created xsi:type="dcterms:W3CDTF">2015-10-22T03:36:12Z</dcterms:created>
  <dcterms:modified xsi:type="dcterms:W3CDTF">2015-10-25T13:38:37Z</dcterms:modified>
</cp:coreProperties>
</file>