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0292" autoAdjust="0"/>
  </p:normalViewPr>
  <p:slideViewPr>
    <p:cSldViewPr snapToGrid="0">
      <p:cViewPr varScale="1">
        <p:scale>
          <a:sx n="80" d="100"/>
          <a:sy n="80" d="100"/>
        </p:scale>
        <p:origin x="17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23263-2300-4AC1-BB7E-FFDBA5CF77B2}"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7D12A-64D4-4043-8A6B-E859BF4A2B12}" type="slidenum">
              <a:rPr lang="en-US" smtClean="0"/>
              <a:t>‹#›</a:t>
            </a:fld>
            <a:endParaRPr lang="en-US"/>
          </a:p>
        </p:txBody>
      </p:sp>
    </p:spTree>
    <p:extLst>
      <p:ext uri="{BB962C8B-B14F-4D97-AF65-F5344CB8AC3E}">
        <p14:creationId xmlns:p14="http://schemas.microsoft.com/office/powerpoint/2010/main" val="3914118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efactoring.guru/design-patterns/brid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real world example of this is devices and remote controllers.  The device classes act as the implementation and the remotes act as the abstraction.  The base remote class is linked with a device object, thus creating our bridge.  We can define high level controls in the remote abstraction such as power on/off and volume up/down.  The corresponding methods can be defined in the base device class.</a:t>
            </a:r>
            <a:br>
              <a:rPr lang="en-US" dirty="0"/>
            </a:br>
            <a:br>
              <a:rPr lang="en-US" dirty="0"/>
            </a:br>
            <a:r>
              <a:rPr lang="en-US" dirty="0"/>
              <a:t>From there, you can extended the base remote class for more specific devices.  A DVD remote can be extended to pause/play, rewind/fast forward, etc.  Whereas, a TV remote might have the ability to change channels or mute.</a:t>
            </a:r>
          </a:p>
          <a:p>
            <a:endParaRPr lang="en-US" dirty="0"/>
          </a:p>
          <a:p>
            <a:r>
              <a:rPr lang="en-US" dirty="0"/>
              <a:t>This design patterns allows you to change or add new classes without touching the opposite hierarchy.</a:t>
            </a:r>
          </a:p>
        </p:txBody>
      </p:sp>
      <p:sp>
        <p:nvSpPr>
          <p:cNvPr id="4" name="Slide Number Placeholder 3"/>
          <p:cNvSpPr>
            <a:spLocks noGrp="1"/>
          </p:cNvSpPr>
          <p:nvPr>
            <p:ph type="sldNum" sz="quarter" idx="5"/>
          </p:nvPr>
        </p:nvSpPr>
        <p:spPr/>
        <p:txBody>
          <a:bodyPr/>
          <a:lstStyle/>
          <a:p>
            <a:fld id="{0187D12A-64D4-4043-8A6B-E859BF4A2B12}" type="slidenum">
              <a:rPr lang="en-US" smtClean="0"/>
              <a:t>2</a:t>
            </a:fld>
            <a:endParaRPr lang="en-US"/>
          </a:p>
        </p:txBody>
      </p:sp>
    </p:spTree>
    <p:extLst>
      <p:ext uri="{BB962C8B-B14F-4D97-AF65-F5344CB8AC3E}">
        <p14:creationId xmlns:p14="http://schemas.microsoft.com/office/powerpoint/2010/main" val="3164694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separate hierarchies for the abstraction and implementor making them independent of each other.  The abstraction defines the abstract interface and maintains the implementor reference.  This can be extended through the </a:t>
            </a:r>
            <a:r>
              <a:rPr lang="en-US" dirty="0" err="1"/>
              <a:t>RefinedAbstraction</a:t>
            </a:r>
            <a:r>
              <a:rPr lang="en-US" dirty="0"/>
              <a:t>.  The implementor defines the interface for the implementation classes.  The </a:t>
            </a:r>
            <a:r>
              <a:rPr lang="en-US" dirty="0" err="1"/>
              <a:t>ConcreteImplementor</a:t>
            </a:r>
            <a:r>
              <a:rPr lang="en-US" dirty="0"/>
              <a:t> inherits from the Implementor and defines additional functionality.</a:t>
            </a:r>
          </a:p>
        </p:txBody>
      </p:sp>
      <p:sp>
        <p:nvSpPr>
          <p:cNvPr id="4" name="Slide Number Placeholder 3"/>
          <p:cNvSpPr>
            <a:spLocks noGrp="1"/>
          </p:cNvSpPr>
          <p:nvPr>
            <p:ph type="sldNum" sz="quarter" idx="5"/>
          </p:nvPr>
        </p:nvSpPr>
        <p:spPr/>
        <p:txBody>
          <a:bodyPr/>
          <a:lstStyle/>
          <a:p>
            <a:fld id="{0187D12A-64D4-4043-8A6B-E859BF4A2B12}" type="slidenum">
              <a:rPr lang="en-US" smtClean="0"/>
              <a:t>3</a:t>
            </a:fld>
            <a:endParaRPr lang="en-US"/>
          </a:p>
        </p:txBody>
      </p:sp>
    </p:spTree>
    <p:extLst>
      <p:ext uri="{BB962C8B-B14F-4D97-AF65-F5344CB8AC3E}">
        <p14:creationId xmlns:p14="http://schemas.microsoft.com/office/powerpoint/2010/main" val="309334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RemoteControl</a:t>
            </a:r>
            <a:r>
              <a:rPr lang="en-US" dirty="0"/>
              <a:t> abstraction defines the interface for control of the both hierarchies and maintains a refence to an object from the implementation hierarchy where all the work is performed.  This abstraction can be extended like </a:t>
            </a:r>
            <a:r>
              <a:rPr lang="en-US" dirty="0" err="1"/>
              <a:t>AdvancedRemoteControl</a:t>
            </a:r>
            <a:r>
              <a:rPr lang="en-US" dirty="0"/>
              <a:t> with additional methods independently from the device hierarchy.</a:t>
            </a:r>
            <a:br>
              <a:rPr lang="en-US" dirty="0"/>
            </a:br>
            <a:br>
              <a:rPr lang="en-US" dirty="0"/>
            </a:br>
            <a:r>
              <a:rPr lang="en-US" dirty="0"/>
              <a:t>The Device interface is an implementation interface where all the common methods are declared.  This does not have to match the abstraction’s interface but all concrete implementors such as TV and Radio must follow this interface.</a:t>
            </a:r>
          </a:p>
          <a:p>
            <a:endParaRPr lang="en-US" dirty="0"/>
          </a:p>
          <a:p>
            <a:r>
              <a:rPr lang="en-US" dirty="0">
                <a:hlinkClick r:id="rId3"/>
              </a:rPr>
              <a:t>https://refactoring.guru/design-patterns/bridge</a:t>
            </a:r>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4</a:t>
            </a:fld>
            <a:endParaRPr lang="en-US"/>
          </a:p>
        </p:txBody>
      </p:sp>
    </p:spTree>
    <p:extLst>
      <p:ext uri="{BB962C8B-B14F-4D97-AF65-F5344CB8AC3E}">
        <p14:creationId xmlns:p14="http://schemas.microsoft.com/office/powerpoint/2010/main" val="204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Abstraction and Implementation</a:t>
            </a:r>
          </a:p>
          <a:p>
            <a:pPr marL="171450" indent="-171450">
              <a:buFontTx/>
              <a:buChar char="-"/>
            </a:pPr>
            <a:r>
              <a:rPr lang="en-US" dirty="0"/>
              <a:t>No, this is the main benefit of the Bridge Design Pattern.</a:t>
            </a:r>
          </a:p>
          <a:p>
            <a:pPr marL="171450" indent="-171450">
              <a:buFontTx/>
              <a:buChar char="-"/>
            </a:pPr>
            <a:r>
              <a:rPr lang="en-US" sz="1200" b="0" i="0" kern="1200" dirty="0">
                <a:solidFill>
                  <a:schemeClr val="tx1"/>
                </a:solidFill>
                <a:effectLst/>
                <a:latin typeface="+mn-lt"/>
                <a:ea typeface="+mn-ea"/>
                <a:cs typeface="+mn-cs"/>
              </a:rPr>
              <a:t>The Abstraction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provides high-level control logic and relies on the implementation object to do the actual low-level work.</a:t>
            </a:r>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5</a:t>
            </a:fld>
            <a:endParaRPr lang="en-US"/>
          </a:p>
        </p:txBody>
      </p:sp>
    </p:spTree>
    <p:extLst>
      <p:ext uri="{BB962C8B-B14F-4D97-AF65-F5344CB8AC3E}">
        <p14:creationId xmlns:p14="http://schemas.microsoft.com/office/powerpoint/2010/main" val="290522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6</a:t>
            </a:fld>
            <a:endParaRPr lang="en-US"/>
          </a:p>
        </p:txBody>
      </p:sp>
    </p:spTree>
    <p:extLst>
      <p:ext uri="{BB962C8B-B14F-4D97-AF65-F5344CB8AC3E}">
        <p14:creationId xmlns:p14="http://schemas.microsoft.com/office/powerpoint/2010/main" val="1359181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4/26/2019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4/26/2019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ourcemaking.com/design_pattern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refactoring.guru/design-patterns/bridge" TargetMode="External"/><Relationship Id="rId4" Type="http://schemas.openxmlformats.org/officeDocument/2006/relationships/hyperlink" Target="https://www.geeksforgeeks.org/bridge-design-patter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32BD-2B77-4779-B83B-7EC765B0CC59}"/>
              </a:ext>
            </a:extLst>
          </p:cNvPr>
          <p:cNvSpPr>
            <a:spLocks noGrp="1"/>
          </p:cNvSpPr>
          <p:nvPr>
            <p:ph type="ctrTitle"/>
          </p:nvPr>
        </p:nvSpPr>
        <p:spPr/>
        <p:txBody>
          <a:bodyPr/>
          <a:lstStyle/>
          <a:p>
            <a:r>
              <a:rPr lang="en-US" dirty="0"/>
              <a:t>Bridge Design Pattern </a:t>
            </a:r>
          </a:p>
        </p:txBody>
      </p:sp>
      <p:sp>
        <p:nvSpPr>
          <p:cNvPr id="3" name="Subtitle 2">
            <a:extLst>
              <a:ext uri="{FF2B5EF4-FFF2-40B4-BE49-F238E27FC236}">
                <a16:creationId xmlns:a16="http://schemas.microsoft.com/office/drawing/2014/main" id="{200EE373-47C8-47AC-B00D-CBD8E6FF342C}"/>
              </a:ext>
            </a:extLst>
          </p:cNvPr>
          <p:cNvSpPr>
            <a:spLocks noGrp="1"/>
          </p:cNvSpPr>
          <p:nvPr>
            <p:ph type="subTitle" idx="1"/>
          </p:nvPr>
        </p:nvSpPr>
        <p:spPr/>
        <p:txBody>
          <a:bodyPr/>
          <a:lstStyle/>
          <a:p>
            <a:r>
              <a:rPr lang="en-US" dirty="0"/>
              <a:t>Brett Recker</a:t>
            </a:r>
          </a:p>
          <a:p>
            <a:r>
              <a:rPr lang="en-US" dirty="0"/>
              <a:t>Radwan </a:t>
            </a:r>
            <a:r>
              <a:rPr lang="en-US" dirty="0" err="1"/>
              <a:t>Albadawi</a:t>
            </a:r>
            <a:endParaRPr lang="en-US" dirty="0"/>
          </a:p>
        </p:txBody>
      </p:sp>
    </p:spTree>
    <p:extLst>
      <p:ext uri="{BB962C8B-B14F-4D97-AF65-F5344CB8AC3E}">
        <p14:creationId xmlns:p14="http://schemas.microsoft.com/office/powerpoint/2010/main" val="112358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72CD-8EE3-4E4C-8572-89DD666C28F2}"/>
              </a:ext>
            </a:extLst>
          </p:cNvPr>
          <p:cNvSpPr>
            <a:spLocks noGrp="1"/>
          </p:cNvSpPr>
          <p:nvPr>
            <p:ph type="title"/>
          </p:nvPr>
        </p:nvSpPr>
        <p:spPr/>
        <p:txBody>
          <a:bodyPr/>
          <a:lstStyle/>
          <a:p>
            <a:r>
              <a:rPr lang="en-US" dirty="0"/>
              <a:t>Story</a:t>
            </a:r>
          </a:p>
        </p:txBody>
      </p:sp>
      <p:sp>
        <p:nvSpPr>
          <p:cNvPr id="3" name="Content Placeholder 2">
            <a:extLst>
              <a:ext uri="{FF2B5EF4-FFF2-40B4-BE49-F238E27FC236}">
                <a16:creationId xmlns:a16="http://schemas.microsoft.com/office/drawing/2014/main" id="{08640130-01A5-4314-83B3-2508B1506577}"/>
              </a:ext>
            </a:extLst>
          </p:cNvPr>
          <p:cNvSpPr>
            <a:spLocks noGrp="1"/>
          </p:cNvSpPr>
          <p:nvPr>
            <p:ph idx="1"/>
          </p:nvPr>
        </p:nvSpPr>
        <p:spPr>
          <a:xfrm>
            <a:off x="1141412" y="1561589"/>
            <a:ext cx="9905999" cy="1617839"/>
          </a:xfrm>
        </p:spPr>
        <p:txBody>
          <a:bodyPr>
            <a:normAutofit fontScale="85000" lnSpcReduction="20000"/>
          </a:bodyPr>
          <a:lstStyle/>
          <a:p>
            <a:r>
              <a:rPr lang="en-US" dirty="0"/>
              <a:t>Bridge design pattern separates an object’s interface from its implementation</a:t>
            </a:r>
          </a:p>
          <a:p>
            <a:r>
              <a:rPr lang="en-US" dirty="0"/>
              <a:t>Progressively adding functionality while separating out major differences using abstract classes</a:t>
            </a:r>
          </a:p>
          <a:p>
            <a:r>
              <a:rPr lang="en-US" dirty="0"/>
              <a:t>Changes in the abstraction won’t affect the client</a:t>
            </a:r>
          </a:p>
        </p:txBody>
      </p:sp>
      <p:pic>
        <p:nvPicPr>
          <p:cNvPr id="1030" name="Picture 6" descr="Image result for tv clipart">
            <a:extLst>
              <a:ext uri="{FF2B5EF4-FFF2-40B4-BE49-F238E27FC236}">
                <a16:creationId xmlns:a16="http://schemas.microsoft.com/office/drawing/2014/main" id="{45DF3747-2F42-49E9-8481-5424AD67A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1647" y="3296375"/>
            <a:ext cx="1732136" cy="17321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blu ray player clipart">
            <a:extLst>
              <a:ext uri="{FF2B5EF4-FFF2-40B4-BE49-F238E27FC236}">
                <a16:creationId xmlns:a16="http://schemas.microsoft.com/office/drawing/2014/main" id="{D1203B1F-0E43-4EEB-9445-802182B6BB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4571" y="3908995"/>
            <a:ext cx="1732136" cy="5548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flat screen tv clipart">
            <a:extLst>
              <a:ext uri="{FF2B5EF4-FFF2-40B4-BE49-F238E27FC236}">
                <a16:creationId xmlns:a16="http://schemas.microsoft.com/office/drawing/2014/main" id="{449F95AB-313D-49F3-8E58-9CC84F1A45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5055" y="3779214"/>
            <a:ext cx="1085851" cy="814388"/>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Image result for tv control clipart transparent background">
            <a:extLst>
              <a:ext uri="{FF2B5EF4-FFF2-40B4-BE49-F238E27FC236}">
                <a16:creationId xmlns:a16="http://schemas.microsoft.com/office/drawing/2014/main" id="{84A563FD-CE22-4756-B899-1B41724C5D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907914">
            <a:off x="7259859" y="5182670"/>
            <a:ext cx="1041560" cy="10415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button remote clipart transparent">
            <a:extLst>
              <a:ext uri="{FF2B5EF4-FFF2-40B4-BE49-F238E27FC236}">
                <a16:creationId xmlns:a16="http://schemas.microsoft.com/office/drawing/2014/main" id="{EDDE86F1-4737-4BCC-9F52-B3FDCB6522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7569" y="5108203"/>
            <a:ext cx="3076050" cy="156658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1019DF-FE1A-4075-81B7-9E6E835D93E2}"/>
              </a:ext>
            </a:extLst>
          </p:cNvPr>
          <p:cNvSpPr/>
          <p:nvPr/>
        </p:nvSpPr>
        <p:spPr>
          <a:xfrm>
            <a:off x="2809799" y="3179427"/>
            <a:ext cx="2291591" cy="3575060"/>
          </a:xfrm>
          <a:prstGeom prst="rect">
            <a:avLst/>
          </a:prstGeom>
          <a:noFill/>
          <a:ln w="28575">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6" name="Picture 32" descr="Image result for remote clipart">
            <a:extLst>
              <a:ext uri="{FF2B5EF4-FFF2-40B4-BE49-F238E27FC236}">
                <a16:creationId xmlns:a16="http://schemas.microsoft.com/office/drawing/2014/main" id="{63287753-AFD1-4F82-91EB-1F46FE62BF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9925" y="5108203"/>
            <a:ext cx="696110" cy="1325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34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2C2D-49A8-40CD-B3F8-25BF692FA839}"/>
              </a:ext>
            </a:extLst>
          </p:cNvPr>
          <p:cNvSpPr>
            <a:spLocks noGrp="1"/>
          </p:cNvSpPr>
          <p:nvPr>
            <p:ph type="title"/>
          </p:nvPr>
        </p:nvSpPr>
        <p:spPr/>
        <p:txBody>
          <a:bodyPr/>
          <a:lstStyle/>
          <a:p>
            <a:r>
              <a:rPr lang="en-US" dirty="0"/>
              <a:t>UML Design</a:t>
            </a:r>
          </a:p>
        </p:txBody>
      </p:sp>
      <p:pic>
        <p:nvPicPr>
          <p:cNvPr id="4" name="Content Placeholder 3">
            <a:extLst>
              <a:ext uri="{FF2B5EF4-FFF2-40B4-BE49-F238E27FC236}">
                <a16:creationId xmlns:a16="http://schemas.microsoft.com/office/drawing/2014/main" id="{E0D06756-2FF2-47D4-8783-0368278D9FA3}"/>
              </a:ext>
            </a:extLst>
          </p:cNvPr>
          <p:cNvPicPr>
            <a:picLocks noGrp="1" noChangeAspect="1"/>
          </p:cNvPicPr>
          <p:nvPr>
            <p:ph idx="1"/>
          </p:nvPr>
        </p:nvPicPr>
        <p:blipFill>
          <a:blip r:embed="rId3"/>
          <a:stretch>
            <a:fillRect/>
          </a:stretch>
        </p:blipFill>
        <p:spPr>
          <a:xfrm>
            <a:off x="3568699" y="2249488"/>
            <a:ext cx="5051427" cy="3541712"/>
          </a:xfrm>
          <a:prstGeom prst="rect">
            <a:avLst/>
          </a:prstGeom>
        </p:spPr>
      </p:pic>
    </p:spTree>
    <p:extLst>
      <p:ext uri="{BB962C8B-B14F-4D97-AF65-F5344CB8AC3E}">
        <p14:creationId xmlns:p14="http://schemas.microsoft.com/office/powerpoint/2010/main" val="325234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EE74-5F6B-4C29-8D79-58DD460DBDDF}"/>
              </a:ext>
            </a:extLst>
          </p:cNvPr>
          <p:cNvSpPr>
            <a:spLocks noGrp="1"/>
          </p:cNvSpPr>
          <p:nvPr>
            <p:ph type="title"/>
          </p:nvPr>
        </p:nvSpPr>
        <p:spPr>
          <a:xfrm>
            <a:off x="1261730" y="-163532"/>
            <a:ext cx="9905998" cy="1478570"/>
          </a:xfrm>
        </p:spPr>
        <p:txBody>
          <a:bodyPr/>
          <a:lstStyle/>
          <a:p>
            <a:r>
              <a:rPr lang="en-US" dirty="0"/>
              <a:t>Code</a:t>
            </a:r>
          </a:p>
        </p:txBody>
      </p:sp>
      <p:pic>
        <p:nvPicPr>
          <p:cNvPr id="4" name="Picture 3">
            <a:extLst>
              <a:ext uri="{FF2B5EF4-FFF2-40B4-BE49-F238E27FC236}">
                <a16:creationId xmlns:a16="http://schemas.microsoft.com/office/drawing/2014/main" id="{2DC1F1DE-8D13-4DAE-8AB1-57645C8E42F4}"/>
              </a:ext>
            </a:extLst>
          </p:cNvPr>
          <p:cNvPicPr>
            <a:picLocks noChangeAspect="1"/>
          </p:cNvPicPr>
          <p:nvPr/>
        </p:nvPicPr>
        <p:blipFill>
          <a:blip r:embed="rId3"/>
          <a:stretch>
            <a:fillRect/>
          </a:stretch>
        </p:blipFill>
        <p:spPr>
          <a:xfrm>
            <a:off x="1141413" y="2287783"/>
            <a:ext cx="3925887" cy="3335098"/>
          </a:xfrm>
          <a:prstGeom prst="rect">
            <a:avLst/>
          </a:prstGeom>
        </p:spPr>
      </p:pic>
      <p:pic>
        <p:nvPicPr>
          <p:cNvPr id="5" name="Picture 4">
            <a:extLst>
              <a:ext uri="{FF2B5EF4-FFF2-40B4-BE49-F238E27FC236}">
                <a16:creationId xmlns:a16="http://schemas.microsoft.com/office/drawing/2014/main" id="{068D406E-9FE5-4139-8D92-651754B5AAC8}"/>
              </a:ext>
            </a:extLst>
          </p:cNvPr>
          <p:cNvPicPr>
            <a:picLocks noChangeAspect="1"/>
          </p:cNvPicPr>
          <p:nvPr/>
        </p:nvPicPr>
        <p:blipFill rotWithShape="1">
          <a:blip r:embed="rId4"/>
          <a:srcRect l="-1" r="-3155"/>
          <a:stretch/>
        </p:blipFill>
        <p:spPr>
          <a:xfrm>
            <a:off x="1141413" y="5813577"/>
            <a:ext cx="4049762" cy="714664"/>
          </a:xfrm>
          <a:prstGeom prst="rect">
            <a:avLst/>
          </a:prstGeom>
        </p:spPr>
      </p:pic>
      <p:pic>
        <p:nvPicPr>
          <p:cNvPr id="6" name="Picture 5">
            <a:extLst>
              <a:ext uri="{FF2B5EF4-FFF2-40B4-BE49-F238E27FC236}">
                <a16:creationId xmlns:a16="http://schemas.microsoft.com/office/drawing/2014/main" id="{5FC77C68-6E83-4A1F-8FC1-9C381A530D7A}"/>
              </a:ext>
            </a:extLst>
          </p:cNvPr>
          <p:cNvPicPr>
            <a:picLocks noChangeAspect="1"/>
          </p:cNvPicPr>
          <p:nvPr/>
        </p:nvPicPr>
        <p:blipFill>
          <a:blip r:embed="rId5"/>
          <a:stretch>
            <a:fillRect/>
          </a:stretch>
        </p:blipFill>
        <p:spPr>
          <a:xfrm>
            <a:off x="7280360" y="2492311"/>
            <a:ext cx="2467973" cy="1753309"/>
          </a:xfrm>
          <a:prstGeom prst="rect">
            <a:avLst/>
          </a:prstGeom>
        </p:spPr>
      </p:pic>
      <p:pic>
        <p:nvPicPr>
          <p:cNvPr id="7" name="Picture 6">
            <a:extLst>
              <a:ext uri="{FF2B5EF4-FFF2-40B4-BE49-F238E27FC236}">
                <a16:creationId xmlns:a16="http://schemas.microsoft.com/office/drawing/2014/main" id="{3E3B4075-E702-4580-BF7A-39A561E7DD03}"/>
              </a:ext>
            </a:extLst>
          </p:cNvPr>
          <p:cNvPicPr>
            <a:picLocks noChangeAspect="1"/>
          </p:cNvPicPr>
          <p:nvPr/>
        </p:nvPicPr>
        <p:blipFill>
          <a:blip r:embed="rId6"/>
          <a:stretch>
            <a:fillRect/>
          </a:stretch>
        </p:blipFill>
        <p:spPr>
          <a:xfrm>
            <a:off x="7251774" y="4870219"/>
            <a:ext cx="2496559" cy="1105347"/>
          </a:xfrm>
          <a:prstGeom prst="rect">
            <a:avLst/>
          </a:prstGeom>
        </p:spPr>
      </p:pic>
      <p:sp>
        <p:nvSpPr>
          <p:cNvPr id="8" name="TextBox 7">
            <a:extLst>
              <a:ext uri="{FF2B5EF4-FFF2-40B4-BE49-F238E27FC236}">
                <a16:creationId xmlns:a16="http://schemas.microsoft.com/office/drawing/2014/main" id="{DFF0A741-5D53-4402-B8F1-D45C530C8AAA}"/>
              </a:ext>
            </a:extLst>
          </p:cNvPr>
          <p:cNvSpPr txBox="1"/>
          <p:nvPr/>
        </p:nvSpPr>
        <p:spPr>
          <a:xfrm>
            <a:off x="2490745" y="1726081"/>
            <a:ext cx="1227221" cy="369332"/>
          </a:xfrm>
          <a:prstGeom prst="rect">
            <a:avLst/>
          </a:prstGeom>
          <a:noFill/>
        </p:spPr>
        <p:txBody>
          <a:bodyPr wrap="square" rtlCol="0">
            <a:spAutoFit/>
          </a:bodyPr>
          <a:lstStyle/>
          <a:p>
            <a:r>
              <a:rPr lang="en-US" dirty="0"/>
              <a:t>Abstraction</a:t>
            </a:r>
          </a:p>
        </p:txBody>
      </p:sp>
      <p:sp>
        <p:nvSpPr>
          <p:cNvPr id="9" name="TextBox 8">
            <a:extLst>
              <a:ext uri="{FF2B5EF4-FFF2-40B4-BE49-F238E27FC236}">
                <a16:creationId xmlns:a16="http://schemas.microsoft.com/office/drawing/2014/main" id="{07E388DB-116E-4E7C-9615-57F9E5EE016D}"/>
              </a:ext>
            </a:extLst>
          </p:cNvPr>
          <p:cNvSpPr txBox="1"/>
          <p:nvPr/>
        </p:nvSpPr>
        <p:spPr>
          <a:xfrm>
            <a:off x="7709616" y="1726081"/>
            <a:ext cx="1638046" cy="369332"/>
          </a:xfrm>
          <a:prstGeom prst="rect">
            <a:avLst/>
          </a:prstGeom>
          <a:noFill/>
        </p:spPr>
        <p:txBody>
          <a:bodyPr wrap="square" rtlCol="0">
            <a:spAutoFit/>
          </a:bodyPr>
          <a:lstStyle/>
          <a:p>
            <a:r>
              <a:rPr lang="en-US" dirty="0"/>
              <a:t>Implementation</a:t>
            </a:r>
          </a:p>
        </p:txBody>
      </p:sp>
    </p:spTree>
    <p:extLst>
      <p:ext uri="{BB962C8B-B14F-4D97-AF65-F5344CB8AC3E}">
        <p14:creationId xmlns:p14="http://schemas.microsoft.com/office/powerpoint/2010/main" val="3558361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7368-88AA-4491-B54F-32490B51AADC}"/>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554E0C60-9DCA-4F1C-8A96-4A8BB267E64E}"/>
              </a:ext>
            </a:extLst>
          </p:cNvPr>
          <p:cNvSpPr>
            <a:spLocks noGrp="1"/>
          </p:cNvSpPr>
          <p:nvPr>
            <p:ph idx="1"/>
          </p:nvPr>
        </p:nvSpPr>
        <p:spPr>
          <a:xfrm>
            <a:off x="1141412" y="2249487"/>
            <a:ext cx="9905999" cy="746376"/>
          </a:xfrm>
        </p:spPr>
        <p:txBody>
          <a:bodyPr/>
          <a:lstStyle/>
          <a:p>
            <a:r>
              <a:rPr lang="en-US" dirty="0"/>
              <a:t>What are the two hierarchies in the Bridge Design Pattern?</a:t>
            </a:r>
          </a:p>
          <a:p>
            <a:endParaRPr lang="en-US" dirty="0"/>
          </a:p>
          <a:p>
            <a:pPr marL="0" indent="0">
              <a:buNone/>
            </a:pPr>
            <a:endParaRPr lang="en-US" dirty="0"/>
          </a:p>
        </p:txBody>
      </p:sp>
      <p:sp>
        <p:nvSpPr>
          <p:cNvPr id="4" name="Content Placeholder 2">
            <a:extLst>
              <a:ext uri="{FF2B5EF4-FFF2-40B4-BE49-F238E27FC236}">
                <a16:creationId xmlns:a16="http://schemas.microsoft.com/office/drawing/2014/main" id="{D2F81A7F-2594-4399-837A-0ED31259951C}"/>
              </a:ext>
            </a:extLst>
          </p:cNvPr>
          <p:cNvSpPr txBox="1">
            <a:spLocks/>
          </p:cNvSpPr>
          <p:nvPr/>
        </p:nvSpPr>
        <p:spPr>
          <a:xfrm>
            <a:off x="1141412" y="3429000"/>
            <a:ext cx="9905999" cy="7463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Is the implementor class affected when a refined abstraction is added?</a:t>
            </a:r>
          </a:p>
        </p:txBody>
      </p:sp>
      <p:sp>
        <p:nvSpPr>
          <p:cNvPr id="5" name="Content Placeholder 2">
            <a:extLst>
              <a:ext uri="{FF2B5EF4-FFF2-40B4-BE49-F238E27FC236}">
                <a16:creationId xmlns:a16="http://schemas.microsoft.com/office/drawing/2014/main" id="{8CA8157C-DEBD-4459-9217-685FD2D3B2AA}"/>
              </a:ext>
            </a:extLst>
          </p:cNvPr>
          <p:cNvSpPr txBox="1">
            <a:spLocks/>
          </p:cNvSpPr>
          <p:nvPr/>
        </p:nvSpPr>
        <p:spPr>
          <a:xfrm>
            <a:off x="1141412" y="4760495"/>
            <a:ext cx="9905999" cy="7463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Where is the highest level of functionality defined in this design pattern?</a:t>
            </a:r>
          </a:p>
        </p:txBody>
      </p:sp>
    </p:spTree>
    <p:extLst>
      <p:ext uri="{BB962C8B-B14F-4D97-AF65-F5344CB8AC3E}">
        <p14:creationId xmlns:p14="http://schemas.microsoft.com/office/powerpoint/2010/main" val="309269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64DE-E9C9-46BD-B5D8-BBBBE13F7243}"/>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B30770B3-A8C5-41FD-983C-63BFB6563EF6}"/>
              </a:ext>
            </a:extLst>
          </p:cNvPr>
          <p:cNvSpPr>
            <a:spLocks noGrp="1"/>
          </p:cNvSpPr>
          <p:nvPr>
            <p:ph idx="1"/>
          </p:nvPr>
        </p:nvSpPr>
        <p:spPr/>
        <p:txBody>
          <a:bodyPr/>
          <a:lstStyle/>
          <a:p>
            <a:r>
              <a:rPr lang="en-US" dirty="0">
                <a:hlinkClick r:id="rId3"/>
              </a:rPr>
              <a:t>https://sourcemaking.com/design_patterns</a:t>
            </a:r>
            <a:endParaRPr lang="en-US" dirty="0"/>
          </a:p>
          <a:p>
            <a:r>
              <a:rPr lang="en-US" dirty="0">
                <a:hlinkClick r:id="rId4"/>
              </a:rPr>
              <a:t>https://www.geeksforgeeks.org/</a:t>
            </a:r>
            <a:r>
              <a:rPr lang="en-US">
                <a:hlinkClick r:id="rId4"/>
              </a:rPr>
              <a:t>bridge-design-pattern/</a:t>
            </a:r>
            <a:endParaRPr lang="en-US"/>
          </a:p>
          <a:p>
            <a:r>
              <a:rPr lang="en-US">
                <a:hlinkClick r:id="rId5"/>
              </a:rPr>
              <a:t>https://refactoring.guru/design-patterns/bridge</a:t>
            </a:r>
            <a:endParaRPr lang="en-US" dirty="0"/>
          </a:p>
        </p:txBody>
      </p:sp>
    </p:spTree>
    <p:extLst>
      <p:ext uri="{BB962C8B-B14F-4D97-AF65-F5344CB8AC3E}">
        <p14:creationId xmlns:p14="http://schemas.microsoft.com/office/powerpoint/2010/main" val="2866458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236</TotalTime>
  <Words>310</Words>
  <Application>Microsoft Office PowerPoint</Application>
  <PresentationFormat>Widescreen</PresentationFormat>
  <Paragraphs>34</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Tw Cen MT</vt:lpstr>
      <vt:lpstr>Circuit</vt:lpstr>
      <vt:lpstr>Bridge Design Pattern </vt:lpstr>
      <vt:lpstr>Story</vt:lpstr>
      <vt:lpstr>UML Design</vt:lpstr>
      <vt:lpstr>Code</vt:lpstr>
      <vt:lpstr>Quiz</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 Design Pattern </dc:title>
  <dc:creator>Recker,Brett</dc:creator>
  <cp:lastModifiedBy>Recker,Brett</cp:lastModifiedBy>
  <cp:revision>20</cp:revision>
  <dcterms:created xsi:type="dcterms:W3CDTF">2019-04-25T23:16:10Z</dcterms:created>
  <dcterms:modified xsi:type="dcterms:W3CDTF">2019-04-26T16:00:52Z</dcterms:modified>
</cp:coreProperties>
</file>