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sldIdLst>
    <p:sldId id="256" r:id="rId2"/>
    <p:sldId id="257" r:id="rId3"/>
    <p:sldId id="259" r:id="rId4"/>
    <p:sldId id="260" r:id="rId5"/>
    <p:sldId id="261" r:id="rId6"/>
    <p:sldId id="258"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70292" autoAdjust="0"/>
  </p:normalViewPr>
  <p:slideViewPr>
    <p:cSldViewPr snapToGrid="0">
      <p:cViewPr varScale="1">
        <p:scale>
          <a:sx n="80" d="100"/>
          <a:sy n="80" d="100"/>
        </p:scale>
        <p:origin x="17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223263-2300-4AC1-BB7E-FFDBA5CF77B2}" type="datetimeFigureOut">
              <a:rPr lang="en-US" smtClean="0"/>
              <a:t>4/30/2019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87D12A-64D4-4043-8A6B-E859BF4A2B12}" type="slidenum">
              <a:rPr lang="en-US" smtClean="0"/>
              <a:t>‹#›</a:t>
            </a:fld>
            <a:endParaRPr lang="en-US"/>
          </a:p>
        </p:txBody>
      </p:sp>
    </p:spTree>
    <p:extLst>
      <p:ext uri="{BB962C8B-B14F-4D97-AF65-F5344CB8AC3E}">
        <p14:creationId xmlns:p14="http://schemas.microsoft.com/office/powerpoint/2010/main" val="3914118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check/order at a restaurant is a good example of this.  The waiter/waitress takes an order command from the customer and encapsulates it by writing it on the check.  It is then queued to the cook for instructions on what food to make.</a:t>
            </a:r>
          </a:p>
          <a:p>
            <a:endParaRPr lang="en-US" dirty="0"/>
          </a:p>
          <a:p>
            <a:r>
              <a:rPr lang="en-US" dirty="0"/>
              <a:t>The check is not dependent on the menu so it can support commands to cook any food items.</a:t>
            </a:r>
          </a:p>
        </p:txBody>
      </p:sp>
      <p:sp>
        <p:nvSpPr>
          <p:cNvPr id="4" name="Slide Number Placeholder 3"/>
          <p:cNvSpPr>
            <a:spLocks noGrp="1"/>
          </p:cNvSpPr>
          <p:nvPr>
            <p:ph type="sldNum" sz="quarter" idx="5"/>
          </p:nvPr>
        </p:nvSpPr>
        <p:spPr/>
        <p:txBody>
          <a:bodyPr/>
          <a:lstStyle/>
          <a:p>
            <a:fld id="{0187D12A-64D4-4043-8A6B-E859BF4A2B12}" type="slidenum">
              <a:rPr lang="en-US" smtClean="0"/>
              <a:t>2</a:t>
            </a:fld>
            <a:endParaRPr lang="en-US"/>
          </a:p>
        </p:txBody>
      </p:sp>
    </p:spTree>
    <p:extLst>
      <p:ext uri="{BB962C8B-B14F-4D97-AF65-F5344CB8AC3E}">
        <p14:creationId xmlns:p14="http://schemas.microsoft.com/office/powerpoint/2010/main" val="3164694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Command declares an interface for all commands, providing a simple execute() method which asks the Receiver of the command to carry out an operation. The Receiver has the knowledge of what to do to carry out the request.  The Caller holds a command and can get the Command to execute a request by calling the execute method. The Client creates </a:t>
            </a:r>
            <a:r>
              <a:rPr lang="en-US" sz="1200" b="0" i="0" kern="1200" dirty="0" err="1">
                <a:solidFill>
                  <a:schemeClr val="tx1"/>
                </a:solidFill>
                <a:effectLst/>
                <a:latin typeface="+mn-lt"/>
                <a:ea typeface="+mn-ea"/>
                <a:cs typeface="+mn-cs"/>
              </a:rPr>
              <a:t>ConcreteCommands</a:t>
            </a:r>
            <a:r>
              <a:rPr lang="en-US" sz="1200" b="0" i="0" kern="1200" dirty="0">
                <a:solidFill>
                  <a:schemeClr val="tx1"/>
                </a:solidFill>
                <a:effectLst/>
                <a:latin typeface="+mn-lt"/>
                <a:ea typeface="+mn-ea"/>
                <a:cs typeface="+mn-cs"/>
              </a:rPr>
              <a:t> and sets a Receiver for the command. The </a:t>
            </a:r>
            <a:r>
              <a:rPr lang="en-US" sz="1200" b="0" i="0" kern="1200" dirty="0" err="1">
                <a:solidFill>
                  <a:schemeClr val="tx1"/>
                </a:solidFill>
                <a:effectLst/>
                <a:latin typeface="+mn-lt"/>
                <a:ea typeface="+mn-ea"/>
                <a:cs typeface="+mn-cs"/>
              </a:rPr>
              <a:t>ConcreteCommand</a:t>
            </a:r>
            <a:r>
              <a:rPr lang="en-US" sz="1200" b="0" i="0" kern="1200" dirty="0">
                <a:solidFill>
                  <a:schemeClr val="tx1"/>
                </a:solidFill>
                <a:effectLst/>
                <a:latin typeface="+mn-lt"/>
                <a:ea typeface="+mn-ea"/>
                <a:cs typeface="+mn-cs"/>
              </a:rPr>
              <a:t> defines a binding between the action and the receiver. When the Caller calls execute the </a:t>
            </a:r>
            <a:r>
              <a:rPr lang="en-US" sz="1200" b="0" i="0" kern="1200" dirty="0" err="1">
                <a:solidFill>
                  <a:schemeClr val="tx1"/>
                </a:solidFill>
                <a:effectLst/>
                <a:latin typeface="+mn-lt"/>
                <a:ea typeface="+mn-ea"/>
                <a:cs typeface="+mn-cs"/>
              </a:rPr>
              <a:t>ConcreteCommand</a:t>
            </a:r>
            <a:r>
              <a:rPr lang="en-US" sz="1200" b="0" i="0" kern="1200" dirty="0">
                <a:solidFill>
                  <a:schemeClr val="tx1"/>
                </a:solidFill>
                <a:effectLst/>
                <a:latin typeface="+mn-lt"/>
                <a:ea typeface="+mn-ea"/>
                <a:cs typeface="+mn-cs"/>
              </a:rPr>
              <a:t> will run one or more actions on the Receiver.</a:t>
            </a:r>
          </a:p>
        </p:txBody>
      </p:sp>
      <p:sp>
        <p:nvSpPr>
          <p:cNvPr id="4" name="Slide Number Placeholder 3"/>
          <p:cNvSpPr>
            <a:spLocks noGrp="1"/>
          </p:cNvSpPr>
          <p:nvPr>
            <p:ph type="sldNum" sz="quarter" idx="5"/>
          </p:nvPr>
        </p:nvSpPr>
        <p:spPr/>
        <p:txBody>
          <a:bodyPr/>
          <a:lstStyle/>
          <a:p>
            <a:fld id="{0187D12A-64D4-4043-8A6B-E859BF4A2B12}" type="slidenum">
              <a:rPr lang="en-US" smtClean="0"/>
              <a:t>3</a:t>
            </a:fld>
            <a:endParaRPr lang="en-US"/>
          </a:p>
        </p:txBody>
      </p:sp>
    </p:spTree>
    <p:extLst>
      <p:ext uri="{BB962C8B-B14F-4D97-AF65-F5344CB8AC3E}">
        <p14:creationId xmlns:p14="http://schemas.microsoft.com/office/powerpoint/2010/main" val="3093347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have our command interface which holds all commands.</a:t>
            </a:r>
          </a:p>
          <a:p>
            <a:endParaRPr lang="en-US" dirty="0"/>
          </a:p>
          <a:p>
            <a:r>
              <a:rPr lang="en-US" dirty="0"/>
              <a:t>Next, the </a:t>
            </a:r>
            <a:r>
              <a:rPr lang="en-US" dirty="0" err="1"/>
              <a:t>concretecommand</a:t>
            </a:r>
            <a:r>
              <a:rPr lang="en-US" dirty="0"/>
              <a:t> class </a:t>
            </a:r>
            <a:r>
              <a:rPr lang="en-US" dirty="0" err="1"/>
              <a:t>LightsOnCommand</a:t>
            </a:r>
            <a:r>
              <a:rPr lang="en-US" dirty="0"/>
              <a:t>, extends command in this case to turn lights on and off.</a:t>
            </a:r>
          </a:p>
          <a:p>
            <a:endParaRPr lang="en-US" dirty="0"/>
          </a:p>
          <a:p>
            <a:r>
              <a:rPr lang="en-US" dirty="0"/>
              <a:t>Then our receiver class contains the logic to carry out the command.</a:t>
            </a:r>
          </a:p>
          <a:p>
            <a:endParaRPr lang="en-US" dirty="0"/>
          </a:p>
          <a:p>
            <a:r>
              <a:rPr lang="en-US" dirty="0"/>
              <a:t>Our Invoker, or caller, in this case is a remote control which gets the command to execute by calling the execute method.</a:t>
            </a:r>
          </a:p>
          <a:p>
            <a:endParaRPr lang="en-US" dirty="0"/>
          </a:p>
          <a:p>
            <a:r>
              <a:rPr lang="en-US" dirty="0"/>
              <a:t>Lastly, the client class is set up to use the caller class to invoke the command.</a:t>
            </a:r>
          </a:p>
          <a:p>
            <a:endParaRPr lang="en-US" dirty="0"/>
          </a:p>
          <a:p>
            <a:endParaRPr lang="en-US" dirty="0"/>
          </a:p>
        </p:txBody>
      </p:sp>
      <p:sp>
        <p:nvSpPr>
          <p:cNvPr id="4" name="Slide Number Placeholder 3"/>
          <p:cNvSpPr>
            <a:spLocks noGrp="1"/>
          </p:cNvSpPr>
          <p:nvPr>
            <p:ph type="sldNum" sz="quarter" idx="5"/>
          </p:nvPr>
        </p:nvSpPr>
        <p:spPr/>
        <p:txBody>
          <a:bodyPr/>
          <a:lstStyle/>
          <a:p>
            <a:fld id="{0187D12A-64D4-4043-8A6B-E859BF4A2B12}" type="slidenum">
              <a:rPr lang="en-US" smtClean="0"/>
              <a:t>4</a:t>
            </a:fld>
            <a:endParaRPr lang="en-US"/>
          </a:p>
        </p:txBody>
      </p:sp>
    </p:spTree>
    <p:extLst>
      <p:ext uri="{BB962C8B-B14F-4D97-AF65-F5344CB8AC3E}">
        <p14:creationId xmlns:p14="http://schemas.microsoft.com/office/powerpoint/2010/main" val="2044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Yes, this </a:t>
            </a:r>
            <a:r>
              <a:rPr lang="en-US" sz="1200" b="0" i="0" kern="1200" dirty="0">
                <a:solidFill>
                  <a:schemeClr val="tx1"/>
                </a:solidFill>
                <a:effectLst/>
                <a:latin typeface="+mn-lt"/>
                <a:ea typeface="+mn-ea"/>
                <a:cs typeface="+mn-cs"/>
              </a:rPr>
              <a:t>allows clients to be parametrized with different requests</a:t>
            </a:r>
            <a:endParaRPr lang="en-US" dirty="0"/>
          </a:p>
          <a:p>
            <a:pPr marL="171450" indent="-171450">
              <a:buFontTx/>
              <a:buChar char="-"/>
            </a:pPr>
            <a:r>
              <a:rPr lang="en-US" dirty="0"/>
              <a:t>No, </a:t>
            </a:r>
            <a:r>
              <a:rPr lang="en-US" sz="1200" b="0" i="0" kern="1200" dirty="0">
                <a:solidFill>
                  <a:schemeClr val="tx1"/>
                </a:solidFill>
                <a:effectLst/>
                <a:latin typeface="+mn-lt"/>
                <a:ea typeface="+mn-ea"/>
                <a:cs typeface="+mn-cs"/>
              </a:rPr>
              <a:t> commands are created by one client that knows what need to be done (client), and passed to another client that has the resources for doing it (receiver).</a:t>
            </a:r>
          </a:p>
          <a:p>
            <a:pPr marL="171450" indent="-171450">
              <a:buFontTx/>
              <a:buChar char="-"/>
            </a:pPr>
            <a:r>
              <a:rPr lang="en-US" sz="1200" b="0" i="0" kern="1200" dirty="0">
                <a:solidFill>
                  <a:schemeClr val="tx1"/>
                </a:solidFill>
                <a:effectLst/>
                <a:latin typeface="+mn-lt"/>
                <a:ea typeface="+mn-ea"/>
                <a:cs typeface="+mn-cs"/>
              </a:rPr>
              <a:t>Accepts the request and performs a specific action on it.</a:t>
            </a:r>
          </a:p>
        </p:txBody>
      </p:sp>
      <p:sp>
        <p:nvSpPr>
          <p:cNvPr id="4" name="Slide Number Placeholder 3"/>
          <p:cNvSpPr>
            <a:spLocks noGrp="1"/>
          </p:cNvSpPr>
          <p:nvPr>
            <p:ph type="sldNum" sz="quarter" idx="5"/>
          </p:nvPr>
        </p:nvSpPr>
        <p:spPr/>
        <p:txBody>
          <a:bodyPr/>
          <a:lstStyle/>
          <a:p>
            <a:fld id="{0187D12A-64D4-4043-8A6B-E859BF4A2B12}" type="slidenum">
              <a:rPr lang="en-US" smtClean="0"/>
              <a:t>5</a:t>
            </a:fld>
            <a:endParaRPr lang="en-US"/>
          </a:p>
        </p:txBody>
      </p:sp>
    </p:spTree>
    <p:extLst>
      <p:ext uri="{BB962C8B-B14F-4D97-AF65-F5344CB8AC3E}">
        <p14:creationId xmlns:p14="http://schemas.microsoft.com/office/powerpoint/2010/main" val="2905221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87D12A-64D4-4043-8A6B-E859BF4A2B12}" type="slidenum">
              <a:rPr lang="en-US" smtClean="0"/>
              <a:t>6</a:t>
            </a:fld>
            <a:endParaRPr lang="en-US"/>
          </a:p>
        </p:txBody>
      </p:sp>
    </p:spTree>
    <p:extLst>
      <p:ext uri="{BB962C8B-B14F-4D97-AF65-F5344CB8AC3E}">
        <p14:creationId xmlns:p14="http://schemas.microsoft.com/office/powerpoint/2010/main" val="13591818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4/30/2019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4/30/2019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sourcemaking.com/design_patterns/command"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dzone.com/articles/design-patterns-command" TargetMode="External"/><Relationship Id="rId4" Type="http://schemas.openxmlformats.org/officeDocument/2006/relationships/hyperlink" Target="https://www.oodesign.com/command-pattern.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632BD-2B77-4779-B83B-7EC765B0CC59}"/>
              </a:ext>
            </a:extLst>
          </p:cNvPr>
          <p:cNvSpPr>
            <a:spLocks noGrp="1"/>
          </p:cNvSpPr>
          <p:nvPr>
            <p:ph type="ctrTitle"/>
          </p:nvPr>
        </p:nvSpPr>
        <p:spPr/>
        <p:txBody>
          <a:bodyPr/>
          <a:lstStyle/>
          <a:p>
            <a:r>
              <a:rPr lang="en-US" dirty="0" err="1"/>
              <a:t>COmmand</a:t>
            </a:r>
            <a:r>
              <a:rPr lang="en-US" dirty="0"/>
              <a:t> Design Pattern </a:t>
            </a:r>
          </a:p>
        </p:txBody>
      </p:sp>
      <p:sp>
        <p:nvSpPr>
          <p:cNvPr id="3" name="Subtitle 2">
            <a:extLst>
              <a:ext uri="{FF2B5EF4-FFF2-40B4-BE49-F238E27FC236}">
                <a16:creationId xmlns:a16="http://schemas.microsoft.com/office/drawing/2014/main" id="{200EE373-47C8-47AC-B00D-CBD8E6FF342C}"/>
              </a:ext>
            </a:extLst>
          </p:cNvPr>
          <p:cNvSpPr>
            <a:spLocks noGrp="1"/>
          </p:cNvSpPr>
          <p:nvPr>
            <p:ph type="subTitle" idx="1"/>
          </p:nvPr>
        </p:nvSpPr>
        <p:spPr/>
        <p:txBody>
          <a:bodyPr/>
          <a:lstStyle/>
          <a:p>
            <a:r>
              <a:rPr lang="en-US" dirty="0"/>
              <a:t>Brett Recker</a:t>
            </a:r>
          </a:p>
          <a:p>
            <a:r>
              <a:rPr lang="en-US" dirty="0"/>
              <a:t>Radwan </a:t>
            </a:r>
            <a:r>
              <a:rPr lang="en-US" dirty="0" err="1"/>
              <a:t>Albadawi</a:t>
            </a:r>
            <a:endParaRPr lang="en-US" dirty="0"/>
          </a:p>
        </p:txBody>
      </p:sp>
    </p:spTree>
    <p:extLst>
      <p:ext uri="{BB962C8B-B14F-4D97-AF65-F5344CB8AC3E}">
        <p14:creationId xmlns:p14="http://schemas.microsoft.com/office/powerpoint/2010/main" val="1123587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B72CD-8EE3-4E4C-8572-89DD666C28F2}"/>
              </a:ext>
            </a:extLst>
          </p:cNvPr>
          <p:cNvSpPr>
            <a:spLocks noGrp="1"/>
          </p:cNvSpPr>
          <p:nvPr>
            <p:ph type="title"/>
          </p:nvPr>
        </p:nvSpPr>
        <p:spPr/>
        <p:txBody>
          <a:bodyPr/>
          <a:lstStyle/>
          <a:p>
            <a:r>
              <a:rPr lang="en-US" dirty="0"/>
              <a:t>Story</a:t>
            </a:r>
          </a:p>
        </p:txBody>
      </p:sp>
      <p:sp>
        <p:nvSpPr>
          <p:cNvPr id="3" name="Content Placeholder 2">
            <a:extLst>
              <a:ext uri="{FF2B5EF4-FFF2-40B4-BE49-F238E27FC236}">
                <a16:creationId xmlns:a16="http://schemas.microsoft.com/office/drawing/2014/main" id="{08640130-01A5-4314-83B3-2508B1506577}"/>
              </a:ext>
            </a:extLst>
          </p:cNvPr>
          <p:cNvSpPr>
            <a:spLocks noGrp="1"/>
          </p:cNvSpPr>
          <p:nvPr>
            <p:ph idx="1"/>
          </p:nvPr>
        </p:nvSpPr>
        <p:spPr>
          <a:xfrm>
            <a:off x="1141412" y="1561589"/>
            <a:ext cx="9905999" cy="1617839"/>
          </a:xfrm>
        </p:spPr>
        <p:txBody>
          <a:bodyPr>
            <a:normAutofit fontScale="85000" lnSpcReduction="20000"/>
          </a:bodyPr>
          <a:lstStyle/>
          <a:p>
            <a:r>
              <a:rPr lang="en-US" dirty="0"/>
              <a:t>Encapsulate a request as an object letting you parametrize clients with different requests, queue or log requests, and support undoable operations.</a:t>
            </a:r>
          </a:p>
          <a:p>
            <a:r>
              <a:rPr lang="en-US" dirty="0"/>
              <a:t>Promote "invocation of a method on an object" to full object status</a:t>
            </a:r>
          </a:p>
          <a:p>
            <a:r>
              <a:rPr lang="en-US" dirty="0"/>
              <a:t>An object-oriented callback</a:t>
            </a:r>
          </a:p>
        </p:txBody>
      </p:sp>
      <p:pic>
        <p:nvPicPr>
          <p:cNvPr id="4" name="Picture 3">
            <a:extLst>
              <a:ext uri="{FF2B5EF4-FFF2-40B4-BE49-F238E27FC236}">
                <a16:creationId xmlns:a16="http://schemas.microsoft.com/office/drawing/2014/main" id="{D6752A8A-C8BF-4D38-B6E3-57A6FF672459}"/>
              </a:ext>
            </a:extLst>
          </p:cNvPr>
          <p:cNvPicPr>
            <a:picLocks noChangeAspect="1"/>
          </p:cNvPicPr>
          <p:nvPr/>
        </p:nvPicPr>
        <p:blipFill>
          <a:blip r:embed="rId3"/>
          <a:stretch>
            <a:fillRect/>
          </a:stretch>
        </p:blipFill>
        <p:spPr>
          <a:xfrm>
            <a:off x="4953799" y="3429000"/>
            <a:ext cx="1575971" cy="3070128"/>
          </a:xfrm>
          <a:prstGeom prst="rect">
            <a:avLst/>
          </a:prstGeom>
        </p:spPr>
      </p:pic>
    </p:spTree>
    <p:extLst>
      <p:ext uri="{BB962C8B-B14F-4D97-AF65-F5344CB8AC3E}">
        <p14:creationId xmlns:p14="http://schemas.microsoft.com/office/powerpoint/2010/main" val="1204342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52C2D-49A8-40CD-B3F8-25BF692FA839}"/>
              </a:ext>
            </a:extLst>
          </p:cNvPr>
          <p:cNvSpPr>
            <a:spLocks noGrp="1"/>
          </p:cNvSpPr>
          <p:nvPr>
            <p:ph type="title"/>
          </p:nvPr>
        </p:nvSpPr>
        <p:spPr/>
        <p:txBody>
          <a:bodyPr/>
          <a:lstStyle/>
          <a:p>
            <a:r>
              <a:rPr lang="en-US" dirty="0"/>
              <a:t>UML Design</a:t>
            </a:r>
          </a:p>
        </p:txBody>
      </p:sp>
      <p:pic>
        <p:nvPicPr>
          <p:cNvPr id="3" name="Picture 2">
            <a:extLst>
              <a:ext uri="{FF2B5EF4-FFF2-40B4-BE49-F238E27FC236}">
                <a16:creationId xmlns:a16="http://schemas.microsoft.com/office/drawing/2014/main" id="{6967FF96-3346-4B11-BB9F-9F2EFA64320F}"/>
              </a:ext>
            </a:extLst>
          </p:cNvPr>
          <p:cNvPicPr>
            <a:picLocks noChangeAspect="1"/>
          </p:cNvPicPr>
          <p:nvPr/>
        </p:nvPicPr>
        <p:blipFill>
          <a:blip r:embed="rId3"/>
          <a:stretch>
            <a:fillRect/>
          </a:stretch>
        </p:blipFill>
        <p:spPr>
          <a:xfrm>
            <a:off x="1227741" y="2461037"/>
            <a:ext cx="9736518" cy="3165775"/>
          </a:xfrm>
          <a:prstGeom prst="rect">
            <a:avLst/>
          </a:prstGeom>
        </p:spPr>
      </p:pic>
    </p:spTree>
    <p:extLst>
      <p:ext uri="{BB962C8B-B14F-4D97-AF65-F5344CB8AC3E}">
        <p14:creationId xmlns:p14="http://schemas.microsoft.com/office/powerpoint/2010/main" val="3252342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8EE74-5F6B-4C29-8D79-58DD460DBDDF}"/>
              </a:ext>
            </a:extLst>
          </p:cNvPr>
          <p:cNvSpPr>
            <a:spLocks noGrp="1"/>
          </p:cNvSpPr>
          <p:nvPr>
            <p:ph type="title"/>
          </p:nvPr>
        </p:nvSpPr>
        <p:spPr>
          <a:xfrm>
            <a:off x="1261730" y="-163532"/>
            <a:ext cx="9905998" cy="1478570"/>
          </a:xfrm>
        </p:spPr>
        <p:txBody>
          <a:bodyPr/>
          <a:lstStyle/>
          <a:p>
            <a:r>
              <a:rPr lang="en-US" dirty="0"/>
              <a:t>Code</a:t>
            </a:r>
          </a:p>
        </p:txBody>
      </p:sp>
      <p:pic>
        <p:nvPicPr>
          <p:cNvPr id="3" name="Picture 2">
            <a:extLst>
              <a:ext uri="{FF2B5EF4-FFF2-40B4-BE49-F238E27FC236}">
                <a16:creationId xmlns:a16="http://schemas.microsoft.com/office/drawing/2014/main" id="{A4E1F039-8C0C-4269-830F-880D5221E15B}"/>
              </a:ext>
            </a:extLst>
          </p:cNvPr>
          <p:cNvPicPr>
            <a:picLocks noChangeAspect="1"/>
          </p:cNvPicPr>
          <p:nvPr/>
        </p:nvPicPr>
        <p:blipFill>
          <a:blip r:embed="rId3"/>
          <a:stretch>
            <a:fillRect/>
          </a:stretch>
        </p:blipFill>
        <p:spPr>
          <a:xfrm>
            <a:off x="1261730" y="1387227"/>
            <a:ext cx="2086818" cy="838539"/>
          </a:xfrm>
          <a:prstGeom prst="rect">
            <a:avLst/>
          </a:prstGeom>
        </p:spPr>
      </p:pic>
      <p:pic>
        <p:nvPicPr>
          <p:cNvPr id="4" name="Picture 3">
            <a:extLst>
              <a:ext uri="{FF2B5EF4-FFF2-40B4-BE49-F238E27FC236}">
                <a16:creationId xmlns:a16="http://schemas.microsoft.com/office/drawing/2014/main" id="{496974E2-9292-4EAB-8E82-E5FFEFDE0842}"/>
              </a:ext>
            </a:extLst>
          </p:cNvPr>
          <p:cNvPicPr>
            <a:picLocks noChangeAspect="1"/>
          </p:cNvPicPr>
          <p:nvPr/>
        </p:nvPicPr>
        <p:blipFill>
          <a:blip r:embed="rId4"/>
          <a:stretch>
            <a:fillRect/>
          </a:stretch>
        </p:blipFill>
        <p:spPr>
          <a:xfrm>
            <a:off x="1261730" y="2650234"/>
            <a:ext cx="3430387" cy="1982001"/>
          </a:xfrm>
          <a:prstGeom prst="rect">
            <a:avLst/>
          </a:prstGeom>
        </p:spPr>
      </p:pic>
      <p:pic>
        <p:nvPicPr>
          <p:cNvPr id="5" name="Picture 4">
            <a:extLst>
              <a:ext uri="{FF2B5EF4-FFF2-40B4-BE49-F238E27FC236}">
                <a16:creationId xmlns:a16="http://schemas.microsoft.com/office/drawing/2014/main" id="{E08A0E29-2DE6-4B05-BE8B-AA63E7237A59}"/>
              </a:ext>
            </a:extLst>
          </p:cNvPr>
          <p:cNvPicPr>
            <a:picLocks noChangeAspect="1"/>
          </p:cNvPicPr>
          <p:nvPr/>
        </p:nvPicPr>
        <p:blipFill>
          <a:blip r:embed="rId5"/>
          <a:stretch>
            <a:fillRect/>
          </a:stretch>
        </p:blipFill>
        <p:spPr>
          <a:xfrm>
            <a:off x="5470240" y="1320525"/>
            <a:ext cx="2029645" cy="1810482"/>
          </a:xfrm>
          <a:prstGeom prst="rect">
            <a:avLst/>
          </a:prstGeom>
        </p:spPr>
      </p:pic>
      <p:pic>
        <p:nvPicPr>
          <p:cNvPr id="6" name="Picture 5">
            <a:extLst>
              <a:ext uri="{FF2B5EF4-FFF2-40B4-BE49-F238E27FC236}">
                <a16:creationId xmlns:a16="http://schemas.microsoft.com/office/drawing/2014/main" id="{E5BC25D4-DC0E-4FA3-813F-AF1A355E2AA5}"/>
              </a:ext>
            </a:extLst>
          </p:cNvPr>
          <p:cNvPicPr>
            <a:picLocks noChangeAspect="1"/>
          </p:cNvPicPr>
          <p:nvPr/>
        </p:nvPicPr>
        <p:blipFill>
          <a:blip r:embed="rId6"/>
          <a:stretch>
            <a:fillRect/>
          </a:stretch>
        </p:blipFill>
        <p:spPr>
          <a:xfrm>
            <a:off x="8112054" y="1315038"/>
            <a:ext cx="3259730" cy="1782367"/>
          </a:xfrm>
          <a:prstGeom prst="rect">
            <a:avLst/>
          </a:prstGeom>
        </p:spPr>
      </p:pic>
      <p:pic>
        <p:nvPicPr>
          <p:cNvPr id="7" name="Picture 6">
            <a:extLst>
              <a:ext uri="{FF2B5EF4-FFF2-40B4-BE49-F238E27FC236}">
                <a16:creationId xmlns:a16="http://schemas.microsoft.com/office/drawing/2014/main" id="{F4A4BCB9-932B-467C-89DE-28E787227A01}"/>
              </a:ext>
            </a:extLst>
          </p:cNvPr>
          <p:cNvPicPr>
            <a:picLocks noChangeAspect="1"/>
          </p:cNvPicPr>
          <p:nvPr/>
        </p:nvPicPr>
        <p:blipFill>
          <a:blip r:embed="rId7"/>
          <a:stretch>
            <a:fillRect/>
          </a:stretch>
        </p:blipFill>
        <p:spPr>
          <a:xfrm>
            <a:off x="6214729" y="3400602"/>
            <a:ext cx="3935416" cy="2944415"/>
          </a:xfrm>
          <a:prstGeom prst="rect">
            <a:avLst/>
          </a:prstGeom>
        </p:spPr>
      </p:pic>
    </p:spTree>
    <p:extLst>
      <p:ext uri="{BB962C8B-B14F-4D97-AF65-F5344CB8AC3E}">
        <p14:creationId xmlns:p14="http://schemas.microsoft.com/office/powerpoint/2010/main" val="3558361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37368-88AA-4491-B54F-32490B51AADC}"/>
              </a:ext>
            </a:extLst>
          </p:cNvPr>
          <p:cNvSpPr>
            <a:spLocks noGrp="1"/>
          </p:cNvSpPr>
          <p:nvPr>
            <p:ph type="title"/>
          </p:nvPr>
        </p:nvSpPr>
        <p:spPr/>
        <p:txBody>
          <a:bodyPr/>
          <a:lstStyle/>
          <a:p>
            <a:r>
              <a:rPr lang="en-US" dirty="0"/>
              <a:t>Quiz</a:t>
            </a:r>
          </a:p>
        </p:txBody>
      </p:sp>
      <p:sp>
        <p:nvSpPr>
          <p:cNvPr id="7" name="Content Placeholder 6">
            <a:extLst>
              <a:ext uri="{FF2B5EF4-FFF2-40B4-BE49-F238E27FC236}">
                <a16:creationId xmlns:a16="http://schemas.microsoft.com/office/drawing/2014/main" id="{52FF9B7C-D63C-407C-8635-75C6915060E2}"/>
              </a:ext>
            </a:extLst>
          </p:cNvPr>
          <p:cNvSpPr>
            <a:spLocks noGrp="1"/>
          </p:cNvSpPr>
          <p:nvPr>
            <p:ph idx="1"/>
          </p:nvPr>
        </p:nvSpPr>
        <p:spPr/>
        <p:txBody>
          <a:bodyPr/>
          <a:lstStyle/>
          <a:p>
            <a:r>
              <a:rPr lang="en-US" dirty="0"/>
              <a:t>In the command pattern, are requests encapsulated as objects?</a:t>
            </a:r>
          </a:p>
          <a:p>
            <a:r>
              <a:rPr lang="en-US" dirty="0"/>
              <a:t>Is the command created and executed by the same class?</a:t>
            </a:r>
          </a:p>
          <a:p>
            <a:r>
              <a:rPr lang="en-US" dirty="0"/>
              <a:t>What is the role of the receiver?</a:t>
            </a:r>
          </a:p>
        </p:txBody>
      </p:sp>
    </p:spTree>
    <p:extLst>
      <p:ext uri="{BB962C8B-B14F-4D97-AF65-F5344CB8AC3E}">
        <p14:creationId xmlns:p14="http://schemas.microsoft.com/office/powerpoint/2010/main" val="3092696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C64DE-E9C9-46BD-B5D8-BBBBE13F7243}"/>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B30770B3-A8C5-41FD-983C-63BFB6563EF6}"/>
              </a:ext>
            </a:extLst>
          </p:cNvPr>
          <p:cNvSpPr>
            <a:spLocks noGrp="1"/>
          </p:cNvSpPr>
          <p:nvPr>
            <p:ph idx="1"/>
          </p:nvPr>
        </p:nvSpPr>
        <p:spPr/>
        <p:txBody>
          <a:bodyPr/>
          <a:lstStyle/>
          <a:p>
            <a:r>
              <a:rPr lang="en-US" dirty="0">
                <a:hlinkClick r:id="rId3"/>
              </a:rPr>
              <a:t>https://sourcemaking.com/design_patterns/command</a:t>
            </a:r>
            <a:endParaRPr lang="en-US" dirty="0"/>
          </a:p>
          <a:p>
            <a:r>
              <a:rPr lang="en-US" dirty="0">
                <a:hlinkClick r:id="rId4"/>
              </a:rPr>
              <a:t>https://www.oodesign.com/command-pattern.html</a:t>
            </a:r>
            <a:endParaRPr lang="en-US" dirty="0"/>
          </a:p>
          <a:p>
            <a:r>
              <a:rPr lang="en-US" dirty="0">
                <a:hlinkClick r:id="rId5"/>
              </a:rPr>
              <a:t>https://dzone.com/articles/design-patterns-command</a:t>
            </a:r>
            <a:endParaRPr lang="en-US" dirty="0"/>
          </a:p>
          <a:p>
            <a:endParaRPr lang="en-US" dirty="0"/>
          </a:p>
        </p:txBody>
      </p:sp>
    </p:spTree>
    <p:extLst>
      <p:ext uri="{BB962C8B-B14F-4D97-AF65-F5344CB8AC3E}">
        <p14:creationId xmlns:p14="http://schemas.microsoft.com/office/powerpoint/2010/main" val="28664584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277</TotalTime>
  <Words>392</Words>
  <Application>Microsoft Office PowerPoint</Application>
  <PresentationFormat>Widescreen</PresentationFormat>
  <Paragraphs>38</Paragraphs>
  <Slides>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Trebuchet MS</vt:lpstr>
      <vt:lpstr>Tw Cen MT</vt:lpstr>
      <vt:lpstr>Circuit</vt:lpstr>
      <vt:lpstr>COmmand Design Pattern </vt:lpstr>
      <vt:lpstr>Story</vt:lpstr>
      <vt:lpstr>UML Design</vt:lpstr>
      <vt:lpstr>Code</vt:lpstr>
      <vt:lpstr>Quiz</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Bridge Design Pattern</dc:title>
  <dc:creator>Recker,Brett</dc:creator>
  <cp:lastModifiedBy>Recker,Brett</cp:lastModifiedBy>
  <cp:revision>27</cp:revision>
  <dcterms:created xsi:type="dcterms:W3CDTF">2019-04-25T23:16:10Z</dcterms:created>
  <dcterms:modified xsi:type="dcterms:W3CDTF">2019-04-30T19:25:50Z</dcterms:modified>
</cp:coreProperties>
</file>