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292" autoAdjust="0"/>
  </p:normalViewPr>
  <p:slideViewPr>
    <p:cSldViewPr snapToGrid="0">
      <p:cViewPr varScale="1">
        <p:scale>
          <a:sx n="80" d="100"/>
          <a:sy n="80" d="100"/>
        </p:scale>
        <p:origin x="17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terms used when explaining Command Design Pattern.  Using the Turn TV On example, the client defines the device or TV and a command to be issued (</a:t>
            </a:r>
            <a:r>
              <a:rPr lang="en-US" dirty="0" err="1"/>
              <a:t>TurnTVOn</a:t>
            </a:r>
            <a:r>
              <a:rPr lang="en-US" dirty="0"/>
              <a:t>).  Let’s say our </a:t>
            </a:r>
            <a:r>
              <a:rPr lang="en-US" dirty="0" err="1"/>
              <a:t>DeviceButton</a:t>
            </a:r>
            <a:r>
              <a:rPr lang="en-US" dirty="0"/>
              <a:t> Invoker class has a press method.  When the client calls this press method the invoker calls the execute command on the Command Object.  Lastly, this execute method will call the Receiver and in our case will turn the TV on.</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Command object declares an interface for all commands by providing a simple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each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class extends Command and defines the relationship between the Receiver object and an action.  It also implements a Execute method by calling the corresponding action on the receiver. In our TV example the receiver would be the TV and it’s action is Power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Lastly, the invoker holds the command and can get it to execute a request by calling its execute method.  This would be the TurnTVOn method in our example from the last slide with would set power the TV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design is beneficial as the creation of a command and its execution are not dependent on each other.  This means that the Command instance can be instantiated by Client, but run sometime later by the Invoker, and the Client and Invoker don’t need to know about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pattern also allows for extensibility as we can add a new command without changing the existing code.  It also supports a queue system so that a sequence of commands can be implemented.</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for all commands which implements a simple execute method.</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switch a light on through the execute method.</a:t>
            </a:r>
          </a:p>
          <a:p>
            <a:endParaRPr lang="en-US" dirty="0"/>
          </a:p>
          <a:p>
            <a:r>
              <a:rPr lang="en-US" dirty="0"/>
              <a:t>Then our receiver class contains the logic to carry out the command.  Here we define the receiver action of setting the on attribute of the light.  </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Client, Invoker, Command, </a:t>
            </a:r>
            <a:r>
              <a:rPr lang="en-US" dirty="0" err="1"/>
              <a:t>Reciever</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the client and executed by the invoker.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mand_patter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time_continue=118&amp;v=7Pj5kAhVBlg" TargetMode="External"/><Relationship Id="rId4" Type="http://schemas.openxmlformats.org/officeDocument/2006/relationships/hyperlink" Target="https://dzone.com/articles/design-patterns-com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Command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90"/>
            <a:ext cx="9905999" cy="2382881"/>
          </a:xfrm>
        </p:spPr>
        <p:txBody>
          <a:bodyPr>
            <a:normAutofit/>
          </a:bodyPr>
          <a:lstStyle/>
          <a:p>
            <a:r>
              <a:rPr lang="en-US" dirty="0"/>
              <a:t>A behavioral design pattern in which an object is used to encapsulate all information needed to perform an action or trigger an event at a later time.</a:t>
            </a:r>
          </a:p>
          <a:p>
            <a:r>
              <a:rPr lang="en-US" dirty="0"/>
              <a:t>This information includes the method name, the object that owns the method and values for the method parameters.</a:t>
            </a:r>
          </a:p>
        </p:txBody>
      </p:sp>
      <p:sp>
        <p:nvSpPr>
          <p:cNvPr id="5" name="TextBox 4">
            <a:extLst>
              <a:ext uri="{FF2B5EF4-FFF2-40B4-BE49-F238E27FC236}">
                <a16:creationId xmlns:a16="http://schemas.microsoft.com/office/drawing/2014/main" id="{17F826A7-8442-4E1C-A68A-D9A5E5C394BD}"/>
              </a:ext>
            </a:extLst>
          </p:cNvPr>
          <p:cNvSpPr txBox="1"/>
          <p:nvPr/>
        </p:nvSpPr>
        <p:spPr>
          <a:xfrm>
            <a:off x="729034" y="4325490"/>
            <a:ext cx="1996234" cy="954107"/>
          </a:xfrm>
          <a:prstGeom prst="rect">
            <a:avLst/>
          </a:prstGeom>
          <a:noFill/>
        </p:spPr>
        <p:txBody>
          <a:bodyPr wrap="square" rtlCol="0">
            <a:spAutoFit/>
          </a:bodyPr>
          <a:lstStyle/>
          <a:p>
            <a:pPr algn="ctr"/>
            <a:r>
              <a:rPr lang="en-US" sz="3200" b="1" dirty="0"/>
              <a:t>Client</a:t>
            </a:r>
          </a:p>
          <a:p>
            <a:pPr algn="ctr"/>
            <a:r>
              <a:rPr lang="en-US" sz="2400" dirty="0" err="1"/>
              <a:t>TurnTVOn</a:t>
            </a:r>
            <a:endParaRPr lang="en-US" sz="2400" dirty="0"/>
          </a:p>
        </p:txBody>
      </p:sp>
      <p:sp>
        <p:nvSpPr>
          <p:cNvPr id="6" name="TextBox 5">
            <a:extLst>
              <a:ext uri="{FF2B5EF4-FFF2-40B4-BE49-F238E27FC236}">
                <a16:creationId xmlns:a16="http://schemas.microsoft.com/office/drawing/2014/main" id="{C24B2C1D-D239-4543-AC78-89CB0571BF76}"/>
              </a:ext>
            </a:extLst>
          </p:cNvPr>
          <p:cNvSpPr txBox="1"/>
          <p:nvPr/>
        </p:nvSpPr>
        <p:spPr>
          <a:xfrm>
            <a:off x="2725268" y="4325489"/>
            <a:ext cx="2808987" cy="954107"/>
          </a:xfrm>
          <a:prstGeom prst="rect">
            <a:avLst/>
          </a:prstGeom>
          <a:noFill/>
        </p:spPr>
        <p:txBody>
          <a:bodyPr wrap="square" rtlCol="0">
            <a:spAutoFit/>
          </a:bodyPr>
          <a:lstStyle/>
          <a:p>
            <a:pPr algn="ctr"/>
            <a:r>
              <a:rPr lang="en-US" sz="3200" b="1" dirty="0"/>
              <a:t>Invoker</a:t>
            </a:r>
          </a:p>
          <a:p>
            <a:pPr algn="ctr"/>
            <a:r>
              <a:rPr lang="en-US" sz="2400" dirty="0"/>
              <a:t>DeviceButton.press()</a:t>
            </a:r>
          </a:p>
        </p:txBody>
      </p:sp>
      <p:sp>
        <p:nvSpPr>
          <p:cNvPr id="7" name="TextBox 6">
            <a:extLst>
              <a:ext uri="{FF2B5EF4-FFF2-40B4-BE49-F238E27FC236}">
                <a16:creationId xmlns:a16="http://schemas.microsoft.com/office/drawing/2014/main" id="{058F0C18-CFE5-4B84-9A13-D810BC85DE4A}"/>
              </a:ext>
            </a:extLst>
          </p:cNvPr>
          <p:cNvSpPr txBox="1"/>
          <p:nvPr/>
        </p:nvSpPr>
        <p:spPr>
          <a:xfrm>
            <a:off x="5650796" y="4325488"/>
            <a:ext cx="3006072" cy="954107"/>
          </a:xfrm>
          <a:prstGeom prst="rect">
            <a:avLst/>
          </a:prstGeom>
          <a:noFill/>
        </p:spPr>
        <p:txBody>
          <a:bodyPr wrap="square" rtlCol="0">
            <a:spAutoFit/>
          </a:bodyPr>
          <a:lstStyle/>
          <a:p>
            <a:pPr algn="ctr"/>
            <a:r>
              <a:rPr lang="en-US" sz="3200" b="1" dirty="0"/>
              <a:t>Command</a:t>
            </a:r>
          </a:p>
          <a:p>
            <a:pPr algn="ctr"/>
            <a:r>
              <a:rPr lang="en-US" sz="2400" dirty="0"/>
              <a:t>TurnTVOn.execute()</a:t>
            </a:r>
          </a:p>
        </p:txBody>
      </p:sp>
      <p:sp>
        <p:nvSpPr>
          <p:cNvPr id="8" name="TextBox 7">
            <a:extLst>
              <a:ext uri="{FF2B5EF4-FFF2-40B4-BE49-F238E27FC236}">
                <a16:creationId xmlns:a16="http://schemas.microsoft.com/office/drawing/2014/main" id="{6331F15A-3673-4863-8BFE-CE7493FA9785}"/>
              </a:ext>
            </a:extLst>
          </p:cNvPr>
          <p:cNvSpPr txBox="1"/>
          <p:nvPr/>
        </p:nvSpPr>
        <p:spPr>
          <a:xfrm>
            <a:off x="8656868" y="4325488"/>
            <a:ext cx="3054067" cy="954107"/>
          </a:xfrm>
          <a:prstGeom prst="rect">
            <a:avLst/>
          </a:prstGeom>
          <a:noFill/>
        </p:spPr>
        <p:txBody>
          <a:bodyPr wrap="square" rtlCol="0">
            <a:spAutoFit/>
          </a:bodyPr>
          <a:lstStyle/>
          <a:p>
            <a:pPr algn="ctr"/>
            <a:r>
              <a:rPr lang="en-US" sz="3200" b="1" dirty="0"/>
              <a:t>Receiver</a:t>
            </a:r>
          </a:p>
          <a:p>
            <a:pPr algn="ctr"/>
            <a:r>
              <a:rPr lang="en-US" sz="2400" dirty="0"/>
              <a:t>Television.On</a:t>
            </a:r>
          </a:p>
        </p:txBody>
      </p:sp>
      <p:cxnSp>
        <p:nvCxnSpPr>
          <p:cNvPr id="10" name="Straight Arrow Connector 9">
            <a:extLst>
              <a:ext uri="{FF2B5EF4-FFF2-40B4-BE49-F238E27FC236}">
                <a16:creationId xmlns:a16="http://schemas.microsoft.com/office/drawing/2014/main" id="{E20CA846-42B5-47B2-9347-0185437DB6BB}"/>
              </a:ext>
            </a:extLst>
          </p:cNvPr>
          <p:cNvCxnSpPr/>
          <p:nvPr/>
        </p:nvCxnSpPr>
        <p:spPr>
          <a:xfrm>
            <a:off x="2348752" y="4589929"/>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0413C-51E6-4717-9F9D-5F7013064B79}"/>
              </a:ext>
            </a:extLst>
          </p:cNvPr>
          <p:cNvCxnSpPr/>
          <p:nvPr/>
        </p:nvCxnSpPr>
        <p:spPr>
          <a:xfrm>
            <a:off x="5031335"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27FC8F-722F-4641-8B54-7C41AC883B98}"/>
              </a:ext>
            </a:extLst>
          </p:cNvPr>
          <p:cNvCxnSpPr/>
          <p:nvPr/>
        </p:nvCxnSpPr>
        <p:spPr>
          <a:xfrm>
            <a:off x="8292352"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4" name="Picture 3">
            <a:extLst>
              <a:ext uri="{FF2B5EF4-FFF2-40B4-BE49-F238E27FC236}">
                <a16:creationId xmlns:a16="http://schemas.microsoft.com/office/drawing/2014/main" id="{2B2B4798-B9EB-4BC7-A923-28FF0F67F37A}"/>
              </a:ext>
            </a:extLst>
          </p:cNvPr>
          <p:cNvPicPr>
            <a:picLocks noChangeAspect="1"/>
          </p:cNvPicPr>
          <p:nvPr/>
        </p:nvPicPr>
        <p:blipFill>
          <a:blip r:embed="rId3"/>
          <a:stretch>
            <a:fillRect/>
          </a:stretch>
        </p:blipFill>
        <p:spPr>
          <a:xfrm>
            <a:off x="2539975" y="2097088"/>
            <a:ext cx="6532308" cy="3974477"/>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What are the four main classes in the Command Design Pattern?</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https://en.wikipedia.org/wiki/Command_pattern</a:t>
            </a:r>
            <a:endParaRPr lang="en-US" dirty="0"/>
          </a:p>
          <a:p>
            <a:r>
              <a:rPr lang="en-US" dirty="0">
                <a:hlinkClick r:id="rId4"/>
              </a:rPr>
              <a:t>https://dzone.com/articles/design-patterns-command</a:t>
            </a:r>
            <a:endParaRPr lang="en-US" dirty="0"/>
          </a:p>
          <a:p>
            <a:r>
              <a:rPr lang="en-US" dirty="0">
                <a:hlinkClick r:id="rId5"/>
              </a:rPr>
              <a:t>https://www.youtube.com/watch?time_continue=118&amp;v=7Pj5kAhVBlg</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415</TotalTime>
  <Words>562</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44</cp:revision>
  <dcterms:created xsi:type="dcterms:W3CDTF">2019-04-25T23:16:10Z</dcterms:created>
  <dcterms:modified xsi:type="dcterms:W3CDTF">2019-05-02T22:42:21Z</dcterms:modified>
</cp:coreProperties>
</file>