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2" r:id="rId4"/>
    <p:sldId id="275" r:id="rId5"/>
    <p:sldId id="269" r:id="rId6"/>
    <p:sldId id="277" r:id="rId7"/>
    <p:sldId id="296" r:id="rId8"/>
    <p:sldId id="297" r:id="rId9"/>
    <p:sldId id="298" r:id="rId10"/>
    <p:sldId id="299" r:id="rId11"/>
    <p:sldId id="279" r:id="rId12"/>
    <p:sldId id="286" r:id="rId13"/>
    <p:sldId id="292" r:id="rId14"/>
    <p:sldId id="294" r:id="rId15"/>
    <p:sldId id="295" r:id="rId16"/>
    <p:sldId id="291"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9A5729-B542-4A29-86A7-D8D8594D7B2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A5239E8-1746-4234-B7D3-CE26C52216D2}">
      <dgm:prSet phldrT="[Text]" custT="1"/>
      <dgm:spPr/>
      <dgm:t>
        <a:bodyPr/>
        <a:lstStyle/>
        <a:p>
          <a:r>
            <a:rPr lang="en-US" sz="2800" b="1" dirty="0">
              <a:latin typeface="Times New Roman" panose="02020603050405020304" pitchFamily="18" charset="0"/>
              <a:cs typeface="Times New Roman" panose="02020603050405020304" pitchFamily="18" charset="0"/>
            </a:rPr>
            <a:t>Presented By</a:t>
          </a:r>
        </a:p>
      </dgm:t>
    </dgm:pt>
    <dgm:pt modelId="{239399AE-2E50-427C-BE33-904FC944451D}" type="parTrans" cxnId="{42AB58AF-50BF-49A5-AB13-F16973B97878}">
      <dgm:prSet/>
      <dgm:spPr/>
      <dgm:t>
        <a:bodyPr/>
        <a:lstStyle/>
        <a:p>
          <a:endParaRPr lang="en-US"/>
        </a:p>
      </dgm:t>
    </dgm:pt>
    <dgm:pt modelId="{71ECD531-EE26-451B-AF4B-A3545608DE6E}" type="sibTrans" cxnId="{42AB58AF-50BF-49A5-AB13-F16973B97878}">
      <dgm:prSet/>
      <dgm:spPr/>
      <dgm:t>
        <a:bodyPr/>
        <a:lstStyle/>
        <a:p>
          <a:endParaRPr lang="en-US"/>
        </a:p>
      </dgm:t>
    </dgm:pt>
    <dgm:pt modelId="{07007B9C-F3B7-4C88-9B11-8E40C0580433}">
      <dgm:prSet phldrT="[Text]" custT="1"/>
      <dgm:spPr/>
      <dgm:t>
        <a:bodyPr/>
        <a:lstStyle/>
        <a:p>
          <a:r>
            <a:rPr lang="en-US" sz="2800" b="1" dirty="0">
              <a:latin typeface="Times New Roman" panose="02020603050405020304" pitchFamily="18" charset="0"/>
              <a:ea typeface="Malgun Gothic" panose="020B0503020000020004" pitchFamily="34" charset="-127"/>
              <a:cs typeface="Times New Roman" panose="02020603050405020304" pitchFamily="18" charset="0"/>
            </a:rPr>
            <a:t>Supervised B</a:t>
          </a:r>
          <a:r>
            <a:rPr lang="en-US" sz="2800" b="0" dirty="0">
              <a:latin typeface="Times New Roman" panose="02020603050405020304" pitchFamily="18" charset="0"/>
              <a:ea typeface="Malgun Gothic" panose="020B0503020000020004" pitchFamily="34" charset="-127"/>
              <a:cs typeface="Times New Roman" panose="02020603050405020304" pitchFamily="18" charset="0"/>
            </a:rPr>
            <a:t>y</a:t>
          </a:r>
          <a:r>
            <a:rPr lang="en-US" sz="2800" b="1" dirty="0">
              <a:latin typeface="Times New Roman" panose="02020603050405020304" pitchFamily="18" charset="0"/>
              <a:ea typeface="Malgun Gothic" panose="020B0503020000020004" pitchFamily="34" charset="-127"/>
              <a:cs typeface="Times New Roman" panose="02020603050405020304" pitchFamily="18" charset="0"/>
            </a:rPr>
            <a:t>:</a:t>
          </a:r>
          <a:endParaRPr lang="en-US" sz="2800" dirty="0">
            <a:latin typeface="Times New Roman" panose="02020603050405020304" pitchFamily="18" charset="0"/>
            <a:ea typeface="Malgun Gothic" panose="020B0503020000020004" pitchFamily="34" charset="-127"/>
            <a:cs typeface="Times New Roman" panose="02020603050405020304" pitchFamily="18" charset="0"/>
          </a:endParaRPr>
        </a:p>
      </dgm:t>
    </dgm:pt>
    <dgm:pt modelId="{2A9874A0-8DB8-42A5-AC06-03FFD4ECC64C}" type="parTrans" cxnId="{C89528EE-0E64-4A6F-A516-E77232FF2391}">
      <dgm:prSet/>
      <dgm:spPr/>
      <dgm:t>
        <a:bodyPr/>
        <a:lstStyle/>
        <a:p>
          <a:endParaRPr lang="en-US"/>
        </a:p>
      </dgm:t>
    </dgm:pt>
    <dgm:pt modelId="{F1186147-A482-4649-97F8-B0569D21EA89}" type="sibTrans" cxnId="{C89528EE-0E64-4A6F-A516-E77232FF2391}">
      <dgm:prSet/>
      <dgm:spPr/>
      <dgm:t>
        <a:bodyPr/>
        <a:lstStyle/>
        <a:p>
          <a:endParaRPr lang="en-US"/>
        </a:p>
      </dgm:t>
    </dgm:pt>
    <dgm:pt modelId="{BED0E495-D1FA-4F44-813F-61D1161B6724}">
      <dgm:prSet phldrT="[Text]" custT="1"/>
      <dgm:spPr/>
      <dgm:t>
        <a:bodyPr/>
        <a:lstStyle/>
        <a:p>
          <a:pPr algn="l"/>
          <a:r>
            <a:rPr lang="en-US" sz="2000" dirty="0" err="1">
              <a:latin typeface="Times New Roman" panose="02020603050405020304" pitchFamily="18" charset="0"/>
              <a:cs typeface="Times New Roman" panose="02020603050405020304" pitchFamily="18" charset="0"/>
            </a:rPr>
            <a:t>Jannatul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Ferdaous</a:t>
          </a:r>
          <a:endParaRPr lang="en-US" sz="2000" dirty="0"/>
        </a:p>
      </dgm:t>
    </dgm:pt>
    <dgm:pt modelId="{EDCC3E61-4BF1-437D-A674-1AC8B6821288}" type="parTrans" cxnId="{58D94C22-BA31-4A65-A823-A40A057ED5BB}">
      <dgm:prSet/>
      <dgm:spPr/>
      <dgm:t>
        <a:bodyPr/>
        <a:lstStyle/>
        <a:p>
          <a:endParaRPr lang="en-US"/>
        </a:p>
      </dgm:t>
    </dgm:pt>
    <dgm:pt modelId="{D22C8624-31A7-4231-A031-1EBE27B74918}" type="sibTrans" cxnId="{58D94C22-BA31-4A65-A823-A40A057ED5BB}">
      <dgm:prSet/>
      <dgm:spPr/>
      <dgm:t>
        <a:bodyPr/>
        <a:lstStyle/>
        <a:p>
          <a:endParaRPr lang="en-US"/>
        </a:p>
      </dgm:t>
    </dgm:pt>
    <dgm:pt modelId="{4AF5C276-E029-4F48-AC9C-069485D9F4EE}">
      <dgm:prSet custT="1"/>
      <dgm:spPr/>
      <dgm:t>
        <a:bodyPr/>
        <a:lstStyle/>
        <a:p>
          <a:pPr algn="l"/>
          <a:endParaRPr lang="en-US" sz="2000" dirty="0">
            <a:latin typeface="Times New Roman" panose="02020603050405020304" pitchFamily="18" charset="0"/>
            <a:cs typeface="Times New Roman" panose="02020603050405020304" pitchFamily="18" charset="0"/>
          </a:endParaRPr>
        </a:p>
      </dgm:t>
    </dgm:pt>
    <dgm:pt modelId="{53C43B8C-CE8C-4732-B06C-EF6B148FA8F8}" type="parTrans" cxnId="{49D1D1F9-CF51-4183-9D68-E83EC0788A4F}">
      <dgm:prSet/>
      <dgm:spPr/>
      <dgm:t>
        <a:bodyPr/>
        <a:lstStyle/>
        <a:p>
          <a:endParaRPr lang="en-US"/>
        </a:p>
      </dgm:t>
    </dgm:pt>
    <dgm:pt modelId="{B541800B-4B68-4AF8-8CC7-23FE9928E248}" type="sibTrans" cxnId="{49D1D1F9-CF51-4183-9D68-E83EC0788A4F}">
      <dgm:prSet/>
      <dgm:spPr/>
      <dgm:t>
        <a:bodyPr/>
        <a:lstStyle/>
        <a:p>
          <a:endParaRPr lang="en-US"/>
        </a:p>
      </dgm:t>
    </dgm:pt>
    <dgm:pt modelId="{75730AD4-F358-41E5-8E8F-64A82B8B44C7}">
      <dgm:prSet custT="1"/>
      <dgm:spPr/>
      <dgm:t>
        <a:bodyPr/>
        <a:lstStyle/>
        <a:p>
          <a:pPr algn="l"/>
          <a:r>
            <a:rPr lang="en-US" sz="2000">
              <a:latin typeface="Times New Roman" panose="02020603050405020304" pitchFamily="18" charset="0"/>
              <a:cs typeface="Times New Roman" panose="02020603050405020304" pitchFamily="18" charset="0"/>
            </a:rPr>
            <a:t>Lecturer, Dept. of CSE, </a:t>
          </a:r>
          <a:endParaRPr lang="en-US" sz="2000" dirty="0">
            <a:latin typeface="Times New Roman" panose="02020603050405020304" pitchFamily="18" charset="0"/>
            <a:cs typeface="Times New Roman" panose="02020603050405020304" pitchFamily="18" charset="0"/>
          </a:endParaRPr>
        </a:p>
      </dgm:t>
    </dgm:pt>
    <dgm:pt modelId="{1976C4E0-D475-40CA-BD0C-601988324559}" type="parTrans" cxnId="{0D2A514B-823D-442B-8226-D25FEBB49057}">
      <dgm:prSet/>
      <dgm:spPr/>
      <dgm:t>
        <a:bodyPr/>
        <a:lstStyle/>
        <a:p>
          <a:endParaRPr lang="en-US"/>
        </a:p>
      </dgm:t>
    </dgm:pt>
    <dgm:pt modelId="{F892985D-0E6C-41C6-8389-17B9D92682DE}" type="sibTrans" cxnId="{0D2A514B-823D-442B-8226-D25FEBB49057}">
      <dgm:prSet/>
      <dgm:spPr/>
      <dgm:t>
        <a:bodyPr/>
        <a:lstStyle/>
        <a:p>
          <a:endParaRPr lang="en-US"/>
        </a:p>
      </dgm:t>
    </dgm:pt>
    <dgm:pt modelId="{F409C882-C28A-41C3-9037-EA33F835159F}">
      <dgm:prSet custT="1"/>
      <dgm:spPr/>
      <dgm:t>
        <a:bodyPr/>
        <a:lstStyle/>
        <a:p>
          <a:pPr algn="l"/>
          <a:r>
            <a:rPr lang="en-US" sz="2000" dirty="0">
              <a:latin typeface="Times New Roman" panose="02020603050405020304" pitchFamily="18" charset="0"/>
              <a:cs typeface="Times New Roman" panose="02020603050405020304" pitchFamily="18" charset="0"/>
            </a:rPr>
            <a:t>European University of Bangladesh</a:t>
          </a:r>
        </a:p>
      </dgm:t>
    </dgm:pt>
    <dgm:pt modelId="{57906097-5FA9-4909-952D-B7A865F1AD0B}" type="parTrans" cxnId="{28D05A1B-2074-4202-8A52-3F9CC00EFA17}">
      <dgm:prSet/>
      <dgm:spPr/>
      <dgm:t>
        <a:bodyPr/>
        <a:lstStyle/>
        <a:p>
          <a:endParaRPr lang="en-US"/>
        </a:p>
      </dgm:t>
    </dgm:pt>
    <dgm:pt modelId="{6A2EC1E5-75AA-4E99-B09B-C7FDB9870D04}" type="sibTrans" cxnId="{28D05A1B-2074-4202-8A52-3F9CC00EFA17}">
      <dgm:prSet/>
      <dgm:spPr/>
      <dgm:t>
        <a:bodyPr/>
        <a:lstStyle/>
        <a:p>
          <a:endParaRPr lang="en-US"/>
        </a:p>
      </dgm:t>
    </dgm:pt>
    <dgm:pt modelId="{6E2DFB1C-D49A-425F-8D7F-C40C1461FCCD}" type="pres">
      <dgm:prSet presAssocID="{DC9A5729-B542-4A29-86A7-D8D8594D7B2C}" presName="Name0" presStyleCnt="0">
        <dgm:presLayoutVars>
          <dgm:dir/>
          <dgm:animLvl val="lvl"/>
          <dgm:resizeHandles val="exact"/>
        </dgm:presLayoutVars>
      </dgm:prSet>
      <dgm:spPr/>
    </dgm:pt>
    <dgm:pt modelId="{044EB64C-3C0B-4B7E-B69A-A2B460464A87}" type="pres">
      <dgm:prSet presAssocID="{FA5239E8-1746-4234-B7D3-CE26C52216D2}" presName="composite" presStyleCnt="0"/>
      <dgm:spPr/>
    </dgm:pt>
    <dgm:pt modelId="{847472EB-49F9-4905-A6CC-6867797C9384}" type="pres">
      <dgm:prSet presAssocID="{FA5239E8-1746-4234-B7D3-CE26C52216D2}" presName="parTx" presStyleLbl="alignNode1" presStyleIdx="0" presStyleCnt="2" custScaleY="100000" custLinFactNeighborX="-1" custLinFactNeighborY="-96088">
        <dgm:presLayoutVars>
          <dgm:chMax val="0"/>
          <dgm:chPref val="0"/>
          <dgm:bulletEnabled val="1"/>
        </dgm:presLayoutVars>
      </dgm:prSet>
      <dgm:spPr/>
    </dgm:pt>
    <dgm:pt modelId="{F010203A-3D2C-4501-B908-A7D315AA6352}" type="pres">
      <dgm:prSet presAssocID="{FA5239E8-1746-4234-B7D3-CE26C52216D2}" presName="desTx" presStyleLbl="alignAccFollowNode1" presStyleIdx="0" presStyleCnt="2">
        <dgm:presLayoutVars>
          <dgm:bulletEnabled val="1"/>
        </dgm:presLayoutVars>
      </dgm:prSet>
      <dgm:spPr/>
    </dgm:pt>
    <dgm:pt modelId="{9D103B40-B12E-4BE3-9E38-0A6CF84F0BD9}" type="pres">
      <dgm:prSet presAssocID="{71ECD531-EE26-451B-AF4B-A3545608DE6E}" presName="space" presStyleCnt="0"/>
      <dgm:spPr/>
    </dgm:pt>
    <dgm:pt modelId="{57BEB436-510F-4380-A338-BD5DD9611894}" type="pres">
      <dgm:prSet presAssocID="{07007B9C-F3B7-4C88-9B11-8E40C0580433}" presName="composite" presStyleCnt="0"/>
      <dgm:spPr/>
    </dgm:pt>
    <dgm:pt modelId="{BE9C29DA-4BE1-4EE9-8205-2AC1F420B446}" type="pres">
      <dgm:prSet presAssocID="{07007B9C-F3B7-4C88-9B11-8E40C0580433}" presName="parTx" presStyleLbl="alignNode1" presStyleIdx="1" presStyleCnt="2" custLinFactNeighborX="3289" custLinFactNeighborY="-9585">
        <dgm:presLayoutVars>
          <dgm:chMax val="0"/>
          <dgm:chPref val="0"/>
          <dgm:bulletEnabled val="1"/>
        </dgm:presLayoutVars>
      </dgm:prSet>
      <dgm:spPr/>
    </dgm:pt>
    <dgm:pt modelId="{E3289EDF-1F8A-4891-B033-0881652D0C35}" type="pres">
      <dgm:prSet presAssocID="{07007B9C-F3B7-4C88-9B11-8E40C0580433}" presName="desTx" presStyleLbl="alignAccFollowNode1" presStyleIdx="1" presStyleCnt="2">
        <dgm:presLayoutVars>
          <dgm:bulletEnabled val="1"/>
        </dgm:presLayoutVars>
      </dgm:prSet>
      <dgm:spPr/>
    </dgm:pt>
  </dgm:ptLst>
  <dgm:cxnLst>
    <dgm:cxn modelId="{7809E90A-D99A-456C-B4C6-A1A45D8D3F53}" type="presOf" srcId="{F409C882-C28A-41C3-9037-EA33F835159F}" destId="{E3289EDF-1F8A-4891-B033-0881652D0C35}" srcOrd="0" destOrd="3" presId="urn:microsoft.com/office/officeart/2005/8/layout/hList1"/>
    <dgm:cxn modelId="{87F3650E-6222-4ED6-B326-F8D8F10E77F5}" type="presOf" srcId="{07007B9C-F3B7-4C88-9B11-8E40C0580433}" destId="{BE9C29DA-4BE1-4EE9-8205-2AC1F420B446}" srcOrd="0" destOrd="0" presId="urn:microsoft.com/office/officeart/2005/8/layout/hList1"/>
    <dgm:cxn modelId="{28D05A1B-2074-4202-8A52-3F9CC00EFA17}" srcId="{07007B9C-F3B7-4C88-9B11-8E40C0580433}" destId="{F409C882-C28A-41C3-9037-EA33F835159F}" srcOrd="3" destOrd="0" parTransId="{57906097-5FA9-4909-952D-B7A865F1AD0B}" sibTransId="{6A2EC1E5-75AA-4E99-B09B-C7FDB9870D04}"/>
    <dgm:cxn modelId="{58D94C22-BA31-4A65-A823-A40A057ED5BB}" srcId="{07007B9C-F3B7-4C88-9B11-8E40C0580433}" destId="{BED0E495-D1FA-4F44-813F-61D1161B6724}" srcOrd="0" destOrd="0" parTransId="{EDCC3E61-4BF1-437D-A674-1AC8B6821288}" sibTransId="{D22C8624-31A7-4231-A031-1EBE27B74918}"/>
    <dgm:cxn modelId="{0610A335-2537-4502-8EFF-9914CD89E129}" type="presOf" srcId="{BED0E495-D1FA-4F44-813F-61D1161B6724}" destId="{E3289EDF-1F8A-4891-B033-0881652D0C35}" srcOrd="0" destOrd="0" presId="urn:microsoft.com/office/officeart/2005/8/layout/hList1"/>
    <dgm:cxn modelId="{0A5AE037-E965-4C6C-8D92-CC2D76CC1440}" type="presOf" srcId="{75730AD4-F358-41E5-8E8F-64A82B8B44C7}" destId="{E3289EDF-1F8A-4891-B033-0881652D0C35}" srcOrd="0" destOrd="2" presId="urn:microsoft.com/office/officeart/2005/8/layout/hList1"/>
    <dgm:cxn modelId="{0D2A514B-823D-442B-8226-D25FEBB49057}" srcId="{07007B9C-F3B7-4C88-9B11-8E40C0580433}" destId="{75730AD4-F358-41E5-8E8F-64A82B8B44C7}" srcOrd="2" destOrd="0" parTransId="{1976C4E0-D475-40CA-BD0C-601988324559}" sibTransId="{F892985D-0E6C-41C6-8389-17B9D92682DE}"/>
    <dgm:cxn modelId="{E0F69685-9491-472C-B515-6945F9730C2F}" type="presOf" srcId="{DC9A5729-B542-4A29-86A7-D8D8594D7B2C}" destId="{6E2DFB1C-D49A-425F-8D7F-C40C1461FCCD}" srcOrd="0" destOrd="0" presId="urn:microsoft.com/office/officeart/2005/8/layout/hList1"/>
    <dgm:cxn modelId="{981BA8A7-5857-4D61-B853-84A695A56F22}" type="presOf" srcId="{4AF5C276-E029-4F48-AC9C-069485D9F4EE}" destId="{E3289EDF-1F8A-4891-B033-0881652D0C35}" srcOrd="0" destOrd="1" presId="urn:microsoft.com/office/officeart/2005/8/layout/hList1"/>
    <dgm:cxn modelId="{42AB58AF-50BF-49A5-AB13-F16973B97878}" srcId="{DC9A5729-B542-4A29-86A7-D8D8594D7B2C}" destId="{FA5239E8-1746-4234-B7D3-CE26C52216D2}" srcOrd="0" destOrd="0" parTransId="{239399AE-2E50-427C-BE33-904FC944451D}" sibTransId="{71ECD531-EE26-451B-AF4B-A3545608DE6E}"/>
    <dgm:cxn modelId="{5A15CBED-7894-4FCF-BDED-1FB012F5F5A5}" type="presOf" srcId="{FA5239E8-1746-4234-B7D3-CE26C52216D2}" destId="{847472EB-49F9-4905-A6CC-6867797C9384}" srcOrd="0" destOrd="0" presId="urn:microsoft.com/office/officeart/2005/8/layout/hList1"/>
    <dgm:cxn modelId="{C89528EE-0E64-4A6F-A516-E77232FF2391}" srcId="{DC9A5729-B542-4A29-86A7-D8D8594D7B2C}" destId="{07007B9C-F3B7-4C88-9B11-8E40C0580433}" srcOrd="1" destOrd="0" parTransId="{2A9874A0-8DB8-42A5-AC06-03FFD4ECC64C}" sibTransId="{F1186147-A482-4649-97F8-B0569D21EA89}"/>
    <dgm:cxn modelId="{49D1D1F9-CF51-4183-9D68-E83EC0788A4F}" srcId="{07007B9C-F3B7-4C88-9B11-8E40C0580433}" destId="{4AF5C276-E029-4F48-AC9C-069485D9F4EE}" srcOrd="1" destOrd="0" parTransId="{53C43B8C-CE8C-4732-B06C-EF6B148FA8F8}" sibTransId="{B541800B-4B68-4AF8-8CC7-23FE9928E248}"/>
    <dgm:cxn modelId="{ADB27073-AD6F-4B42-9326-B00366B39C74}" type="presParOf" srcId="{6E2DFB1C-D49A-425F-8D7F-C40C1461FCCD}" destId="{044EB64C-3C0B-4B7E-B69A-A2B460464A87}" srcOrd="0" destOrd="0" presId="urn:microsoft.com/office/officeart/2005/8/layout/hList1"/>
    <dgm:cxn modelId="{B36603E3-9F03-4725-B7E6-15B7983D1EC4}" type="presParOf" srcId="{044EB64C-3C0B-4B7E-B69A-A2B460464A87}" destId="{847472EB-49F9-4905-A6CC-6867797C9384}" srcOrd="0" destOrd="0" presId="urn:microsoft.com/office/officeart/2005/8/layout/hList1"/>
    <dgm:cxn modelId="{EFD87A2D-01E8-489D-8281-53D08AF818EA}" type="presParOf" srcId="{044EB64C-3C0B-4B7E-B69A-A2B460464A87}" destId="{F010203A-3D2C-4501-B908-A7D315AA6352}" srcOrd="1" destOrd="0" presId="urn:microsoft.com/office/officeart/2005/8/layout/hList1"/>
    <dgm:cxn modelId="{9B2FA4B2-A3DB-43E9-BAD1-C7A94D34EAA9}" type="presParOf" srcId="{6E2DFB1C-D49A-425F-8D7F-C40C1461FCCD}" destId="{9D103B40-B12E-4BE3-9E38-0A6CF84F0BD9}" srcOrd="1" destOrd="0" presId="urn:microsoft.com/office/officeart/2005/8/layout/hList1"/>
    <dgm:cxn modelId="{076CAFD1-F8B6-4747-B001-7E7AE9EE92EC}" type="presParOf" srcId="{6E2DFB1C-D49A-425F-8D7F-C40C1461FCCD}" destId="{57BEB436-510F-4380-A338-BD5DD9611894}" srcOrd="2" destOrd="0" presId="urn:microsoft.com/office/officeart/2005/8/layout/hList1"/>
    <dgm:cxn modelId="{44DA1EF1-0DB8-48DC-9C07-0BE0351ED788}" type="presParOf" srcId="{57BEB436-510F-4380-A338-BD5DD9611894}" destId="{BE9C29DA-4BE1-4EE9-8205-2AC1F420B446}" srcOrd="0" destOrd="0" presId="urn:microsoft.com/office/officeart/2005/8/layout/hList1"/>
    <dgm:cxn modelId="{C9C1026A-8CA9-4285-BFC6-023F63062709}" type="presParOf" srcId="{57BEB436-510F-4380-A338-BD5DD9611894}" destId="{E3289EDF-1F8A-4891-B033-0881652D0C3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472EB-49F9-4905-A6CC-6867797C9384}">
      <dsp:nvSpPr>
        <dsp:cNvPr id="0" name=""/>
        <dsp:cNvSpPr/>
      </dsp:nvSpPr>
      <dsp:spPr>
        <a:xfrm>
          <a:off x="1" y="0"/>
          <a:ext cx="3703141" cy="148125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Presented By</a:t>
          </a:r>
        </a:p>
      </dsp:txBody>
      <dsp:txXfrm>
        <a:off x="1" y="0"/>
        <a:ext cx="3703141" cy="1481256"/>
      </dsp:txXfrm>
    </dsp:sp>
    <dsp:sp modelId="{F010203A-3D2C-4501-B908-A7D315AA6352}">
      <dsp:nvSpPr>
        <dsp:cNvPr id="0" name=""/>
        <dsp:cNvSpPr/>
      </dsp:nvSpPr>
      <dsp:spPr>
        <a:xfrm>
          <a:off x="38" y="1523028"/>
          <a:ext cx="3703141" cy="28548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9C29DA-4BE1-4EE9-8205-2AC1F420B446}">
      <dsp:nvSpPr>
        <dsp:cNvPr id="0" name=""/>
        <dsp:cNvSpPr/>
      </dsp:nvSpPr>
      <dsp:spPr>
        <a:xfrm>
          <a:off x="4221658" y="0"/>
          <a:ext cx="3703141" cy="148125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ea typeface="Malgun Gothic" panose="020B0503020000020004" pitchFamily="34" charset="-127"/>
              <a:cs typeface="Times New Roman" panose="02020603050405020304" pitchFamily="18" charset="0"/>
            </a:rPr>
            <a:t>Supervised B</a:t>
          </a:r>
          <a:r>
            <a:rPr lang="en-US" sz="2800" b="0" kern="1200" dirty="0">
              <a:latin typeface="Times New Roman" panose="02020603050405020304" pitchFamily="18" charset="0"/>
              <a:ea typeface="Malgun Gothic" panose="020B0503020000020004" pitchFamily="34" charset="-127"/>
              <a:cs typeface="Times New Roman" panose="02020603050405020304" pitchFamily="18" charset="0"/>
            </a:rPr>
            <a:t>y</a:t>
          </a:r>
          <a:r>
            <a:rPr lang="en-US" sz="2800" b="1" kern="1200" dirty="0">
              <a:latin typeface="Times New Roman" panose="02020603050405020304" pitchFamily="18" charset="0"/>
              <a:ea typeface="Malgun Gothic" panose="020B0503020000020004" pitchFamily="34" charset="-127"/>
              <a:cs typeface="Times New Roman" panose="02020603050405020304" pitchFamily="18" charset="0"/>
            </a:rPr>
            <a:t>:</a:t>
          </a:r>
          <a:endParaRPr lang="en-US" sz="2800" kern="1200" dirty="0">
            <a:latin typeface="Times New Roman" panose="02020603050405020304" pitchFamily="18" charset="0"/>
            <a:ea typeface="Malgun Gothic" panose="020B0503020000020004" pitchFamily="34" charset="-127"/>
            <a:cs typeface="Times New Roman" panose="02020603050405020304" pitchFamily="18" charset="0"/>
          </a:endParaRPr>
        </a:p>
      </dsp:txBody>
      <dsp:txXfrm>
        <a:off x="4221658" y="0"/>
        <a:ext cx="3703141" cy="1481256"/>
      </dsp:txXfrm>
    </dsp:sp>
    <dsp:sp modelId="{E3289EDF-1F8A-4891-B033-0881652D0C35}">
      <dsp:nvSpPr>
        <dsp:cNvPr id="0" name=""/>
        <dsp:cNvSpPr/>
      </dsp:nvSpPr>
      <dsp:spPr>
        <a:xfrm>
          <a:off x="4221619" y="1523028"/>
          <a:ext cx="3703141" cy="28548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err="1">
              <a:latin typeface="Times New Roman" panose="02020603050405020304" pitchFamily="18" charset="0"/>
              <a:cs typeface="Times New Roman" panose="02020603050405020304" pitchFamily="18" charset="0"/>
            </a:rPr>
            <a:t>Jannatul</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Ferdaous</a:t>
          </a:r>
          <a:endParaRPr lang="en-US" sz="2000" kern="1200" dirty="0"/>
        </a:p>
        <a:p>
          <a:pPr marL="228600" lvl="1" indent="-228600" algn="l" defTabSz="889000">
            <a:lnSpc>
              <a:spcPct val="90000"/>
            </a:lnSpc>
            <a:spcBef>
              <a:spcPct val="0"/>
            </a:spcBef>
            <a:spcAft>
              <a:spcPct val="15000"/>
            </a:spcAft>
            <a:buChar char="•"/>
          </a:pP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a:latin typeface="Times New Roman" panose="02020603050405020304" pitchFamily="18" charset="0"/>
              <a:cs typeface="Times New Roman" panose="02020603050405020304" pitchFamily="18" charset="0"/>
            </a:rPr>
            <a:t>Lecturer, Dept. of CSE, </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European University of Bangladesh</a:t>
          </a:r>
        </a:p>
      </dsp:txBody>
      <dsp:txXfrm>
        <a:off x="4221619" y="1523028"/>
        <a:ext cx="3703141"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FC2EA-69B1-4914-8073-6B31831340D4}"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2255978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FC2EA-69B1-4914-8073-6B31831340D4}"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2387242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FC2EA-69B1-4914-8073-6B31831340D4}"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129086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FC2EA-69B1-4914-8073-6B31831340D4}"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1920322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FC2EA-69B1-4914-8073-6B31831340D4}"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293866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FC2EA-69B1-4914-8073-6B31831340D4}" type="datetimeFigureOut">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2636971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FC2EA-69B1-4914-8073-6B31831340D4}" type="datetimeFigureOut">
              <a:rPr lang="en-US" smtClean="0"/>
              <a:t>3/28/2022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76924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FC2EA-69B1-4914-8073-6B31831340D4}" type="datetimeFigureOut">
              <a:rPr lang="en-US" smtClean="0"/>
              <a:t>3/28/2022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427211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FC2EA-69B1-4914-8073-6B31831340D4}" type="datetimeFigureOut">
              <a:rPr lang="en-US" smtClean="0"/>
              <a:t>3/28/2022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758595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FC2EA-69B1-4914-8073-6B31831340D4}" type="datetimeFigureOut">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37081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FC2EA-69B1-4914-8073-6B31831340D4}" type="datetimeFigureOut">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195693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6FC2EA-69B1-4914-8073-6B31831340D4}" type="datetimeFigureOut">
              <a:rPr lang="en-US" smtClean="0"/>
              <a:t>3/28/2022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5367C-AAE2-469A-991B-5550A00379DF}" type="slidenum">
              <a:rPr lang="en-US" smtClean="0"/>
              <a:t>‹#›</a:t>
            </a:fld>
            <a:endParaRPr lang="en-US"/>
          </a:p>
        </p:txBody>
      </p:sp>
    </p:spTree>
    <p:extLst>
      <p:ext uri="{BB962C8B-B14F-4D97-AF65-F5344CB8AC3E}">
        <p14:creationId xmlns:p14="http://schemas.microsoft.com/office/powerpoint/2010/main" val="3682938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774825"/>
          </a:xfrm>
        </p:spPr>
        <p:txBody>
          <a:bodyPr>
            <a:noAutofit/>
          </a:bodyPr>
          <a:lstStyle/>
          <a:p>
            <a:r>
              <a:rPr lang="en-US" sz="3200" dirty="0">
                <a:latin typeface="Times New Roman" panose="02020603050405020304" pitchFamily="18" charset="0"/>
                <a:cs typeface="Times New Roman" panose="02020603050405020304" pitchFamily="18" charset="0"/>
              </a:rPr>
              <a:t>Project on:  </a:t>
            </a:r>
            <a:br>
              <a:rPr lang="bn-BD" sz="32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Food Waste Management</a:t>
            </a:r>
            <a:endParaRPr lang="en-US" sz="2800" dirty="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4220706056"/>
              </p:ext>
            </p:extLst>
          </p:nvPr>
        </p:nvGraphicFramePr>
        <p:xfrm>
          <a:off x="533400" y="1828800"/>
          <a:ext cx="79248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6"/>
          <p:cNvSpPr txBox="1">
            <a:spLocks noChangeArrowheads="1"/>
          </p:cNvSpPr>
          <p:nvPr/>
        </p:nvSpPr>
        <p:spPr bwMode="auto">
          <a:xfrm>
            <a:off x="3581400" y="6248400"/>
            <a:ext cx="24222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r>
              <a:rPr lang="en-US" altLang="en-US" sz="1800" dirty="0"/>
              <a:t>Thursday 4th April 2022</a:t>
            </a:r>
          </a:p>
        </p:txBody>
      </p:sp>
      <p:graphicFrame>
        <p:nvGraphicFramePr>
          <p:cNvPr id="3" name="Table 5">
            <a:extLst>
              <a:ext uri="{FF2B5EF4-FFF2-40B4-BE49-F238E27FC236}">
                <a16:creationId xmlns:a16="http://schemas.microsoft.com/office/drawing/2014/main" id="{6B6C4CA7-35A6-43AC-A01E-85606F63963B}"/>
              </a:ext>
            </a:extLst>
          </p:cNvPr>
          <p:cNvGraphicFramePr>
            <a:graphicFrameLocks noGrp="1"/>
          </p:cNvGraphicFramePr>
          <p:nvPr>
            <p:extLst>
              <p:ext uri="{D42A27DB-BD31-4B8C-83A1-F6EECF244321}">
                <p14:modId xmlns:p14="http://schemas.microsoft.com/office/powerpoint/2010/main" val="2284370493"/>
              </p:ext>
            </p:extLst>
          </p:nvPr>
        </p:nvGraphicFramePr>
        <p:xfrm>
          <a:off x="560696" y="3291409"/>
          <a:ext cx="3782704" cy="2853522"/>
        </p:xfrm>
        <a:graphic>
          <a:graphicData uri="http://schemas.openxmlformats.org/drawingml/2006/table">
            <a:tbl>
              <a:tblPr firstRow="1" bandRow="1">
                <a:tableStyleId>{2D5ABB26-0587-4C30-8999-92F81FD0307C}</a:tableStyleId>
              </a:tblPr>
              <a:tblGrid>
                <a:gridCol w="2180997">
                  <a:extLst>
                    <a:ext uri="{9D8B030D-6E8A-4147-A177-3AD203B41FA5}">
                      <a16:colId xmlns:a16="http://schemas.microsoft.com/office/drawing/2014/main" val="1398524737"/>
                    </a:ext>
                  </a:extLst>
                </a:gridCol>
                <a:gridCol w="1601707">
                  <a:extLst>
                    <a:ext uri="{9D8B030D-6E8A-4147-A177-3AD203B41FA5}">
                      <a16:colId xmlns:a16="http://schemas.microsoft.com/office/drawing/2014/main" val="2040824686"/>
                    </a:ext>
                  </a:extLst>
                </a:gridCol>
              </a:tblGrid>
              <a:tr h="475587">
                <a:tc>
                  <a:txBody>
                    <a:bodyPr/>
                    <a:lstStyle/>
                    <a:p>
                      <a:r>
                        <a:rPr lang="en-GB" sz="1800" b="1" dirty="0">
                          <a:latin typeface="Times New Roman" panose="02020603050405020304" pitchFamily="18" charset="0"/>
                          <a:cs typeface="Times New Roman" panose="02020603050405020304" pitchFamily="18" charset="0"/>
                        </a:rPr>
                        <a:t>          Name</a:t>
                      </a:r>
                    </a:p>
                  </a:txBody>
                  <a:tcPr marL="91458" marR="91458" marT="45688" marB="45688"/>
                </a:tc>
                <a:tc>
                  <a:txBody>
                    <a:bodyPr/>
                    <a:lstStyle/>
                    <a:p>
                      <a:r>
                        <a:rPr lang="en-GB" sz="1800" b="1" dirty="0">
                          <a:latin typeface="Times New Roman" panose="02020603050405020304" pitchFamily="18" charset="0"/>
                          <a:cs typeface="Times New Roman" panose="02020603050405020304" pitchFamily="18" charset="0"/>
                        </a:rPr>
                        <a:t>       ID</a:t>
                      </a:r>
                    </a:p>
                  </a:txBody>
                  <a:tcPr marL="91458" marR="91458" marT="45688" marB="45688"/>
                </a:tc>
                <a:extLst>
                  <a:ext uri="{0D108BD9-81ED-4DB2-BD59-A6C34878D82A}">
                    <a16:rowId xmlns:a16="http://schemas.microsoft.com/office/drawing/2014/main" val="3151093373"/>
                  </a:ext>
                </a:extLst>
              </a:tr>
              <a:tr h="475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Saiful Islam </a:t>
                      </a:r>
                      <a:r>
                        <a:rPr lang="en-US" sz="1600" dirty="0" err="1">
                          <a:latin typeface="Times New Roman" panose="02020603050405020304" pitchFamily="18" charset="0"/>
                          <a:cs typeface="Times New Roman" panose="02020603050405020304" pitchFamily="18" charset="0"/>
                        </a:rPr>
                        <a:t>Rishad</a:t>
                      </a:r>
                      <a:endParaRPr lang="en-US" sz="1600" dirty="0">
                        <a:latin typeface="Times New Roman" panose="02020603050405020304" pitchFamily="18" charset="0"/>
                        <a:cs typeface="Times New Roman" panose="02020603050405020304" pitchFamily="18" charset="0"/>
                      </a:endParaRPr>
                    </a:p>
                  </a:txBody>
                  <a:tcPr marL="91458" marR="91458" marT="45688" marB="45688"/>
                </a:tc>
                <a:tc>
                  <a:txBody>
                    <a:bodyPr/>
                    <a:lstStyle/>
                    <a:p>
                      <a:r>
                        <a:rPr lang="en-GB" sz="1600" dirty="0">
                          <a:latin typeface="Times New Roman" panose="02020603050405020304" pitchFamily="18" charset="0"/>
                          <a:cs typeface="Times New Roman" panose="02020603050405020304" pitchFamily="18" charset="0"/>
                        </a:rPr>
                        <a:t>190122051</a:t>
                      </a:r>
                    </a:p>
                  </a:txBody>
                  <a:tcPr marL="91458" marR="91458" marT="45688" marB="45688"/>
                </a:tc>
                <a:extLst>
                  <a:ext uri="{0D108BD9-81ED-4DB2-BD59-A6C34878D82A}">
                    <a16:rowId xmlns:a16="http://schemas.microsoft.com/office/drawing/2014/main" val="1902310546"/>
                  </a:ext>
                </a:extLst>
              </a:tr>
              <a:tr h="475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M </a:t>
                      </a:r>
                      <a:r>
                        <a:rPr lang="en-US" sz="1600" dirty="0" err="1">
                          <a:latin typeface="Times New Roman" panose="02020603050405020304" pitchFamily="18" charset="0"/>
                          <a:cs typeface="Times New Roman" panose="02020603050405020304" pitchFamily="18" charset="0"/>
                        </a:rPr>
                        <a:t>Sazzad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Sultani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Roksi</a:t>
                      </a:r>
                      <a:endParaRPr lang="en-US" sz="1600" dirty="0">
                        <a:latin typeface="Times New Roman" panose="02020603050405020304" pitchFamily="18" charset="0"/>
                        <a:cs typeface="Times New Roman" panose="02020603050405020304" pitchFamily="18" charset="0"/>
                      </a:endParaRPr>
                    </a:p>
                  </a:txBody>
                  <a:tcPr marL="91458" marR="91458" marT="45688" marB="45688"/>
                </a:tc>
                <a:tc>
                  <a:txBody>
                    <a:bodyPr/>
                    <a:lstStyle/>
                    <a:p>
                      <a:r>
                        <a:rPr lang="en-GB" sz="1600" dirty="0">
                          <a:latin typeface="Times New Roman" panose="02020603050405020304" pitchFamily="18" charset="0"/>
                          <a:cs typeface="Times New Roman" panose="02020603050405020304" pitchFamily="18" charset="0"/>
                        </a:rPr>
                        <a:t>190122063</a:t>
                      </a:r>
                    </a:p>
                  </a:txBody>
                  <a:tcPr marL="91458" marR="91458" marT="45688" marB="45688"/>
                </a:tc>
                <a:extLst>
                  <a:ext uri="{0D108BD9-81ED-4DB2-BD59-A6C34878D82A}">
                    <a16:rowId xmlns:a16="http://schemas.microsoft.com/office/drawing/2014/main" val="3551078504"/>
                  </a:ext>
                </a:extLst>
              </a:tr>
              <a:tr h="475587">
                <a:tc>
                  <a:txBody>
                    <a:bodyPr/>
                    <a:lstStyle/>
                    <a:p>
                      <a:r>
                        <a:rPr lang="en-GB" sz="1600" dirty="0" err="1">
                          <a:solidFill>
                            <a:schemeClr val="tx1"/>
                          </a:solidFill>
                          <a:latin typeface="Times New Roman" panose="02020603050405020304" pitchFamily="18" charset="0"/>
                          <a:cs typeface="Times New Roman" panose="02020603050405020304" pitchFamily="18" charset="0"/>
                        </a:rPr>
                        <a:t>Rifatul</a:t>
                      </a:r>
                      <a:r>
                        <a:rPr lang="en-GB" sz="1600" dirty="0">
                          <a:solidFill>
                            <a:schemeClr val="tx1"/>
                          </a:solidFill>
                          <a:latin typeface="Times New Roman" panose="02020603050405020304" pitchFamily="18" charset="0"/>
                          <a:cs typeface="Times New Roman" panose="02020603050405020304" pitchFamily="18" charset="0"/>
                        </a:rPr>
                        <a:t> Islam</a:t>
                      </a:r>
                    </a:p>
                  </a:txBody>
                  <a:tcPr marL="91458" marR="91458" marT="45688" marB="45688"/>
                </a:tc>
                <a:tc>
                  <a:txBody>
                    <a:bodyPr/>
                    <a:lstStyle/>
                    <a:p>
                      <a:r>
                        <a:rPr lang="en-GB" sz="1600" dirty="0">
                          <a:latin typeface="Times New Roman" panose="02020603050405020304" pitchFamily="18" charset="0"/>
                          <a:cs typeface="Times New Roman" panose="02020603050405020304" pitchFamily="18" charset="0"/>
                        </a:rPr>
                        <a:t>190122041</a:t>
                      </a:r>
                    </a:p>
                  </a:txBody>
                  <a:tcPr marL="91458" marR="91458" marT="45688" marB="45688"/>
                </a:tc>
                <a:extLst>
                  <a:ext uri="{0D108BD9-81ED-4DB2-BD59-A6C34878D82A}">
                    <a16:rowId xmlns:a16="http://schemas.microsoft.com/office/drawing/2014/main" val="1195637700"/>
                  </a:ext>
                </a:extLst>
              </a:tr>
              <a:tr h="475587">
                <a:tc>
                  <a:txBody>
                    <a:bodyPr/>
                    <a:lstStyle/>
                    <a:p>
                      <a:r>
                        <a:rPr lang="en-GB" sz="1600" dirty="0">
                          <a:solidFill>
                            <a:schemeClr val="tx1"/>
                          </a:solidFill>
                          <a:latin typeface="Times New Roman" panose="02020603050405020304" pitchFamily="18" charset="0"/>
                          <a:cs typeface="Times New Roman" panose="02020603050405020304" pitchFamily="18" charset="0"/>
                        </a:rPr>
                        <a:t>Tariqul Islam Rifat</a:t>
                      </a:r>
                    </a:p>
                  </a:txBody>
                  <a:tcPr marL="91458" marR="91458" marT="45688" marB="45688"/>
                </a:tc>
                <a:tc>
                  <a:txBody>
                    <a:bodyPr/>
                    <a:lstStyle/>
                    <a:p>
                      <a:r>
                        <a:rPr lang="en-GB" sz="1600" dirty="0">
                          <a:latin typeface="Times New Roman" panose="02020603050405020304" pitchFamily="18" charset="0"/>
                          <a:cs typeface="Times New Roman" panose="02020603050405020304" pitchFamily="18" charset="0"/>
                        </a:rPr>
                        <a:t>190122050</a:t>
                      </a:r>
                    </a:p>
                  </a:txBody>
                  <a:tcPr marL="91458" marR="91458" marT="45688" marB="45688"/>
                </a:tc>
                <a:extLst>
                  <a:ext uri="{0D108BD9-81ED-4DB2-BD59-A6C34878D82A}">
                    <a16:rowId xmlns:a16="http://schemas.microsoft.com/office/drawing/2014/main" val="2273818495"/>
                  </a:ext>
                </a:extLst>
              </a:tr>
              <a:tr h="475587">
                <a:tc>
                  <a:txBody>
                    <a:bodyPr/>
                    <a:lstStyle/>
                    <a:p>
                      <a:r>
                        <a:rPr lang="en-GB" sz="1600" dirty="0">
                          <a:solidFill>
                            <a:schemeClr val="tx1"/>
                          </a:solidFill>
                          <a:latin typeface="Times New Roman" panose="02020603050405020304" pitchFamily="18" charset="0"/>
                          <a:cs typeface="Times New Roman" panose="02020603050405020304" pitchFamily="18" charset="0"/>
                        </a:rPr>
                        <a:t>Most. </a:t>
                      </a:r>
                      <a:r>
                        <a:rPr lang="en-GB" sz="1600" dirty="0" err="1">
                          <a:solidFill>
                            <a:schemeClr val="tx1"/>
                          </a:solidFill>
                          <a:latin typeface="Times New Roman" panose="02020603050405020304" pitchFamily="18" charset="0"/>
                          <a:cs typeface="Times New Roman" panose="02020603050405020304" pitchFamily="18" charset="0"/>
                        </a:rPr>
                        <a:t>Sima</a:t>
                      </a:r>
                      <a:r>
                        <a:rPr lang="en-GB" sz="1600" dirty="0">
                          <a:solidFill>
                            <a:schemeClr val="tx1"/>
                          </a:solidFill>
                          <a:latin typeface="Times New Roman" panose="02020603050405020304" pitchFamily="18" charset="0"/>
                          <a:cs typeface="Times New Roman" panose="02020603050405020304" pitchFamily="18" charset="0"/>
                        </a:rPr>
                        <a:t> </a:t>
                      </a:r>
                      <a:r>
                        <a:rPr lang="en-GB" sz="1600" dirty="0" err="1">
                          <a:solidFill>
                            <a:schemeClr val="tx1"/>
                          </a:solidFill>
                          <a:latin typeface="Times New Roman" panose="02020603050405020304" pitchFamily="18" charset="0"/>
                          <a:cs typeface="Times New Roman" panose="02020603050405020304" pitchFamily="18" charset="0"/>
                        </a:rPr>
                        <a:t>Akter</a:t>
                      </a:r>
                      <a:endParaRPr lang="en-GB" sz="1600" dirty="0">
                        <a:solidFill>
                          <a:schemeClr val="tx1"/>
                        </a:solidFill>
                        <a:latin typeface="Times New Roman" panose="02020603050405020304" pitchFamily="18" charset="0"/>
                        <a:cs typeface="Times New Roman" panose="02020603050405020304" pitchFamily="18" charset="0"/>
                      </a:endParaRPr>
                    </a:p>
                  </a:txBody>
                  <a:tcPr marL="91458" marR="91458" marT="45688" marB="45688"/>
                </a:tc>
                <a:tc>
                  <a:txBody>
                    <a:bodyPr/>
                    <a:lstStyle/>
                    <a:p>
                      <a:r>
                        <a:rPr lang="en-GB" sz="1600" dirty="0">
                          <a:solidFill>
                            <a:schemeClr val="tx1"/>
                          </a:solidFill>
                          <a:latin typeface="Times New Roman" panose="02020603050405020304" pitchFamily="18" charset="0"/>
                          <a:cs typeface="Times New Roman" panose="02020603050405020304" pitchFamily="18" charset="0"/>
                        </a:rPr>
                        <a:t>190122015</a:t>
                      </a:r>
                      <a:endParaRPr lang="en-GB" sz="1600" dirty="0">
                        <a:latin typeface="Times New Roman" panose="02020603050405020304" pitchFamily="18" charset="0"/>
                        <a:cs typeface="Times New Roman" panose="02020603050405020304" pitchFamily="18" charset="0"/>
                      </a:endParaRPr>
                    </a:p>
                  </a:txBody>
                  <a:tcPr marL="91458" marR="91458" marT="45688" marB="45688"/>
                </a:tc>
                <a:extLst>
                  <a:ext uri="{0D108BD9-81ED-4DB2-BD59-A6C34878D82A}">
                    <a16:rowId xmlns:a16="http://schemas.microsoft.com/office/drawing/2014/main" val="236751291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CE00460-5759-4F8E-B668-EA6426D85940}"/>
              </a:ext>
            </a:extLst>
          </p:cNvPr>
          <p:cNvSpPr>
            <a:spLocks noGrp="1"/>
          </p:cNvSpPr>
          <p:nvPr>
            <p:ph type="title"/>
          </p:nvPr>
        </p:nvSpPr>
        <p:spPr>
          <a:xfrm>
            <a:off x="609600" y="457200"/>
            <a:ext cx="8229600" cy="792162"/>
          </a:xfrm>
        </p:spPr>
        <p:txBody>
          <a:bodyPr>
            <a:noAutofit/>
          </a:bodyPr>
          <a:lstStyle/>
          <a:p>
            <a:r>
              <a:rPr lang="en-US" sz="3200" dirty="0">
                <a:effectLst/>
                <a:latin typeface="Times New Roman" panose="02020603050405020304" pitchFamily="18" charset="0"/>
                <a:ea typeface="Calibri" panose="020F0502020204030204" pitchFamily="34" charset="0"/>
              </a:rPr>
              <a:t>Proposed Diagram</a:t>
            </a:r>
            <a:endParaRPr lang="en-US" sz="3200" dirty="0">
              <a:latin typeface="Times New Roman" panose="02020603050405020304" pitchFamily="18" charset="0"/>
              <a:cs typeface="Times New Roman" panose="02020603050405020304" pitchFamily="18" charset="0"/>
            </a:endParaRPr>
          </a:p>
        </p:txBody>
      </p:sp>
      <p:sp>
        <p:nvSpPr>
          <p:cNvPr id="2" name="Rectangle 2">
            <a:extLst>
              <a:ext uri="{FF2B5EF4-FFF2-40B4-BE49-F238E27FC236}">
                <a16:creationId xmlns:a16="http://schemas.microsoft.com/office/drawing/2014/main" id="{44B4795C-F8CB-4CF1-BC00-6B6A2CD45827}"/>
              </a:ext>
            </a:extLst>
          </p:cNvPr>
          <p:cNvSpPr>
            <a:spLocks noChangeArrowheads="1"/>
          </p:cNvSpPr>
          <p:nvPr/>
        </p:nvSpPr>
        <p:spPr bwMode="auto">
          <a:xfrm>
            <a:off x="1219200" y="1066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3">
            <a:extLst>
              <a:ext uri="{FF2B5EF4-FFF2-40B4-BE49-F238E27FC236}">
                <a16:creationId xmlns:a16="http://schemas.microsoft.com/office/drawing/2014/main" id="{961481BF-3156-438B-B0A3-C138A1398446}"/>
              </a:ext>
            </a:extLst>
          </p:cNvPr>
          <p:cNvSpPr>
            <a:spLocks noChangeArrowheads="1"/>
          </p:cNvSpPr>
          <p:nvPr/>
        </p:nvSpPr>
        <p:spPr bwMode="auto">
          <a:xfrm>
            <a:off x="380999" y="5606534"/>
            <a:ext cx="838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71600" algn="l"/>
              </a:tabLst>
              <a:defRPr>
                <a:solidFill>
                  <a:schemeClr val="tx1"/>
                </a:solidFill>
                <a:latin typeface="Arial" panose="020B0604020202020204" pitchFamily="34" charset="0"/>
              </a:defRPr>
            </a:lvl1pPr>
            <a:lvl2pPr eaLnBrk="0" fontAlgn="base" hangingPunct="0">
              <a:spcBef>
                <a:spcPct val="0"/>
              </a:spcBef>
              <a:spcAft>
                <a:spcPct val="0"/>
              </a:spcAft>
              <a:tabLst>
                <a:tab pos="1371600" algn="l"/>
              </a:tabLst>
              <a:defRPr>
                <a:solidFill>
                  <a:schemeClr val="tx1"/>
                </a:solidFill>
                <a:latin typeface="Arial" panose="020B0604020202020204" pitchFamily="34" charset="0"/>
              </a:defRPr>
            </a:lvl2pPr>
            <a:lvl3pPr eaLnBrk="0" fontAlgn="base" hangingPunct="0">
              <a:spcBef>
                <a:spcPct val="0"/>
              </a:spcBef>
              <a:spcAft>
                <a:spcPct val="0"/>
              </a:spcAft>
              <a:tabLst>
                <a:tab pos="1371600" algn="l"/>
              </a:tabLst>
              <a:defRPr>
                <a:solidFill>
                  <a:schemeClr val="tx1"/>
                </a:solidFill>
                <a:latin typeface="Arial" panose="020B0604020202020204" pitchFamily="34" charset="0"/>
              </a:defRPr>
            </a:lvl3pPr>
            <a:lvl4pPr eaLnBrk="0" fontAlgn="base" hangingPunct="0">
              <a:spcBef>
                <a:spcPct val="0"/>
              </a:spcBef>
              <a:spcAft>
                <a:spcPct val="0"/>
              </a:spcAft>
              <a:tabLst>
                <a:tab pos="1371600" algn="l"/>
              </a:tabLst>
              <a:defRPr>
                <a:solidFill>
                  <a:schemeClr val="tx1"/>
                </a:solidFill>
                <a:latin typeface="Arial" panose="020B0604020202020204" pitchFamily="34" charset="0"/>
              </a:defRPr>
            </a:lvl4pPr>
            <a:lvl5pPr eaLnBrk="0" fontAlgn="base" hangingPunct="0">
              <a:spcBef>
                <a:spcPct val="0"/>
              </a:spcBef>
              <a:spcAft>
                <a:spcPct val="0"/>
              </a:spcAft>
              <a:tabLst>
                <a:tab pos="1371600" algn="l"/>
              </a:tabLst>
              <a:defRPr>
                <a:solidFill>
                  <a:schemeClr val="tx1"/>
                </a:solidFill>
                <a:latin typeface="Arial" panose="020B0604020202020204" pitchFamily="34" charset="0"/>
              </a:defRPr>
            </a:lvl5pPr>
            <a:lvl6pPr eaLnBrk="0" fontAlgn="base" hangingPunct="0">
              <a:spcBef>
                <a:spcPct val="0"/>
              </a:spcBef>
              <a:spcAft>
                <a:spcPct val="0"/>
              </a:spcAft>
              <a:tabLst>
                <a:tab pos="1371600" algn="l"/>
              </a:tabLst>
              <a:defRPr>
                <a:solidFill>
                  <a:schemeClr val="tx1"/>
                </a:solidFill>
                <a:latin typeface="Arial" panose="020B0604020202020204" pitchFamily="34" charset="0"/>
              </a:defRPr>
            </a:lvl6pPr>
            <a:lvl7pPr eaLnBrk="0" fontAlgn="base" hangingPunct="0">
              <a:spcBef>
                <a:spcPct val="0"/>
              </a:spcBef>
              <a:spcAft>
                <a:spcPct val="0"/>
              </a:spcAft>
              <a:tabLst>
                <a:tab pos="1371600" algn="l"/>
              </a:tabLst>
              <a:defRPr>
                <a:solidFill>
                  <a:schemeClr val="tx1"/>
                </a:solidFill>
                <a:latin typeface="Arial" panose="020B0604020202020204" pitchFamily="34" charset="0"/>
              </a:defRPr>
            </a:lvl7pPr>
            <a:lvl8pPr eaLnBrk="0" fontAlgn="base" hangingPunct="0">
              <a:spcBef>
                <a:spcPct val="0"/>
              </a:spcBef>
              <a:spcAft>
                <a:spcPct val="0"/>
              </a:spcAft>
              <a:tabLst>
                <a:tab pos="1371600" algn="l"/>
              </a:tabLst>
              <a:defRPr>
                <a:solidFill>
                  <a:schemeClr val="tx1"/>
                </a:solidFill>
                <a:latin typeface="Arial" panose="020B0604020202020204" pitchFamily="34" charset="0"/>
              </a:defRPr>
            </a:lvl8pPr>
            <a:lvl9pPr eaLnBrk="0" fontAlgn="base" hangingPunct="0">
              <a:spcBef>
                <a:spcPct val="0"/>
              </a:spcBef>
              <a:spcAft>
                <a:spcPct val="0"/>
              </a:spcAft>
              <a:tabLst>
                <a:tab pos="13716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71600"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 Proposed Diagram</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B1613AD-B4C6-4C53-B0A4-71910AD783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0765" y="1338686"/>
            <a:ext cx="7042468" cy="4093671"/>
          </a:xfrm>
          <a:prstGeom prst="rect">
            <a:avLst/>
          </a:prstGeom>
          <a:noFill/>
          <a:ln>
            <a:noFill/>
          </a:ln>
        </p:spPr>
      </p:pic>
    </p:spTree>
    <p:extLst>
      <p:ext uri="{BB962C8B-B14F-4D97-AF65-F5344CB8AC3E}">
        <p14:creationId xmlns:p14="http://schemas.microsoft.com/office/powerpoint/2010/main" val="46654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556418"/>
          </a:xfrm>
        </p:spPr>
        <p:txBody>
          <a:bodyPr>
            <a:noAutofit/>
          </a:bodyPr>
          <a:lstStyle/>
          <a:p>
            <a:r>
              <a:rPr lang="en-US" sz="3200" dirty="0">
                <a:latin typeface="Times New Roman" panose="02020603050405020304" pitchFamily="18" charset="0"/>
                <a:cs typeface="Times New Roman" panose="02020603050405020304" pitchFamily="18" charset="0"/>
              </a:rPr>
              <a:t>Approach</a:t>
            </a:r>
            <a:endParaRPr lang="en-US" sz="3200" dirty="0"/>
          </a:p>
        </p:txBody>
      </p:sp>
      <p:graphicFrame>
        <p:nvGraphicFramePr>
          <p:cNvPr id="8" name="Table 8">
            <a:extLst>
              <a:ext uri="{FF2B5EF4-FFF2-40B4-BE49-F238E27FC236}">
                <a16:creationId xmlns:a16="http://schemas.microsoft.com/office/drawing/2014/main" id="{1D555D6B-3508-4A79-AF60-539FE63AACF8}"/>
              </a:ext>
            </a:extLst>
          </p:cNvPr>
          <p:cNvGraphicFramePr>
            <a:graphicFrameLocks noGrp="1"/>
          </p:cNvGraphicFramePr>
          <p:nvPr>
            <p:extLst>
              <p:ext uri="{D42A27DB-BD31-4B8C-83A1-F6EECF244321}">
                <p14:modId xmlns:p14="http://schemas.microsoft.com/office/powerpoint/2010/main" val="4256985353"/>
              </p:ext>
            </p:extLst>
          </p:nvPr>
        </p:nvGraphicFramePr>
        <p:xfrm>
          <a:off x="358538" y="2438376"/>
          <a:ext cx="8426924" cy="3090811"/>
        </p:xfrm>
        <a:graphic>
          <a:graphicData uri="http://schemas.openxmlformats.org/drawingml/2006/table">
            <a:tbl>
              <a:tblPr firstRow="1" bandRow="1">
                <a:tableStyleId>{5940675A-B579-460E-94D1-54222C63F5DA}</a:tableStyleId>
              </a:tblPr>
              <a:tblGrid>
                <a:gridCol w="2617527">
                  <a:extLst>
                    <a:ext uri="{9D8B030D-6E8A-4147-A177-3AD203B41FA5}">
                      <a16:colId xmlns:a16="http://schemas.microsoft.com/office/drawing/2014/main" val="3805156036"/>
                    </a:ext>
                  </a:extLst>
                </a:gridCol>
                <a:gridCol w="1371600">
                  <a:extLst>
                    <a:ext uri="{9D8B030D-6E8A-4147-A177-3AD203B41FA5}">
                      <a16:colId xmlns:a16="http://schemas.microsoft.com/office/drawing/2014/main" val="3155562684"/>
                    </a:ext>
                  </a:extLst>
                </a:gridCol>
                <a:gridCol w="1524000">
                  <a:extLst>
                    <a:ext uri="{9D8B030D-6E8A-4147-A177-3AD203B41FA5}">
                      <a16:colId xmlns:a16="http://schemas.microsoft.com/office/drawing/2014/main" val="1051796222"/>
                    </a:ext>
                  </a:extLst>
                </a:gridCol>
                <a:gridCol w="2913797">
                  <a:extLst>
                    <a:ext uri="{9D8B030D-6E8A-4147-A177-3AD203B41FA5}">
                      <a16:colId xmlns:a16="http://schemas.microsoft.com/office/drawing/2014/main" val="1549713784"/>
                    </a:ext>
                  </a:extLst>
                </a:gridCol>
              </a:tblGrid>
              <a:tr h="1121776">
                <a:tc>
                  <a:txBody>
                    <a:bodyPr/>
                    <a:lstStyle/>
                    <a:p>
                      <a:pPr algn="ctr"/>
                      <a:endParaRPr lang="en-US" sz="2000" b="1" dirty="0"/>
                    </a:p>
                    <a:p>
                      <a:pPr algn="ctr"/>
                      <a:r>
                        <a:rPr lang="en-US" sz="2000" b="1" dirty="0"/>
                        <a:t>Platform/Framework</a:t>
                      </a:r>
                    </a:p>
                  </a:txBody>
                  <a:tcPr/>
                </a:tc>
                <a:tc>
                  <a:txBody>
                    <a:bodyPr/>
                    <a:lstStyle/>
                    <a:p>
                      <a:pPr algn="ctr"/>
                      <a:endParaRPr lang="en-US" sz="2000" b="1" dirty="0"/>
                    </a:p>
                    <a:p>
                      <a:pPr algn="ctr"/>
                      <a:r>
                        <a:rPr lang="en-US" sz="2000" b="1" dirty="0"/>
                        <a:t>Backend Language</a:t>
                      </a:r>
                    </a:p>
                  </a:txBody>
                  <a:tcPr/>
                </a:tc>
                <a:tc>
                  <a:txBody>
                    <a:bodyPr/>
                    <a:lstStyle/>
                    <a:p>
                      <a:pPr algn="ctr"/>
                      <a:endParaRPr lang="en-US" sz="2000" b="1" dirty="0"/>
                    </a:p>
                    <a:p>
                      <a:pPr algn="ctr"/>
                      <a:r>
                        <a:rPr lang="en-US" sz="2000" b="1" dirty="0"/>
                        <a:t>GUI</a:t>
                      </a:r>
                    </a:p>
                  </a:txBody>
                  <a:tcPr/>
                </a:tc>
                <a:tc>
                  <a:txBody>
                    <a:bodyPr/>
                    <a:lstStyle/>
                    <a:p>
                      <a:pPr algn="ctr"/>
                      <a:endParaRPr lang="en-US" sz="2000" b="1" dirty="0"/>
                    </a:p>
                    <a:p>
                      <a:pPr algn="ctr"/>
                      <a:r>
                        <a:rPr lang="en-US" sz="2000" b="1" dirty="0"/>
                        <a:t>Database</a:t>
                      </a:r>
                    </a:p>
                  </a:txBody>
                  <a:tcPr/>
                </a:tc>
                <a:extLst>
                  <a:ext uri="{0D108BD9-81ED-4DB2-BD59-A6C34878D82A}">
                    <a16:rowId xmlns:a16="http://schemas.microsoft.com/office/drawing/2014/main" val="3702864327"/>
                  </a:ext>
                </a:extLst>
              </a:tr>
              <a:tr h="1969035">
                <a:tc>
                  <a:txBody>
                    <a:bodyPr/>
                    <a:lstStyle/>
                    <a:p>
                      <a:pPr algn="ctr"/>
                      <a:endParaRPr lang="en-US" dirty="0"/>
                    </a:p>
                    <a:p>
                      <a:pPr algn="ctr"/>
                      <a:r>
                        <a:rPr lang="en-US" dirty="0"/>
                        <a:t>Native Android with Android Studio</a:t>
                      </a:r>
                    </a:p>
                  </a:txBody>
                  <a:tcPr/>
                </a:tc>
                <a:tc>
                  <a:txBody>
                    <a:bodyPr/>
                    <a:lstStyle/>
                    <a:p>
                      <a:pPr algn="ctr"/>
                      <a:endParaRPr lang="en-US" dirty="0"/>
                    </a:p>
                    <a:p>
                      <a:pPr algn="ctr"/>
                      <a:r>
                        <a:rPr lang="en-US" dirty="0"/>
                        <a:t>Kotlin</a:t>
                      </a:r>
                    </a:p>
                  </a:txBody>
                  <a:tcPr/>
                </a:tc>
                <a:tc>
                  <a:txBody>
                    <a:bodyPr/>
                    <a:lstStyle/>
                    <a:p>
                      <a:pPr algn="ctr"/>
                      <a:endParaRPr lang="en-US" dirty="0"/>
                    </a:p>
                    <a:p>
                      <a:pPr algn="ctr"/>
                      <a:r>
                        <a:rPr lang="en-US" dirty="0"/>
                        <a:t>XML</a:t>
                      </a:r>
                    </a:p>
                  </a:txBody>
                  <a:tcPr/>
                </a:tc>
                <a:tc>
                  <a:txBody>
                    <a:bodyPr/>
                    <a:lstStyle/>
                    <a:p>
                      <a:pPr algn="ctr"/>
                      <a:endParaRPr lang="en-US" dirty="0"/>
                    </a:p>
                    <a:p>
                      <a:pPr algn="ctr"/>
                      <a:r>
                        <a:rPr lang="en-US" dirty="0"/>
                        <a:t>Firebase</a:t>
                      </a:r>
                    </a:p>
                  </a:txBody>
                  <a:tcPr/>
                </a:tc>
                <a:extLst>
                  <a:ext uri="{0D108BD9-81ED-4DB2-BD59-A6C34878D82A}">
                    <a16:rowId xmlns:a16="http://schemas.microsoft.com/office/drawing/2014/main" val="2648931259"/>
                  </a:ext>
                </a:extLst>
              </a:tr>
            </a:tbl>
          </a:graphicData>
        </a:graphic>
      </p:graphicFrame>
      <p:pic>
        <p:nvPicPr>
          <p:cNvPr id="9" name="Picture 8">
            <a:extLst>
              <a:ext uri="{FF2B5EF4-FFF2-40B4-BE49-F238E27FC236}">
                <a16:creationId xmlns:a16="http://schemas.microsoft.com/office/drawing/2014/main" id="{CDB9B2E2-6673-461F-8C3E-CE4A6AE35D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4495800"/>
            <a:ext cx="664158" cy="664158"/>
          </a:xfrm>
          <a:prstGeom prst="rect">
            <a:avLst/>
          </a:prstGeom>
        </p:spPr>
      </p:pic>
      <p:pic>
        <p:nvPicPr>
          <p:cNvPr id="11" name="Picture 10">
            <a:extLst>
              <a:ext uri="{FF2B5EF4-FFF2-40B4-BE49-F238E27FC236}">
                <a16:creationId xmlns:a16="http://schemas.microsoft.com/office/drawing/2014/main" id="{108A3A28-B217-4E82-8934-19F10FEDB3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0" y="4367032"/>
            <a:ext cx="821854" cy="821854"/>
          </a:xfrm>
          <a:prstGeom prst="rect">
            <a:avLst/>
          </a:prstGeom>
        </p:spPr>
      </p:pic>
      <p:pic>
        <p:nvPicPr>
          <p:cNvPr id="1026" name="Picture 2" descr="Firebase Brand Guidelines">
            <a:extLst>
              <a:ext uri="{FF2B5EF4-FFF2-40B4-BE49-F238E27FC236}">
                <a16:creationId xmlns:a16="http://schemas.microsoft.com/office/drawing/2014/main" id="{E776FC15-9797-42B4-AC17-E94D22B6EB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4164" y="4315592"/>
            <a:ext cx="597284" cy="8125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5DB09A4-77EB-4EB1-B96A-8775A8250AF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2462" y="4442313"/>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477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44475"/>
            <a:ext cx="7315201" cy="884238"/>
          </a:xfrm>
        </p:spPr>
        <p:txBody>
          <a:bodyPr>
            <a:noAutofit/>
          </a:bodyPr>
          <a:lstStyle/>
          <a:p>
            <a:pPr algn="l"/>
            <a:r>
              <a:rPr lang="en-US" sz="2800" dirty="0">
                <a:latin typeface="Times New Roman" panose="02020603050405020304" pitchFamily="18" charset="0"/>
                <a:cs typeface="Times New Roman" panose="02020603050405020304" pitchFamily="18" charset="0"/>
              </a:rPr>
              <a:t>How the proposed system will work (Feature)</a:t>
            </a:r>
          </a:p>
        </p:txBody>
      </p:sp>
      <p:sp>
        <p:nvSpPr>
          <p:cNvPr id="8" name="TextBox 9">
            <a:extLst>
              <a:ext uri="{FF2B5EF4-FFF2-40B4-BE49-F238E27FC236}">
                <a16:creationId xmlns:a16="http://schemas.microsoft.com/office/drawing/2014/main" id="{F55A84B2-5077-4070-912D-05EE7F15BE6E}"/>
              </a:ext>
            </a:extLst>
          </p:cNvPr>
          <p:cNvSpPr txBox="1">
            <a:spLocks noChangeArrowheads="1"/>
          </p:cNvSpPr>
          <p:nvPr/>
        </p:nvSpPr>
        <p:spPr bwMode="auto">
          <a:xfrm>
            <a:off x="2041525" y="5637212"/>
            <a:ext cx="132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cs typeface="Times New Roman" panose="02020603050405020304" pitchFamily="18" charset="0"/>
              </a:rPr>
              <a:t>Figure: Login</a:t>
            </a:r>
          </a:p>
        </p:txBody>
      </p:sp>
      <p:sp>
        <p:nvSpPr>
          <p:cNvPr id="9" name="TextBox 11">
            <a:extLst>
              <a:ext uri="{FF2B5EF4-FFF2-40B4-BE49-F238E27FC236}">
                <a16:creationId xmlns:a16="http://schemas.microsoft.com/office/drawing/2014/main" id="{970E3704-DFC3-4776-B458-AEA73E806785}"/>
              </a:ext>
            </a:extLst>
          </p:cNvPr>
          <p:cNvSpPr txBox="1">
            <a:spLocks noChangeArrowheads="1"/>
          </p:cNvSpPr>
          <p:nvPr/>
        </p:nvSpPr>
        <p:spPr bwMode="auto">
          <a:xfrm>
            <a:off x="5743575" y="5637212"/>
            <a:ext cx="1412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cs typeface="Times New Roman" panose="02020603050405020304" pitchFamily="18" charset="0"/>
              </a:rPr>
              <a:t>Figure: Signup</a:t>
            </a:r>
          </a:p>
        </p:txBody>
      </p:sp>
      <p:pic>
        <p:nvPicPr>
          <p:cNvPr id="13" name="Picture 12">
            <a:extLst>
              <a:ext uri="{FF2B5EF4-FFF2-40B4-BE49-F238E27FC236}">
                <a16:creationId xmlns:a16="http://schemas.microsoft.com/office/drawing/2014/main" id="{7BABA888-9CB8-4D79-8565-6978C16853FE}"/>
              </a:ext>
            </a:extLst>
          </p:cNvPr>
          <p:cNvPicPr>
            <a:picLocks noChangeAspect="1"/>
          </p:cNvPicPr>
          <p:nvPr/>
        </p:nvPicPr>
        <p:blipFill>
          <a:blip r:embed="rId2"/>
          <a:stretch>
            <a:fillRect/>
          </a:stretch>
        </p:blipFill>
        <p:spPr>
          <a:xfrm>
            <a:off x="1600200" y="1273175"/>
            <a:ext cx="2203450" cy="4219575"/>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005FC65B-8A6D-4063-88A7-9479C93B0778}"/>
              </a:ext>
            </a:extLst>
          </p:cNvPr>
          <p:cNvPicPr>
            <a:picLocks noChangeAspect="1"/>
          </p:cNvPicPr>
          <p:nvPr/>
        </p:nvPicPr>
        <p:blipFill>
          <a:blip r:embed="rId3"/>
          <a:stretch>
            <a:fillRect/>
          </a:stretch>
        </p:blipFill>
        <p:spPr>
          <a:xfrm>
            <a:off x="5210175" y="1273175"/>
            <a:ext cx="2203450" cy="42195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26483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259F78E-A3BC-41E1-84AF-9A4101819AE8}"/>
              </a:ext>
            </a:extLst>
          </p:cNvPr>
          <p:cNvSpPr>
            <a:spLocks noGrp="1"/>
          </p:cNvSpPr>
          <p:nvPr>
            <p:ph type="title"/>
          </p:nvPr>
        </p:nvSpPr>
        <p:spPr>
          <a:xfrm>
            <a:off x="596900" y="446088"/>
            <a:ext cx="7950200" cy="533400"/>
          </a:xfrm>
        </p:spPr>
        <p:txBody>
          <a:bodyPr rtlCol="0">
            <a:normAutofit fontScale="90000"/>
          </a:bodyPr>
          <a:lstStyle/>
          <a:p>
            <a:pPr eaLnBrk="1" fontAlgn="auto" hangingPunct="1">
              <a:spcAft>
                <a:spcPts val="0"/>
              </a:spcAft>
              <a:defRPr/>
            </a:pPr>
            <a:r>
              <a:rPr lang="en-US" sz="3600" dirty="0">
                <a:latin typeface="Times New Roman" panose="02020603050405020304" pitchFamily="18" charset="0"/>
                <a:cs typeface="Times New Roman" panose="02020603050405020304" pitchFamily="18" charset="0"/>
              </a:rPr>
              <a:t>Features (Continued)</a:t>
            </a:r>
          </a:p>
        </p:txBody>
      </p:sp>
      <p:sp>
        <p:nvSpPr>
          <p:cNvPr id="10" name="TextBox 9">
            <a:extLst>
              <a:ext uri="{FF2B5EF4-FFF2-40B4-BE49-F238E27FC236}">
                <a16:creationId xmlns:a16="http://schemas.microsoft.com/office/drawing/2014/main" id="{BBE08B61-AB7A-4A64-8744-F284E5FCEE2F}"/>
              </a:ext>
            </a:extLst>
          </p:cNvPr>
          <p:cNvSpPr txBox="1">
            <a:spLocks noChangeArrowheads="1"/>
          </p:cNvSpPr>
          <p:nvPr/>
        </p:nvSpPr>
        <p:spPr bwMode="auto">
          <a:xfrm>
            <a:off x="1763713" y="5992813"/>
            <a:ext cx="18970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cs typeface="Times New Roman" panose="02020603050405020304" pitchFamily="18" charset="0"/>
              </a:rPr>
              <a:t>Figure: Donate Food</a:t>
            </a:r>
          </a:p>
        </p:txBody>
      </p:sp>
      <p:sp>
        <p:nvSpPr>
          <p:cNvPr id="11" name="TextBox 11">
            <a:extLst>
              <a:ext uri="{FF2B5EF4-FFF2-40B4-BE49-F238E27FC236}">
                <a16:creationId xmlns:a16="http://schemas.microsoft.com/office/drawing/2014/main" id="{167BB529-4F9C-4BDA-B06C-A753AF77BEDA}"/>
              </a:ext>
            </a:extLst>
          </p:cNvPr>
          <p:cNvSpPr txBox="1">
            <a:spLocks noChangeArrowheads="1"/>
          </p:cNvSpPr>
          <p:nvPr/>
        </p:nvSpPr>
        <p:spPr bwMode="auto">
          <a:xfrm>
            <a:off x="5848350" y="5992813"/>
            <a:ext cx="13922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cs typeface="Times New Roman" panose="02020603050405020304" pitchFamily="18" charset="0"/>
              </a:rPr>
              <a:t>Figure: Profile</a:t>
            </a:r>
          </a:p>
        </p:txBody>
      </p:sp>
      <p:pic>
        <p:nvPicPr>
          <p:cNvPr id="12" name="Picture 11">
            <a:extLst>
              <a:ext uri="{FF2B5EF4-FFF2-40B4-BE49-F238E27FC236}">
                <a16:creationId xmlns:a16="http://schemas.microsoft.com/office/drawing/2014/main" id="{C83CD07E-4A5A-4B22-9BA2-19AFBDCB40EB}"/>
              </a:ext>
            </a:extLst>
          </p:cNvPr>
          <p:cNvPicPr>
            <a:picLocks noChangeAspect="1"/>
          </p:cNvPicPr>
          <p:nvPr/>
        </p:nvPicPr>
        <p:blipFill>
          <a:blip r:embed="rId2"/>
          <a:stretch>
            <a:fillRect/>
          </a:stretch>
        </p:blipFill>
        <p:spPr>
          <a:xfrm>
            <a:off x="1763713" y="1628775"/>
            <a:ext cx="2097087" cy="4219575"/>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64B51E4F-3542-407C-8381-563493A954A9}"/>
              </a:ext>
            </a:extLst>
          </p:cNvPr>
          <p:cNvPicPr>
            <a:picLocks noChangeAspect="1"/>
          </p:cNvPicPr>
          <p:nvPr/>
        </p:nvPicPr>
        <p:blipFill>
          <a:blip r:embed="rId3"/>
          <a:stretch>
            <a:fillRect/>
          </a:stretch>
        </p:blipFill>
        <p:spPr>
          <a:xfrm>
            <a:off x="5505450" y="1628775"/>
            <a:ext cx="2097088" cy="42195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41877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781828-6F18-4BDC-B830-E70437793F7C}"/>
              </a:ext>
            </a:extLst>
          </p:cNvPr>
          <p:cNvSpPr txBox="1">
            <a:spLocks/>
          </p:cNvSpPr>
          <p:nvPr/>
        </p:nvSpPr>
        <p:spPr>
          <a:xfrm>
            <a:off x="485633" y="240519"/>
            <a:ext cx="7950200" cy="5334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3600" dirty="0">
                <a:latin typeface="Times New Roman" panose="02020603050405020304" pitchFamily="18" charset="0"/>
                <a:cs typeface="Times New Roman" panose="02020603050405020304" pitchFamily="18" charset="0"/>
              </a:rPr>
              <a:t>Features (Continued)</a:t>
            </a:r>
          </a:p>
        </p:txBody>
      </p:sp>
      <p:sp>
        <p:nvSpPr>
          <p:cNvPr id="5" name="TextBox 4">
            <a:extLst>
              <a:ext uri="{FF2B5EF4-FFF2-40B4-BE49-F238E27FC236}">
                <a16:creationId xmlns:a16="http://schemas.microsoft.com/office/drawing/2014/main" id="{A9185B58-5C7C-413B-98F3-E99F1A08938B}"/>
              </a:ext>
            </a:extLst>
          </p:cNvPr>
          <p:cNvSpPr txBox="1">
            <a:spLocks noChangeArrowheads="1"/>
          </p:cNvSpPr>
          <p:nvPr/>
        </p:nvSpPr>
        <p:spPr bwMode="auto">
          <a:xfrm>
            <a:off x="1509797" y="5787837"/>
            <a:ext cx="23823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dirty="0">
                <a:latin typeface="Times New Roman" panose="02020603050405020304" pitchFamily="18" charset="0"/>
                <a:cs typeface="Times New Roman" panose="02020603050405020304" pitchFamily="18" charset="0"/>
              </a:rPr>
              <a:t>Figure: Pending Food Post</a:t>
            </a:r>
          </a:p>
        </p:txBody>
      </p:sp>
      <p:sp>
        <p:nvSpPr>
          <p:cNvPr id="6" name="TextBox 11">
            <a:extLst>
              <a:ext uri="{FF2B5EF4-FFF2-40B4-BE49-F238E27FC236}">
                <a16:creationId xmlns:a16="http://schemas.microsoft.com/office/drawing/2014/main" id="{41B8ED07-5A5B-4A26-BD01-A98B16B760F2}"/>
              </a:ext>
            </a:extLst>
          </p:cNvPr>
          <p:cNvSpPr txBox="1">
            <a:spLocks noChangeArrowheads="1"/>
          </p:cNvSpPr>
          <p:nvPr/>
        </p:nvSpPr>
        <p:spPr bwMode="auto">
          <a:xfrm>
            <a:off x="5049294" y="5787837"/>
            <a:ext cx="20922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dirty="0">
                <a:latin typeface="Times New Roman" panose="02020603050405020304" pitchFamily="18" charset="0"/>
                <a:cs typeface="Times New Roman" panose="02020603050405020304" pitchFamily="18" charset="0"/>
              </a:rPr>
              <a:t>Figure: Collected Food</a:t>
            </a:r>
          </a:p>
        </p:txBody>
      </p:sp>
      <p:pic>
        <p:nvPicPr>
          <p:cNvPr id="10" name="Picture 9">
            <a:extLst>
              <a:ext uri="{FF2B5EF4-FFF2-40B4-BE49-F238E27FC236}">
                <a16:creationId xmlns:a16="http://schemas.microsoft.com/office/drawing/2014/main" id="{A9AEFD3B-A15F-4820-84F0-B0D9566EFB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2234" y="1423206"/>
            <a:ext cx="2097087" cy="4219575"/>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A6D65515-EF5F-4462-A9A5-B4E1103E6F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2287" y="1421997"/>
            <a:ext cx="2097087" cy="419121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10976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168479-E135-453F-8836-ADCAB36AEA28}"/>
              </a:ext>
            </a:extLst>
          </p:cNvPr>
          <p:cNvSpPr>
            <a:spLocks noGrp="1"/>
          </p:cNvSpPr>
          <p:nvPr>
            <p:ph type="title"/>
          </p:nvPr>
        </p:nvSpPr>
        <p:spPr>
          <a:xfrm>
            <a:off x="457200" y="170597"/>
            <a:ext cx="8229600" cy="1143000"/>
          </a:xfrm>
        </p:spPr>
        <p:txBody>
          <a:bodyPr>
            <a:normAutofit/>
          </a:bodyPr>
          <a:lstStyle/>
          <a:p>
            <a:r>
              <a:rPr lang="en-US" sz="3200" dirty="0">
                <a:latin typeface="Times New Roman" panose="02020603050405020304" pitchFamily="18" charset="0"/>
                <a:cs typeface="Times New Roman" panose="02020603050405020304" pitchFamily="18" charset="0"/>
              </a:rPr>
              <a:t>Advantage and Disadvantage</a:t>
            </a:r>
          </a:p>
        </p:txBody>
      </p:sp>
      <p:sp>
        <p:nvSpPr>
          <p:cNvPr id="7" name="Content Placeholder 2">
            <a:extLst>
              <a:ext uri="{FF2B5EF4-FFF2-40B4-BE49-F238E27FC236}">
                <a16:creationId xmlns:a16="http://schemas.microsoft.com/office/drawing/2014/main" id="{206B46B2-7F47-4D45-88E5-A6056F7F30A3}"/>
              </a:ext>
            </a:extLst>
          </p:cNvPr>
          <p:cNvSpPr>
            <a:spLocks noGrp="1"/>
          </p:cNvSpPr>
          <p:nvPr>
            <p:ph idx="1"/>
          </p:nvPr>
        </p:nvSpPr>
        <p:spPr>
          <a:xfrm>
            <a:off x="457200" y="1313597"/>
            <a:ext cx="8229600" cy="5087203"/>
          </a:xfrm>
        </p:spPr>
        <p:txBody>
          <a:bodyPr>
            <a:noAutofit/>
          </a:bodyPr>
          <a:lstStyle/>
          <a:p>
            <a:pPr marL="0" marR="0" indent="0" algn="just">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Vrinda" panose="020B0502040204020203" pitchFamily="34" charset="0"/>
              </a:rPr>
              <a:t>Advantage</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0" marR="0" indent="0" algn="just">
              <a:lnSpc>
                <a:spcPct val="150000"/>
              </a:lnSpc>
              <a:spcBef>
                <a:spcPts val="0"/>
              </a:spcBef>
              <a:spcAft>
                <a:spcPts val="1000"/>
              </a:spcAft>
              <a:buNone/>
            </a:pPr>
            <a:r>
              <a:rPr lang="en-US" sz="1800" dirty="0">
                <a:solidFill>
                  <a:srgbClr val="000000"/>
                </a:solidFill>
                <a:effectLst/>
                <a:latin typeface="Times New Roman" panose="02020603050405020304" pitchFamily="18" charset="0"/>
                <a:ea typeface="MS Mincho" panose="02020609040205080304" pitchFamily="49" charset="-128"/>
                <a:cs typeface="Vrinda" panose="020B0502040204020203" pitchFamily="34" charset="0"/>
              </a:rPr>
              <a:t>This application will be beneficial for people of all occupations and ages. Users can perform a role to help poor and foodless people of this society through this application.</a:t>
            </a:r>
            <a:endParaRPr lang="en-US" sz="1800" dirty="0">
              <a:solidFill>
                <a:srgbClr val="000000"/>
              </a:solidFill>
              <a:latin typeface="Calibri" panose="020F0502020204030204" pitchFamily="34" charset="0"/>
              <a:ea typeface="MS Mincho" panose="02020609040205080304" pitchFamily="49" charset="-128"/>
              <a:cs typeface="Vrinda" panose="020B0502040204020203" pitchFamily="34" charset="0"/>
            </a:endParaRPr>
          </a:p>
          <a:p>
            <a:pPr marL="0" marR="0" indent="0" algn="just">
              <a:lnSpc>
                <a:spcPct val="150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0" marR="0" indent="0" algn="just">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Vrinda" panose="020B0502040204020203" pitchFamily="34" charset="0"/>
              </a:rPr>
              <a:t>Disadvantage</a:t>
            </a:r>
            <a:endParaRPr lang="en-US" sz="1800" b="1" dirty="0">
              <a:latin typeface="Calibri" panose="020F0502020204030204" pitchFamily="34" charset="0"/>
              <a:ea typeface="Calibri" panose="020F0502020204030204" pitchFamily="34" charset="0"/>
              <a:cs typeface="Vrinda" panose="020B0502040204020203" pitchFamily="34" charset="0"/>
            </a:endParaRPr>
          </a:p>
          <a:p>
            <a:pPr marL="0" marR="0" indent="0" algn="just">
              <a:lnSpc>
                <a:spcPct val="150000"/>
              </a:lnSpc>
              <a:spcBef>
                <a:spcPts val="0"/>
              </a:spcBef>
              <a:spcAft>
                <a:spcPts val="1000"/>
              </a:spcAft>
              <a:buNone/>
            </a:pPr>
            <a:r>
              <a:rPr lang="en-US" sz="1800" dirty="0">
                <a:solidFill>
                  <a:srgbClr val="000000"/>
                </a:solidFill>
                <a:effectLst/>
                <a:latin typeface="Times New Roman" panose="02020603050405020304" pitchFamily="18" charset="0"/>
                <a:ea typeface="MS Mincho" panose="02020609040205080304" pitchFamily="49" charset="-128"/>
                <a:cs typeface="Vrinda" panose="020B0502040204020203" pitchFamily="34" charset="0"/>
              </a:rPr>
              <a:t>During the development of the application, we have faced a lot of obstacles and successfully overcame most of them. Some of the obstacles were:</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15000"/>
              </a:lnSpc>
              <a:spcBef>
                <a:spcPts val="0"/>
              </a:spcBef>
              <a:spcAft>
                <a:spcPts val="0"/>
              </a:spcAft>
              <a:buFont typeface="Wingdings" panose="05000000000000000000" pitchFamily="2" charset="2"/>
              <a:buChar char=""/>
              <a:tabLst>
                <a:tab pos="5257800" algn="l"/>
              </a:tabLst>
            </a:pPr>
            <a:r>
              <a:rPr lang="en-US" sz="1800" dirty="0">
                <a:solidFill>
                  <a:srgbClr val="000000"/>
                </a:solidFill>
                <a:effectLst/>
                <a:latin typeface="Times New Roman" panose="02020603050405020304" pitchFamily="18" charset="0"/>
                <a:ea typeface="MS Mincho" panose="02020609040205080304" pitchFamily="49" charset="-128"/>
                <a:cs typeface="Vrinda" panose="020B0502040204020203" pitchFamily="34" charset="0"/>
              </a:rPr>
              <a:t>We had to learn firebase and cloud storage for database.</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15000"/>
              </a:lnSpc>
              <a:spcBef>
                <a:spcPts val="0"/>
              </a:spcBef>
              <a:spcAft>
                <a:spcPts val="0"/>
              </a:spcAft>
              <a:buFont typeface="Wingdings" panose="05000000000000000000" pitchFamily="2" charset="2"/>
              <a:buChar char=""/>
              <a:tabLst>
                <a:tab pos="5257800" algn="l"/>
              </a:tabLst>
            </a:pPr>
            <a:r>
              <a:rPr lang="en-US" sz="1800" dirty="0">
                <a:solidFill>
                  <a:srgbClr val="000000"/>
                </a:solidFill>
                <a:effectLst/>
                <a:latin typeface="Times New Roman" panose="02020603050405020304" pitchFamily="18" charset="0"/>
                <a:ea typeface="MS Mincho" panose="02020609040205080304" pitchFamily="49" charset="-128"/>
                <a:cs typeface="Vrinda" panose="020B0502040204020203" pitchFamily="34" charset="0"/>
              </a:rPr>
              <a:t>Getting the response from Database and display according to the design of the app.</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477064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571500" y="1828800"/>
            <a:ext cx="8001000" cy="3810000"/>
          </a:xfrm>
        </p:spPr>
        <p:txBody>
          <a:bodyPr>
            <a:noAutofit/>
          </a:bodyPr>
          <a:lstStyle/>
          <a:p>
            <a:pPr marL="0" marR="0" indent="0" algn="just">
              <a:lnSpc>
                <a:spcPct val="150000"/>
              </a:lnSpc>
              <a:spcBef>
                <a:spcPts val="0"/>
              </a:spcBef>
              <a:spcAft>
                <a:spcPts val="0"/>
              </a:spcAft>
              <a:buNone/>
              <a:tabLst>
                <a:tab pos="5257800" algn="l"/>
              </a:tabLst>
            </a:pPr>
            <a:r>
              <a:rPr lang="en-US" sz="1800" b="0" i="0" u="none" strike="noStrike" baseline="0" dirty="0">
                <a:solidFill>
                  <a:srgbClr val="000000"/>
                </a:solidFill>
                <a:latin typeface="Times New Roman" panose="02020603050405020304" pitchFamily="18" charset="0"/>
              </a:rPr>
              <a:t>The objective of this project was to implement approaches to waste management in the foodservice industry with the aim to identify innovations and to discuss their implications for food waste management. A key finding is that many companies are not actively innovating in the waste domain. They are however increasingly aware of the economic and social importance of food waste management. As the study shows, there are only a few low- or zero-waste restaurants. This application consequently provides agents to deliver food to poor, approach to waste issues pertaining to food service firms.</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36775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noAutofit/>
          </a:bodyPr>
          <a:lstStyle/>
          <a:p>
            <a:r>
              <a:rPr lang="en-US" sz="8000" dirty="0"/>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991"/>
            <a:ext cx="8229600" cy="1143000"/>
          </a:xfrm>
        </p:spPr>
        <p:txBody>
          <a:bodyPr/>
          <a:lstStyle/>
          <a:p>
            <a:r>
              <a:rPr lang="en-US" dirty="0">
                <a:latin typeface="Times New Roman" panose="02020603050405020304" pitchFamily="18" charset="0"/>
                <a:cs typeface="Times New Roman" panose="02020603050405020304" pitchFamily="18" charset="0"/>
              </a:rPr>
              <a:t>Outline</a:t>
            </a:r>
          </a:p>
        </p:txBody>
      </p:sp>
      <p:sp>
        <p:nvSpPr>
          <p:cNvPr id="3" name="Content Placeholder 2"/>
          <p:cNvSpPr>
            <a:spLocks noGrp="1"/>
          </p:cNvSpPr>
          <p:nvPr>
            <p:ph idx="1"/>
          </p:nvPr>
        </p:nvSpPr>
        <p:spPr>
          <a:xfrm>
            <a:off x="2514600" y="1524000"/>
            <a:ext cx="5505734" cy="4722172"/>
          </a:xfrm>
        </p:spPr>
        <p:txBody>
          <a:bodyPr>
            <a:normAutofit fontScale="92500" lnSpcReduction="10000"/>
          </a:bodyPr>
          <a:lstStyle/>
          <a:p>
            <a:r>
              <a:rPr lang="en-US" altLang="en-US" sz="2400" dirty="0">
                <a:latin typeface="Times New Roman" panose="02020603050405020304" pitchFamily="18" charset="0"/>
                <a:cs typeface="Times New Roman" panose="02020603050405020304" pitchFamily="18" charset="0"/>
              </a:rPr>
              <a:t>Introduction</a:t>
            </a:r>
          </a:p>
          <a:p>
            <a:r>
              <a:rPr lang="en-US" altLang="en-US" sz="2400" dirty="0">
                <a:latin typeface="Times New Roman" panose="02020603050405020304" pitchFamily="18" charset="0"/>
                <a:cs typeface="Times New Roman" panose="02020603050405020304" pitchFamily="18" charset="0"/>
              </a:rPr>
              <a:t>Related Works</a:t>
            </a:r>
          </a:p>
          <a:p>
            <a:r>
              <a:rPr lang="en-US" altLang="en-US" sz="2400" dirty="0">
                <a:latin typeface="Times New Roman" panose="02020603050405020304" pitchFamily="18" charset="0"/>
                <a:cs typeface="Times New Roman" panose="02020603050405020304" pitchFamily="18" charset="0"/>
              </a:rPr>
              <a:t>Motivation</a:t>
            </a:r>
          </a:p>
          <a:p>
            <a:r>
              <a:rPr lang="en-US" altLang="en-US" sz="2400" dirty="0">
                <a:latin typeface="Times New Roman" panose="02020603050405020304" pitchFamily="18" charset="0"/>
                <a:cs typeface="Times New Roman" panose="02020603050405020304" pitchFamily="18" charset="0"/>
              </a:rPr>
              <a:t>Objectives</a:t>
            </a:r>
          </a:p>
          <a:p>
            <a:r>
              <a:rPr lang="en-US" altLang="en-US" sz="2400" dirty="0">
                <a:latin typeface="Times New Roman" panose="02020603050405020304" pitchFamily="18" charset="0"/>
                <a:cs typeface="Times New Roman" panose="02020603050405020304" pitchFamily="18" charset="0"/>
              </a:rPr>
              <a:t>Requirement Collection and Analysis</a:t>
            </a:r>
          </a:p>
          <a:p>
            <a:r>
              <a:rPr lang="en-US" sz="2400" dirty="0">
                <a:effectLst/>
                <a:latin typeface="Times New Roman" panose="02020603050405020304" pitchFamily="18" charset="0"/>
                <a:ea typeface="Calibri" panose="020F0502020204030204" pitchFamily="34" charset="0"/>
              </a:rPr>
              <a:t>Use Case Modeling and Description</a:t>
            </a:r>
          </a:p>
          <a:p>
            <a:r>
              <a:rPr lang="en-US" sz="2400" dirty="0">
                <a:effectLst/>
                <a:latin typeface="Times New Roman" panose="02020603050405020304" pitchFamily="18" charset="0"/>
                <a:ea typeface="Calibri" panose="020F0502020204030204" pitchFamily="34" charset="0"/>
              </a:rPr>
              <a:t>Logical Data Model</a:t>
            </a:r>
          </a:p>
          <a:p>
            <a:r>
              <a:rPr lang="en-US" sz="2400" dirty="0">
                <a:effectLst/>
                <a:latin typeface="Times New Roman" panose="02020603050405020304" pitchFamily="18" charset="0"/>
                <a:ea typeface="Calibri" panose="020F0502020204030204" pitchFamily="34" charset="0"/>
              </a:rPr>
              <a:t>Proposed Diagram</a:t>
            </a:r>
          </a:p>
          <a:p>
            <a:r>
              <a:rPr lang="en-US" sz="2400" dirty="0">
                <a:effectLst/>
                <a:latin typeface="Times New Roman" panose="02020603050405020304" pitchFamily="18" charset="0"/>
                <a:ea typeface="Calibri" panose="020F0502020204030204" pitchFamily="34" charset="0"/>
              </a:rPr>
              <a:t>Approac</a:t>
            </a:r>
            <a:r>
              <a:rPr lang="en-US" sz="2400" dirty="0">
                <a:latin typeface="Times New Roman" panose="02020603050405020304" pitchFamily="18" charset="0"/>
                <a:ea typeface="Calibri" panose="020F0502020204030204" pitchFamily="34" charset="0"/>
              </a:rPr>
              <a:t>h</a:t>
            </a:r>
            <a:endParaRPr lang="en-US" sz="2400" dirty="0">
              <a:effectLst/>
              <a:latin typeface="Times New Roman" panose="02020603050405020304" pitchFamily="18" charset="0"/>
              <a:ea typeface="Calibri" panose="020F0502020204030204" pitchFamily="34" charset="0"/>
            </a:endParaRPr>
          </a:p>
          <a:p>
            <a:r>
              <a:rPr lang="en-US" altLang="en-US" sz="2400" dirty="0">
                <a:latin typeface="Times New Roman" panose="02020603050405020304" pitchFamily="18" charset="0"/>
                <a:cs typeface="Times New Roman" panose="02020603050405020304" pitchFamily="18" charset="0"/>
              </a:rPr>
              <a:t>Features</a:t>
            </a:r>
          </a:p>
          <a:p>
            <a:r>
              <a:rPr lang="en-US" altLang="en-US" sz="2400" dirty="0">
                <a:latin typeface="Times New Roman" panose="02020603050405020304" pitchFamily="18" charset="0"/>
                <a:cs typeface="Times New Roman" panose="02020603050405020304" pitchFamily="18" charset="0"/>
              </a:rPr>
              <a:t>Advantage and Disadvantage</a:t>
            </a:r>
          </a:p>
          <a:p>
            <a:r>
              <a:rPr lang="en-US" altLang="en-US" sz="2400" dirty="0">
                <a:latin typeface="Times New Roman" panose="02020603050405020304" pitchFamily="18" charset="0"/>
                <a:cs typeface="Times New Roman" panose="02020603050405020304" pitchFamily="18" charset="0"/>
              </a:rPr>
              <a:t>Conclusion</a:t>
            </a:r>
            <a:endParaRPr lang="en-US" sz="2400" dirty="0"/>
          </a:p>
          <a:p>
            <a:pPr>
              <a:buNone/>
            </a:pP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r>
              <a:rPr lang="en-US" dirty="0">
                <a:latin typeface="Times New Roman" panose="02020603050405020304" pitchFamily="18" charset="0"/>
                <a:cs typeface="Times New Roman" panose="02020603050405020304" pitchFamily="18" charset="0"/>
              </a:rPr>
              <a:t>Introduction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2590800"/>
            <a:ext cx="7543800" cy="3124200"/>
          </a:xfrm>
        </p:spPr>
        <p:txBody>
          <a:bodyPr>
            <a:noAutofit/>
          </a:bodyPr>
          <a:lstStyle/>
          <a:p>
            <a:pPr marL="0" indent="0" algn="just">
              <a:buNone/>
            </a:pPr>
            <a:r>
              <a:rPr lang="en-US" altLang="en-US" sz="2000" dirty="0">
                <a:latin typeface="Times New Roman" panose="02020603050405020304" pitchFamily="18" charset="0"/>
                <a:ea typeface="MS Mincho" panose="02020609040205080304" pitchFamily="49" charset="-128"/>
                <a:cs typeface="Times New Roman" panose="02020603050405020304" pitchFamily="18" charset="0"/>
              </a:rPr>
              <a:t>Food Waste Management is an online software system of donating food to the foodless people around the country.</a:t>
            </a:r>
            <a:endParaRPr lang="en-GB" altLang="en-US" sz="20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665907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762000"/>
          </a:xfrm>
        </p:spPr>
        <p:txBody>
          <a:bodyPr>
            <a:noAutofit/>
          </a:bodyPr>
          <a:lstStyle/>
          <a:p>
            <a:r>
              <a:rPr lang="en-US" sz="3200" dirty="0">
                <a:latin typeface="Times New Roman" panose="02020603050405020304" pitchFamily="18" charset="0"/>
                <a:cs typeface="Times New Roman" panose="02020603050405020304" pitchFamily="18" charset="0"/>
              </a:rPr>
              <a:t>Related Works</a:t>
            </a:r>
          </a:p>
        </p:txBody>
      </p:sp>
      <p:sp>
        <p:nvSpPr>
          <p:cNvPr id="3" name="Content Placeholder 2"/>
          <p:cNvSpPr>
            <a:spLocks noGrp="1"/>
          </p:cNvSpPr>
          <p:nvPr>
            <p:ph idx="1"/>
          </p:nvPr>
        </p:nvSpPr>
        <p:spPr>
          <a:xfrm>
            <a:off x="457200" y="1295400"/>
            <a:ext cx="8229600" cy="1295400"/>
          </a:xfrm>
        </p:spPr>
        <p:txBody>
          <a:bodyPr>
            <a:noAutofit/>
          </a:bodyPr>
          <a:lstStyle/>
          <a:p>
            <a:pPr marL="0" lvl="0" indent="0" algn="just">
              <a:buNone/>
            </a:pPr>
            <a:r>
              <a:rPr lang="en-US" sz="1800" dirty="0">
                <a:effectLst/>
                <a:latin typeface="Times New Roman" panose="02020603050405020304" pitchFamily="18" charset="0"/>
                <a:ea typeface="Calibri" panose="020F0502020204030204" pitchFamily="34" charset="0"/>
              </a:rPr>
              <a:t>Some of the examples of similar applications of Food Waste Management are nosh, OLIO, </a:t>
            </a:r>
            <a:r>
              <a:rPr lang="en-US" sz="1800" dirty="0" err="1">
                <a:effectLst/>
                <a:latin typeface="Times New Roman" panose="02020603050405020304" pitchFamily="18" charset="0"/>
                <a:ea typeface="Calibri" panose="020F0502020204030204" pitchFamily="34" charset="0"/>
              </a:rPr>
              <a:t>ShareTheMeal</a:t>
            </a:r>
            <a:r>
              <a:rPr lang="en-US" sz="1800" dirty="0">
                <a:effectLst/>
                <a:latin typeface="Times New Roman" panose="02020603050405020304" pitchFamily="18" charset="0"/>
                <a:ea typeface="Calibri" panose="020F0502020204030204" pitchFamily="34" charset="0"/>
              </a:rPr>
              <a:t>: Charity Donate etc.</a:t>
            </a:r>
            <a:endParaRPr lang="en-US" sz="1800" dirty="0">
              <a:solidFill>
                <a:srgbClr val="383838"/>
              </a:solidFill>
              <a:effectLst/>
              <a:latin typeface="Times New Roman" panose="02020603050405020304" pitchFamily="18" charset="0"/>
            </a:endParaRPr>
          </a:p>
          <a:p>
            <a:pPr marL="0" lvl="0" indent="0" algn="just">
              <a:buNone/>
            </a:pPr>
            <a:endParaRPr lang="en-US" sz="1800" dirty="0">
              <a:solidFill>
                <a:srgbClr val="383838"/>
              </a:solidFill>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FCE817CD-9F53-4501-87B9-54D986FB6C27}"/>
              </a:ext>
            </a:extLst>
          </p:cNvPr>
          <p:cNvGraphicFramePr>
            <a:graphicFrameLocks noGrp="1"/>
          </p:cNvGraphicFramePr>
          <p:nvPr>
            <p:extLst>
              <p:ext uri="{D42A27DB-BD31-4B8C-83A1-F6EECF244321}">
                <p14:modId xmlns:p14="http://schemas.microsoft.com/office/powerpoint/2010/main" val="132013316"/>
              </p:ext>
            </p:extLst>
          </p:nvPr>
        </p:nvGraphicFramePr>
        <p:xfrm>
          <a:off x="458337" y="2390736"/>
          <a:ext cx="8234148" cy="3752930"/>
        </p:xfrm>
        <a:graphic>
          <a:graphicData uri="http://schemas.openxmlformats.org/drawingml/2006/table">
            <a:tbl>
              <a:tblPr firstRow="1" bandRow="1">
                <a:tableStyleId>{5940675A-B579-460E-94D1-54222C63F5DA}</a:tableStyleId>
              </a:tblPr>
              <a:tblGrid>
                <a:gridCol w="2362200">
                  <a:extLst>
                    <a:ext uri="{9D8B030D-6E8A-4147-A177-3AD203B41FA5}">
                      <a16:colId xmlns:a16="http://schemas.microsoft.com/office/drawing/2014/main" val="679989738"/>
                    </a:ext>
                  </a:extLst>
                </a:gridCol>
                <a:gridCol w="2294001">
                  <a:extLst>
                    <a:ext uri="{9D8B030D-6E8A-4147-A177-3AD203B41FA5}">
                      <a16:colId xmlns:a16="http://schemas.microsoft.com/office/drawing/2014/main" val="2129874200"/>
                    </a:ext>
                  </a:extLst>
                </a:gridCol>
                <a:gridCol w="3577947">
                  <a:extLst>
                    <a:ext uri="{9D8B030D-6E8A-4147-A177-3AD203B41FA5}">
                      <a16:colId xmlns:a16="http://schemas.microsoft.com/office/drawing/2014/main" val="1385912203"/>
                    </a:ext>
                  </a:extLst>
                </a:gridCol>
              </a:tblGrid>
              <a:tr h="544749">
                <a:tc>
                  <a:txBody>
                    <a:bodyPr/>
                    <a:lstStyle/>
                    <a:p>
                      <a:pPr algn="ctr"/>
                      <a:r>
                        <a:rPr lang="en-US" sz="1800" b="1" i="0" u="none" strike="noStrike" baseline="0" dirty="0">
                          <a:solidFill>
                            <a:srgbClr val="202020"/>
                          </a:solidFill>
                          <a:latin typeface="Times New Roman" panose="02020603050405020304" pitchFamily="18" charset="0"/>
                        </a:rPr>
                        <a:t>OLIO</a:t>
                      </a:r>
                      <a:endParaRPr lang="en-US" dirty="0"/>
                    </a:p>
                  </a:txBody>
                  <a:tcPr/>
                </a:tc>
                <a:tc>
                  <a:txBody>
                    <a:bodyPr/>
                    <a:lstStyle/>
                    <a:p>
                      <a:pPr algn="ctr"/>
                      <a:r>
                        <a:rPr lang="en-US" sz="1800" b="1" i="0" u="none" strike="noStrike" baseline="0" dirty="0">
                          <a:solidFill>
                            <a:srgbClr val="383838"/>
                          </a:solidFill>
                          <a:latin typeface="Times New Roman" panose="02020603050405020304" pitchFamily="18" charset="0"/>
                        </a:rPr>
                        <a:t>nosh</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baseline="0" dirty="0" err="1">
                          <a:solidFill>
                            <a:srgbClr val="323232"/>
                          </a:solidFill>
                          <a:latin typeface="Times New Roman" panose="02020603050405020304" pitchFamily="18" charset="0"/>
                        </a:rPr>
                        <a:t>ShareTheMeal</a:t>
                      </a:r>
                      <a:r>
                        <a:rPr lang="en-US" sz="1800" b="1" i="0" u="none" strike="noStrike" baseline="0" dirty="0">
                          <a:solidFill>
                            <a:srgbClr val="323232"/>
                          </a:solidFill>
                          <a:latin typeface="Times New Roman" panose="02020603050405020304" pitchFamily="18" charset="0"/>
                        </a:rPr>
                        <a:t>: </a:t>
                      </a:r>
                      <a:r>
                        <a:rPr lang="en-US" sz="1800" b="1" i="0" u="none" strike="noStrike" baseline="0" dirty="0">
                          <a:solidFill>
                            <a:srgbClr val="202020"/>
                          </a:solidFill>
                          <a:latin typeface="Times New Roman" panose="02020603050405020304" pitchFamily="18" charset="0"/>
                        </a:rPr>
                        <a:t>Charity Donate </a:t>
                      </a:r>
                      <a:endParaRPr lang="en-US" sz="1800" b="0" i="0" u="none" strike="noStrike" baseline="0" dirty="0">
                        <a:solidFill>
                          <a:srgbClr val="000000"/>
                        </a:solidFill>
                        <a:latin typeface="Times New Roman" panose="02020603050405020304" pitchFamily="18" charset="0"/>
                      </a:endParaRPr>
                    </a:p>
                    <a:p>
                      <a:pPr algn="ctr"/>
                      <a:endParaRPr lang="en-US" dirty="0"/>
                    </a:p>
                  </a:txBody>
                  <a:tcPr/>
                </a:tc>
                <a:extLst>
                  <a:ext uri="{0D108BD9-81ED-4DB2-BD59-A6C34878D82A}">
                    <a16:rowId xmlns:a16="http://schemas.microsoft.com/office/drawing/2014/main" val="683075942"/>
                  </a:ext>
                </a:extLst>
              </a:tr>
              <a:tr h="3112850">
                <a:tc>
                  <a:txBody>
                    <a:bodyPr/>
                    <a:lstStyle/>
                    <a:p>
                      <a:pPr marL="0" indent="0" algn="just">
                        <a:buNone/>
                      </a:pPr>
                      <a:r>
                        <a:rPr lang="en-US" sz="1800" b="0" i="0" u="none" strike="noStrike" baseline="0" dirty="0">
                          <a:solidFill>
                            <a:srgbClr val="323232"/>
                          </a:solidFill>
                          <a:latin typeface="Times New Roman" panose="02020603050405020304" pitchFamily="18" charset="0"/>
                        </a:rPr>
                        <a:t>OLIO gives the opportunity to share food and item's preventing waste and saving money. It serves free stuff, borrow things, and shop homemade directly from neighbors.</a:t>
                      </a:r>
                      <a:endParaRPr lang="en-US" dirty="0"/>
                    </a:p>
                  </a:txBody>
                  <a:tcPr/>
                </a:tc>
                <a:tc>
                  <a:txBody>
                    <a:bodyPr/>
                    <a:lstStyle/>
                    <a:p>
                      <a:pPr algn="just"/>
                      <a:r>
                        <a:rPr lang="en-US" sz="1800" b="0" i="0" u="none" strike="noStrike" baseline="0" dirty="0">
                          <a:solidFill>
                            <a:srgbClr val="323232"/>
                          </a:solidFill>
                          <a:latin typeface="Times New Roman" panose="02020603050405020304" pitchFamily="18" charset="0"/>
                        </a:rPr>
                        <a:t>With the nosh app, you can now track your food inventory, medicines and expiry date or use by or best before date while you get recipe suggestions on your food inventory.</a:t>
                      </a:r>
                    </a:p>
                  </a:txBody>
                  <a:tcPr/>
                </a:tc>
                <a:tc>
                  <a:txBody>
                    <a:bodyPr/>
                    <a:lstStyle/>
                    <a:p>
                      <a:pPr algn="just"/>
                      <a:r>
                        <a:rPr lang="en-US" sz="1800" b="0" i="0" u="none" strike="noStrike" baseline="0" dirty="0">
                          <a:solidFill>
                            <a:srgbClr val="323232"/>
                          </a:solidFill>
                          <a:latin typeface="Times New Roman" panose="02020603050405020304" pitchFamily="18" charset="0"/>
                        </a:rPr>
                        <a:t>This is a charity app from the World Food Program that allows you to feed a hungry child with a tap on your phone.</a:t>
                      </a:r>
                      <a:endParaRPr lang="en-US" sz="1800" dirty="0">
                        <a:solidFill>
                          <a:srgbClr val="323232"/>
                        </a:solidFill>
                        <a:latin typeface="Times New Roman" panose="02020603050405020304" pitchFamily="18" charset="0"/>
                      </a:endParaRPr>
                    </a:p>
                  </a:txBody>
                  <a:tcPr/>
                </a:tc>
                <a:extLst>
                  <a:ext uri="{0D108BD9-81ED-4DB2-BD59-A6C34878D82A}">
                    <a16:rowId xmlns:a16="http://schemas.microsoft.com/office/drawing/2014/main" val="3619362331"/>
                  </a:ext>
                </a:extLst>
              </a:tr>
            </a:tbl>
          </a:graphicData>
        </a:graphic>
      </p:graphicFrame>
    </p:spTree>
    <p:extLst>
      <p:ext uri="{BB962C8B-B14F-4D97-AF65-F5344CB8AC3E}">
        <p14:creationId xmlns:p14="http://schemas.microsoft.com/office/powerpoint/2010/main" val="2856947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629" y="228600"/>
            <a:ext cx="8229600" cy="1295400"/>
          </a:xfrm>
        </p:spPr>
        <p:txBody>
          <a:bodyPr>
            <a:normAutofit/>
          </a:bodyPr>
          <a:lstStyle/>
          <a:p>
            <a:r>
              <a:rPr lang="en-US" sz="3200" dirty="0">
                <a:latin typeface="Times New Roman" panose="02020603050405020304" pitchFamily="18" charset="0"/>
                <a:cs typeface="Times New Roman" panose="02020603050405020304" pitchFamily="18" charset="0"/>
              </a:rPr>
              <a:t>Motivation</a:t>
            </a:r>
            <a:endParaRPr lang="en-US" sz="3200" dirty="0"/>
          </a:p>
        </p:txBody>
      </p:sp>
      <p:sp>
        <p:nvSpPr>
          <p:cNvPr id="3" name="Content Placeholder 2"/>
          <p:cNvSpPr>
            <a:spLocks noGrp="1"/>
          </p:cNvSpPr>
          <p:nvPr>
            <p:ph idx="1"/>
          </p:nvPr>
        </p:nvSpPr>
        <p:spPr>
          <a:xfrm>
            <a:off x="1064525" y="1752600"/>
            <a:ext cx="7014949" cy="4343400"/>
          </a:xfrm>
        </p:spPr>
        <p:txBody>
          <a:bodyPr>
            <a:noAutofit/>
          </a:bodyPr>
          <a:lstStyle/>
          <a:p>
            <a:pPr marL="0" indent="0" algn="just">
              <a:lnSpc>
                <a:spcPct val="150000"/>
              </a:lnSpc>
              <a:spcBef>
                <a:spcPts val="0"/>
              </a:spcBef>
              <a:buNone/>
            </a:pPr>
            <a:r>
              <a:rPr lang="en-US" altLang="en-US" sz="1800" dirty="0">
                <a:latin typeface="Times New Roman" panose="02020603050405020304" pitchFamily="18" charset="0"/>
                <a:cs typeface="Times New Roman" panose="02020603050405020304" pitchFamily="18" charset="0"/>
              </a:rPr>
              <a:t>There are many foodless people around the country. They can hardly afford food for their family and themselves as well. So we took a step to reach food to those helpless people from the wasted food of restaurant, community centers and party centers. </a:t>
            </a:r>
            <a:endParaRPr lang="en-GB" altLang="en-US" sz="1800" dirty="0">
              <a:latin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49238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0534"/>
            <a:ext cx="8229600" cy="792162"/>
          </a:xfrm>
        </p:spPr>
        <p:txBody>
          <a:bodyPr>
            <a:noAutofit/>
          </a:bodyPr>
          <a:lstStyle/>
          <a:p>
            <a:r>
              <a:rPr lang="en-US" sz="3200"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914400" y="2209800"/>
            <a:ext cx="7315200" cy="4267200"/>
          </a:xfrm>
        </p:spPr>
        <p:txBody>
          <a:bodyPr>
            <a:noAutofit/>
          </a:bodyPr>
          <a:lstStyle/>
          <a:p>
            <a:pPr algn="just" eaLnBrk="1" hangingPunct="1">
              <a:defRPr/>
            </a:pPr>
            <a:r>
              <a:rPr lang="en-GB" altLang="en-US" sz="1800" dirty="0">
                <a:latin typeface="Times New Roman" panose="02020603050405020304" pitchFamily="18" charset="0"/>
                <a:cs typeface="Times New Roman" panose="02020603050405020304" pitchFamily="18" charset="0"/>
              </a:rPr>
              <a:t>Doners will post the food detail, pick location address, quantity of people available for donated food</a:t>
            </a:r>
          </a:p>
          <a:p>
            <a:pPr marL="0" indent="0" algn="just" eaLnBrk="1" hangingPunct="1">
              <a:buFont typeface="Wingdings" panose="05000000000000000000" pitchFamily="2" charset="2"/>
              <a:buNone/>
              <a:defRPr/>
            </a:pPr>
            <a:endParaRPr lang="en-GB" altLang="en-US" sz="1800" dirty="0">
              <a:latin typeface="Times New Roman" panose="02020603050405020304" pitchFamily="18" charset="0"/>
              <a:cs typeface="Times New Roman" panose="02020603050405020304" pitchFamily="18" charset="0"/>
            </a:endParaRPr>
          </a:p>
          <a:p>
            <a:pPr algn="just" eaLnBrk="1" hangingPunct="1">
              <a:defRPr/>
            </a:pPr>
            <a:r>
              <a:rPr lang="en-GB" altLang="en-US" sz="1800" dirty="0">
                <a:latin typeface="Times New Roman" panose="02020603050405020304" pitchFamily="18" charset="0"/>
                <a:cs typeface="Times New Roman" panose="02020603050405020304" pitchFamily="18" charset="0"/>
              </a:rPr>
              <a:t>Our agents will buy or take those foods from the pick address and reach to the foodless people</a:t>
            </a:r>
          </a:p>
          <a:p>
            <a:pPr marL="0" marR="0" indent="0" algn="just">
              <a:lnSpc>
                <a:spcPct val="150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90209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CE00460-5759-4F8E-B668-EA6426D85940}"/>
              </a:ext>
            </a:extLst>
          </p:cNvPr>
          <p:cNvSpPr>
            <a:spLocks noGrp="1"/>
          </p:cNvSpPr>
          <p:nvPr>
            <p:ph type="title"/>
          </p:nvPr>
        </p:nvSpPr>
        <p:spPr>
          <a:xfrm>
            <a:off x="609600" y="457200"/>
            <a:ext cx="8229600" cy="792162"/>
          </a:xfrm>
        </p:spPr>
        <p:txBody>
          <a:bodyPr>
            <a:noAutofit/>
          </a:bodyPr>
          <a:lstStyle/>
          <a:p>
            <a:r>
              <a:rPr lang="en-US" sz="3200" dirty="0">
                <a:effectLst/>
                <a:latin typeface="Times New Roman" panose="02020603050405020304" pitchFamily="18" charset="0"/>
                <a:ea typeface="Calibri" panose="020F0502020204030204" pitchFamily="34" charset="0"/>
              </a:rPr>
              <a:t>Requirement Collection and Analysis</a:t>
            </a:r>
            <a:endParaRPr lang="en-US" sz="32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0B87AA87-C634-43D0-97CB-337BB5235B1A}"/>
              </a:ext>
            </a:extLst>
          </p:cNvPr>
          <p:cNvSpPr/>
          <p:nvPr/>
        </p:nvSpPr>
        <p:spPr>
          <a:xfrm>
            <a:off x="3200400" y="1662113"/>
            <a:ext cx="3733800" cy="16764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457200" marR="0" indent="-228600">
              <a:lnSpc>
                <a:spcPct val="115000"/>
              </a:lnSpc>
              <a:spcBef>
                <a:spcPts val="0"/>
              </a:spcBef>
              <a:spcAft>
                <a:spcPts val="0"/>
              </a:spcAft>
            </a:pPr>
            <a:r>
              <a:rPr lang="en-US" dirty="0">
                <a:effectLst/>
                <a:latin typeface="Times New Roman" panose="02020603050405020304" pitchFamily="18" charset="0"/>
                <a:ea typeface="Calibri" panose="020F0502020204030204" pitchFamily="34" charset="0"/>
                <a:cs typeface="Vrinda" panose="020B0502040204020203" pitchFamily="34" charset="0"/>
              </a:rPr>
              <a:t>View Food Posts</a:t>
            </a:r>
            <a:endParaRPr lang="en-US" dirty="0">
              <a:effectLst/>
              <a:ea typeface="Calibri" panose="020F0502020204030204" pitchFamily="34" charset="0"/>
              <a:cs typeface="Vrinda" panose="020B0502040204020203" pitchFamily="34" charset="0"/>
            </a:endParaRPr>
          </a:p>
          <a:p>
            <a:pPr marL="457200" marR="0" indent="-228600">
              <a:lnSpc>
                <a:spcPct val="115000"/>
              </a:lnSpc>
              <a:spcBef>
                <a:spcPts val="0"/>
              </a:spcBef>
              <a:spcAft>
                <a:spcPts val="0"/>
              </a:spcAft>
            </a:pPr>
            <a:r>
              <a:rPr lang="en-US" dirty="0">
                <a:effectLst/>
                <a:latin typeface="Times New Roman" panose="02020603050405020304" pitchFamily="18" charset="0"/>
                <a:ea typeface="Calibri" panose="020F0502020204030204" pitchFamily="34" charset="0"/>
                <a:cs typeface="Vrinda" panose="020B0502040204020203" pitchFamily="34" charset="0"/>
              </a:rPr>
              <a:t>Collect food from donor</a:t>
            </a:r>
            <a:endParaRPr lang="en-US" dirty="0">
              <a:effectLst/>
              <a:ea typeface="Calibri" panose="020F0502020204030204" pitchFamily="34" charset="0"/>
              <a:cs typeface="Vrinda" panose="020B0502040204020203" pitchFamily="34" charset="0"/>
            </a:endParaRPr>
          </a:p>
          <a:p>
            <a:pPr marL="457200" marR="0" indent="-228600">
              <a:lnSpc>
                <a:spcPct val="115000"/>
              </a:lnSpc>
              <a:spcBef>
                <a:spcPts val="0"/>
              </a:spcBef>
              <a:spcAft>
                <a:spcPts val="0"/>
              </a:spcAft>
            </a:pPr>
            <a:r>
              <a:rPr lang="en-US" dirty="0">
                <a:effectLst/>
                <a:latin typeface="Times New Roman" panose="02020603050405020304" pitchFamily="18" charset="0"/>
                <a:ea typeface="Calibri" panose="020F0502020204030204" pitchFamily="34" charset="0"/>
                <a:cs typeface="Vrinda" panose="020B0502040204020203" pitchFamily="34" charset="0"/>
              </a:rPr>
              <a:t>Deliver those foods to poor people</a:t>
            </a:r>
            <a:endParaRPr lang="en-US" dirty="0">
              <a:effectLst/>
              <a:ea typeface="Calibri" panose="020F0502020204030204" pitchFamily="34" charset="0"/>
              <a:cs typeface="Vrinda" panose="020B0502040204020203" pitchFamily="34" charset="0"/>
            </a:endParaRPr>
          </a:p>
        </p:txBody>
      </p:sp>
      <p:sp>
        <p:nvSpPr>
          <p:cNvPr id="13" name="Rectangle 12">
            <a:extLst>
              <a:ext uri="{FF2B5EF4-FFF2-40B4-BE49-F238E27FC236}">
                <a16:creationId xmlns:a16="http://schemas.microsoft.com/office/drawing/2014/main" id="{B6F86D73-E728-4111-9E8C-F2B12877C663}"/>
              </a:ext>
            </a:extLst>
          </p:cNvPr>
          <p:cNvSpPr/>
          <p:nvPr/>
        </p:nvSpPr>
        <p:spPr>
          <a:xfrm>
            <a:off x="1828800" y="2133600"/>
            <a:ext cx="1192529" cy="73342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Vrinda" panose="020B0502040204020203" pitchFamily="34" charset="0"/>
              </a:rPr>
              <a:t>Agent</a:t>
            </a:r>
            <a:endParaRPr lang="en-US" dirty="0">
              <a:effectLst/>
              <a:ea typeface="Calibri" panose="020F0502020204030204" pitchFamily="34" charset="0"/>
              <a:cs typeface="Vrinda" panose="020B0502040204020203" pitchFamily="34" charset="0"/>
            </a:endParaRPr>
          </a:p>
        </p:txBody>
      </p:sp>
      <p:sp>
        <p:nvSpPr>
          <p:cNvPr id="14" name="Rectangle 13">
            <a:extLst>
              <a:ext uri="{FF2B5EF4-FFF2-40B4-BE49-F238E27FC236}">
                <a16:creationId xmlns:a16="http://schemas.microsoft.com/office/drawing/2014/main" id="{4616C1C2-BDEE-4F68-B899-A9FB212A17EF}"/>
              </a:ext>
            </a:extLst>
          </p:cNvPr>
          <p:cNvSpPr/>
          <p:nvPr/>
        </p:nvSpPr>
        <p:spPr>
          <a:xfrm>
            <a:off x="3200400" y="3795713"/>
            <a:ext cx="3408046" cy="180403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457200" marR="0" indent="-228600">
              <a:spcBef>
                <a:spcPts val="0"/>
              </a:spcBef>
              <a:spcAft>
                <a:spcPts val="0"/>
              </a:spcAft>
              <a:tabLst>
                <a:tab pos="2971800" algn="ctr"/>
                <a:tab pos="5943600" algn="r"/>
              </a:tabLst>
            </a:pPr>
            <a:r>
              <a:rPr lang="en-US" dirty="0">
                <a:effectLst/>
                <a:latin typeface="Times New Roman" panose="02020603050405020304" pitchFamily="18" charset="0"/>
                <a:ea typeface="Calibri" panose="020F0502020204030204" pitchFamily="34" charset="0"/>
                <a:cs typeface="Vrinda" panose="020B0502040204020203" pitchFamily="34" charset="0"/>
              </a:rPr>
              <a:t>Register as donor</a:t>
            </a:r>
            <a:endParaRPr lang="en-US" dirty="0">
              <a:effectLst/>
              <a:ea typeface="Calibri" panose="020F0502020204030204" pitchFamily="34" charset="0"/>
              <a:cs typeface="Vrinda" panose="020B0502040204020203" pitchFamily="34" charset="0"/>
            </a:endParaRPr>
          </a:p>
          <a:p>
            <a:pPr marL="457200" marR="0" indent="-228600">
              <a:spcBef>
                <a:spcPts val="0"/>
              </a:spcBef>
              <a:spcAft>
                <a:spcPts val="0"/>
              </a:spcAft>
              <a:tabLst>
                <a:tab pos="2971800" algn="ctr"/>
                <a:tab pos="5943600" algn="r"/>
              </a:tabLst>
            </a:pPr>
            <a:r>
              <a:rPr lang="en-US" dirty="0">
                <a:effectLst/>
                <a:latin typeface="Times New Roman" panose="02020603050405020304" pitchFamily="18" charset="0"/>
                <a:ea typeface="Calibri" panose="020F0502020204030204" pitchFamily="34" charset="0"/>
                <a:cs typeface="Vrinda" panose="020B0502040204020203" pitchFamily="34" charset="0"/>
              </a:rPr>
              <a:t>Create food post</a:t>
            </a:r>
            <a:endParaRPr lang="en-US" dirty="0">
              <a:effectLst/>
              <a:ea typeface="Calibri" panose="020F0502020204030204" pitchFamily="34" charset="0"/>
              <a:cs typeface="Vrinda" panose="020B0502040204020203" pitchFamily="34" charset="0"/>
            </a:endParaRPr>
          </a:p>
          <a:p>
            <a:pPr marL="457200" marR="0" indent="-228600">
              <a:spcBef>
                <a:spcPts val="0"/>
              </a:spcBef>
              <a:spcAft>
                <a:spcPts val="0"/>
              </a:spcAft>
              <a:tabLst>
                <a:tab pos="2971800" algn="ctr"/>
                <a:tab pos="5943600" algn="r"/>
              </a:tabLst>
            </a:pPr>
            <a:r>
              <a:rPr lang="en-US" dirty="0">
                <a:effectLst/>
                <a:latin typeface="Times New Roman" panose="02020603050405020304" pitchFamily="18" charset="0"/>
                <a:ea typeface="Calibri" panose="020F0502020204030204" pitchFamily="34" charset="0"/>
                <a:cs typeface="Vrinda" panose="020B0502040204020203" pitchFamily="34" charset="0"/>
              </a:rPr>
              <a:t>Handover foods to out agents</a:t>
            </a:r>
            <a:endParaRPr lang="en-US" dirty="0">
              <a:effectLst/>
              <a:ea typeface="Calibri" panose="020F0502020204030204" pitchFamily="34" charset="0"/>
              <a:cs typeface="Vrinda" panose="020B0502040204020203" pitchFamily="34" charset="0"/>
            </a:endParaRPr>
          </a:p>
        </p:txBody>
      </p:sp>
      <p:sp>
        <p:nvSpPr>
          <p:cNvPr id="15" name="Rectangle 14">
            <a:extLst>
              <a:ext uri="{FF2B5EF4-FFF2-40B4-BE49-F238E27FC236}">
                <a16:creationId xmlns:a16="http://schemas.microsoft.com/office/drawing/2014/main" id="{205E4D00-ABB3-47D3-ADE8-C924A42B22FD}"/>
              </a:ext>
            </a:extLst>
          </p:cNvPr>
          <p:cNvSpPr/>
          <p:nvPr/>
        </p:nvSpPr>
        <p:spPr>
          <a:xfrm>
            <a:off x="1828800" y="4331017"/>
            <a:ext cx="1192530" cy="73342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Vrinda" panose="020B0502040204020203" pitchFamily="34" charset="0"/>
              </a:rPr>
              <a:t>Donor</a:t>
            </a:r>
            <a:endParaRPr lang="en-US" dirty="0">
              <a:effectLst/>
              <a:ea typeface="Calibri" panose="020F0502020204030204" pitchFamily="34" charset="0"/>
              <a:cs typeface="Vrinda" panose="020B0502040204020203" pitchFamily="34" charset="0"/>
            </a:endParaRPr>
          </a:p>
        </p:txBody>
      </p:sp>
      <p:sp>
        <p:nvSpPr>
          <p:cNvPr id="19" name="TextBox 18">
            <a:extLst>
              <a:ext uri="{FF2B5EF4-FFF2-40B4-BE49-F238E27FC236}">
                <a16:creationId xmlns:a16="http://schemas.microsoft.com/office/drawing/2014/main" id="{E52D375E-71CD-451E-8A38-867153B5661D}"/>
              </a:ext>
            </a:extLst>
          </p:cNvPr>
          <p:cNvSpPr txBox="1"/>
          <p:nvPr/>
        </p:nvSpPr>
        <p:spPr>
          <a:xfrm>
            <a:off x="2168615" y="5861606"/>
            <a:ext cx="5471615" cy="390684"/>
          </a:xfrm>
          <a:prstGeom prst="rect">
            <a:avLst/>
          </a:prstGeom>
          <a:noFill/>
        </p:spPr>
        <p:txBody>
          <a:bodyPr wrap="square">
            <a:spAutoFit/>
          </a:bodyPr>
          <a:lstStyle/>
          <a:p>
            <a:pPr marL="0" marR="0" algn="ctr">
              <a:lnSpc>
                <a:spcPct val="115000"/>
              </a:lnSpc>
              <a:spcBef>
                <a:spcPts val="0"/>
              </a:spcBef>
              <a:spcAft>
                <a:spcPts val="1000"/>
              </a:spcAft>
              <a:tabLst>
                <a:tab pos="1371600" algn="l"/>
              </a:tabLst>
            </a:pPr>
            <a:r>
              <a:rPr lang="en-US" sz="1800" dirty="0">
                <a:effectLst/>
                <a:latin typeface="Times New Roman" panose="02020603050405020304" pitchFamily="18" charset="0"/>
                <a:ea typeface="Calibri" panose="020F0502020204030204" pitchFamily="34" charset="0"/>
                <a:cs typeface="Vrinda" panose="020B0502040204020203" pitchFamily="34" charset="0"/>
              </a:rPr>
              <a:t>Figure: Requirement Collection and Analysis.</a:t>
            </a:r>
            <a:endParaRPr lang="en-US" sz="16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126877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CE00460-5759-4F8E-B668-EA6426D85940}"/>
              </a:ext>
            </a:extLst>
          </p:cNvPr>
          <p:cNvSpPr>
            <a:spLocks noGrp="1"/>
          </p:cNvSpPr>
          <p:nvPr>
            <p:ph type="title"/>
          </p:nvPr>
        </p:nvSpPr>
        <p:spPr>
          <a:xfrm>
            <a:off x="609600" y="457200"/>
            <a:ext cx="8229600" cy="792162"/>
          </a:xfrm>
        </p:spPr>
        <p:txBody>
          <a:bodyPr>
            <a:noAutofit/>
          </a:bodyPr>
          <a:lstStyle/>
          <a:p>
            <a:r>
              <a:rPr lang="en-US" sz="3200" dirty="0">
                <a:effectLst/>
                <a:latin typeface="Times New Roman" panose="02020603050405020304" pitchFamily="18" charset="0"/>
                <a:ea typeface="Calibri" panose="020F0502020204030204" pitchFamily="34" charset="0"/>
              </a:rPr>
              <a:t>Use Case Modeling and Description</a:t>
            </a:r>
            <a:endParaRPr lang="en-US" sz="3200" dirty="0">
              <a:latin typeface="Times New Roman" panose="02020603050405020304" pitchFamily="18" charset="0"/>
              <a:cs typeface="Times New Roman" panose="02020603050405020304" pitchFamily="18" charset="0"/>
            </a:endParaRPr>
          </a:p>
        </p:txBody>
      </p:sp>
      <p:sp>
        <p:nvSpPr>
          <p:cNvPr id="2" name="Rectangle 2">
            <a:extLst>
              <a:ext uri="{FF2B5EF4-FFF2-40B4-BE49-F238E27FC236}">
                <a16:creationId xmlns:a16="http://schemas.microsoft.com/office/drawing/2014/main" id="{44B4795C-F8CB-4CF1-BC00-6B6A2CD45827}"/>
              </a:ext>
            </a:extLst>
          </p:cNvPr>
          <p:cNvSpPr>
            <a:spLocks noChangeArrowheads="1"/>
          </p:cNvSpPr>
          <p:nvPr/>
        </p:nvSpPr>
        <p:spPr bwMode="auto">
          <a:xfrm>
            <a:off x="1219200" y="1066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28">
            <a:extLst>
              <a:ext uri="{FF2B5EF4-FFF2-40B4-BE49-F238E27FC236}">
                <a16:creationId xmlns:a16="http://schemas.microsoft.com/office/drawing/2014/main" id="{0B358CDA-24E0-4081-B0D9-3637FA044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7214"/>
          <a:stretch>
            <a:fillRect/>
          </a:stretch>
        </p:blipFill>
        <p:spPr bwMode="auto">
          <a:xfrm>
            <a:off x="1181669" y="1297675"/>
            <a:ext cx="6866471" cy="33818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61481BF-3156-438B-B0A3-C138A1398446}"/>
              </a:ext>
            </a:extLst>
          </p:cNvPr>
          <p:cNvSpPr>
            <a:spLocks noChangeArrowheads="1"/>
          </p:cNvSpPr>
          <p:nvPr/>
        </p:nvSpPr>
        <p:spPr bwMode="auto">
          <a:xfrm>
            <a:off x="380999" y="5487561"/>
            <a:ext cx="838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71600" algn="l"/>
              </a:tabLst>
              <a:defRPr>
                <a:solidFill>
                  <a:schemeClr val="tx1"/>
                </a:solidFill>
                <a:latin typeface="Arial" panose="020B0604020202020204" pitchFamily="34" charset="0"/>
              </a:defRPr>
            </a:lvl1pPr>
            <a:lvl2pPr eaLnBrk="0" fontAlgn="base" hangingPunct="0">
              <a:spcBef>
                <a:spcPct val="0"/>
              </a:spcBef>
              <a:spcAft>
                <a:spcPct val="0"/>
              </a:spcAft>
              <a:tabLst>
                <a:tab pos="1371600" algn="l"/>
              </a:tabLst>
              <a:defRPr>
                <a:solidFill>
                  <a:schemeClr val="tx1"/>
                </a:solidFill>
                <a:latin typeface="Arial" panose="020B0604020202020204" pitchFamily="34" charset="0"/>
              </a:defRPr>
            </a:lvl2pPr>
            <a:lvl3pPr eaLnBrk="0" fontAlgn="base" hangingPunct="0">
              <a:spcBef>
                <a:spcPct val="0"/>
              </a:spcBef>
              <a:spcAft>
                <a:spcPct val="0"/>
              </a:spcAft>
              <a:tabLst>
                <a:tab pos="1371600" algn="l"/>
              </a:tabLst>
              <a:defRPr>
                <a:solidFill>
                  <a:schemeClr val="tx1"/>
                </a:solidFill>
                <a:latin typeface="Arial" panose="020B0604020202020204" pitchFamily="34" charset="0"/>
              </a:defRPr>
            </a:lvl3pPr>
            <a:lvl4pPr eaLnBrk="0" fontAlgn="base" hangingPunct="0">
              <a:spcBef>
                <a:spcPct val="0"/>
              </a:spcBef>
              <a:spcAft>
                <a:spcPct val="0"/>
              </a:spcAft>
              <a:tabLst>
                <a:tab pos="1371600" algn="l"/>
              </a:tabLst>
              <a:defRPr>
                <a:solidFill>
                  <a:schemeClr val="tx1"/>
                </a:solidFill>
                <a:latin typeface="Arial" panose="020B0604020202020204" pitchFamily="34" charset="0"/>
              </a:defRPr>
            </a:lvl4pPr>
            <a:lvl5pPr eaLnBrk="0" fontAlgn="base" hangingPunct="0">
              <a:spcBef>
                <a:spcPct val="0"/>
              </a:spcBef>
              <a:spcAft>
                <a:spcPct val="0"/>
              </a:spcAft>
              <a:tabLst>
                <a:tab pos="1371600" algn="l"/>
              </a:tabLst>
              <a:defRPr>
                <a:solidFill>
                  <a:schemeClr val="tx1"/>
                </a:solidFill>
                <a:latin typeface="Arial" panose="020B0604020202020204" pitchFamily="34" charset="0"/>
              </a:defRPr>
            </a:lvl5pPr>
            <a:lvl6pPr eaLnBrk="0" fontAlgn="base" hangingPunct="0">
              <a:spcBef>
                <a:spcPct val="0"/>
              </a:spcBef>
              <a:spcAft>
                <a:spcPct val="0"/>
              </a:spcAft>
              <a:tabLst>
                <a:tab pos="1371600" algn="l"/>
              </a:tabLst>
              <a:defRPr>
                <a:solidFill>
                  <a:schemeClr val="tx1"/>
                </a:solidFill>
                <a:latin typeface="Arial" panose="020B0604020202020204" pitchFamily="34" charset="0"/>
              </a:defRPr>
            </a:lvl6pPr>
            <a:lvl7pPr eaLnBrk="0" fontAlgn="base" hangingPunct="0">
              <a:spcBef>
                <a:spcPct val="0"/>
              </a:spcBef>
              <a:spcAft>
                <a:spcPct val="0"/>
              </a:spcAft>
              <a:tabLst>
                <a:tab pos="1371600" algn="l"/>
              </a:tabLst>
              <a:defRPr>
                <a:solidFill>
                  <a:schemeClr val="tx1"/>
                </a:solidFill>
                <a:latin typeface="Arial" panose="020B0604020202020204" pitchFamily="34" charset="0"/>
              </a:defRPr>
            </a:lvl7pPr>
            <a:lvl8pPr eaLnBrk="0" fontAlgn="base" hangingPunct="0">
              <a:spcBef>
                <a:spcPct val="0"/>
              </a:spcBef>
              <a:spcAft>
                <a:spcPct val="0"/>
              </a:spcAft>
              <a:tabLst>
                <a:tab pos="1371600" algn="l"/>
              </a:tabLst>
              <a:defRPr>
                <a:solidFill>
                  <a:schemeClr val="tx1"/>
                </a:solidFill>
                <a:latin typeface="Arial" panose="020B0604020202020204" pitchFamily="34" charset="0"/>
              </a:defRPr>
            </a:lvl8pPr>
            <a:lvl9pPr eaLnBrk="0" fontAlgn="base" hangingPunct="0">
              <a:spcBef>
                <a:spcPct val="0"/>
              </a:spcBef>
              <a:spcAft>
                <a:spcPct val="0"/>
              </a:spcAft>
              <a:tabLst>
                <a:tab pos="13716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71600"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 Use Case Modeling and Description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5144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CE00460-5759-4F8E-B668-EA6426D85940}"/>
              </a:ext>
            </a:extLst>
          </p:cNvPr>
          <p:cNvSpPr>
            <a:spLocks noGrp="1"/>
          </p:cNvSpPr>
          <p:nvPr>
            <p:ph type="title"/>
          </p:nvPr>
        </p:nvSpPr>
        <p:spPr>
          <a:xfrm>
            <a:off x="609600" y="457200"/>
            <a:ext cx="8229600" cy="792162"/>
          </a:xfrm>
        </p:spPr>
        <p:txBody>
          <a:bodyPr>
            <a:noAutofit/>
          </a:bodyPr>
          <a:lstStyle/>
          <a:p>
            <a:r>
              <a:rPr lang="en-US" sz="3200" dirty="0">
                <a:effectLst/>
                <a:latin typeface="Times New Roman" panose="02020603050405020304" pitchFamily="18" charset="0"/>
                <a:ea typeface="Calibri" panose="020F0502020204030204" pitchFamily="34" charset="0"/>
              </a:rPr>
              <a:t>Logical Data Model</a:t>
            </a:r>
            <a:endParaRPr lang="en-US" sz="3200" dirty="0">
              <a:latin typeface="Times New Roman" panose="02020603050405020304" pitchFamily="18" charset="0"/>
              <a:cs typeface="Times New Roman" panose="02020603050405020304" pitchFamily="18" charset="0"/>
            </a:endParaRPr>
          </a:p>
        </p:txBody>
      </p:sp>
      <p:sp>
        <p:nvSpPr>
          <p:cNvPr id="2" name="Rectangle 2">
            <a:extLst>
              <a:ext uri="{FF2B5EF4-FFF2-40B4-BE49-F238E27FC236}">
                <a16:creationId xmlns:a16="http://schemas.microsoft.com/office/drawing/2014/main" id="{44B4795C-F8CB-4CF1-BC00-6B6A2CD45827}"/>
              </a:ext>
            </a:extLst>
          </p:cNvPr>
          <p:cNvSpPr>
            <a:spLocks noChangeArrowheads="1"/>
          </p:cNvSpPr>
          <p:nvPr/>
        </p:nvSpPr>
        <p:spPr bwMode="auto">
          <a:xfrm>
            <a:off x="1219200" y="1066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3">
            <a:extLst>
              <a:ext uri="{FF2B5EF4-FFF2-40B4-BE49-F238E27FC236}">
                <a16:creationId xmlns:a16="http://schemas.microsoft.com/office/drawing/2014/main" id="{961481BF-3156-438B-B0A3-C138A1398446}"/>
              </a:ext>
            </a:extLst>
          </p:cNvPr>
          <p:cNvSpPr>
            <a:spLocks noChangeArrowheads="1"/>
          </p:cNvSpPr>
          <p:nvPr/>
        </p:nvSpPr>
        <p:spPr bwMode="auto">
          <a:xfrm>
            <a:off x="380999" y="5487561"/>
            <a:ext cx="838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71600" algn="l"/>
              </a:tabLst>
              <a:defRPr>
                <a:solidFill>
                  <a:schemeClr val="tx1"/>
                </a:solidFill>
                <a:latin typeface="Arial" panose="020B0604020202020204" pitchFamily="34" charset="0"/>
              </a:defRPr>
            </a:lvl1pPr>
            <a:lvl2pPr eaLnBrk="0" fontAlgn="base" hangingPunct="0">
              <a:spcBef>
                <a:spcPct val="0"/>
              </a:spcBef>
              <a:spcAft>
                <a:spcPct val="0"/>
              </a:spcAft>
              <a:tabLst>
                <a:tab pos="1371600" algn="l"/>
              </a:tabLst>
              <a:defRPr>
                <a:solidFill>
                  <a:schemeClr val="tx1"/>
                </a:solidFill>
                <a:latin typeface="Arial" panose="020B0604020202020204" pitchFamily="34" charset="0"/>
              </a:defRPr>
            </a:lvl2pPr>
            <a:lvl3pPr eaLnBrk="0" fontAlgn="base" hangingPunct="0">
              <a:spcBef>
                <a:spcPct val="0"/>
              </a:spcBef>
              <a:spcAft>
                <a:spcPct val="0"/>
              </a:spcAft>
              <a:tabLst>
                <a:tab pos="1371600" algn="l"/>
              </a:tabLst>
              <a:defRPr>
                <a:solidFill>
                  <a:schemeClr val="tx1"/>
                </a:solidFill>
                <a:latin typeface="Arial" panose="020B0604020202020204" pitchFamily="34" charset="0"/>
              </a:defRPr>
            </a:lvl3pPr>
            <a:lvl4pPr eaLnBrk="0" fontAlgn="base" hangingPunct="0">
              <a:spcBef>
                <a:spcPct val="0"/>
              </a:spcBef>
              <a:spcAft>
                <a:spcPct val="0"/>
              </a:spcAft>
              <a:tabLst>
                <a:tab pos="1371600" algn="l"/>
              </a:tabLst>
              <a:defRPr>
                <a:solidFill>
                  <a:schemeClr val="tx1"/>
                </a:solidFill>
                <a:latin typeface="Arial" panose="020B0604020202020204" pitchFamily="34" charset="0"/>
              </a:defRPr>
            </a:lvl4pPr>
            <a:lvl5pPr eaLnBrk="0" fontAlgn="base" hangingPunct="0">
              <a:spcBef>
                <a:spcPct val="0"/>
              </a:spcBef>
              <a:spcAft>
                <a:spcPct val="0"/>
              </a:spcAft>
              <a:tabLst>
                <a:tab pos="1371600" algn="l"/>
              </a:tabLst>
              <a:defRPr>
                <a:solidFill>
                  <a:schemeClr val="tx1"/>
                </a:solidFill>
                <a:latin typeface="Arial" panose="020B0604020202020204" pitchFamily="34" charset="0"/>
              </a:defRPr>
            </a:lvl5pPr>
            <a:lvl6pPr eaLnBrk="0" fontAlgn="base" hangingPunct="0">
              <a:spcBef>
                <a:spcPct val="0"/>
              </a:spcBef>
              <a:spcAft>
                <a:spcPct val="0"/>
              </a:spcAft>
              <a:tabLst>
                <a:tab pos="1371600" algn="l"/>
              </a:tabLst>
              <a:defRPr>
                <a:solidFill>
                  <a:schemeClr val="tx1"/>
                </a:solidFill>
                <a:latin typeface="Arial" panose="020B0604020202020204" pitchFamily="34" charset="0"/>
              </a:defRPr>
            </a:lvl6pPr>
            <a:lvl7pPr eaLnBrk="0" fontAlgn="base" hangingPunct="0">
              <a:spcBef>
                <a:spcPct val="0"/>
              </a:spcBef>
              <a:spcAft>
                <a:spcPct val="0"/>
              </a:spcAft>
              <a:tabLst>
                <a:tab pos="1371600" algn="l"/>
              </a:tabLst>
              <a:defRPr>
                <a:solidFill>
                  <a:schemeClr val="tx1"/>
                </a:solidFill>
                <a:latin typeface="Arial" panose="020B0604020202020204" pitchFamily="34" charset="0"/>
              </a:defRPr>
            </a:lvl7pPr>
            <a:lvl8pPr eaLnBrk="0" fontAlgn="base" hangingPunct="0">
              <a:spcBef>
                <a:spcPct val="0"/>
              </a:spcBef>
              <a:spcAft>
                <a:spcPct val="0"/>
              </a:spcAft>
              <a:tabLst>
                <a:tab pos="1371600" algn="l"/>
              </a:tabLst>
              <a:defRPr>
                <a:solidFill>
                  <a:schemeClr val="tx1"/>
                </a:solidFill>
                <a:latin typeface="Arial" panose="020B0604020202020204" pitchFamily="34" charset="0"/>
              </a:defRPr>
            </a:lvl8pPr>
            <a:lvl9pPr eaLnBrk="0" fontAlgn="base" hangingPunct="0">
              <a:spcBef>
                <a:spcPct val="0"/>
              </a:spcBef>
              <a:spcAft>
                <a:spcPct val="0"/>
              </a:spcAft>
              <a:tabLst>
                <a:tab pos="13716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71600"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 </a:t>
            </a:r>
            <a:r>
              <a:rPr lang="en-US" sz="1800" dirty="0">
                <a:effectLst/>
                <a:latin typeface="Times New Roman" panose="02020603050405020304" pitchFamily="18" charset="0"/>
                <a:ea typeface="Calibri" panose="020F0502020204030204" pitchFamily="34" charset="0"/>
              </a:rPr>
              <a:t>Logical Data Model</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C1425022-67A4-4B90-A5A4-A20604375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275" y="2086927"/>
            <a:ext cx="4743450" cy="2684145"/>
          </a:xfrm>
          <a:prstGeom prst="rect">
            <a:avLst/>
          </a:prstGeom>
        </p:spPr>
      </p:pic>
    </p:spTree>
    <p:extLst>
      <p:ext uri="{BB962C8B-B14F-4D97-AF65-F5344CB8AC3E}">
        <p14:creationId xmlns:p14="http://schemas.microsoft.com/office/powerpoint/2010/main" val="2843153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2582</TotalTime>
  <Words>614</Words>
  <Application>Microsoft Office PowerPoint</Application>
  <PresentationFormat>On-screen Show (4:3)</PresentationFormat>
  <Paragraphs>101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Office Theme</vt:lpstr>
      <vt:lpstr>Project on:   Food Waste Management</vt:lpstr>
      <vt:lpstr>Outline</vt:lpstr>
      <vt:lpstr>Introduction</vt:lpstr>
      <vt:lpstr>Related Works</vt:lpstr>
      <vt:lpstr>Motivation</vt:lpstr>
      <vt:lpstr>Objective</vt:lpstr>
      <vt:lpstr>Requirement Collection and Analysis</vt:lpstr>
      <vt:lpstr>Use Case Modeling and Description</vt:lpstr>
      <vt:lpstr>Logical Data Model</vt:lpstr>
      <vt:lpstr>Proposed Diagram</vt:lpstr>
      <vt:lpstr>Approach</vt:lpstr>
      <vt:lpstr>How the proposed system will work (Feature)</vt:lpstr>
      <vt:lpstr>Features (Continued)</vt:lpstr>
      <vt:lpstr>PowerPoint Presentation</vt:lpstr>
      <vt:lpstr>Advantage and Disadvantage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 intelligent disaster management system for Bangladesh using wireless sensor network</dc:title>
  <dc:creator>User</dc:creator>
  <cp:lastModifiedBy>Redwan Sharafat Kabir</cp:lastModifiedBy>
  <cp:revision>146</cp:revision>
  <dcterms:created xsi:type="dcterms:W3CDTF">2013-04-10T16:45:07Z</dcterms:created>
  <dcterms:modified xsi:type="dcterms:W3CDTF">2022-03-28T16:47:52Z</dcterms:modified>
</cp:coreProperties>
</file>