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2" r:id="rId4"/>
    <p:sldId id="275" r:id="rId5"/>
    <p:sldId id="293" r:id="rId6"/>
    <p:sldId id="269" r:id="rId7"/>
    <p:sldId id="277" r:id="rId8"/>
    <p:sldId id="279" r:id="rId9"/>
    <p:sldId id="286" r:id="rId10"/>
    <p:sldId id="292" r:id="rId11"/>
    <p:sldId id="294" r:id="rId12"/>
    <p:sldId id="291"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9A5729-B542-4A29-86A7-D8D8594D7B2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A5239E8-1746-4234-B7D3-CE26C52216D2}">
      <dgm:prSet phldrT="[Text]" custT="1"/>
      <dgm:spPr/>
      <dgm:t>
        <a:bodyPr/>
        <a:lstStyle/>
        <a:p>
          <a:r>
            <a:rPr lang="en-US" sz="2800" b="1" dirty="0">
              <a:latin typeface="Times New Roman" panose="02020603050405020304" pitchFamily="18" charset="0"/>
              <a:cs typeface="Times New Roman" panose="02020603050405020304" pitchFamily="18" charset="0"/>
            </a:rPr>
            <a:t>Presented By</a:t>
          </a:r>
        </a:p>
      </dgm:t>
    </dgm:pt>
    <dgm:pt modelId="{239399AE-2E50-427C-BE33-904FC944451D}" type="parTrans" cxnId="{42AB58AF-50BF-49A5-AB13-F16973B97878}">
      <dgm:prSet/>
      <dgm:spPr/>
      <dgm:t>
        <a:bodyPr/>
        <a:lstStyle/>
        <a:p>
          <a:endParaRPr lang="en-US"/>
        </a:p>
      </dgm:t>
    </dgm:pt>
    <dgm:pt modelId="{71ECD531-EE26-451B-AF4B-A3545608DE6E}" type="sibTrans" cxnId="{42AB58AF-50BF-49A5-AB13-F16973B97878}">
      <dgm:prSet/>
      <dgm:spPr/>
      <dgm:t>
        <a:bodyPr/>
        <a:lstStyle/>
        <a:p>
          <a:endParaRPr lang="en-US"/>
        </a:p>
      </dgm:t>
    </dgm:pt>
    <dgm:pt modelId="{07007B9C-F3B7-4C88-9B11-8E40C0580433}">
      <dgm:prSet phldrT="[Text]" custT="1"/>
      <dgm:spPr/>
      <dgm:t>
        <a:bodyPr/>
        <a:lstStyle/>
        <a:p>
          <a:r>
            <a:rPr lang="en-US" sz="2800" b="1" dirty="0">
              <a:latin typeface="Times New Roman" panose="02020603050405020304" pitchFamily="18" charset="0"/>
              <a:ea typeface="Malgun Gothic" panose="020B0503020000020004" pitchFamily="34" charset="-127"/>
              <a:cs typeface="Times New Roman" panose="02020603050405020304" pitchFamily="18" charset="0"/>
            </a:rPr>
            <a:t>Supervised B</a:t>
          </a:r>
          <a:r>
            <a:rPr lang="en-US" sz="2800" b="0" dirty="0">
              <a:latin typeface="Times New Roman" panose="02020603050405020304" pitchFamily="18" charset="0"/>
              <a:ea typeface="Malgun Gothic" panose="020B0503020000020004" pitchFamily="34" charset="-127"/>
              <a:cs typeface="Times New Roman" panose="02020603050405020304" pitchFamily="18" charset="0"/>
            </a:rPr>
            <a:t>y</a:t>
          </a:r>
          <a:r>
            <a:rPr lang="en-US" sz="2800" b="1" dirty="0">
              <a:latin typeface="Times New Roman" panose="02020603050405020304" pitchFamily="18" charset="0"/>
              <a:ea typeface="Malgun Gothic" panose="020B0503020000020004" pitchFamily="34" charset="-127"/>
              <a:cs typeface="Times New Roman" panose="02020603050405020304" pitchFamily="18" charset="0"/>
            </a:rPr>
            <a:t>:</a:t>
          </a:r>
          <a:endParaRPr lang="en-US" sz="2800" dirty="0">
            <a:latin typeface="Times New Roman" panose="02020603050405020304" pitchFamily="18" charset="0"/>
            <a:ea typeface="Malgun Gothic" panose="020B0503020000020004" pitchFamily="34" charset="-127"/>
            <a:cs typeface="Times New Roman" panose="02020603050405020304" pitchFamily="18" charset="0"/>
          </a:endParaRPr>
        </a:p>
      </dgm:t>
    </dgm:pt>
    <dgm:pt modelId="{2A9874A0-8DB8-42A5-AC06-03FFD4ECC64C}" type="parTrans" cxnId="{C89528EE-0E64-4A6F-A516-E77232FF2391}">
      <dgm:prSet/>
      <dgm:spPr/>
      <dgm:t>
        <a:bodyPr/>
        <a:lstStyle/>
        <a:p>
          <a:endParaRPr lang="en-US"/>
        </a:p>
      </dgm:t>
    </dgm:pt>
    <dgm:pt modelId="{F1186147-A482-4649-97F8-B0569D21EA89}" type="sibTrans" cxnId="{C89528EE-0E64-4A6F-A516-E77232FF2391}">
      <dgm:prSet/>
      <dgm:spPr/>
      <dgm:t>
        <a:bodyPr/>
        <a:lstStyle/>
        <a:p>
          <a:endParaRPr lang="en-US"/>
        </a:p>
      </dgm:t>
    </dgm:pt>
    <dgm:pt modelId="{BED0E495-D1FA-4F44-813F-61D1161B6724}">
      <dgm:prSet phldrT="[Text]" custT="1"/>
      <dgm:spPr/>
      <dgm:t>
        <a:bodyPr/>
        <a:lstStyle/>
        <a:p>
          <a:pPr algn="l"/>
          <a:r>
            <a:rPr lang="en-US" sz="2000" dirty="0" err="1">
              <a:latin typeface="Times New Roman" panose="02020603050405020304" pitchFamily="18" charset="0"/>
              <a:cs typeface="Times New Roman" panose="02020603050405020304" pitchFamily="18" charset="0"/>
            </a:rPr>
            <a:t>Jannatul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Ferdaous</a:t>
          </a:r>
          <a:endParaRPr lang="en-US" sz="2000" dirty="0"/>
        </a:p>
      </dgm:t>
    </dgm:pt>
    <dgm:pt modelId="{EDCC3E61-4BF1-437D-A674-1AC8B6821288}" type="parTrans" cxnId="{58D94C22-BA31-4A65-A823-A40A057ED5BB}">
      <dgm:prSet/>
      <dgm:spPr/>
      <dgm:t>
        <a:bodyPr/>
        <a:lstStyle/>
        <a:p>
          <a:endParaRPr lang="en-US"/>
        </a:p>
      </dgm:t>
    </dgm:pt>
    <dgm:pt modelId="{D22C8624-31A7-4231-A031-1EBE27B74918}" type="sibTrans" cxnId="{58D94C22-BA31-4A65-A823-A40A057ED5BB}">
      <dgm:prSet/>
      <dgm:spPr/>
      <dgm:t>
        <a:bodyPr/>
        <a:lstStyle/>
        <a:p>
          <a:endParaRPr lang="en-US"/>
        </a:p>
      </dgm:t>
    </dgm:pt>
    <dgm:pt modelId="{4AF5C276-E029-4F48-AC9C-069485D9F4EE}">
      <dgm:prSet custT="1"/>
      <dgm:spPr/>
      <dgm:t>
        <a:bodyPr/>
        <a:lstStyle/>
        <a:p>
          <a:pPr algn="l"/>
          <a:endParaRPr lang="en-US" sz="2000" dirty="0">
            <a:latin typeface="Times New Roman" panose="02020603050405020304" pitchFamily="18" charset="0"/>
            <a:cs typeface="Times New Roman" panose="02020603050405020304" pitchFamily="18" charset="0"/>
          </a:endParaRPr>
        </a:p>
      </dgm:t>
    </dgm:pt>
    <dgm:pt modelId="{53C43B8C-CE8C-4732-B06C-EF6B148FA8F8}" type="parTrans" cxnId="{49D1D1F9-CF51-4183-9D68-E83EC0788A4F}">
      <dgm:prSet/>
      <dgm:spPr/>
      <dgm:t>
        <a:bodyPr/>
        <a:lstStyle/>
        <a:p>
          <a:endParaRPr lang="en-US"/>
        </a:p>
      </dgm:t>
    </dgm:pt>
    <dgm:pt modelId="{B541800B-4B68-4AF8-8CC7-23FE9928E248}" type="sibTrans" cxnId="{49D1D1F9-CF51-4183-9D68-E83EC0788A4F}">
      <dgm:prSet/>
      <dgm:spPr/>
      <dgm:t>
        <a:bodyPr/>
        <a:lstStyle/>
        <a:p>
          <a:endParaRPr lang="en-US"/>
        </a:p>
      </dgm:t>
    </dgm:pt>
    <dgm:pt modelId="{75730AD4-F358-41E5-8E8F-64A82B8B44C7}">
      <dgm:prSet custT="1"/>
      <dgm:spPr/>
      <dgm:t>
        <a:bodyPr/>
        <a:lstStyle/>
        <a:p>
          <a:pPr algn="l"/>
          <a:r>
            <a:rPr lang="en-US" sz="2000">
              <a:latin typeface="Times New Roman" panose="02020603050405020304" pitchFamily="18" charset="0"/>
              <a:cs typeface="Times New Roman" panose="02020603050405020304" pitchFamily="18" charset="0"/>
            </a:rPr>
            <a:t>Lecturer, Dept. of CSE, </a:t>
          </a:r>
          <a:endParaRPr lang="en-US" sz="2000" dirty="0">
            <a:latin typeface="Times New Roman" panose="02020603050405020304" pitchFamily="18" charset="0"/>
            <a:cs typeface="Times New Roman" panose="02020603050405020304" pitchFamily="18" charset="0"/>
          </a:endParaRPr>
        </a:p>
      </dgm:t>
    </dgm:pt>
    <dgm:pt modelId="{1976C4E0-D475-40CA-BD0C-601988324559}" type="parTrans" cxnId="{0D2A514B-823D-442B-8226-D25FEBB49057}">
      <dgm:prSet/>
      <dgm:spPr/>
      <dgm:t>
        <a:bodyPr/>
        <a:lstStyle/>
        <a:p>
          <a:endParaRPr lang="en-US"/>
        </a:p>
      </dgm:t>
    </dgm:pt>
    <dgm:pt modelId="{F892985D-0E6C-41C6-8389-17B9D92682DE}" type="sibTrans" cxnId="{0D2A514B-823D-442B-8226-D25FEBB49057}">
      <dgm:prSet/>
      <dgm:spPr/>
      <dgm:t>
        <a:bodyPr/>
        <a:lstStyle/>
        <a:p>
          <a:endParaRPr lang="en-US"/>
        </a:p>
      </dgm:t>
    </dgm:pt>
    <dgm:pt modelId="{F409C882-C28A-41C3-9037-EA33F835159F}">
      <dgm:prSet custT="1"/>
      <dgm:spPr/>
      <dgm:t>
        <a:bodyPr/>
        <a:lstStyle/>
        <a:p>
          <a:pPr algn="l"/>
          <a:r>
            <a:rPr lang="en-US" sz="2000" dirty="0">
              <a:latin typeface="Times New Roman" panose="02020603050405020304" pitchFamily="18" charset="0"/>
              <a:cs typeface="Times New Roman" panose="02020603050405020304" pitchFamily="18" charset="0"/>
            </a:rPr>
            <a:t>European University of Bangladesh</a:t>
          </a:r>
        </a:p>
      </dgm:t>
    </dgm:pt>
    <dgm:pt modelId="{57906097-5FA9-4909-952D-B7A865F1AD0B}" type="parTrans" cxnId="{28D05A1B-2074-4202-8A52-3F9CC00EFA17}">
      <dgm:prSet/>
      <dgm:spPr/>
      <dgm:t>
        <a:bodyPr/>
        <a:lstStyle/>
        <a:p>
          <a:endParaRPr lang="en-US"/>
        </a:p>
      </dgm:t>
    </dgm:pt>
    <dgm:pt modelId="{6A2EC1E5-75AA-4E99-B09B-C7FDB9870D04}" type="sibTrans" cxnId="{28D05A1B-2074-4202-8A52-3F9CC00EFA17}">
      <dgm:prSet/>
      <dgm:spPr/>
      <dgm:t>
        <a:bodyPr/>
        <a:lstStyle/>
        <a:p>
          <a:endParaRPr lang="en-US"/>
        </a:p>
      </dgm:t>
    </dgm:pt>
    <dgm:pt modelId="{6E2DFB1C-D49A-425F-8D7F-C40C1461FCCD}" type="pres">
      <dgm:prSet presAssocID="{DC9A5729-B542-4A29-86A7-D8D8594D7B2C}" presName="Name0" presStyleCnt="0">
        <dgm:presLayoutVars>
          <dgm:dir/>
          <dgm:animLvl val="lvl"/>
          <dgm:resizeHandles val="exact"/>
        </dgm:presLayoutVars>
      </dgm:prSet>
      <dgm:spPr/>
    </dgm:pt>
    <dgm:pt modelId="{044EB64C-3C0B-4B7E-B69A-A2B460464A87}" type="pres">
      <dgm:prSet presAssocID="{FA5239E8-1746-4234-B7D3-CE26C52216D2}" presName="composite" presStyleCnt="0"/>
      <dgm:spPr/>
    </dgm:pt>
    <dgm:pt modelId="{847472EB-49F9-4905-A6CC-6867797C9384}" type="pres">
      <dgm:prSet presAssocID="{FA5239E8-1746-4234-B7D3-CE26C52216D2}" presName="parTx" presStyleLbl="alignNode1" presStyleIdx="0" presStyleCnt="2" custScaleY="100000" custLinFactNeighborX="-1" custLinFactNeighborY="-96088">
        <dgm:presLayoutVars>
          <dgm:chMax val="0"/>
          <dgm:chPref val="0"/>
          <dgm:bulletEnabled val="1"/>
        </dgm:presLayoutVars>
      </dgm:prSet>
      <dgm:spPr/>
    </dgm:pt>
    <dgm:pt modelId="{F010203A-3D2C-4501-B908-A7D315AA6352}" type="pres">
      <dgm:prSet presAssocID="{FA5239E8-1746-4234-B7D3-CE26C52216D2}" presName="desTx" presStyleLbl="alignAccFollowNode1" presStyleIdx="0" presStyleCnt="2">
        <dgm:presLayoutVars>
          <dgm:bulletEnabled val="1"/>
        </dgm:presLayoutVars>
      </dgm:prSet>
      <dgm:spPr/>
    </dgm:pt>
    <dgm:pt modelId="{9D103B40-B12E-4BE3-9E38-0A6CF84F0BD9}" type="pres">
      <dgm:prSet presAssocID="{71ECD531-EE26-451B-AF4B-A3545608DE6E}" presName="space" presStyleCnt="0"/>
      <dgm:spPr/>
    </dgm:pt>
    <dgm:pt modelId="{57BEB436-510F-4380-A338-BD5DD9611894}" type="pres">
      <dgm:prSet presAssocID="{07007B9C-F3B7-4C88-9B11-8E40C0580433}" presName="composite" presStyleCnt="0"/>
      <dgm:spPr/>
    </dgm:pt>
    <dgm:pt modelId="{BE9C29DA-4BE1-4EE9-8205-2AC1F420B446}" type="pres">
      <dgm:prSet presAssocID="{07007B9C-F3B7-4C88-9B11-8E40C0580433}" presName="parTx" presStyleLbl="alignNode1" presStyleIdx="1" presStyleCnt="2" custLinFactNeighborX="3289" custLinFactNeighborY="-9585">
        <dgm:presLayoutVars>
          <dgm:chMax val="0"/>
          <dgm:chPref val="0"/>
          <dgm:bulletEnabled val="1"/>
        </dgm:presLayoutVars>
      </dgm:prSet>
      <dgm:spPr/>
    </dgm:pt>
    <dgm:pt modelId="{E3289EDF-1F8A-4891-B033-0881652D0C35}" type="pres">
      <dgm:prSet presAssocID="{07007B9C-F3B7-4C88-9B11-8E40C0580433}" presName="desTx" presStyleLbl="alignAccFollowNode1" presStyleIdx="1" presStyleCnt="2">
        <dgm:presLayoutVars>
          <dgm:bulletEnabled val="1"/>
        </dgm:presLayoutVars>
      </dgm:prSet>
      <dgm:spPr/>
    </dgm:pt>
  </dgm:ptLst>
  <dgm:cxnLst>
    <dgm:cxn modelId="{7809E90A-D99A-456C-B4C6-A1A45D8D3F53}" type="presOf" srcId="{F409C882-C28A-41C3-9037-EA33F835159F}" destId="{E3289EDF-1F8A-4891-B033-0881652D0C35}" srcOrd="0" destOrd="3" presId="urn:microsoft.com/office/officeart/2005/8/layout/hList1"/>
    <dgm:cxn modelId="{87F3650E-6222-4ED6-B326-F8D8F10E77F5}" type="presOf" srcId="{07007B9C-F3B7-4C88-9B11-8E40C0580433}" destId="{BE9C29DA-4BE1-4EE9-8205-2AC1F420B446}" srcOrd="0" destOrd="0" presId="urn:microsoft.com/office/officeart/2005/8/layout/hList1"/>
    <dgm:cxn modelId="{28D05A1B-2074-4202-8A52-3F9CC00EFA17}" srcId="{07007B9C-F3B7-4C88-9B11-8E40C0580433}" destId="{F409C882-C28A-41C3-9037-EA33F835159F}" srcOrd="3" destOrd="0" parTransId="{57906097-5FA9-4909-952D-B7A865F1AD0B}" sibTransId="{6A2EC1E5-75AA-4E99-B09B-C7FDB9870D04}"/>
    <dgm:cxn modelId="{58D94C22-BA31-4A65-A823-A40A057ED5BB}" srcId="{07007B9C-F3B7-4C88-9B11-8E40C0580433}" destId="{BED0E495-D1FA-4F44-813F-61D1161B6724}" srcOrd="0" destOrd="0" parTransId="{EDCC3E61-4BF1-437D-A674-1AC8B6821288}" sibTransId="{D22C8624-31A7-4231-A031-1EBE27B74918}"/>
    <dgm:cxn modelId="{0610A335-2537-4502-8EFF-9914CD89E129}" type="presOf" srcId="{BED0E495-D1FA-4F44-813F-61D1161B6724}" destId="{E3289EDF-1F8A-4891-B033-0881652D0C35}" srcOrd="0" destOrd="0" presId="urn:microsoft.com/office/officeart/2005/8/layout/hList1"/>
    <dgm:cxn modelId="{0A5AE037-E965-4C6C-8D92-CC2D76CC1440}" type="presOf" srcId="{75730AD4-F358-41E5-8E8F-64A82B8B44C7}" destId="{E3289EDF-1F8A-4891-B033-0881652D0C35}" srcOrd="0" destOrd="2" presId="urn:microsoft.com/office/officeart/2005/8/layout/hList1"/>
    <dgm:cxn modelId="{0D2A514B-823D-442B-8226-D25FEBB49057}" srcId="{07007B9C-F3B7-4C88-9B11-8E40C0580433}" destId="{75730AD4-F358-41E5-8E8F-64A82B8B44C7}" srcOrd="2" destOrd="0" parTransId="{1976C4E0-D475-40CA-BD0C-601988324559}" sibTransId="{F892985D-0E6C-41C6-8389-17B9D92682DE}"/>
    <dgm:cxn modelId="{E0F69685-9491-472C-B515-6945F9730C2F}" type="presOf" srcId="{DC9A5729-B542-4A29-86A7-D8D8594D7B2C}" destId="{6E2DFB1C-D49A-425F-8D7F-C40C1461FCCD}" srcOrd="0" destOrd="0" presId="urn:microsoft.com/office/officeart/2005/8/layout/hList1"/>
    <dgm:cxn modelId="{981BA8A7-5857-4D61-B853-84A695A56F22}" type="presOf" srcId="{4AF5C276-E029-4F48-AC9C-069485D9F4EE}" destId="{E3289EDF-1F8A-4891-B033-0881652D0C35}" srcOrd="0" destOrd="1" presId="urn:microsoft.com/office/officeart/2005/8/layout/hList1"/>
    <dgm:cxn modelId="{42AB58AF-50BF-49A5-AB13-F16973B97878}" srcId="{DC9A5729-B542-4A29-86A7-D8D8594D7B2C}" destId="{FA5239E8-1746-4234-B7D3-CE26C52216D2}" srcOrd="0" destOrd="0" parTransId="{239399AE-2E50-427C-BE33-904FC944451D}" sibTransId="{71ECD531-EE26-451B-AF4B-A3545608DE6E}"/>
    <dgm:cxn modelId="{5A15CBED-7894-4FCF-BDED-1FB012F5F5A5}" type="presOf" srcId="{FA5239E8-1746-4234-B7D3-CE26C52216D2}" destId="{847472EB-49F9-4905-A6CC-6867797C9384}" srcOrd="0" destOrd="0" presId="urn:microsoft.com/office/officeart/2005/8/layout/hList1"/>
    <dgm:cxn modelId="{C89528EE-0E64-4A6F-A516-E77232FF2391}" srcId="{DC9A5729-B542-4A29-86A7-D8D8594D7B2C}" destId="{07007B9C-F3B7-4C88-9B11-8E40C0580433}" srcOrd="1" destOrd="0" parTransId="{2A9874A0-8DB8-42A5-AC06-03FFD4ECC64C}" sibTransId="{F1186147-A482-4649-97F8-B0569D21EA89}"/>
    <dgm:cxn modelId="{49D1D1F9-CF51-4183-9D68-E83EC0788A4F}" srcId="{07007B9C-F3B7-4C88-9B11-8E40C0580433}" destId="{4AF5C276-E029-4F48-AC9C-069485D9F4EE}" srcOrd="1" destOrd="0" parTransId="{53C43B8C-CE8C-4732-B06C-EF6B148FA8F8}" sibTransId="{B541800B-4B68-4AF8-8CC7-23FE9928E248}"/>
    <dgm:cxn modelId="{ADB27073-AD6F-4B42-9326-B00366B39C74}" type="presParOf" srcId="{6E2DFB1C-D49A-425F-8D7F-C40C1461FCCD}" destId="{044EB64C-3C0B-4B7E-B69A-A2B460464A87}" srcOrd="0" destOrd="0" presId="urn:microsoft.com/office/officeart/2005/8/layout/hList1"/>
    <dgm:cxn modelId="{B36603E3-9F03-4725-B7E6-15B7983D1EC4}" type="presParOf" srcId="{044EB64C-3C0B-4B7E-B69A-A2B460464A87}" destId="{847472EB-49F9-4905-A6CC-6867797C9384}" srcOrd="0" destOrd="0" presId="urn:microsoft.com/office/officeart/2005/8/layout/hList1"/>
    <dgm:cxn modelId="{EFD87A2D-01E8-489D-8281-53D08AF818EA}" type="presParOf" srcId="{044EB64C-3C0B-4B7E-B69A-A2B460464A87}" destId="{F010203A-3D2C-4501-B908-A7D315AA6352}" srcOrd="1" destOrd="0" presId="urn:microsoft.com/office/officeart/2005/8/layout/hList1"/>
    <dgm:cxn modelId="{9B2FA4B2-A3DB-43E9-BAD1-C7A94D34EAA9}" type="presParOf" srcId="{6E2DFB1C-D49A-425F-8D7F-C40C1461FCCD}" destId="{9D103B40-B12E-4BE3-9E38-0A6CF84F0BD9}" srcOrd="1" destOrd="0" presId="urn:microsoft.com/office/officeart/2005/8/layout/hList1"/>
    <dgm:cxn modelId="{076CAFD1-F8B6-4747-B001-7E7AE9EE92EC}" type="presParOf" srcId="{6E2DFB1C-D49A-425F-8D7F-C40C1461FCCD}" destId="{57BEB436-510F-4380-A338-BD5DD9611894}" srcOrd="2" destOrd="0" presId="urn:microsoft.com/office/officeart/2005/8/layout/hList1"/>
    <dgm:cxn modelId="{44DA1EF1-0DB8-48DC-9C07-0BE0351ED788}" type="presParOf" srcId="{57BEB436-510F-4380-A338-BD5DD9611894}" destId="{BE9C29DA-4BE1-4EE9-8205-2AC1F420B446}" srcOrd="0" destOrd="0" presId="urn:microsoft.com/office/officeart/2005/8/layout/hList1"/>
    <dgm:cxn modelId="{C9C1026A-8CA9-4285-BFC6-023F63062709}" type="presParOf" srcId="{57BEB436-510F-4380-A338-BD5DD9611894}" destId="{E3289EDF-1F8A-4891-B033-0881652D0C3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472EB-49F9-4905-A6CC-6867797C9384}">
      <dsp:nvSpPr>
        <dsp:cNvPr id="0" name=""/>
        <dsp:cNvSpPr/>
      </dsp:nvSpPr>
      <dsp:spPr>
        <a:xfrm>
          <a:off x="1" y="0"/>
          <a:ext cx="3703141" cy="148125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Presented By</a:t>
          </a:r>
        </a:p>
      </dsp:txBody>
      <dsp:txXfrm>
        <a:off x="1" y="0"/>
        <a:ext cx="3703141" cy="1481256"/>
      </dsp:txXfrm>
    </dsp:sp>
    <dsp:sp modelId="{F010203A-3D2C-4501-B908-A7D315AA6352}">
      <dsp:nvSpPr>
        <dsp:cNvPr id="0" name=""/>
        <dsp:cNvSpPr/>
      </dsp:nvSpPr>
      <dsp:spPr>
        <a:xfrm>
          <a:off x="38" y="1523028"/>
          <a:ext cx="3703141" cy="28548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9C29DA-4BE1-4EE9-8205-2AC1F420B446}">
      <dsp:nvSpPr>
        <dsp:cNvPr id="0" name=""/>
        <dsp:cNvSpPr/>
      </dsp:nvSpPr>
      <dsp:spPr>
        <a:xfrm>
          <a:off x="4221658" y="0"/>
          <a:ext cx="3703141" cy="148125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ea typeface="Malgun Gothic" panose="020B0503020000020004" pitchFamily="34" charset="-127"/>
              <a:cs typeface="Times New Roman" panose="02020603050405020304" pitchFamily="18" charset="0"/>
            </a:rPr>
            <a:t>Supervised B</a:t>
          </a:r>
          <a:r>
            <a:rPr lang="en-US" sz="2800" b="0" kern="1200" dirty="0">
              <a:latin typeface="Times New Roman" panose="02020603050405020304" pitchFamily="18" charset="0"/>
              <a:ea typeface="Malgun Gothic" panose="020B0503020000020004" pitchFamily="34" charset="-127"/>
              <a:cs typeface="Times New Roman" panose="02020603050405020304" pitchFamily="18" charset="0"/>
            </a:rPr>
            <a:t>y</a:t>
          </a:r>
          <a:r>
            <a:rPr lang="en-US" sz="2800" b="1" kern="1200" dirty="0">
              <a:latin typeface="Times New Roman" panose="02020603050405020304" pitchFamily="18" charset="0"/>
              <a:ea typeface="Malgun Gothic" panose="020B0503020000020004" pitchFamily="34" charset="-127"/>
              <a:cs typeface="Times New Roman" panose="02020603050405020304" pitchFamily="18" charset="0"/>
            </a:rPr>
            <a:t>:</a:t>
          </a:r>
          <a:endParaRPr lang="en-US" sz="2800" kern="1200" dirty="0">
            <a:latin typeface="Times New Roman" panose="02020603050405020304" pitchFamily="18" charset="0"/>
            <a:ea typeface="Malgun Gothic" panose="020B0503020000020004" pitchFamily="34" charset="-127"/>
            <a:cs typeface="Times New Roman" panose="02020603050405020304" pitchFamily="18" charset="0"/>
          </a:endParaRPr>
        </a:p>
      </dsp:txBody>
      <dsp:txXfrm>
        <a:off x="4221658" y="0"/>
        <a:ext cx="3703141" cy="1481256"/>
      </dsp:txXfrm>
    </dsp:sp>
    <dsp:sp modelId="{E3289EDF-1F8A-4891-B033-0881652D0C35}">
      <dsp:nvSpPr>
        <dsp:cNvPr id="0" name=""/>
        <dsp:cNvSpPr/>
      </dsp:nvSpPr>
      <dsp:spPr>
        <a:xfrm>
          <a:off x="4221619" y="1523028"/>
          <a:ext cx="3703141" cy="28548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err="1">
              <a:latin typeface="Times New Roman" panose="02020603050405020304" pitchFamily="18" charset="0"/>
              <a:cs typeface="Times New Roman" panose="02020603050405020304" pitchFamily="18" charset="0"/>
            </a:rPr>
            <a:t>Jannatul</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Ferdaous</a:t>
          </a:r>
          <a:endParaRPr lang="en-US" sz="2000" kern="1200" dirty="0"/>
        </a:p>
        <a:p>
          <a:pPr marL="228600" lvl="1" indent="-228600" algn="l" defTabSz="889000">
            <a:lnSpc>
              <a:spcPct val="90000"/>
            </a:lnSpc>
            <a:spcBef>
              <a:spcPct val="0"/>
            </a:spcBef>
            <a:spcAft>
              <a:spcPct val="15000"/>
            </a:spcAft>
            <a:buChar char="•"/>
          </a:pP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a:latin typeface="Times New Roman" panose="02020603050405020304" pitchFamily="18" charset="0"/>
              <a:cs typeface="Times New Roman" panose="02020603050405020304" pitchFamily="18" charset="0"/>
            </a:rPr>
            <a:t>Lecturer, Dept. of CSE, </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European University of Bangladesh</a:t>
          </a:r>
        </a:p>
      </dsp:txBody>
      <dsp:txXfrm>
        <a:off x="4221619" y="1523028"/>
        <a:ext cx="3703141"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FC2EA-69B1-4914-8073-6B31831340D4}"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2255978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FC2EA-69B1-4914-8073-6B31831340D4}"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2387242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FC2EA-69B1-4914-8073-6B31831340D4}"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129086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FC2EA-69B1-4914-8073-6B31831340D4}"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1920322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FC2EA-69B1-4914-8073-6B31831340D4}"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293866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FC2EA-69B1-4914-8073-6B31831340D4}"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2636971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FC2EA-69B1-4914-8073-6B31831340D4}" type="datetimeFigureOut">
              <a:rPr lang="en-US" smtClean="0"/>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76924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FC2EA-69B1-4914-8073-6B31831340D4}" type="datetimeFigureOut">
              <a:rPr lang="en-US" smtClean="0"/>
              <a:t>3/21/2022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427211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FC2EA-69B1-4914-8073-6B31831340D4}" type="datetimeFigureOut">
              <a:rPr lang="en-US" smtClean="0"/>
              <a:t>3/21/2022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758595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FC2EA-69B1-4914-8073-6B31831340D4}"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37081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FC2EA-69B1-4914-8073-6B31831340D4}"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195693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FC2EA-69B1-4914-8073-6B31831340D4}" type="datetimeFigureOut">
              <a:rPr lang="en-US" smtClean="0"/>
              <a:t>3/21/2022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5367C-AAE2-469A-991B-5550A00379DF}" type="slidenum">
              <a:rPr lang="en-US" smtClean="0"/>
              <a:t>‹#›</a:t>
            </a:fld>
            <a:endParaRPr lang="en-US"/>
          </a:p>
        </p:txBody>
      </p:sp>
    </p:spTree>
    <p:extLst>
      <p:ext uri="{BB962C8B-B14F-4D97-AF65-F5344CB8AC3E}">
        <p14:creationId xmlns:p14="http://schemas.microsoft.com/office/powerpoint/2010/main" val="3682938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774825"/>
          </a:xfrm>
        </p:spPr>
        <p:txBody>
          <a:bodyPr>
            <a:noAutofit/>
          </a:bodyPr>
          <a:lstStyle/>
          <a:p>
            <a:r>
              <a:rPr lang="en-US" sz="3200" dirty="0">
                <a:latin typeface="Times New Roman" panose="02020603050405020304" pitchFamily="18" charset="0"/>
                <a:cs typeface="Times New Roman" panose="02020603050405020304" pitchFamily="18" charset="0"/>
              </a:rPr>
              <a:t>Project on:  </a:t>
            </a:r>
            <a:br>
              <a:rPr lang="bn-BD" sz="32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Food Waste Management</a:t>
            </a:r>
            <a:endParaRPr lang="en-US" sz="2800" dirty="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4220706056"/>
              </p:ext>
            </p:extLst>
          </p:nvPr>
        </p:nvGraphicFramePr>
        <p:xfrm>
          <a:off x="533400" y="1828800"/>
          <a:ext cx="79248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6"/>
          <p:cNvSpPr txBox="1">
            <a:spLocks noChangeArrowheads="1"/>
          </p:cNvSpPr>
          <p:nvPr/>
        </p:nvSpPr>
        <p:spPr bwMode="auto">
          <a:xfrm>
            <a:off x="3581400" y="6248400"/>
            <a:ext cx="24222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r>
              <a:rPr lang="en-US" altLang="en-US" sz="1800" dirty="0"/>
              <a:t>Thursday 4th April 2022</a:t>
            </a:r>
          </a:p>
        </p:txBody>
      </p:sp>
      <p:graphicFrame>
        <p:nvGraphicFramePr>
          <p:cNvPr id="3" name="Table 5">
            <a:extLst>
              <a:ext uri="{FF2B5EF4-FFF2-40B4-BE49-F238E27FC236}">
                <a16:creationId xmlns:a16="http://schemas.microsoft.com/office/drawing/2014/main" id="{6B6C4CA7-35A6-43AC-A01E-85606F63963B}"/>
              </a:ext>
            </a:extLst>
          </p:cNvPr>
          <p:cNvGraphicFramePr>
            <a:graphicFrameLocks noGrp="1"/>
          </p:cNvGraphicFramePr>
          <p:nvPr>
            <p:extLst>
              <p:ext uri="{D42A27DB-BD31-4B8C-83A1-F6EECF244321}">
                <p14:modId xmlns:p14="http://schemas.microsoft.com/office/powerpoint/2010/main" val="2284370493"/>
              </p:ext>
            </p:extLst>
          </p:nvPr>
        </p:nvGraphicFramePr>
        <p:xfrm>
          <a:off x="560696" y="3291409"/>
          <a:ext cx="3782704" cy="2853522"/>
        </p:xfrm>
        <a:graphic>
          <a:graphicData uri="http://schemas.openxmlformats.org/drawingml/2006/table">
            <a:tbl>
              <a:tblPr firstRow="1" bandRow="1">
                <a:tableStyleId>{2D5ABB26-0587-4C30-8999-92F81FD0307C}</a:tableStyleId>
              </a:tblPr>
              <a:tblGrid>
                <a:gridCol w="2180997">
                  <a:extLst>
                    <a:ext uri="{9D8B030D-6E8A-4147-A177-3AD203B41FA5}">
                      <a16:colId xmlns:a16="http://schemas.microsoft.com/office/drawing/2014/main" val="1398524737"/>
                    </a:ext>
                  </a:extLst>
                </a:gridCol>
                <a:gridCol w="1601707">
                  <a:extLst>
                    <a:ext uri="{9D8B030D-6E8A-4147-A177-3AD203B41FA5}">
                      <a16:colId xmlns:a16="http://schemas.microsoft.com/office/drawing/2014/main" val="2040824686"/>
                    </a:ext>
                  </a:extLst>
                </a:gridCol>
              </a:tblGrid>
              <a:tr h="475587">
                <a:tc>
                  <a:txBody>
                    <a:bodyPr/>
                    <a:lstStyle/>
                    <a:p>
                      <a:r>
                        <a:rPr lang="en-GB" sz="1800" b="1" dirty="0">
                          <a:latin typeface="Times New Roman" panose="02020603050405020304" pitchFamily="18" charset="0"/>
                          <a:cs typeface="Times New Roman" panose="02020603050405020304" pitchFamily="18" charset="0"/>
                        </a:rPr>
                        <a:t>          Name</a:t>
                      </a:r>
                    </a:p>
                  </a:txBody>
                  <a:tcPr marL="91458" marR="91458" marT="45688" marB="45688"/>
                </a:tc>
                <a:tc>
                  <a:txBody>
                    <a:bodyPr/>
                    <a:lstStyle/>
                    <a:p>
                      <a:r>
                        <a:rPr lang="en-GB" sz="1800" b="1" dirty="0">
                          <a:latin typeface="Times New Roman" panose="02020603050405020304" pitchFamily="18" charset="0"/>
                          <a:cs typeface="Times New Roman" panose="02020603050405020304" pitchFamily="18" charset="0"/>
                        </a:rPr>
                        <a:t>       ID</a:t>
                      </a:r>
                    </a:p>
                  </a:txBody>
                  <a:tcPr marL="91458" marR="91458" marT="45688" marB="45688"/>
                </a:tc>
                <a:extLst>
                  <a:ext uri="{0D108BD9-81ED-4DB2-BD59-A6C34878D82A}">
                    <a16:rowId xmlns:a16="http://schemas.microsoft.com/office/drawing/2014/main" val="3151093373"/>
                  </a:ext>
                </a:extLst>
              </a:tr>
              <a:tr h="475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Saiful Islam </a:t>
                      </a:r>
                      <a:r>
                        <a:rPr lang="en-US" sz="1600" dirty="0" err="1">
                          <a:latin typeface="Times New Roman" panose="02020603050405020304" pitchFamily="18" charset="0"/>
                          <a:cs typeface="Times New Roman" panose="02020603050405020304" pitchFamily="18" charset="0"/>
                        </a:rPr>
                        <a:t>Rishad</a:t>
                      </a:r>
                      <a:endParaRPr lang="en-US" sz="1600" dirty="0">
                        <a:latin typeface="Times New Roman" panose="02020603050405020304" pitchFamily="18" charset="0"/>
                        <a:cs typeface="Times New Roman" panose="02020603050405020304" pitchFamily="18" charset="0"/>
                      </a:endParaRPr>
                    </a:p>
                  </a:txBody>
                  <a:tcPr marL="91458" marR="91458" marT="45688" marB="45688"/>
                </a:tc>
                <a:tc>
                  <a:txBody>
                    <a:bodyPr/>
                    <a:lstStyle/>
                    <a:p>
                      <a:r>
                        <a:rPr lang="en-GB" sz="1600" dirty="0">
                          <a:latin typeface="Times New Roman" panose="02020603050405020304" pitchFamily="18" charset="0"/>
                          <a:cs typeface="Times New Roman" panose="02020603050405020304" pitchFamily="18" charset="0"/>
                        </a:rPr>
                        <a:t>190122051</a:t>
                      </a:r>
                    </a:p>
                  </a:txBody>
                  <a:tcPr marL="91458" marR="91458" marT="45688" marB="45688"/>
                </a:tc>
                <a:extLst>
                  <a:ext uri="{0D108BD9-81ED-4DB2-BD59-A6C34878D82A}">
                    <a16:rowId xmlns:a16="http://schemas.microsoft.com/office/drawing/2014/main" val="1902310546"/>
                  </a:ext>
                </a:extLst>
              </a:tr>
              <a:tr h="475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M </a:t>
                      </a:r>
                      <a:r>
                        <a:rPr lang="en-US" sz="1600" dirty="0" err="1">
                          <a:latin typeface="Times New Roman" panose="02020603050405020304" pitchFamily="18" charset="0"/>
                          <a:cs typeface="Times New Roman" panose="02020603050405020304" pitchFamily="18" charset="0"/>
                        </a:rPr>
                        <a:t>Sazzad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Sultani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Roksi</a:t>
                      </a:r>
                      <a:endParaRPr lang="en-US" sz="1600" dirty="0">
                        <a:latin typeface="Times New Roman" panose="02020603050405020304" pitchFamily="18" charset="0"/>
                        <a:cs typeface="Times New Roman" panose="02020603050405020304" pitchFamily="18" charset="0"/>
                      </a:endParaRPr>
                    </a:p>
                  </a:txBody>
                  <a:tcPr marL="91458" marR="91458" marT="45688" marB="45688"/>
                </a:tc>
                <a:tc>
                  <a:txBody>
                    <a:bodyPr/>
                    <a:lstStyle/>
                    <a:p>
                      <a:r>
                        <a:rPr lang="en-GB" sz="1600" dirty="0">
                          <a:latin typeface="Times New Roman" panose="02020603050405020304" pitchFamily="18" charset="0"/>
                          <a:cs typeface="Times New Roman" panose="02020603050405020304" pitchFamily="18" charset="0"/>
                        </a:rPr>
                        <a:t>190122063</a:t>
                      </a:r>
                    </a:p>
                  </a:txBody>
                  <a:tcPr marL="91458" marR="91458" marT="45688" marB="45688"/>
                </a:tc>
                <a:extLst>
                  <a:ext uri="{0D108BD9-81ED-4DB2-BD59-A6C34878D82A}">
                    <a16:rowId xmlns:a16="http://schemas.microsoft.com/office/drawing/2014/main" val="3551078504"/>
                  </a:ext>
                </a:extLst>
              </a:tr>
              <a:tr h="475587">
                <a:tc>
                  <a:txBody>
                    <a:bodyPr/>
                    <a:lstStyle/>
                    <a:p>
                      <a:r>
                        <a:rPr lang="en-GB" sz="1600" dirty="0" err="1">
                          <a:solidFill>
                            <a:schemeClr val="tx1"/>
                          </a:solidFill>
                          <a:latin typeface="Times New Roman" panose="02020603050405020304" pitchFamily="18" charset="0"/>
                          <a:cs typeface="Times New Roman" panose="02020603050405020304" pitchFamily="18" charset="0"/>
                        </a:rPr>
                        <a:t>Rifatul</a:t>
                      </a:r>
                      <a:r>
                        <a:rPr lang="en-GB" sz="1600" dirty="0">
                          <a:solidFill>
                            <a:schemeClr val="tx1"/>
                          </a:solidFill>
                          <a:latin typeface="Times New Roman" panose="02020603050405020304" pitchFamily="18" charset="0"/>
                          <a:cs typeface="Times New Roman" panose="02020603050405020304" pitchFamily="18" charset="0"/>
                        </a:rPr>
                        <a:t> Islam</a:t>
                      </a:r>
                    </a:p>
                  </a:txBody>
                  <a:tcPr marL="91458" marR="91458" marT="45688" marB="45688"/>
                </a:tc>
                <a:tc>
                  <a:txBody>
                    <a:bodyPr/>
                    <a:lstStyle/>
                    <a:p>
                      <a:r>
                        <a:rPr lang="en-GB" sz="1600" dirty="0">
                          <a:latin typeface="Times New Roman" panose="02020603050405020304" pitchFamily="18" charset="0"/>
                          <a:cs typeface="Times New Roman" panose="02020603050405020304" pitchFamily="18" charset="0"/>
                        </a:rPr>
                        <a:t>190122041</a:t>
                      </a:r>
                    </a:p>
                  </a:txBody>
                  <a:tcPr marL="91458" marR="91458" marT="45688" marB="45688"/>
                </a:tc>
                <a:extLst>
                  <a:ext uri="{0D108BD9-81ED-4DB2-BD59-A6C34878D82A}">
                    <a16:rowId xmlns:a16="http://schemas.microsoft.com/office/drawing/2014/main" val="1195637700"/>
                  </a:ext>
                </a:extLst>
              </a:tr>
              <a:tr h="475587">
                <a:tc>
                  <a:txBody>
                    <a:bodyPr/>
                    <a:lstStyle/>
                    <a:p>
                      <a:r>
                        <a:rPr lang="en-GB" sz="1600" dirty="0">
                          <a:solidFill>
                            <a:schemeClr val="tx1"/>
                          </a:solidFill>
                          <a:latin typeface="Times New Roman" panose="02020603050405020304" pitchFamily="18" charset="0"/>
                          <a:cs typeface="Times New Roman" panose="02020603050405020304" pitchFamily="18" charset="0"/>
                        </a:rPr>
                        <a:t>Tariqul Islam Rifat</a:t>
                      </a:r>
                    </a:p>
                  </a:txBody>
                  <a:tcPr marL="91458" marR="91458" marT="45688" marB="45688"/>
                </a:tc>
                <a:tc>
                  <a:txBody>
                    <a:bodyPr/>
                    <a:lstStyle/>
                    <a:p>
                      <a:r>
                        <a:rPr lang="en-GB" sz="1600" dirty="0">
                          <a:latin typeface="Times New Roman" panose="02020603050405020304" pitchFamily="18" charset="0"/>
                          <a:cs typeface="Times New Roman" panose="02020603050405020304" pitchFamily="18" charset="0"/>
                        </a:rPr>
                        <a:t>190122050</a:t>
                      </a:r>
                    </a:p>
                  </a:txBody>
                  <a:tcPr marL="91458" marR="91458" marT="45688" marB="45688"/>
                </a:tc>
                <a:extLst>
                  <a:ext uri="{0D108BD9-81ED-4DB2-BD59-A6C34878D82A}">
                    <a16:rowId xmlns:a16="http://schemas.microsoft.com/office/drawing/2014/main" val="2273818495"/>
                  </a:ext>
                </a:extLst>
              </a:tr>
              <a:tr h="475587">
                <a:tc>
                  <a:txBody>
                    <a:bodyPr/>
                    <a:lstStyle/>
                    <a:p>
                      <a:r>
                        <a:rPr lang="en-GB" sz="1600" dirty="0">
                          <a:solidFill>
                            <a:schemeClr val="tx1"/>
                          </a:solidFill>
                          <a:latin typeface="Times New Roman" panose="02020603050405020304" pitchFamily="18" charset="0"/>
                          <a:cs typeface="Times New Roman" panose="02020603050405020304" pitchFamily="18" charset="0"/>
                        </a:rPr>
                        <a:t>Most. </a:t>
                      </a:r>
                      <a:r>
                        <a:rPr lang="en-GB" sz="1600" dirty="0" err="1">
                          <a:solidFill>
                            <a:schemeClr val="tx1"/>
                          </a:solidFill>
                          <a:latin typeface="Times New Roman" panose="02020603050405020304" pitchFamily="18" charset="0"/>
                          <a:cs typeface="Times New Roman" panose="02020603050405020304" pitchFamily="18" charset="0"/>
                        </a:rPr>
                        <a:t>Sima</a:t>
                      </a:r>
                      <a:r>
                        <a:rPr lang="en-GB" sz="1600" dirty="0">
                          <a:solidFill>
                            <a:schemeClr val="tx1"/>
                          </a:solidFill>
                          <a:latin typeface="Times New Roman" panose="02020603050405020304" pitchFamily="18" charset="0"/>
                          <a:cs typeface="Times New Roman" panose="02020603050405020304" pitchFamily="18" charset="0"/>
                        </a:rPr>
                        <a:t> </a:t>
                      </a:r>
                      <a:r>
                        <a:rPr lang="en-GB" sz="1600" dirty="0" err="1">
                          <a:solidFill>
                            <a:schemeClr val="tx1"/>
                          </a:solidFill>
                          <a:latin typeface="Times New Roman" panose="02020603050405020304" pitchFamily="18" charset="0"/>
                          <a:cs typeface="Times New Roman" panose="02020603050405020304" pitchFamily="18" charset="0"/>
                        </a:rPr>
                        <a:t>Akter</a:t>
                      </a:r>
                      <a:endParaRPr lang="en-GB" sz="1600" dirty="0">
                        <a:solidFill>
                          <a:schemeClr val="tx1"/>
                        </a:solidFill>
                        <a:latin typeface="Times New Roman" panose="02020603050405020304" pitchFamily="18" charset="0"/>
                        <a:cs typeface="Times New Roman" panose="02020603050405020304" pitchFamily="18" charset="0"/>
                      </a:endParaRPr>
                    </a:p>
                  </a:txBody>
                  <a:tcPr marL="91458" marR="91458" marT="45688" marB="45688"/>
                </a:tc>
                <a:tc>
                  <a:txBody>
                    <a:bodyPr/>
                    <a:lstStyle/>
                    <a:p>
                      <a:r>
                        <a:rPr lang="en-GB" sz="1600" dirty="0">
                          <a:solidFill>
                            <a:schemeClr val="tx1"/>
                          </a:solidFill>
                          <a:latin typeface="Times New Roman" panose="02020603050405020304" pitchFamily="18" charset="0"/>
                          <a:cs typeface="Times New Roman" panose="02020603050405020304" pitchFamily="18" charset="0"/>
                        </a:rPr>
                        <a:t>190122015</a:t>
                      </a:r>
                      <a:endParaRPr lang="en-GB" sz="1600" dirty="0">
                        <a:latin typeface="Times New Roman" panose="02020603050405020304" pitchFamily="18" charset="0"/>
                        <a:cs typeface="Times New Roman" panose="02020603050405020304" pitchFamily="18" charset="0"/>
                      </a:endParaRPr>
                    </a:p>
                  </a:txBody>
                  <a:tcPr marL="91458" marR="91458" marT="45688" marB="45688"/>
                </a:tc>
                <a:extLst>
                  <a:ext uri="{0D108BD9-81ED-4DB2-BD59-A6C34878D82A}">
                    <a16:rowId xmlns:a16="http://schemas.microsoft.com/office/drawing/2014/main" val="236751291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259F78E-A3BC-41E1-84AF-9A4101819AE8}"/>
              </a:ext>
            </a:extLst>
          </p:cNvPr>
          <p:cNvSpPr>
            <a:spLocks noGrp="1"/>
          </p:cNvSpPr>
          <p:nvPr>
            <p:ph type="title"/>
          </p:nvPr>
        </p:nvSpPr>
        <p:spPr>
          <a:xfrm>
            <a:off x="596900" y="446088"/>
            <a:ext cx="7950200" cy="533400"/>
          </a:xfrm>
        </p:spPr>
        <p:txBody>
          <a:bodyPr rtlCol="0">
            <a:normAutofit fontScale="90000"/>
          </a:bodyPr>
          <a:lstStyle/>
          <a:p>
            <a:pPr eaLnBrk="1" fontAlgn="auto" hangingPunct="1">
              <a:spcAft>
                <a:spcPts val="0"/>
              </a:spcAft>
              <a:defRPr/>
            </a:pPr>
            <a:r>
              <a:rPr lang="en-US" sz="3600" dirty="0">
                <a:latin typeface="Times New Roman" panose="02020603050405020304" pitchFamily="18" charset="0"/>
                <a:cs typeface="Times New Roman" panose="02020603050405020304" pitchFamily="18" charset="0"/>
              </a:rPr>
              <a:t>Features (Continued)</a:t>
            </a:r>
          </a:p>
        </p:txBody>
      </p:sp>
      <p:sp>
        <p:nvSpPr>
          <p:cNvPr id="10" name="TextBox 9">
            <a:extLst>
              <a:ext uri="{FF2B5EF4-FFF2-40B4-BE49-F238E27FC236}">
                <a16:creationId xmlns:a16="http://schemas.microsoft.com/office/drawing/2014/main" id="{BBE08B61-AB7A-4A64-8744-F284E5FCEE2F}"/>
              </a:ext>
            </a:extLst>
          </p:cNvPr>
          <p:cNvSpPr txBox="1">
            <a:spLocks noChangeArrowheads="1"/>
          </p:cNvSpPr>
          <p:nvPr/>
        </p:nvSpPr>
        <p:spPr bwMode="auto">
          <a:xfrm>
            <a:off x="1763713" y="5992813"/>
            <a:ext cx="18970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cs typeface="Times New Roman" panose="02020603050405020304" pitchFamily="18" charset="0"/>
              </a:rPr>
              <a:t>Figure: Donate Food</a:t>
            </a:r>
          </a:p>
        </p:txBody>
      </p:sp>
      <p:sp>
        <p:nvSpPr>
          <p:cNvPr id="11" name="TextBox 11">
            <a:extLst>
              <a:ext uri="{FF2B5EF4-FFF2-40B4-BE49-F238E27FC236}">
                <a16:creationId xmlns:a16="http://schemas.microsoft.com/office/drawing/2014/main" id="{167BB529-4F9C-4BDA-B06C-A753AF77BEDA}"/>
              </a:ext>
            </a:extLst>
          </p:cNvPr>
          <p:cNvSpPr txBox="1">
            <a:spLocks noChangeArrowheads="1"/>
          </p:cNvSpPr>
          <p:nvPr/>
        </p:nvSpPr>
        <p:spPr bwMode="auto">
          <a:xfrm>
            <a:off x="5848350" y="5992813"/>
            <a:ext cx="13922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cs typeface="Times New Roman" panose="02020603050405020304" pitchFamily="18" charset="0"/>
              </a:rPr>
              <a:t>Figure: Profile</a:t>
            </a:r>
          </a:p>
        </p:txBody>
      </p:sp>
      <p:pic>
        <p:nvPicPr>
          <p:cNvPr id="12" name="Picture 11">
            <a:extLst>
              <a:ext uri="{FF2B5EF4-FFF2-40B4-BE49-F238E27FC236}">
                <a16:creationId xmlns:a16="http://schemas.microsoft.com/office/drawing/2014/main" id="{C83CD07E-4A5A-4B22-9BA2-19AFBDCB40EB}"/>
              </a:ext>
            </a:extLst>
          </p:cNvPr>
          <p:cNvPicPr>
            <a:picLocks noChangeAspect="1"/>
          </p:cNvPicPr>
          <p:nvPr/>
        </p:nvPicPr>
        <p:blipFill>
          <a:blip r:embed="rId2"/>
          <a:stretch>
            <a:fillRect/>
          </a:stretch>
        </p:blipFill>
        <p:spPr>
          <a:xfrm>
            <a:off x="1763713" y="1628775"/>
            <a:ext cx="2097087" cy="4219575"/>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64B51E4F-3542-407C-8381-563493A954A9}"/>
              </a:ext>
            </a:extLst>
          </p:cNvPr>
          <p:cNvPicPr>
            <a:picLocks noChangeAspect="1"/>
          </p:cNvPicPr>
          <p:nvPr/>
        </p:nvPicPr>
        <p:blipFill>
          <a:blip r:embed="rId3"/>
          <a:stretch>
            <a:fillRect/>
          </a:stretch>
        </p:blipFill>
        <p:spPr>
          <a:xfrm>
            <a:off x="5505450" y="1628775"/>
            <a:ext cx="2097088" cy="42195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4187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781828-6F18-4BDC-B830-E70437793F7C}"/>
              </a:ext>
            </a:extLst>
          </p:cNvPr>
          <p:cNvSpPr txBox="1">
            <a:spLocks/>
          </p:cNvSpPr>
          <p:nvPr/>
        </p:nvSpPr>
        <p:spPr>
          <a:xfrm>
            <a:off x="485633" y="240519"/>
            <a:ext cx="7950200" cy="5334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3600">
                <a:latin typeface="Times New Roman" panose="02020603050405020304" pitchFamily="18" charset="0"/>
                <a:cs typeface="Times New Roman" panose="02020603050405020304" pitchFamily="18" charset="0"/>
              </a:rPr>
              <a:t>Features (Continued)</a:t>
            </a:r>
            <a:endParaRPr lang="en-US"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9185B58-5C7C-413B-98F3-E99F1A08938B}"/>
              </a:ext>
            </a:extLst>
          </p:cNvPr>
          <p:cNvSpPr txBox="1">
            <a:spLocks noChangeArrowheads="1"/>
          </p:cNvSpPr>
          <p:nvPr/>
        </p:nvSpPr>
        <p:spPr bwMode="auto">
          <a:xfrm>
            <a:off x="1509797" y="5787837"/>
            <a:ext cx="23823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dirty="0">
                <a:latin typeface="Times New Roman" panose="02020603050405020304" pitchFamily="18" charset="0"/>
                <a:cs typeface="Times New Roman" panose="02020603050405020304" pitchFamily="18" charset="0"/>
              </a:rPr>
              <a:t>Figure: Pending Food Post</a:t>
            </a:r>
          </a:p>
        </p:txBody>
      </p:sp>
      <p:sp>
        <p:nvSpPr>
          <p:cNvPr id="6" name="TextBox 11">
            <a:extLst>
              <a:ext uri="{FF2B5EF4-FFF2-40B4-BE49-F238E27FC236}">
                <a16:creationId xmlns:a16="http://schemas.microsoft.com/office/drawing/2014/main" id="{41B8ED07-5A5B-4A26-BD01-A98B16B760F2}"/>
              </a:ext>
            </a:extLst>
          </p:cNvPr>
          <p:cNvSpPr txBox="1">
            <a:spLocks noChangeArrowheads="1"/>
          </p:cNvSpPr>
          <p:nvPr/>
        </p:nvSpPr>
        <p:spPr bwMode="auto">
          <a:xfrm>
            <a:off x="5049294" y="5787837"/>
            <a:ext cx="20922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dirty="0">
                <a:latin typeface="Times New Roman" panose="02020603050405020304" pitchFamily="18" charset="0"/>
                <a:cs typeface="Times New Roman" panose="02020603050405020304" pitchFamily="18" charset="0"/>
              </a:rPr>
              <a:t>Figure: Collected Food</a:t>
            </a:r>
          </a:p>
        </p:txBody>
      </p:sp>
      <p:pic>
        <p:nvPicPr>
          <p:cNvPr id="10" name="Picture 9">
            <a:extLst>
              <a:ext uri="{FF2B5EF4-FFF2-40B4-BE49-F238E27FC236}">
                <a16:creationId xmlns:a16="http://schemas.microsoft.com/office/drawing/2014/main" id="{A9AEFD3B-A15F-4820-84F0-B0D9566EFB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2234" y="1423206"/>
            <a:ext cx="2097087" cy="4219575"/>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A6D65515-EF5F-4462-A9A5-B4E1103E6F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2287" y="1421997"/>
            <a:ext cx="2097087" cy="419121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10976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4000" dirty="0">
                <a:latin typeface="Times New Roman" panose="02020603050405020304" pitchFamily="18" charset="0"/>
                <a:cs typeface="Times New Roman" panose="02020603050405020304" pitchFamily="18" charset="0"/>
              </a:rPr>
              <a:t>Conclus</a:t>
            </a:r>
            <a:r>
              <a:rPr lang="en-US" dirty="0">
                <a:latin typeface="Times New Roman" panose="02020603050405020304" pitchFamily="18" charset="0"/>
                <a:cs typeface="Times New Roman" panose="02020603050405020304" pitchFamily="18" charset="0"/>
              </a:rPr>
              <a:t>ion</a:t>
            </a:r>
          </a:p>
        </p:txBody>
      </p:sp>
      <p:sp>
        <p:nvSpPr>
          <p:cNvPr id="3" name="Content Placeholder 2"/>
          <p:cNvSpPr>
            <a:spLocks noGrp="1"/>
          </p:cNvSpPr>
          <p:nvPr>
            <p:ph idx="1"/>
          </p:nvPr>
        </p:nvSpPr>
        <p:spPr>
          <a:xfrm>
            <a:off x="571500" y="1447800"/>
            <a:ext cx="8001000" cy="4191000"/>
          </a:xfrm>
        </p:spPr>
        <p:txBody>
          <a:bodyPr>
            <a:noAutofit/>
          </a:bodyPr>
          <a:lstStyle/>
          <a:p>
            <a:pPr marL="0" indent="0" algn="just">
              <a:lnSpc>
                <a:spcPct val="150000"/>
              </a:lnSpc>
              <a:spcBef>
                <a:spcPts val="0"/>
              </a:spcBef>
              <a:buNone/>
              <a:tabLst>
                <a:tab pos="5257800" algn="l"/>
              </a:tabLst>
            </a:pPr>
            <a:r>
              <a:rPr lang="en-US" altLang="en-US" sz="1800" dirty="0">
                <a:latin typeface="Times New Roman" panose="02020603050405020304" pitchFamily="18" charset="0"/>
                <a:cs typeface="Times New Roman" panose="02020603050405020304" pitchFamily="18" charset="0"/>
              </a:rPr>
              <a:t>If we want to compete with the world, we have to improve our abilities and contribute to digitalize and improve our society. For this very reason, we chose to develop this project which will help a lot of people.</a:t>
            </a:r>
            <a:endParaRPr lang="en-US" sz="1800" b="0" i="0" u="none" strike="noStrike" baseline="0" dirty="0">
              <a:solidFill>
                <a:srgbClr val="000000"/>
              </a:solidFill>
              <a:latin typeface="Times New Roman" panose="02020603050405020304" pitchFamily="18" charset="0"/>
            </a:endParaRPr>
          </a:p>
          <a:p>
            <a:pPr marL="0" marR="0" indent="0" algn="just">
              <a:lnSpc>
                <a:spcPct val="150000"/>
              </a:lnSpc>
              <a:spcBef>
                <a:spcPts val="0"/>
              </a:spcBef>
              <a:spcAft>
                <a:spcPts val="0"/>
              </a:spcAft>
              <a:buNone/>
              <a:tabLst>
                <a:tab pos="5257800" algn="l"/>
              </a:tabLst>
            </a:pPr>
            <a:r>
              <a:rPr lang="en-US" sz="1800" b="0" i="0" u="none" strike="noStrike" baseline="0" dirty="0">
                <a:solidFill>
                  <a:srgbClr val="000000"/>
                </a:solidFill>
                <a:latin typeface="Times New Roman" panose="02020603050405020304" pitchFamily="18" charset="0"/>
              </a:rPr>
              <a:t>The objective of this project was to implement approaches to waste management in the foodservice industry with the aim to identify innovations and to discuss their implications for food waste management. A key finding is that many companies are not actively innovating in the waste domain. They are however increasingly aware of the economic and social importance of food waste management. As the study shows, there are only a few low- or zero-waste restaurants. This application consequently provides agents to deliver food to poor, approach to waste issues pertaining to food service firms.</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36775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noAutofit/>
          </a:bodyPr>
          <a:lstStyle/>
          <a:p>
            <a:r>
              <a:rPr lang="en-US" sz="8000" dirty="0"/>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991"/>
            <a:ext cx="8229600" cy="1143000"/>
          </a:xfrm>
        </p:spPr>
        <p:txBody>
          <a:bodyPr/>
          <a:lstStyle/>
          <a:p>
            <a:r>
              <a:rPr lang="en-US" dirty="0">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a:xfrm>
            <a:off x="3028666" y="1752600"/>
            <a:ext cx="6096000" cy="4722172"/>
          </a:xfrm>
        </p:spPr>
        <p:txBody>
          <a:bodyPr>
            <a:normAutofit/>
          </a:bodyPr>
          <a:lstStyle/>
          <a:p>
            <a:r>
              <a:rPr lang="en-US" altLang="en-US" sz="2400" dirty="0">
                <a:latin typeface="Times New Roman" panose="02020603050405020304" pitchFamily="18" charset="0"/>
                <a:cs typeface="Times New Roman" panose="02020603050405020304" pitchFamily="18" charset="0"/>
              </a:rPr>
              <a:t>Introduction</a:t>
            </a:r>
          </a:p>
          <a:p>
            <a:r>
              <a:rPr lang="en-US" altLang="en-US" sz="2400" dirty="0">
                <a:latin typeface="Times New Roman" panose="02020603050405020304" pitchFamily="18" charset="0"/>
                <a:cs typeface="Times New Roman" panose="02020603050405020304" pitchFamily="18" charset="0"/>
              </a:rPr>
              <a:t>Motivation</a:t>
            </a:r>
          </a:p>
          <a:p>
            <a:r>
              <a:rPr lang="en-US" altLang="en-US" sz="2400" dirty="0">
                <a:latin typeface="Times New Roman" panose="02020603050405020304" pitchFamily="18" charset="0"/>
                <a:cs typeface="Times New Roman" panose="02020603050405020304" pitchFamily="18" charset="0"/>
              </a:rPr>
              <a:t>Objectives</a:t>
            </a:r>
          </a:p>
          <a:p>
            <a:r>
              <a:rPr lang="en-US" altLang="en-US" sz="2400" dirty="0">
                <a:latin typeface="Times New Roman" panose="02020603050405020304" pitchFamily="18" charset="0"/>
                <a:cs typeface="Times New Roman" panose="02020603050405020304" pitchFamily="18" charset="0"/>
              </a:rPr>
              <a:t>Features</a:t>
            </a:r>
          </a:p>
          <a:p>
            <a:r>
              <a:rPr lang="en-US" altLang="en-US" sz="2400" dirty="0">
                <a:latin typeface="Times New Roman" panose="02020603050405020304" pitchFamily="18" charset="0"/>
                <a:cs typeface="Times New Roman" panose="02020603050405020304" pitchFamily="18" charset="0"/>
              </a:rPr>
              <a:t>Conclusion</a:t>
            </a:r>
            <a:endParaRPr lang="en-US" sz="2400" dirty="0"/>
          </a:p>
          <a:p>
            <a:pPr>
              <a:buNone/>
            </a:pP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US" dirty="0">
                <a:latin typeface="Times New Roman" panose="02020603050405020304" pitchFamily="18" charset="0"/>
                <a:cs typeface="Times New Roman" panose="02020603050405020304" pitchFamily="18" charset="0"/>
              </a:rPr>
              <a:t>Introduction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2590800"/>
            <a:ext cx="7543800" cy="3124200"/>
          </a:xfrm>
        </p:spPr>
        <p:txBody>
          <a:bodyPr>
            <a:noAutofit/>
          </a:bodyPr>
          <a:lstStyle/>
          <a:p>
            <a:pPr marL="0" indent="0" algn="just">
              <a:buNone/>
            </a:pPr>
            <a:r>
              <a:rPr lang="en-US" altLang="en-US" sz="2000" dirty="0">
                <a:latin typeface="Times New Roman" panose="02020603050405020304" pitchFamily="18" charset="0"/>
                <a:ea typeface="MS Mincho" panose="02020609040205080304" pitchFamily="49" charset="-128"/>
                <a:cs typeface="Times New Roman" panose="02020603050405020304" pitchFamily="18" charset="0"/>
              </a:rPr>
              <a:t>Food Waste Management is an online software system of donating food to the foodless people around the country.</a:t>
            </a:r>
            <a:endParaRPr lang="en-GB" altLang="en-US" sz="20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665907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639762"/>
          </a:xfrm>
        </p:spPr>
        <p:txBody>
          <a:bodyPr>
            <a:noAutofit/>
          </a:bodyPr>
          <a:lstStyle/>
          <a:p>
            <a:r>
              <a:rPr lang="en-US" dirty="0">
                <a:latin typeface="Times New Roman" panose="02020603050405020304" pitchFamily="18" charset="0"/>
                <a:cs typeface="Times New Roman" panose="02020603050405020304" pitchFamily="18" charset="0"/>
              </a:rPr>
              <a:t>Related Works</a:t>
            </a:r>
          </a:p>
        </p:txBody>
      </p:sp>
      <p:sp>
        <p:nvSpPr>
          <p:cNvPr id="3" name="Content Placeholder 2"/>
          <p:cNvSpPr>
            <a:spLocks noGrp="1"/>
          </p:cNvSpPr>
          <p:nvPr>
            <p:ph idx="1"/>
          </p:nvPr>
        </p:nvSpPr>
        <p:spPr>
          <a:xfrm>
            <a:off x="590550" y="1371600"/>
            <a:ext cx="7962900" cy="4800600"/>
          </a:xfrm>
        </p:spPr>
        <p:txBody>
          <a:bodyPr>
            <a:noAutofit/>
          </a:bodyPr>
          <a:lstStyle/>
          <a:p>
            <a:pPr marL="0" lvl="0" indent="0" algn="just">
              <a:buNone/>
            </a:pPr>
            <a:r>
              <a:rPr lang="en-US" sz="1800" b="0" i="0" u="none" strike="noStrike" baseline="0" dirty="0">
                <a:solidFill>
                  <a:srgbClr val="000000"/>
                </a:solidFill>
                <a:latin typeface="Times New Roman" panose="02020603050405020304" pitchFamily="18" charset="0"/>
              </a:rPr>
              <a:t>Weather Forecast is an android application which is implemented to provide service in environment &amp; geography sector. In Bangladesh, some of the examples of similar applications of Weather Forecast are: nosh, OLIO, </a:t>
            </a:r>
            <a:r>
              <a:rPr lang="en-US" sz="1800" b="0" i="0" u="none" strike="noStrike" baseline="0" dirty="0" err="1">
                <a:solidFill>
                  <a:srgbClr val="323232"/>
                </a:solidFill>
                <a:latin typeface="Times New Roman" panose="02020603050405020304" pitchFamily="18" charset="0"/>
              </a:rPr>
              <a:t>ShareTheMeal</a:t>
            </a:r>
            <a:r>
              <a:rPr lang="en-US" sz="1800" b="0" i="0" u="none" strike="noStrike" baseline="0" dirty="0">
                <a:solidFill>
                  <a:srgbClr val="323232"/>
                </a:solidFill>
                <a:latin typeface="Times New Roman" panose="02020603050405020304" pitchFamily="18" charset="0"/>
              </a:rPr>
              <a:t>: </a:t>
            </a:r>
            <a:r>
              <a:rPr lang="en-US" sz="1800" b="0" i="0" u="none" strike="noStrike" baseline="0" dirty="0">
                <a:solidFill>
                  <a:srgbClr val="202020"/>
                </a:solidFill>
                <a:latin typeface="Times New Roman" panose="02020603050405020304" pitchFamily="18" charset="0"/>
              </a:rPr>
              <a:t>Charity Donate</a:t>
            </a:r>
            <a:r>
              <a:rPr lang="en-US" sz="1800" b="1" i="0" u="none" strike="noStrike" baseline="0" dirty="0">
                <a:solidFill>
                  <a:srgbClr val="323232"/>
                </a:solidFill>
                <a:latin typeface="Times New Roman" panose="02020603050405020304" pitchFamily="18" charset="0"/>
              </a:rPr>
              <a:t>, </a:t>
            </a:r>
            <a:r>
              <a:rPr lang="en-US" sz="1800" b="0" i="0" u="none" strike="noStrike" baseline="0" dirty="0">
                <a:solidFill>
                  <a:srgbClr val="323232"/>
                </a:solidFill>
                <a:latin typeface="Times New Roman" panose="02020603050405020304" pitchFamily="18" charset="0"/>
              </a:rPr>
              <a:t>Foodbank, </a:t>
            </a:r>
            <a:r>
              <a:rPr lang="en-US" sz="1800" dirty="0" err="1">
                <a:solidFill>
                  <a:srgbClr val="383838"/>
                </a:solidFill>
                <a:latin typeface="Times New Roman" panose="02020603050405020304" pitchFamily="18" charset="0"/>
              </a:rPr>
              <a:t>GoMkt</a:t>
            </a:r>
            <a:r>
              <a:rPr lang="en-US" sz="1800" b="0" i="0" u="none" strike="noStrike" baseline="0" dirty="0">
                <a:solidFill>
                  <a:srgbClr val="383838"/>
                </a:solidFill>
                <a:latin typeface="Times New Roman" panose="02020603050405020304" pitchFamily="18" charset="0"/>
              </a:rPr>
              <a:t> etc.</a:t>
            </a:r>
          </a:p>
          <a:p>
            <a:pPr marL="0" lvl="0" indent="0" algn="just">
              <a:buNone/>
            </a:pPr>
            <a:endParaRPr lang="en-US" sz="1800" dirty="0">
              <a:solidFill>
                <a:srgbClr val="383838"/>
              </a:solidFill>
              <a:latin typeface="Times New Roman" panose="02020603050405020304" pitchFamily="18" charset="0"/>
              <a:ea typeface="Tahoma" panose="020B0604030504040204" pitchFamily="34" charset="0"/>
              <a:cs typeface="Times New Roman" panose="02020603050405020304" pitchFamily="18" charset="0"/>
            </a:endParaRPr>
          </a:p>
          <a:p>
            <a:r>
              <a:rPr lang="en-US" sz="1800" b="1" i="0" u="none" strike="noStrike" baseline="0" dirty="0">
                <a:solidFill>
                  <a:srgbClr val="202020"/>
                </a:solidFill>
                <a:latin typeface="Times New Roman" panose="02020603050405020304" pitchFamily="18" charset="0"/>
              </a:rPr>
              <a:t>OLIO </a:t>
            </a:r>
            <a:endParaRPr lang="en-US" sz="1800" dirty="0">
              <a:solidFill>
                <a:srgbClr val="202020"/>
              </a:solidFill>
              <a:latin typeface="Times New Roman" panose="02020603050405020304" pitchFamily="18" charset="0"/>
            </a:endParaRPr>
          </a:p>
          <a:p>
            <a:pPr marL="0" indent="0">
              <a:buNone/>
            </a:pPr>
            <a:r>
              <a:rPr lang="en-US" sz="1800" b="0" i="0" u="none" strike="noStrike" baseline="0" dirty="0">
                <a:solidFill>
                  <a:srgbClr val="202020"/>
                </a:solidFill>
                <a:latin typeface="Times New Roman" panose="02020603050405020304" pitchFamily="18" charset="0"/>
              </a:rPr>
              <a:t>      </a:t>
            </a:r>
            <a:r>
              <a:rPr lang="en-US" sz="1800" b="0" i="0" u="none" strike="noStrike" baseline="0" dirty="0">
                <a:solidFill>
                  <a:srgbClr val="323232"/>
                </a:solidFill>
                <a:latin typeface="Times New Roman" panose="02020603050405020304" pitchFamily="18" charset="0"/>
              </a:rPr>
              <a:t>OLIO gives the opportunity to share food and item's preventing waste and saving</a:t>
            </a:r>
          </a:p>
          <a:p>
            <a:pPr marL="0" indent="0">
              <a:buNone/>
            </a:pPr>
            <a:r>
              <a:rPr lang="en-US" sz="1800" b="0" i="0" u="none" strike="noStrike" baseline="0" dirty="0">
                <a:solidFill>
                  <a:srgbClr val="202020"/>
                </a:solidFill>
                <a:latin typeface="Times New Roman" panose="02020603050405020304" pitchFamily="18" charset="0"/>
              </a:rPr>
              <a:t>      </a:t>
            </a:r>
            <a:r>
              <a:rPr lang="en-US" sz="1800" b="0" i="0" u="none" strike="noStrike" baseline="0" dirty="0">
                <a:solidFill>
                  <a:srgbClr val="323232"/>
                </a:solidFill>
                <a:latin typeface="Times New Roman" panose="02020603050405020304" pitchFamily="18" charset="0"/>
              </a:rPr>
              <a:t>money</a:t>
            </a:r>
            <a:r>
              <a:rPr lang="en-US" sz="1800" b="0" i="0" u="none" strike="noStrike" baseline="0" dirty="0">
                <a:solidFill>
                  <a:srgbClr val="383838"/>
                </a:solidFill>
                <a:latin typeface="Times New Roman" panose="02020603050405020304" pitchFamily="18" charset="0"/>
              </a:rPr>
              <a:t>. </a:t>
            </a:r>
            <a:r>
              <a:rPr lang="en-US" sz="1800" b="0" i="0" u="none" strike="noStrike" baseline="0" dirty="0">
                <a:solidFill>
                  <a:srgbClr val="323232"/>
                </a:solidFill>
                <a:latin typeface="Times New Roman" panose="02020603050405020304" pitchFamily="18" charset="0"/>
              </a:rPr>
              <a:t>It serves free stuff, borrow things, and shop homemade directly from</a:t>
            </a:r>
          </a:p>
          <a:p>
            <a:pPr marL="0" indent="0">
              <a:buNone/>
            </a:pPr>
            <a:r>
              <a:rPr lang="en-US" sz="1800" b="0" i="0" u="none" strike="noStrike" baseline="0" dirty="0">
                <a:solidFill>
                  <a:srgbClr val="202020"/>
                </a:solidFill>
                <a:latin typeface="Times New Roman" panose="02020603050405020304" pitchFamily="18" charset="0"/>
              </a:rPr>
              <a:t> </a:t>
            </a:r>
            <a:r>
              <a:rPr lang="en-US" sz="1800" dirty="0">
                <a:solidFill>
                  <a:srgbClr val="323232"/>
                </a:solidFill>
                <a:latin typeface="Times New Roman" panose="02020603050405020304" pitchFamily="18" charset="0"/>
              </a:rPr>
              <a:t>     </a:t>
            </a:r>
            <a:r>
              <a:rPr lang="en-US" sz="1800" b="0" i="0" u="none" strike="noStrike" baseline="0" dirty="0">
                <a:solidFill>
                  <a:srgbClr val="323232"/>
                </a:solidFill>
                <a:latin typeface="Times New Roman" panose="02020603050405020304" pitchFamily="18" charset="0"/>
              </a:rPr>
              <a:t>neighbors. </a:t>
            </a:r>
          </a:p>
          <a:p>
            <a:pPr marL="0" indent="0">
              <a:buNone/>
            </a:pPr>
            <a:endParaRPr lang="en-US" sz="1800" b="0" i="0" u="none" strike="noStrike" baseline="0" dirty="0">
              <a:solidFill>
                <a:srgbClr val="000000"/>
              </a:solidFill>
              <a:latin typeface="Times New Roman" panose="02020603050405020304" pitchFamily="18" charset="0"/>
            </a:endParaRPr>
          </a:p>
          <a:p>
            <a:r>
              <a:rPr lang="en-US" sz="1800" b="1" i="0" u="none" strike="noStrike" baseline="0" dirty="0">
                <a:solidFill>
                  <a:srgbClr val="383838"/>
                </a:solidFill>
                <a:latin typeface="Times New Roman" panose="02020603050405020304" pitchFamily="18" charset="0"/>
              </a:rPr>
              <a:t>nosh </a:t>
            </a:r>
            <a:endParaRPr lang="en-US" sz="1800" b="0" i="0" u="none" strike="noStrike" baseline="0" dirty="0">
              <a:solidFill>
                <a:srgbClr val="383838"/>
              </a:solidFill>
              <a:latin typeface="Times New Roman" panose="02020603050405020304" pitchFamily="18" charset="0"/>
            </a:endParaRPr>
          </a:p>
          <a:p>
            <a:pPr marL="0" indent="0">
              <a:buNone/>
            </a:pPr>
            <a:r>
              <a:rPr lang="en-US" sz="1800" b="0" i="0" u="none" strike="noStrike" baseline="0" dirty="0">
                <a:solidFill>
                  <a:srgbClr val="323232"/>
                </a:solidFill>
                <a:latin typeface="Times New Roman" panose="02020603050405020304" pitchFamily="18" charset="0"/>
              </a:rPr>
              <a:t>      With the nosh app, you can now track your food inventory, medicines and expiry</a:t>
            </a:r>
          </a:p>
          <a:p>
            <a:pPr marL="0" indent="0">
              <a:buNone/>
            </a:pPr>
            <a:r>
              <a:rPr lang="en-US" sz="1800" dirty="0">
                <a:solidFill>
                  <a:srgbClr val="323232"/>
                </a:solidFill>
                <a:latin typeface="Times New Roman" panose="02020603050405020304" pitchFamily="18" charset="0"/>
              </a:rPr>
              <a:t>      </a:t>
            </a:r>
            <a:r>
              <a:rPr lang="en-US" sz="1800" b="0" i="0" u="none" strike="noStrike" baseline="0" dirty="0">
                <a:solidFill>
                  <a:srgbClr val="323232"/>
                </a:solidFill>
                <a:latin typeface="Times New Roman" panose="02020603050405020304" pitchFamily="18" charset="0"/>
              </a:rPr>
              <a:t>date or use by or best before date while you get recipe suggestions on your food</a:t>
            </a:r>
          </a:p>
          <a:p>
            <a:pPr marL="0" indent="0">
              <a:buNone/>
            </a:pPr>
            <a:r>
              <a:rPr lang="en-US" sz="1800" dirty="0">
                <a:solidFill>
                  <a:srgbClr val="323232"/>
                </a:solidFill>
                <a:latin typeface="Times New Roman" panose="02020603050405020304" pitchFamily="18" charset="0"/>
              </a:rPr>
              <a:t>      </a:t>
            </a:r>
            <a:r>
              <a:rPr lang="en-US" sz="1800" b="0" i="0" u="none" strike="noStrike" baseline="0" dirty="0">
                <a:solidFill>
                  <a:srgbClr val="323232"/>
                </a:solidFill>
                <a:latin typeface="Times New Roman" panose="02020603050405020304" pitchFamily="18" charset="0"/>
              </a:rPr>
              <a:t>inventory, do shopping planning, and reduce food waste in the household. Nosh</a:t>
            </a:r>
          </a:p>
          <a:p>
            <a:pPr marL="0" indent="0">
              <a:buNone/>
            </a:pPr>
            <a:r>
              <a:rPr lang="en-US" sz="1800" dirty="0">
                <a:solidFill>
                  <a:srgbClr val="323232"/>
                </a:solidFill>
                <a:latin typeface="Times New Roman" panose="02020603050405020304" pitchFamily="18" charset="0"/>
              </a:rPr>
              <a:t>      </a:t>
            </a:r>
            <a:r>
              <a:rPr lang="en-US" sz="1800" b="0" i="0" u="none" strike="noStrike" baseline="0" dirty="0">
                <a:solidFill>
                  <a:srgbClr val="323232"/>
                </a:solidFill>
                <a:latin typeface="Times New Roman" panose="02020603050405020304" pitchFamily="18" charset="0"/>
              </a:rPr>
              <a:t>is powered by Artificial Intelligence (AI) which also keeps track of your food</a:t>
            </a:r>
          </a:p>
          <a:p>
            <a:pPr marL="0" indent="0">
              <a:buNone/>
            </a:pPr>
            <a:r>
              <a:rPr lang="en-US" sz="1800" dirty="0">
                <a:solidFill>
                  <a:srgbClr val="323232"/>
                </a:solidFill>
                <a:latin typeface="Times New Roman" panose="02020603050405020304" pitchFamily="18" charset="0"/>
              </a:rPr>
              <a:t>      </a:t>
            </a:r>
            <a:r>
              <a:rPr lang="en-US" sz="1800" b="0" i="0" u="none" strike="noStrike" baseline="0" dirty="0">
                <a:solidFill>
                  <a:srgbClr val="323232"/>
                </a:solidFill>
                <a:latin typeface="Times New Roman" panose="02020603050405020304" pitchFamily="18" charset="0"/>
              </a:rPr>
              <a:t>buying and wasting habits to reduce food waste and save money in the process</a:t>
            </a:r>
            <a:r>
              <a:rPr lang="en-US" sz="1800" b="0" i="0" u="none" strike="noStrike" baseline="0" dirty="0">
                <a:solidFill>
                  <a:srgbClr val="383838"/>
                </a:solidFill>
                <a:latin typeface="Times New Roman" panose="02020603050405020304" pitchFamily="18" charset="0"/>
              </a:rPr>
              <a:t>. </a:t>
            </a:r>
            <a:endParaRPr lang="en-US" sz="18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856947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2E56-2D67-4306-BE97-BBD822E1A281}"/>
              </a:ext>
            </a:extLst>
          </p:cNvPr>
          <p:cNvSpPr>
            <a:spLocks noGrp="1"/>
          </p:cNvSpPr>
          <p:nvPr>
            <p:ph type="title"/>
          </p:nvPr>
        </p:nvSpPr>
        <p:spPr>
          <a:xfrm>
            <a:off x="457200" y="152400"/>
            <a:ext cx="8229600" cy="1143000"/>
          </a:xfrm>
        </p:spPr>
        <p:txBody>
          <a:bodyPr/>
          <a:lstStyle/>
          <a:p>
            <a:r>
              <a:rPr lang="en-US" dirty="0">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990AD48A-82AB-4D04-A331-3EC05510BBCA}"/>
              </a:ext>
            </a:extLst>
          </p:cNvPr>
          <p:cNvSpPr>
            <a:spLocks noGrp="1"/>
          </p:cNvSpPr>
          <p:nvPr>
            <p:ph idx="1"/>
          </p:nvPr>
        </p:nvSpPr>
        <p:spPr>
          <a:xfrm>
            <a:off x="457200" y="1295400"/>
            <a:ext cx="8686800" cy="4525963"/>
          </a:xfrm>
        </p:spPr>
        <p:txBody>
          <a:bodyPr>
            <a:noAutofit/>
          </a:bodyPr>
          <a:lstStyle/>
          <a:p>
            <a:pPr algn="just"/>
            <a:r>
              <a:rPr lang="en-US" sz="1800" b="1" i="0" u="none" strike="noStrike" baseline="0" dirty="0">
                <a:solidFill>
                  <a:srgbClr val="202020"/>
                </a:solidFill>
                <a:latin typeface="Times New Roman" panose="02020603050405020304" pitchFamily="18" charset="0"/>
              </a:rPr>
              <a:t>Foodbank </a:t>
            </a:r>
            <a:endParaRPr lang="en-US" sz="1800" dirty="0">
              <a:solidFill>
                <a:srgbClr val="202020"/>
              </a:solidFill>
              <a:latin typeface="Times New Roman" panose="02020603050405020304" pitchFamily="18" charset="0"/>
            </a:endParaRPr>
          </a:p>
          <a:p>
            <a:pPr marL="0" indent="0" algn="just">
              <a:buNone/>
            </a:pPr>
            <a:r>
              <a:rPr lang="en-US" sz="1800" dirty="0">
                <a:solidFill>
                  <a:srgbClr val="202020"/>
                </a:solidFill>
                <a:latin typeface="Times New Roman" panose="02020603050405020304" pitchFamily="18" charset="0"/>
              </a:rPr>
              <a:t>      </a:t>
            </a:r>
            <a:r>
              <a:rPr lang="en-US" sz="1800" b="0" i="0" u="none" strike="noStrike" baseline="0" dirty="0">
                <a:solidFill>
                  <a:srgbClr val="323232"/>
                </a:solidFill>
                <a:latin typeface="Times New Roman" panose="02020603050405020304" pitchFamily="18" charset="0"/>
              </a:rPr>
              <a:t>Food is donated Schools, churches, businesses and individuals donate non</a:t>
            </a:r>
          </a:p>
          <a:p>
            <a:pPr marL="0" indent="0" algn="just">
              <a:buNone/>
            </a:pPr>
            <a:r>
              <a:rPr lang="en-US" sz="1800" dirty="0">
                <a:solidFill>
                  <a:srgbClr val="323232"/>
                </a:solidFill>
                <a:latin typeface="Times New Roman" panose="02020603050405020304" pitchFamily="18" charset="0"/>
              </a:rPr>
              <a:t>      </a:t>
            </a:r>
            <a:r>
              <a:rPr lang="en-US" sz="1800" b="0" i="0" u="none" strike="noStrike" baseline="0" dirty="0">
                <a:solidFill>
                  <a:srgbClr val="323232"/>
                </a:solidFill>
                <a:latin typeface="Times New Roman" panose="02020603050405020304" pitchFamily="18" charset="0"/>
              </a:rPr>
              <a:t>perishable, in-date food to a Foodbank. Food is also collected at 'Supermarket</a:t>
            </a:r>
          </a:p>
          <a:p>
            <a:pPr marL="0" indent="0" algn="just">
              <a:buNone/>
            </a:pPr>
            <a:r>
              <a:rPr lang="en-US" sz="1800" dirty="0">
                <a:solidFill>
                  <a:srgbClr val="323232"/>
                </a:solidFill>
                <a:latin typeface="Times New Roman" panose="02020603050405020304" pitchFamily="18" charset="0"/>
              </a:rPr>
              <a:t>      </a:t>
            </a:r>
            <a:r>
              <a:rPr lang="en-US" sz="1800" b="0" i="0" u="none" strike="noStrike" baseline="0" dirty="0">
                <a:solidFill>
                  <a:srgbClr val="323232"/>
                </a:solidFill>
                <a:latin typeface="Times New Roman" panose="02020603050405020304" pitchFamily="18" charset="0"/>
              </a:rPr>
              <a:t>Collections': These are events held at supermarkets where volunteers give shoppers</a:t>
            </a:r>
          </a:p>
          <a:p>
            <a:pPr marL="0" indent="0" algn="just">
              <a:buNone/>
            </a:pPr>
            <a:r>
              <a:rPr lang="en-US" sz="1800" dirty="0">
                <a:solidFill>
                  <a:srgbClr val="323232"/>
                </a:solidFill>
                <a:latin typeface="Times New Roman" panose="02020603050405020304" pitchFamily="18" charset="0"/>
              </a:rPr>
              <a:t>      </a:t>
            </a:r>
            <a:r>
              <a:rPr lang="en-US" sz="1800" b="0" i="0" u="none" strike="noStrike" baseline="0" dirty="0">
                <a:solidFill>
                  <a:srgbClr val="323232"/>
                </a:solidFill>
                <a:latin typeface="Times New Roman" panose="02020603050405020304" pitchFamily="18" charset="0"/>
              </a:rPr>
              <a:t>a 'Foodbank shopping list' and ask them to buy an extra item or two for local people</a:t>
            </a:r>
          </a:p>
          <a:p>
            <a:pPr marL="0" indent="0" algn="just">
              <a:buNone/>
            </a:pPr>
            <a:r>
              <a:rPr lang="en-US" sz="1800" dirty="0">
                <a:solidFill>
                  <a:srgbClr val="323232"/>
                </a:solidFill>
                <a:latin typeface="Times New Roman" panose="02020603050405020304" pitchFamily="18" charset="0"/>
              </a:rPr>
              <a:t>      </a:t>
            </a:r>
            <a:r>
              <a:rPr lang="en-US" sz="1800" b="0" i="0" u="none" strike="noStrike" baseline="0" dirty="0">
                <a:solidFill>
                  <a:srgbClr val="323232"/>
                </a:solidFill>
                <a:latin typeface="Times New Roman" panose="02020603050405020304" pitchFamily="18" charset="0"/>
              </a:rPr>
              <a:t>in crisis. Food is sorted and stored Volunteers sort food to check that it's in-date and</a:t>
            </a:r>
          </a:p>
          <a:p>
            <a:pPr marL="0" indent="0" algn="just">
              <a:buNone/>
            </a:pPr>
            <a:r>
              <a:rPr lang="en-US" sz="1800" dirty="0">
                <a:solidFill>
                  <a:srgbClr val="323232"/>
                </a:solidFill>
                <a:latin typeface="Times New Roman" panose="02020603050405020304" pitchFamily="18" charset="0"/>
              </a:rPr>
              <a:t>      </a:t>
            </a:r>
            <a:r>
              <a:rPr lang="en-US" sz="1800" b="0" i="0" u="none" strike="noStrike" baseline="0" dirty="0">
                <a:solidFill>
                  <a:srgbClr val="323232"/>
                </a:solidFill>
                <a:latin typeface="Times New Roman" panose="02020603050405020304" pitchFamily="18" charset="0"/>
              </a:rPr>
              <a:t>pack it into boxes ready to be given to people in need.</a:t>
            </a:r>
            <a:endParaRPr lang="en-US" sz="1800" b="0" i="0" u="none" strike="noStrike" baseline="0" dirty="0">
              <a:solidFill>
                <a:srgbClr val="000000"/>
              </a:solidFill>
              <a:latin typeface="Times New Roman" panose="02020603050405020304" pitchFamily="18" charset="0"/>
            </a:endParaRPr>
          </a:p>
          <a:p>
            <a:pPr algn="just"/>
            <a:endParaRPr lang="en-US" sz="1800" b="0" i="0" u="none" strike="noStrike" baseline="0" dirty="0">
              <a:latin typeface="Times New Roman" panose="02020603050405020304" pitchFamily="18" charset="0"/>
            </a:endParaRPr>
          </a:p>
          <a:p>
            <a:pPr algn="just"/>
            <a:r>
              <a:rPr lang="en-US" sz="1800" b="1" i="0" u="none" strike="noStrike" baseline="0" dirty="0" err="1">
                <a:solidFill>
                  <a:srgbClr val="323232"/>
                </a:solidFill>
                <a:latin typeface="Times New Roman" panose="02020603050405020304" pitchFamily="18" charset="0"/>
              </a:rPr>
              <a:t>ShareTheMeal</a:t>
            </a:r>
            <a:r>
              <a:rPr lang="en-US" sz="1800" b="1" i="0" u="none" strike="noStrike" baseline="0" dirty="0">
                <a:solidFill>
                  <a:srgbClr val="323232"/>
                </a:solidFill>
                <a:latin typeface="Times New Roman" panose="02020603050405020304" pitchFamily="18" charset="0"/>
              </a:rPr>
              <a:t>: </a:t>
            </a:r>
            <a:r>
              <a:rPr lang="en-US" sz="1800" b="1" i="0" u="none" strike="noStrike" baseline="0" dirty="0">
                <a:solidFill>
                  <a:srgbClr val="202020"/>
                </a:solidFill>
                <a:latin typeface="Times New Roman" panose="02020603050405020304" pitchFamily="18" charset="0"/>
              </a:rPr>
              <a:t>Charity Donate </a:t>
            </a:r>
            <a:endParaRPr lang="en-US" sz="1800" b="0" i="0" u="none" strike="noStrike" baseline="0" dirty="0">
              <a:solidFill>
                <a:srgbClr val="000000"/>
              </a:solidFill>
              <a:latin typeface="Times New Roman" panose="02020603050405020304" pitchFamily="18" charset="0"/>
            </a:endParaRPr>
          </a:p>
          <a:p>
            <a:pPr marL="0" indent="0" algn="just">
              <a:buNone/>
            </a:pPr>
            <a:r>
              <a:rPr lang="en-US" sz="1800" b="0" i="0" u="none" strike="noStrike" baseline="0" dirty="0">
                <a:solidFill>
                  <a:srgbClr val="323232"/>
                </a:solidFill>
                <a:latin typeface="Times New Roman" panose="02020603050405020304" pitchFamily="18" charset="0"/>
              </a:rPr>
              <a:t>      </a:t>
            </a:r>
            <a:r>
              <a:rPr lang="en-US" sz="1800" b="0" i="0" u="none" strike="noStrike" baseline="0" dirty="0" err="1">
                <a:solidFill>
                  <a:srgbClr val="323232"/>
                </a:solidFill>
                <a:latin typeface="Times New Roman" panose="02020603050405020304" pitchFamily="18" charset="0"/>
              </a:rPr>
              <a:t>ShareTheMeal</a:t>
            </a:r>
            <a:r>
              <a:rPr lang="en-US" sz="1800" b="0" i="0" u="none" strike="noStrike" baseline="0" dirty="0">
                <a:solidFill>
                  <a:srgbClr val="323232"/>
                </a:solidFill>
                <a:latin typeface="Times New Roman" panose="02020603050405020304" pitchFamily="18" charset="0"/>
              </a:rPr>
              <a:t> is the charity app from the World Food Program that allows you to</a:t>
            </a:r>
          </a:p>
          <a:p>
            <a:pPr marL="0" indent="0" algn="just">
              <a:buNone/>
            </a:pPr>
            <a:r>
              <a:rPr lang="en-US" sz="1800" dirty="0">
                <a:solidFill>
                  <a:srgbClr val="323232"/>
                </a:solidFill>
                <a:latin typeface="Times New Roman" panose="02020603050405020304" pitchFamily="18" charset="0"/>
              </a:rPr>
              <a:t>      </a:t>
            </a:r>
            <a:r>
              <a:rPr lang="en-US" sz="1800" b="0" i="0" u="none" strike="noStrike" baseline="0" dirty="0">
                <a:solidFill>
                  <a:srgbClr val="323232"/>
                </a:solidFill>
                <a:latin typeface="Times New Roman" panose="02020603050405020304" pitchFamily="18" charset="0"/>
              </a:rPr>
              <a:t>feed a hungry child with a tap on your phone. As the world faces a record number of</a:t>
            </a:r>
          </a:p>
          <a:p>
            <a:pPr marL="0" indent="0" algn="just">
              <a:buNone/>
            </a:pPr>
            <a:r>
              <a:rPr lang="en-US" sz="1800" dirty="0">
                <a:solidFill>
                  <a:srgbClr val="323232"/>
                </a:solidFill>
                <a:latin typeface="Times New Roman" panose="02020603050405020304" pitchFamily="18" charset="0"/>
              </a:rPr>
              <a:t>      </a:t>
            </a:r>
            <a:r>
              <a:rPr lang="en-US" sz="1800" b="0" i="0" u="none" strike="noStrike" baseline="0" dirty="0">
                <a:solidFill>
                  <a:srgbClr val="323232"/>
                </a:solidFill>
                <a:latin typeface="Times New Roman" panose="02020603050405020304" pitchFamily="18" charset="0"/>
              </a:rPr>
              <a:t>emergencies, the rate of hunger is increasing. The good news is hunger is entirely</a:t>
            </a:r>
          </a:p>
          <a:p>
            <a:pPr marL="0" indent="0" algn="just">
              <a:buNone/>
            </a:pPr>
            <a:r>
              <a:rPr lang="en-US" sz="1800" dirty="0">
                <a:solidFill>
                  <a:srgbClr val="323232"/>
                </a:solidFill>
                <a:latin typeface="Times New Roman" panose="02020603050405020304" pitchFamily="18" charset="0"/>
              </a:rPr>
              <a:t>      </a:t>
            </a:r>
            <a:r>
              <a:rPr lang="en-US" sz="1800" b="0" i="0" u="none" strike="noStrike" baseline="0" dirty="0">
                <a:solidFill>
                  <a:srgbClr val="323232"/>
                </a:solidFill>
                <a:latin typeface="Times New Roman" panose="02020603050405020304" pitchFamily="18" charset="0"/>
              </a:rPr>
              <a:t>solvable. </a:t>
            </a:r>
            <a:r>
              <a:rPr lang="en-US" sz="1800" b="0" i="0" u="none" strike="noStrike" baseline="0" dirty="0" err="1">
                <a:solidFill>
                  <a:srgbClr val="323232"/>
                </a:solidFill>
                <a:latin typeface="Times New Roman" panose="02020603050405020304" pitchFamily="18" charset="0"/>
              </a:rPr>
              <a:t>ShareTheMeal</a:t>
            </a:r>
            <a:r>
              <a:rPr lang="en-US" sz="1800" b="0" i="0" u="none" strike="noStrike" baseline="0" dirty="0">
                <a:solidFill>
                  <a:srgbClr val="323232"/>
                </a:solidFill>
                <a:latin typeface="Times New Roman" panose="02020603050405020304" pitchFamily="18" charset="0"/>
              </a:rPr>
              <a:t> is part of the United Nations World Food Program.</a:t>
            </a:r>
          </a:p>
        </p:txBody>
      </p:sp>
    </p:spTree>
    <p:extLst>
      <p:ext uri="{BB962C8B-B14F-4D97-AF65-F5344CB8AC3E}">
        <p14:creationId xmlns:p14="http://schemas.microsoft.com/office/powerpoint/2010/main" val="223849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629" y="228600"/>
            <a:ext cx="8229600" cy="1295400"/>
          </a:xfrm>
        </p:spPr>
        <p:txBody>
          <a:bodyPr>
            <a:normAutofit/>
          </a:bodyPr>
          <a:lstStyle/>
          <a:p>
            <a:r>
              <a:rPr lang="en-US" dirty="0">
                <a:latin typeface="Times New Roman" panose="02020603050405020304" pitchFamily="18" charset="0"/>
                <a:cs typeface="Times New Roman" panose="02020603050405020304" pitchFamily="18" charset="0"/>
              </a:rPr>
              <a:t>Motivation</a:t>
            </a:r>
            <a:endParaRPr lang="en-US" dirty="0"/>
          </a:p>
        </p:txBody>
      </p:sp>
      <p:sp>
        <p:nvSpPr>
          <p:cNvPr id="3" name="Content Placeholder 2"/>
          <p:cNvSpPr>
            <a:spLocks noGrp="1"/>
          </p:cNvSpPr>
          <p:nvPr>
            <p:ph idx="1"/>
          </p:nvPr>
        </p:nvSpPr>
        <p:spPr>
          <a:xfrm>
            <a:off x="1295400" y="2286000"/>
            <a:ext cx="7014949" cy="4343400"/>
          </a:xfrm>
        </p:spPr>
        <p:txBody>
          <a:bodyPr>
            <a:noAutofit/>
          </a:bodyPr>
          <a:lstStyle/>
          <a:p>
            <a:pPr marL="0" indent="0" algn="just">
              <a:lnSpc>
                <a:spcPct val="150000"/>
              </a:lnSpc>
              <a:spcBef>
                <a:spcPts val="0"/>
              </a:spcBef>
              <a:buNone/>
            </a:pPr>
            <a:r>
              <a:rPr lang="en-US" altLang="en-US" sz="1800" dirty="0">
                <a:latin typeface="Times New Roman" panose="02020603050405020304" pitchFamily="18" charset="0"/>
                <a:cs typeface="Times New Roman" panose="02020603050405020304" pitchFamily="18" charset="0"/>
              </a:rPr>
              <a:t>There are many foodless people around the country. They can hardly afford food for their family and themselves as well. So we took a step to reach food to those helpless people from the wasted food of restaurant, community centers and party centers. </a:t>
            </a:r>
            <a:endParaRPr lang="en-GB" altLang="en-US" sz="1800" dirty="0">
              <a:latin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49238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0534"/>
            <a:ext cx="8229600" cy="792162"/>
          </a:xfrm>
        </p:spPr>
        <p:txBody>
          <a:bodyPr>
            <a:noAutofit/>
          </a:bodyPr>
          <a:lstStyle/>
          <a:p>
            <a:r>
              <a:rPr lang="en-US" sz="4000"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914400" y="2209800"/>
            <a:ext cx="7315200" cy="4267200"/>
          </a:xfrm>
        </p:spPr>
        <p:txBody>
          <a:bodyPr>
            <a:noAutofit/>
          </a:bodyPr>
          <a:lstStyle/>
          <a:p>
            <a:pPr algn="just" eaLnBrk="1" hangingPunct="1">
              <a:defRPr/>
            </a:pPr>
            <a:r>
              <a:rPr lang="en-GB" altLang="en-US" sz="1800" dirty="0">
                <a:latin typeface="Times New Roman" panose="02020603050405020304" pitchFamily="18" charset="0"/>
                <a:cs typeface="Times New Roman" panose="02020603050405020304" pitchFamily="18" charset="0"/>
              </a:rPr>
              <a:t>Doners will post the food detail, pick location address, quantity of people available for donated food</a:t>
            </a:r>
          </a:p>
          <a:p>
            <a:pPr marL="0" indent="0" algn="just" eaLnBrk="1" hangingPunct="1">
              <a:buFont typeface="Wingdings" panose="05000000000000000000" pitchFamily="2" charset="2"/>
              <a:buNone/>
              <a:defRPr/>
            </a:pPr>
            <a:endParaRPr lang="en-GB" altLang="en-US" sz="1800" dirty="0">
              <a:latin typeface="Times New Roman" panose="02020603050405020304" pitchFamily="18" charset="0"/>
              <a:cs typeface="Times New Roman" panose="02020603050405020304" pitchFamily="18" charset="0"/>
            </a:endParaRPr>
          </a:p>
          <a:p>
            <a:pPr algn="just" eaLnBrk="1" hangingPunct="1">
              <a:defRPr/>
            </a:pPr>
            <a:r>
              <a:rPr lang="en-GB" altLang="en-US" sz="1800" dirty="0">
                <a:latin typeface="Times New Roman" panose="02020603050405020304" pitchFamily="18" charset="0"/>
                <a:cs typeface="Times New Roman" panose="02020603050405020304" pitchFamily="18" charset="0"/>
              </a:rPr>
              <a:t>Our agents will buy or take those foods from the pick address and reach to the foodless people</a:t>
            </a:r>
          </a:p>
          <a:p>
            <a:pPr marL="0" marR="0" indent="0" algn="just">
              <a:lnSpc>
                <a:spcPct val="150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9020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56418"/>
          </a:xfrm>
        </p:spPr>
        <p:txBody>
          <a:bodyPr>
            <a:normAutofit fontScale="90000"/>
          </a:bodyPr>
          <a:lstStyle/>
          <a:p>
            <a:r>
              <a:rPr lang="en-US" dirty="0">
                <a:latin typeface="Times New Roman" panose="02020603050405020304" pitchFamily="18" charset="0"/>
                <a:cs typeface="Times New Roman" panose="02020603050405020304" pitchFamily="18" charset="0"/>
              </a:rPr>
              <a:t>Approach</a:t>
            </a:r>
            <a:endParaRPr lang="en-US" dirty="0"/>
          </a:p>
        </p:txBody>
      </p:sp>
      <p:graphicFrame>
        <p:nvGraphicFramePr>
          <p:cNvPr id="8" name="Table 8">
            <a:extLst>
              <a:ext uri="{FF2B5EF4-FFF2-40B4-BE49-F238E27FC236}">
                <a16:creationId xmlns:a16="http://schemas.microsoft.com/office/drawing/2014/main" id="{1D555D6B-3508-4A79-AF60-539FE63AACF8}"/>
              </a:ext>
            </a:extLst>
          </p:cNvPr>
          <p:cNvGraphicFramePr>
            <a:graphicFrameLocks noGrp="1"/>
          </p:cNvGraphicFramePr>
          <p:nvPr>
            <p:extLst>
              <p:ext uri="{D42A27DB-BD31-4B8C-83A1-F6EECF244321}">
                <p14:modId xmlns:p14="http://schemas.microsoft.com/office/powerpoint/2010/main" val="4256985353"/>
              </p:ext>
            </p:extLst>
          </p:nvPr>
        </p:nvGraphicFramePr>
        <p:xfrm>
          <a:off x="358538" y="2438376"/>
          <a:ext cx="8426924" cy="3090811"/>
        </p:xfrm>
        <a:graphic>
          <a:graphicData uri="http://schemas.openxmlformats.org/drawingml/2006/table">
            <a:tbl>
              <a:tblPr firstRow="1" bandRow="1">
                <a:tableStyleId>{5940675A-B579-460E-94D1-54222C63F5DA}</a:tableStyleId>
              </a:tblPr>
              <a:tblGrid>
                <a:gridCol w="2617527">
                  <a:extLst>
                    <a:ext uri="{9D8B030D-6E8A-4147-A177-3AD203B41FA5}">
                      <a16:colId xmlns:a16="http://schemas.microsoft.com/office/drawing/2014/main" val="3805156036"/>
                    </a:ext>
                  </a:extLst>
                </a:gridCol>
                <a:gridCol w="1371600">
                  <a:extLst>
                    <a:ext uri="{9D8B030D-6E8A-4147-A177-3AD203B41FA5}">
                      <a16:colId xmlns:a16="http://schemas.microsoft.com/office/drawing/2014/main" val="3155562684"/>
                    </a:ext>
                  </a:extLst>
                </a:gridCol>
                <a:gridCol w="1524000">
                  <a:extLst>
                    <a:ext uri="{9D8B030D-6E8A-4147-A177-3AD203B41FA5}">
                      <a16:colId xmlns:a16="http://schemas.microsoft.com/office/drawing/2014/main" val="1051796222"/>
                    </a:ext>
                  </a:extLst>
                </a:gridCol>
                <a:gridCol w="2913797">
                  <a:extLst>
                    <a:ext uri="{9D8B030D-6E8A-4147-A177-3AD203B41FA5}">
                      <a16:colId xmlns:a16="http://schemas.microsoft.com/office/drawing/2014/main" val="1549713784"/>
                    </a:ext>
                  </a:extLst>
                </a:gridCol>
              </a:tblGrid>
              <a:tr h="1121776">
                <a:tc>
                  <a:txBody>
                    <a:bodyPr/>
                    <a:lstStyle/>
                    <a:p>
                      <a:pPr algn="ctr"/>
                      <a:endParaRPr lang="en-US" sz="2000" b="1" dirty="0"/>
                    </a:p>
                    <a:p>
                      <a:pPr algn="ctr"/>
                      <a:r>
                        <a:rPr lang="en-US" sz="2000" b="1" dirty="0"/>
                        <a:t>Platform/Framework</a:t>
                      </a:r>
                    </a:p>
                  </a:txBody>
                  <a:tcPr/>
                </a:tc>
                <a:tc>
                  <a:txBody>
                    <a:bodyPr/>
                    <a:lstStyle/>
                    <a:p>
                      <a:pPr algn="ctr"/>
                      <a:endParaRPr lang="en-US" sz="2000" b="1" dirty="0"/>
                    </a:p>
                    <a:p>
                      <a:pPr algn="ctr"/>
                      <a:r>
                        <a:rPr lang="en-US" sz="2000" b="1" dirty="0"/>
                        <a:t>Backend Language</a:t>
                      </a:r>
                    </a:p>
                  </a:txBody>
                  <a:tcPr/>
                </a:tc>
                <a:tc>
                  <a:txBody>
                    <a:bodyPr/>
                    <a:lstStyle/>
                    <a:p>
                      <a:pPr algn="ctr"/>
                      <a:endParaRPr lang="en-US" sz="2000" b="1" dirty="0"/>
                    </a:p>
                    <a:p>
                      <a:pPr algn="ctr"/>
                      <a:r>
                        <a:rPr lang="en-US" sz="2000" b="1" dirty="0"/>
                        <a:t>GUI</a:t>
                      </a:r>
                    </a:p>
                  </a:txBody>
                  <a:tcPr/>
                </a:tc>
                <a:tc>
                  <a:txBody>
                    <a:bodyPr/>
                    <a:lstStyle/>
                    <a:p>
                      <a:pPr algn="ctr"/>
                      <a:endParaRPr lang="en-US" sz="2000" b="1" dirty="0"/>
                    </a:p>
                    <a:p>
                      <a:pPr algn="ctr"/>
                      <a:r>
                        <a:rPr lang="en-US" sz="2000" b="1" dirty="0"/>
                        <a:t>Database</a:t>
                      </a:r>
                    </a:p>
                  </a:txBody>
                  <a:tcPr/>
                </a:tc>
                <a:extLst>
                  <a:ext uri="{0D108BD9-81ED-4DB2-BD59-A6C34878D82A}">
                    <a16:rowId xmlns:a16="http://schemas.microsoft.com/office/drawing/2014/main" val="3702864327"/>
                  </a:ext>
                </a:extLst>
              </a:tr>
              <a:tr h="1969035">
                <a:tc>
                  <a:txBody>
                    <a:bodyPr/>
                    <a:lstStyle/>
                    <a:p>
                      <a:pPr algn="ctr"/>
                      <a:endParaRPr lang="en-US" dirty="0"/>
                    </a:p>
                    <a:p>
                      <a:pPr algn="ctr"/>
                      <a:r>
                        <a:rPr lang="en-US" dirty="0"/>
                        <a:t>Native Android with Android Studio</a:t>
                      </a:r>
                    </a:p>
                  </a:txBody>
                  <a:tcPr/>
                </a:tc>
                <a:tc>
                  <a:txBody>
                    <a:bodyPr/>
                    <a:lstStyle/>
                    <a:p>
                      <a:pPr algn="ctr"/>
                      <a:endParaRPr lang="en-US" dirty="0"/>
                    </a:p>
                    <a:p>
                      <a:pPr algn="ctr"/>
                      <a:r>
                        <a:rPr lang="en-US" dirty="0"/>
                        <a:t>Kotlin</a:t>
                      </a:r>
                    </a:p>
                  </a:txBody>
                  <a:tcPr/>
                </a:tc>
                <a:tc>
                  <a:txBody>
                    <a:bodyPr/>
                    <a:lstStyle/>
                    <a:p>
                      <a:pPr algn="ctr"/>
                      <a:endParaRPr lang="en-US" dirty="0"/>
                    </a:p>
                    <a:p>
                      <a:pPr algn="ctr"/>
                      <a:r>
                        <a:rPr lang="en-US" dirty="0"/>
                        <a:t>XML</a:t>
                      </a:r>
                    </a:p>
                  </a:txBody>
                  <a:tcPr/>
                </a:tc>
                <a:tc>
                  <a:txBody>
                    <a:bodyPr/>
                    <a:lstStyle/>
                    <a:p>
                      <a:pPr algn="ctr"/>
                      <a:endParaRPr lang="en-US" dirty="0"/>
                    </a:p>
                    <a:p>
                      <a:pPr algn="ctr"/>
                      <a:r>
                        <a:rPr lang="en-US" dirty="0"/>
                        <a:t>Firebase</a:t>
                      </a:r>
                    </a:p>
                  </a:txBody>
                  <a:tcPr/>
                </a:tc>
                <a:extLst>
                  <a:ext uri="{0D108BD9-81ED-4DB2-BD59-A6C34878D82A}">
                    <a16:rowId xmlns:a16="http://schemas.microsoft.com/office/drawing/2014/main" val="2648931259"/>
                  </a:ext>
                </a:extLst>
              </a:tr>
            </a:tbl>
          </a:graphicData>
        </a:graphic>
      </p:graphicFrame>
      <p:pic>
        <p:nvPicPr>
          <p:cNvPr id="9" name="Picture 8">
            <a:extLst>
              <a:ext uri="{FF2B5EF4-FFF2-40B4-BE49-F238E27FC236}">
                <a16:creationId xmlns:a16="http://schemas.microsoft.com/office/drawing/2014/main" id="{CDB9B2E2-6673-461F-8C3E-CE4A6AE35D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4495800"/>
            <a:ext cx="664158" cy="664158"/>
          </a:xfrm>
          <a:prstGeom prst="rect">
            <a:avLst/>
          </a:prstGeom>
        </p:spPr>
      </p:pic>
      <p:pic>
        <p:nvPicPr>
          <p:cNvPr id="11" name="Picture 10">
            <a:extLst>
              <a:ext uri="{FF2B5EF4-FFF2-40B4-BE49-F238E27FC236}">
                <a16:creationId xmlns:a16="http://schemas.microsoft.com/office/drawing/2014/main" id="{108A3A28-B217-4E82-8934-19F10FEDB3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4367032"/>
            <a:ext cx="821854" cy="821854"/>
          </a:xfrm>
          <a:prstGeom prst="rect">
            <a:avLst/>
          </a:prstGeom>
        </p:spPr>
      </p:pic>
      <p:pic>
        <p:nvPicPr>
          <p:cNvPr id="1026" name="Picture 2" descr="Firebase Brand Guidelines">
            <a:extLst>
              <a:ext uri="{FF2B5EF4-FFF2-40B4-BE49-F238E27FC236}">
                <a16:creationId xmlns:a16="http://schemas.microsoft.com/office/drawing/2014/main" id="{E776FC15-9797-42B4-AC17-E94D22B6EB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4164" y="4315592"/>
            <a:ext cx="597284" cy="8125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5DB09A4-77EB-4EB1-B96A-8775A8250AF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2462" y="4442313"/>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47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44475"/>
            <a:ext cx="7315201" cy="884238"/>
          </a:xfrm>
        </p:spPr>
        <p:txBody>
          <a:bodyPr>
            <a:noAutofit/>
          </a:bodyPr>
          <a:lstStyle/>
          <a:p>
            <a:pPr algn="l"/>
            <a:r>
              <a:rPr lang="en-US" sz="2800" dirty="0">
                <a:latin typeface="Times New Roman" panose="02020603050405020304" pitchFamily="18" charset="0"/>
                <a:cs typeface="Times New Roman" panose="02020603050405020304" pitchFamily="18" charset="0"/>
              </a:rPr>
              <a:t>How the proposed system will work (Feature)</a:t>
            </a:r>
          </a:p>
        </p:txBody>
      </p:sp>
      <p:sp>
        <p:nvSpPr>
          <p:cNvPr id="8" name="TextBox 9">
            <a:extLst>
              <a:ext uri="{FF2B5EF4-FFF2-40B4-BE49-F238E27FC236}">
                <a16:creationId xmlns:a16="http://schemas.microsoft.com/office/drawing/2014/main" id="{F55A84B2-5077-4070-912D-05EE7F15BE6E}"/>
              </a:ext>
            </a:extLst>
          </p:cNvPr>
          <p:cNvSpPr txBox="1">
            <a:spLocks noChangeArrowheads="1"/>
          </p:cNvSpPr>
          <p:nvPr/>
        </p:nvSpPr>
        <p:spPr bwMode="auto">
          <a:xfrm>
            <a:off x="2041525" y="5637212"/>
            <a:ext cx="132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cs typeface="Times New Roman" panose="02020603050405020304" pitchFamily="18" charset="0"/>
              </a:rPr>
              <a:t>Figure: Login</a:t>
            </a:r>
          </a:p>
        </p:txBody>
      </p:sp>
      <p:sp>
        <p:nvSpPr>
          <p:cNvPr id="9" name="TextBox 11">
            <a:extLst>
              <a:ext uri="{FF2B5EF4-FFF2-40B4-BE49-F238E27FC236}">
                <a16:creationId xmlns:a16="http://schemas.microsoft.com/office/drawing/2014/main" id="{970E3704-DFC3-4776-B458-AEA73E806785}"/>
              </a:ext>
            </a:extLst>
          </p:cNvPr>
          <p:cNvSpPr txBox="1">
            <a:spLocks noChangeArrowheads="1"/>
          </p:cNvSpPr>
          <p:nvPr/>
        </p:nvSpPr>
        <p:spPr bwMode="auto">
          <a:xfrm>
            <a:off x="5743575" y="5637212"/>
            <a:ext cx="1412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cs typeface="Times New Roman" panose="02020603050405020304" pitchFamily="18" charset="0"/>
              </a:rPr>
              <a:t>Figure: Signup</a:t>
            </a:r>
          </a:p>
        </p:txBody>
      </p:sp>
      <p:pic>
        <p:nvPicPr>
          <p:cNvPr id="13" name="Picture 12">
            <a:extLst>
              <a:ext uri="{FF2B5EF4-FFF2-40B4-BE49-F238E27FC236}">
                <a16:creationId xmlns:a16="http://schemas.microsoft.com/office/drawing/2014/main" id="{7BABA888-9CB8-4D79-8565-6978C16853FE}"/>
              </a:ext>
            </a:extLst>
          </p:cNvPr>
          <p:cNvPicPr>
            <a:picLocks noChangeAspect="1"/>
          </p:cNvPicPr>
          <p:nvPr/>
        </p:nvPicPr>
        <p:blipFill>
          <a:blip r:embed="rId2"/>
          <a:stretch>
            <a:fillRect/>
          </a:stretch>
        </p:blipFill>
        <p:spPr>
          <a:xfrm>
            <a:off x="1600200" y="1273175"/>
            <a:ext cx="2203450" cy="4219575"/>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005FC65B-8A6D-4063-88A7-9479C93B0778}"/>
              </a:ext>
            </a:extLst>
          </p:cNvPr>
          <p:cNvPicPr>
            <a:picLocks noChangeAspect="1"/>
          </p:cNvPicPr>
          <p:nvPr/>
        </p:nvPicPr>
        <p:blipFill>
          <a:blip r:embed="rId3"/>
          <a:stretch>
            <a:fillRect/>
          </a:stretch>
        </p:blipFill>
        <p:spPr>
          <a:xfrm>
            <a:off x="5210175" y="1273175"/>
            <a:ext cx="2203450" cy="42195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26483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2508</TotalTime>
  <Words>697</Words>
  <Application>Microsoft Office PowerPoint</Application>
  <PresentationFormat>On-screen Show (4:3)</PresentationFormat>
  <Paragraphs>91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Office Theme</vt:lpstr>
      <vt:lpstr>Project on:   Food Waste Management</vt:lpstr>
      <vt:lpstr>Outline</vt:lpstr>
      <vt:lpstr>Introduction</vt:lpstr>
      <vt:lpstr>Related Works</vt:lpstr>
      <vt:lpstr>Continued…</vt:lpstr>
      <vt:lpstr>Motivation</vt:lpstr>
      <vt:lpstr>Objective</vt:lpstr>
      <vt:lpstr>Approach</vt:lpstr>
      <vt:lpstr>How the proposed system will work (Feature)</vt:lpstr>
      <vt:lpstr>Features (Continued)</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 intelligent disaster management system for Bangladesh using wireless sensor network</dc:title>
  <dc:creator>User</dc:creator>
  <cp:lastModifiedBy>Redwan Sharafat Kabir</cp:lastModifiedBy>
  <cp:revision>136</cp:revision>
  <dcterms:created xsi:type="dcterms:W3CDTF">2013-04-10T16:45:07Z</dcterms:created>
  <dcterms:modified xsi:type="dcterms:W3CDTF">2022-03-21T14:58:47Z</dcterms:modified>
</cp:coreProperties>
</file>