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4%B8%83%E6%A1%A5%E9%97%AE%E9%A2%98/2580504?fr=aladd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aike.baidu.com/item/%E6%99%AE%E9%B2%81%E5%A3%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3D0D6-DB10-4FFD-A6FB-1CFD0DD9A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欧拉路径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F84606-6AB7-47D8-ADF2-0B64B299F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第八周小班讨论个人资料</a:t>
            </a:r>
          </a:p>
        </p:txBody>
      </p:sp>
    </p:spTree>
    <p:extLst>
      <p:ext uri="{BB962C8B-B14F-4D97-AF65-F5344CB8AC3E}">
        <p14:creationId xmlns:p14="http://schemas.microsoft.com/office/powerpoint/2010/main" val="343223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651DC-182C-4406-9F39-274408F5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8C30A-4CC9-498E-BAE2-91F9D0B9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对于无向图，判断度数为奇数的点的个数，若为</a:t>
            </a:r>
            <a:r>
              <a:rPr lang="en-US" altLang="zh-CN" dirty="0"/>
              <a:t>0</a:t>
            </a:r>
            <a:r>
              <a:rPr lang="zh-CN" altLang="en-US" dirty="0"/>
              <a:t>，则设任意一点为起点，若为</a:t>
            </a:r>
            <a:r>
              <a:rPr lang="en-US" altLang="zh-CN" dirty="0"/>
              <a:t>2</a:t>
            </a:r>
            <a:r>
              <a:rPr lang="zh-CN" altLang="en-US" dirty="0"/>
              <a:t>，则从这</a:t>
            </a:r>
            <a:r>
              <a:rPr lang="en-US" altLang="zh-CN" dirty="0"/>
              <a:t>2</a:t>
            </a:r>
            <a:r>
              <a:rPr lang="zh-CN" altLang="en-US" dirty="0"/>
              <a:t>个点中任取一个作为起点；对于有向图，判断入度和出度不同的点的个数，若为</a:t>
            </a:r>
            <a:r>
              <a:rPr lang="en-US" altLang="zh-CN" dirty="0"/>
              <a:t>0</a:t>
            </a:r>
            <a:r>
              <a:rPr lang="zh-CN" altLang="en-US" dirty="0"/>
              <a:t>，则设任意一点为起点，若为</a:t>
            </a:r>
            <a:r>
              <a:rPr lang="en-US" altLang="zh-CN" dirty="0"/>
              <a:t>2</a:t>
            </a:r>
            <a:r>
              <a:rPr lang="zh-CN" altLang="en-US" dirty="0"/>
              <a:t>，则设入度比出度小</a:t>
            </a:r>
            <a:r>
              <a:rPr lang="en-US" altLang="zh-CN" dirty="0"/>
              <a:t>1</a:t>
            </a:r>
            <a:r>
              <a:rPr lang="zh-CN" altLang="en-US" dirty="0"/>
              <a:t>的点为起点，另一点为终点。具体起点的选择要视题目要求而定。</a:t>
            </a:r>
          </a:p>
          <a:p>
            <a:r>
              <a:rPr lang="zh-CN" altLang="en-US" dirty="0"/>
              <a:t>从起点开始进行递归：对于当前节点</a:t>
            </a:r>
            <a:r>
              <a:rPr lang="en-US" altLang="zh-CN" dirty="0"/>
              <a:t>x</a:t>
            </a:r>
            <a:r>
              <a:rPr lang="zh-CN" altLang="en-US" dirty="0"/>
              <a:t>，扫描与</a:t>
            </a:r>
            <a:r>
              <a:rPr lang="en-US" altLang="zh-CN" dirty="0"/>
              <a:t>x</a:t>
            </a:r>
            <a:r>
              <a:rPr lang="zh-CN" altLang="en-US" dirty="0"/>
              <a:t>相连的所有边，当扫描到一条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时，删除该边，并递归</a:t>
            </a:r>
            <a:r>
              <a:rPr lang="en-US" altLang="zh-CN" dirty="0"/>
              <a:t>y</a:t>
            </a:r>
            <a:r>
              <a:rPr lang="zh-CN" altLang="en-US" dirty="0"/>
              <a:t>。扫描完所有边后，将</a:t>
            </a:r>
            <a:r>
              <a:rPr lang="en-US" altLang="zh-CN" dirty="0"/>
              <a:t>x</a:t>
            </a:r>
            <a:r>
              <a:rPr lang="zh-CN" altLang="en-US" dirty="0"/>
              <a:t>加入答案队列。</a:t>
            </a:r>
          </a:p>
          <a:p>
            <a:r>
              <a:rPr lang="zh-CN" altLang="en-US" dirty="0"/>
              <a:t>倒序输出答案队列。（因为这里是倒序输出，我们可以用栈来存储答案，当然用双端队列也可以）</a:t>
            </a:r>
          </a:p>
        </p:txBody>
      </p:sp>
    </p:spTree>
    <p:extLst>
      <p:ext uri="{BB962C8B-B14F-4D97-AF65-F5344CB8AC3E}">
        <p14:creationId xmlns:p14="http://schemas.microsoft.com/office/powerpoint/2010/main" val="95440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A5E77-8F0F-40D0-9CC0-04355178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455A2-90C4-4266-8754-DE5C5CFC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起点开始，每一次执行递归函数，相当于模拟一笔画的过程。递归的边界显然就是路径的终点，对于一个有欧拉路径的图，此时图上的所有边都已被删除，自然就不能继续递归。由于存储答案是在遍历以后进行的，答案存储也就是倒序的，因此要倒序输出答案。</a:t>
            </a:r>
          </a:p>
        </p:txBody>
      </p:sp>
    </p:spTree>
    <p:extLst>
      <p:ext uri="{BB962C8B-B14F-4D97-AF65-F5344CB8AC3E}">
        <p14:creationId xmlns:p14="http://schemas.microsoft.com/office/powerpoint/2010/main" val="353742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D5A49-40BB-4B06-A5CC-C1DC298D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算法具体步骤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8B0243-D701-410F-BD13-391D967B9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42913"/>
            <a:ext cx="4099633" cy="400797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5C31FFC-D0E8-483B-8627-DCCBB351A800}"/>
              </a:ext>
            </a:extLst>
          </p:cNvPr>
          <p:cNvCxnSpPr/>
          <p:nvPr/>
        </p:nvCxnSpPr>
        <p:spPr>
          <a:xfrm flipH="1" flipV="1">
            <a:off x="4669654" y="2583402"/>
            <a:ext cx="3266983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4E4FB6A-B23E-4178-8CA9-3CB3FE5C3938}"/>
              </a:ext>
            </a:extLst>
          </p:cNvPr>
          <p:cNvSpPr txBox="1"/>
          <p:nvPr/>
        </p:nvSpPr>
        <p:spPr>
          <a:xfrm>
            <a:off x="5877017" y="2911876"/>
            <a:ext cx="339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加入答案，算法的过程，注意</a:t>
            </a:r>
            <a:r>
              <a:rPr lang="en-US" altLang="zh-CN" dirty="0"/>
              <a:t>DFS</a:t>
            </a:r>
            <a:r>
              <a:rPr lang="zh-CN" altLang="en-US" dirty="0"/>
              <a:t>，我们才学的，深度优先搜索过程</a:t>
            </a:r>
          </a:p>
        </p:txBody>
      </p:sp>
    </p:spTree>
    <p:extLst>
      <p:ext uri="{BB962C8B-B14F-4D97-AF65-F5344CB8AC3E}">
        <p14:creationId xmlns:p14="http://schemas.microsoft.com/office/powerpoint/2010/main" val="55641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FD5C1-5EF8-4F9B-ADFF-105A8EA3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03" y="147961"/>
            <a:ext cx="8596668" cy="1320800"/>
          </a:xfrm>
        </p:spPr>
        <p:txBody>
          <a:bodyPr/>
          <a:lstStyle/>
          <a:p>
            <a:r>
              <a:rPr lang="zh-CN" altLang="en-US" dirty="0"/>
              <a:t>算法加入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CC2FD4-E204-47BA-A617-E878FB37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8" y="808361"/>
            <a:ext cx="3295921" cy="5886542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9A4706-72D0-49E9-9E96-4E5A60301CE8}"/>
              </a:ext>
            </a:extLst>
          </p:cNvPr>
          <p:cNvCxnSpPr/>
          <p:nvPr/>
        </p:nvCxnSpPr>
        <p:spPr>
          <a:xfrm flipH="1">
            <a:off x="4128117" y="1553592"/>
            <a:ext cx="2112885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3D8737F-52D7-4215-A18B-11FD45355E41}"/>
              </a:ext>
            </a:extLst>
          </p:cNvPr>
          <p:cNvSpPr txBox="1"/>
          <p:nvPr/>
        </p:nvSpPr>
        <p:spPr>
          <a:xfrm>
            <a:off x="6312023" y="1029810"/>
            <a:ext cx="340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加入每个点并且计算出每个节点的度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7D7B3C-1533-45F9-9E9D-6E68695E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122" y="6191939"/>
            <a:ext cx="1120237" cy="50296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D6F62BE-ACE0-4901-A019-544351C14BE5}"/>
              </a:ext>
            </a:extLst>
          </p:cNvPr>
          <p:cNvCxnSpPr/>
          <p:nvPr/>
        </p:nvCxnSpPr>
        <p:spPr>
          <a:xfrm flipH="1">
            <a:off x="4057095" y="3728621"/>
            <a:ext cx="2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3C523CD-AD89-47C9-9CE3-9589FC0BD01C}"/>
              </a:ext>
            </a:extLst>
          </p:cNvPr>
          <p:cNvSpPr txBox="1"/>
          <p:nvPr/>
        </p:nvSpPr>
        <p:spPr>
          <a:xfrm>
            <a:off x="6312023" y="3195961"/>
            <a:ext cx="256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欧拉的节点度计算，找出度为奇数的节点</a:t>
            </a:r>
          </a:p>
        </p:txBody>
      </p:sp>
    </p:spTree>
    <p:extLst>
      <p:ext uri="{BB962C8B-B14F-4D97-AF65-F5344CB8AC3E}">
        <p14:creationId xmlns:p14="http://schemas.microsoft.com/office/powerpoint/2010/main" val="186360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B50D3-D6B1-4EED-8A76-DAF8BC07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再谈欧拉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8B068-34B8-421F-A15E-92F7C552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人是很牛逼的，大家更要记住“七桥问题”这个问题算是推动了图论的建立，总之这个，欧拉路径总之下来就是大家用一笔画画出来一个路径，这个路径的特点就是不能重复，然后就是算法模拟，模拟其实过程也比较简单，如果读者想深入了解图论的话，可以进入下面的仓库</a:t>
            </a:r>
            <a:endParaRPr lang="en-US" altLang="zh-CN" dirty="0"/>
          </a:p>
          <a:p>
            <a:r>
              <a:rPr lang="en-US" altLang="zh-CN" dirty="0"/>
              <a:t>https://github.com/search?p=2&amp;q=%E5%9B%BE%E8%AE%BA&amp;type=Repositories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78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854F0-2FD5-4BBF-9271-C0ECE384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文献资料引用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4FA2F-CE21-492B-8153-44C1D95B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2062122" cy="3880773"/>
          </a:xfrm>
        </p:spPr>
        <p:txBody>
          <a:bodyPr/>
          <a:lstStyle/>
          <a:p>
            <a:r>
              <a:rPr lang="en-US" altLang="zh-CN" dirty="0"/>
              <a:t>[1] </a:t>
            </a:r>
            <a:r>
              <a:rPr lang="zh-CN" altLang="en-US" dirty="0"/>
              <a:t>百度百科七桥问题描述 </a:t>
            </a:r>
            <a:r>
              <a:rPr lang="en-US" altLang="zh-CN" dirty="0"/>
              <a:t>[DB/OL] 2021.4.16 </a:t>
            </a:r>
            <a:r>
              <a:rPr lang="en-US" altLang="zh-CN" dirty="0">
                <a:hlinkClick r:id="rId2"/>
              </a:rPr>
              <a:t>https://baike.baidu.com/item/%E4%B8%83%E6%A1%A5%E9%97%AE%E9%A2%98/2580504?fr=aladdin</a:t>
            </a:r>
            <a:endParaRPr lang="en-US" altLang="zh-CN" dirty="0"/>
          </a:p>
          <a:p>
            <a:r>
              <a:rPr lang="en-US" altLang="zh-CN" dirty="0"/>
              <a:t>[2]</a:t>
            </a:r>
            <a:r>
              <a:rPr lang="zh-CN" altLang="en-US" dirty="0"/>
              <a:t> 王敬庚</a:t>
            </a:r>
            <a:r>
              <a:rPr lang="en-US" altLang="zh-CN" dirty="0"/>
              <a:t>. </a:t>
            </a:r>
            <a:r>
              <a:rPr lang="zh-CN" altLang="en-US" dirty="0"/>
              <a:t>欧拉是怎样解决七桥问题的</a:t>
            </a:r>
            <a:r>
              <a:rPr lang="en-US" altLang="zh-CN" dirty="0"/>
              <a:t>[J]. </a:t>
            </a:r>
            <a:r>
              <a:rPr lang="zh-CN" altLang="en-US" dirty="0"/>
              <a:t>中学生数学</a:t>
            </a:r>
            <a:r>
              <a:rPr lang="en-US" altLang="zh-CN" dirty="0"/>
              <a:t>,2005 </a:t>
            </a:r>
            <a:r>
              <a:rPr lang="zh-CN" altLang="en-US" dirty="0"/>
              <a:t>中国知网</a:t>
            </a:r>
            <a:r>
              <a:rPr lang="en-US" altLang="zh-CN" dirty="0"/>
              <a:t>[</a:t>
            </a:r>
            <a:r>
              <a:rPr lang="zh-CN" altLang="en-US" dirty="0"/>
              <a:t>引用日期</a:t>
            </a:r>
            <a:r>
              <a:rPr lang="en-US" altLang="zh-CN" dirty="0"/>
              <a:t>2021-4-16]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08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D5A31-4447-423B-9C5F-B4E98808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4204C-A810-4477-8BF3-181E9AD4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要讨论欧拉路径，读者们首先要知道它的起源，那就是著名的“七桥问题”。</a:t>
            </a:r>
            <a:endParaRPr lang="en-US" altLang="zh-CN" dirty="0"/>
          </a:p>
          <a:p>
            <a:r>
              <a:rPr lang="zh-CN" altLang="en-US" dirty="0"/>
              <a:t>这个问题大致描述为：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世纪初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普鲁士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的哥尼斯堡，有一条河穿过，河上有两个小岛，有七座桥把两个岛与河岸联系起来（如右上图）。有个人提出一个问题：一个步行者怎样才能不重复、不遗漏地一次走完七座桥，最后回到出发点。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[1]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    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（见下一页图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和图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这个问题咋一看好像很简单，但当你去模拟的时候就会发现非常的复杂，因为要考虑很多情况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6DD192-AF6D-4E04-8C64-7EBCF633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42" y="4386019"/>
            <a:ext cx="4785775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BFF6F-C8B4-43C6-B4BE-51FFCA18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1B5B8-744F-4D46-A2B4-F6B5C913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问题有点复杂，困扰了科学家们很多年，然后欧拉就出来了，他最开始的思路也跟大多数人一样，认为是可以走成功不重复的，但尝试很多次都失败，这个时候，他身为科学家的素养就来了（注意了，这个辩证思维值得学习），他就认为是否这个问题不可解。</a:t>
            </a:r>
            <a:endParaRPr lang="en-US" altLang="zh-CN" dirty="0"/>
          </a:p>
          <a:p>
            <a:r>
              <a:rPr lang="zh-CN" altLang="en-US" dirty="0"/>
              <a:t>然后他就写了篇名叫</a:t>
            </a:r>
            <a:r>
              <a:rPr lang="en-US" altLang="zh-CN" dirty="0"/>
              <a:t>《</a:t>
            </a:r>
            <a:r>
              <a:rPr lang="zh-CN" altLang="en-US" dirty="0"/>
              <a:t>哥尼斯堡七桥</a:t>
            </a:r>
            <a:r>
              <a:rPr lang="en-US" altLang="zh-CN" dirty="0"/>
              <a:t>》</a:t>
            </a:r>
            <a:r>
              <a:rPr lang="zh-CN" altLang="en-US" dirty="0"/>
              <a:t>的论文，顺便开创了数学新分支</a:t>
            </a:r>
            <a:r>
              <a:rPr lang="en-US" altLang="zh-CN" dirty="0"/>
              <a:t>----《</a:t>
            </a:r>
            <a:r>
              <a:rPr lang="zh-CN" altLang="en-US" dirty="0"/>
              <a:t>图论</a:t>
            </a:r>
            <a:r>
              <a:rPr lang="en-US" altLang="zh-CN" dirty="0"/>
              <a:t>》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72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A1A71-D1F8-4F28-BC1E-7A460214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解决具体方法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682F2-DB4F-4413-91E9-9D3BDCEC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首先复习一下知识点</a:t>
            </a:r>
            <a:endParaRPr lang="en-US" altLang="zh-CN" dirty="0"/>
          </a:p>
          <a:p>
            <a:r>
              <a:rPr lang="zh-CN" altLang="en-US" dirty="0"/>
              <a:t>什么是入度？</a:t>
            </a:r>
            <a:endParaRPr lang="en-US" altLang="zh-CN" dirty="0"/>
          </a:p>
          <a:p>
            <a:r>
              <a:rPr lang="zh-CN" altLang="en-US" dirty="0"/>
              <a:t>在有向图中 </a:t>
            </a:r>
            <a:endParaRPr lang="en-US" altLang="zh-CN" dirty="0"/>
          </a:p>
          <a:p>
            <a:r>
              <a:rPr lang="zh-CN" altLang="en-US" dirty="0"/>
              <a:t>入度 </a:t>
            </a:r>
            <a:r>
              <a:rPr lang="en-US" altLang="zh-CN" dirty="0"/>
              <a:t>(in-degree) </a:t>
            </a:r>
            <a:r>
              <a:rPr lang="zh-CN" altLang="en-US" dirty="0"/>
              <a:t>：以某顶点为弧头，终止于该顶点的弧的数目称为该顶点的入度</a:t>
            </a:r>
            <a:endParaRPr lang="en-US" altLang="zh-CN" dirty="0"/>
          </a:p>
          <a:p>
            <a:r>
              <a:rPr lang="zh-CN" altLang="en-US" dirty="0"/>
              <a:t>出度 </a:t>
            </a:r>
            <a:r>
              <a:rPr lang="en-US" altLang="zh-CN" dirty="0"/>
              <a:t>(out-degree) </a:t>
            </a:r>
            <a:r>
              <a:rPr lang="zh-CN" altLang="en-US" dirty="0"/>
              <a:t>：以某顶点为弧尾，起始于该顶点的弧的数目称为该顶点的出度</a:t>
            </a:r>
            <a:endParaRPr lang="en-US" altLang="zh-CN" dirty="0"/>
          </a:p>
          <a:p>
            <a:r>
              <a:rPr lang="zh-CN" altLang="en-US" dirty="0"/>
              <a:t>然后读者应该就能看懂接下来的一系列操作了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26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6B738-9F9E-40A9-AF71-68857460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解决具体方法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A752F-7F70-4BE1-8809-7ED7D058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zh-CN" altLang="en-US" dirty="0"/>
              <a:t>在论文中，欧拉将七桥问题抽象出来，把每一块陆地考虑成一个点，连接两块陆地的桥以线表示。并由此得到了如图一样的几何图形。若我们分别用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四个点表示为哥尼斯堡的四个区域。这样著名的“七桥问题”便转化为是否能够用一笔不重复的画出过此七条线的问题了。若可以画出来，则图形中必有终点和起点，并且起点和终点应该是同一点，由于对称性可知由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为起点得到的效果是一样的，若假设以</a:t>
            </a:r>
            <a:r>
              <a:rPr lang="en-US" altLang="zh-CN" dirty="0"/>
              <a:t>A</a:t>
            </a:r>
            <a:r>
              <a:rPr lang="zh-CN" altLang="en-US" dirty="0"/>
              <a:t>为起点和终点，则必有一离开线和对应的进入线，若我们定义进入</a:t>
            </a:r>
            <a:r>
              <a:rPr lang="en-US" altLang="zh-CN" dirty="0"/>
              <a:t>A</a:t>
            </a:r>
            <a:r>
              <a:rPr lang="zh-CN" altLang="en-US" dirty="0"/>
              <a:t>的线的条数为入度，离开线的条数为出度，与</a:t>
            </a:r>
            <a:r>
              <a:rPr lang="en-US" altLang="zh-CN" dirty="0"/>
              <a:t>A</a:t>
            </a:r>
            <a:r>
              <a:rPr lang="zh-CN" altLang="en-US" dirty="0"/>
              <a:t>有关的线的条数为</a:t>
            </a:r>
            <a:r>
              <a:rPr lang="en-US" altLang="zh-CN" dirty="0"/>
              <a:t>A</a:t>
            </a:r>
            <a:r>
              <a:rPr lang="zh-CN" altLang="en-US" dirty="0"/>
              <a:t>的度，则</a:t>
            </a:r>
            <a:r>
              <a:rPr lang="en-US" altLang="zh-CN" dirty="0"/>
              <a:t>A</a:t>
            </a:r>
            <a:r>
              <a:rPr lang="zh-CN" altLang="en-US" dirty="0"/>
              <a:t>的出度和入度是相等的，即</a:t>
            </a:r>
            <a:r>
              <a:rPr lang="en-US" altLang="zh-CN" dirty="0"/>
              <a:t>A</a:t>
            </a:r>
            <a:r>
              <a:rPr lang="zh-CN" altLang="en-US" dirty="0"/>
              <a:t>的度应该为偶数。即要使得从</a:t>
            </a:r>
            <a:r>
              <a:rPr lang="en-US" altLang="zh-CN" dirty="0"/>
              <a:t>A</a:t>
            </a:r>
            <a:r>
              <a:rPr lang="zh-CN" altLang="en-US" dirty="0"/>
              <a:t>出发有解则</a:t>
            </a:r>
            <a:r>
              <a:rPr lang="en-US" altLang="zh-CN" dirty="0"/>
              <a:t>A</a:t>
            </a:r>
            <a:r>
              <a:rPr lang="zh-CN" altLang="en-US" dirty="0"/>
              <a:t>的度数应该为偶数，而实际上</a:t>
            </a:r>
            <a:r>
              <a:rPr lang="en-US" altLang="zh-CN" dirty="0"/>
              <a:t>A</a:t>
            </a:r>
            <a:r>
              <a:rPr lang="zh-CN" altLang="en-US" dirty="0"/>
              <a:t>的度数是</a:t>
            </a:r>
            <a:r>
              <a:rPr lang="en-US" altLang="zh-CN" dirty="0"/>
              <a:t>5</a:t>
            </a:r>
            <a:r>
              <a:rPr lang="zh-CN" altLang="en-US" dirty="0"/>
              <a:t>为奇数，于是可知从</a:t>
            </a:r>
            <a:r>
              <a:rPr lang="en-US" altLang="zh-CN" dirty="0"/>
              <a:t>A</a:t>
            </a:r>
            <a:r>
              <a:rPr lang="zh-CN" altLang="en-US" dirty="0"/>
              <a:t>出发是无解的。同时若从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出发，由于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的度数分别是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，都是奇数，即以之为起点都是无解的度。</a:t>
            </a:r>
            <a:r>
              <a:rPr lang="en-US" altLang="zh-CN" baseline="30000" dirty="0"/>
              <a:t>[2]</a:t>
            </a:r>
            <a:endParaRPr lang="zh-CN" altLang="en-US" baseline="30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806BBD-5F7B-45BB-8CEA-1C22E10D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320" y="3443944"/>
            <a:ext cx="2537680" cy="341405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B112B00-DB19-4D3D-8928-E6EC3961EA79}"/>
              </a:ext>
            </a:extLst>
          </p:cNvPr>
          <p:cNvCxnSpPr/>
          <p:nvPr/>
        </p:nvCxnSpPr>
        <p:spPr>
          <a:xfrm>
            <a:off x="10573305" y="2007796"/>
            <a:ext cx="79899" cy="110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C6C5C27-2A08-4A6D-99B5-42BB7D3E6BC5}"/>
              </a:ext>
            </a:extLst>
          </p:cNvPr>
          <p:cNvSpPr txBox="1"/>
          <p:nvPr/>
        </p:nvSpPr>
        <p:spPr>
          <a:xfrm>
            <a:off x="9345894" y="1684631"/>
            <a:ext cx="200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的度为奇数，与假设矛盾</a:t>
            </a:r>
          </a:p>
        </p:txBody>
      </p:sp>
    </p:spTree>
    <p:extLst>
      <p:ext uri="{BB962C8B-B14F-4D97-AF65-F5344CB8AC3E}">
        <p14:creationId xmlns:p14="http://schemas.microsoft.com/office/powerpoint/2010/main" val="50150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491F6-76FE-4074-AF7B-0727729E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4F40E-0D56-4A70-9E90-B65EA91B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欧拉路径也称为欧拉回路</a:t>
            </a:r>
            <a:endParaRPr lang="en-US" altLang="zh-CN" dirty="0"/>
          </a:p>
          <a:p>
            <a:r>
              <a:rPr lang="zh-CN" altLang="en-US" dirty="0"/>
              <a:t>欧拉路径（欧拉回路）：图的一个回路，如果恰通过图的每一条边，则该回路称为欧拉回路，具有欧拉回路的图称为欧拉图。欧拉图就是从图上的一点出发，经过所有边且只能经过一次，最终回到起点的路径。</a:t>
            </a:r>
            <a:endParaRPr lang="en-US" altLang="zh-CN" dirty="0"/>
          </a:p>
          <a:p>
            <a:r>
              <a:rPr lang="zh-CN" altLang="en-US" dirty="0"/>
              <a:t>说人话就是你在一个图上画一笔画，最终回到起点，而且不能重复通过同一条边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66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D8AA5-97A5-4B48-A26E-1306A926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定理和推论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861FC-628D-4DB6-A172-0523C38F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无向图</a:t>
            </a:r>
            <a:r>
              <a:rPr lang="en-US" altLang="zh-CN" dirty="0"/>
              <a:t>G</a:t>
            </a:r>
            <a:r>
              <a:rPr lang="zh-CN" altLang="en-US" dirty="0"/>
              <a:t>存在欧拉通路的充要条件是：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G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为连通图，并且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G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仅有两个奇度结点（度数为奇数的顶点）或者无奇度结点</a:t>
            </a:r>
            <a:endParaRPr lang="en-US" altLang="zh-CN" b="0" i="0" dirty="0">
              <a:solidFill>
                <a:srgbClr val="3E3E3E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3E3E3E"/>
                </a:solidFill>
                <a:latin typeface="Helvetica Neue"/>
              </a:rPr>
              <a:t>推论：</a:t>
            </a:r>
            <a:endParaRPr lang="en-US" altLang="zh-CN" dirty="0">
              <a:solidFill>
                <a:srgbClr val="3E3E3E"/>
              </a:solidFill>
              <a:latin typeface="Helvetica Neue"/>
            </a:endParaRPr>
          </a:p>
          <a:p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1) 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当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G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是仅有两个奇度结点的连通图时，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G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的欧拉通路必以此两个结点为端点。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2) 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当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G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是无奇度结点的连通图时，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G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必有欧拉回路。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3) G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为欧拉图（存在欧拉回路）的充分必要条件是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G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为无奇度结点的连通图。</a:t>
            </a:r>
            <a:endParaRPr lang="en-US" altLang="zh-CN" b="0" i="0" dirty="0">
              <a:solidFill>
                <a:srgbClr val="3E3E3E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71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29F5A-B963-4D6F-92B1-07A021F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有向图的欧拉回路推论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8363-D4AA-4CAE-8D38-299CB27B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E3E3E"/>
                </a:solidFill>
                <a:effectLst/>
                <a:latin typeface="Helvetica Neue"/>
              </a:rPr>
              <a:t>有向图</a:t>
            </a:r>
            <a:r>
              <a:rPr lang="en-US" altLang="zh-CN" b="1" i="0" dirty="0">
                <a:solidFill>
                  <a:srgbClr val="3E3E3E"/>
                </a:solidFill>
                <a:effectLst/>
                <a:latin typeface="Helvetica Neue"/>
              </a:rPr>
              <a:t>D</a:t>
            </a:r>
            <a:r>
              <a:rPr lang="zh-CN" altLang="en-US" b="1" i="0" dirty="0">
                <a:solidFill>
                  <a:srgbClr val="3E3E3E"/>
                </a:solidFill>
                <a:effectLst/>
                <a:latin typeface="Helvetica Neue"/>
              </a:rPr>
              <a:t>存在欧拉通路的充要条件是：</a:t>
            </a:r>
            <a:endParaRPr lang="zh-CN" altLang="en-US" b="0" i="0" dirty="0">
              <a:solidFill>
                <a:srgbClr val="3E3E3E"/>
              </a:solidFill>
              <a:effectLst/>
              <a:latin typeface="Helvetica Neue"/>
            </a:endParaRPr>
          </a:p>
          <a:p>
            <a:pPr algn="l"/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D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为有向图，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D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的基图连通，并且所有顶点的出度与入度都相等；或者除两个顶点外，其余顶点的出度与入度都相等，而这两个顶点中一个顶点的出度与入度之差为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，另一个顶点的出度与入度之差为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-1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推论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：</a:t>
            </a:r>
            <a:b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</a:b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1) 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当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D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除出、入度之差为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-1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的两个顶点之外，其余顶点的出度与入度都相等时，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D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的有向欧拉通路必以出、入度之差为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的顶点作为始点，以出、入度之差为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-1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的顶点作为终点。</a:t>
            </a:r>
            <a:b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</a:b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2) 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当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D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的所有顶点的出、入度都相等时，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D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中存在有向欧拉回路。</a:t>
            </a:r>
            <a:b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</a:b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3) 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有向图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D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为有向欧拉图的充分必要条件是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D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的基图为连通图，并且所有顶点的出、入度都相等。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45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4A2C3-2786-455A-B468-4F8F69E4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解决问题算法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8B946-17CE-4257-A788-D3C23615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上面介绍了问题和一些欧拉回路的特性，下面介绍一种算法，来解决判断欧拉回路的算法（有图解，不求一定看的懂，但一定直观）</a:t>
            </a:r>
            <a:endParaRPr lang="en-US" altLang="zh-CN" dirty="0"/>
          </a:p>
          <a:p>
            <a:r>
              <a:rPr lang="en-US" altLang="zh-CN" dirty="0" err="1"/>
              <a:t>Hierholzer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56301536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1588</Words>
  <Application>Microsoft Office PowerPoint</Application>
  <PresentationFormat>宽屏</PresentationFormat>
  <Paragraphs>53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Helvetica Neue</vt:lpstr>
      <vt:lpstr>Arial</vt:lpstr>
      <vt:lpstr>Arial</vt:lpstr>
      <vt:lpstr>Trebuchet MS</vt:lpstr>
      <vt:lpstr>Wingdings 3</vt:lpstr>
      <vt:lpstr>平面</vt:lpstr>
      <vt:lpstr>欧拉路径</vt:lpstr>
      <vt:lpstr>起源</vt:lpstr>
      <vt:lpstr>解决</vt:lpstr>
      <vt:lpstr>解决具体方法</vt:lpstr>
      <vt:lpstr>解决具体方法</vt:lpstr>
      <vt:lpstr>欧拉路径</vt:lpstr>
      <vt:lpstr>定理和推论</vt:lpstr>
      <vt:lpstr>有向图的欧拉回路推论</vt:lpstr>
      <vt:lpstr>解决问题算法</vt:lpstr>
      <vt:lpstr>算法流程</vt:lpstr>
      <vt:lpstr>解析</vt:lpstr>
      <vt:lpstr>算法具体步骤</vt:lpstr>
      <vt:lpstr>算法加入</vt:lpstr>
      <vt:lpstr>再谈欧拉</vt:lpstr>
      <vt:lpstr>文献资料引用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欧拉路径</dc:title>
  <dc:creator>其</dc:creator>
  <cp:lastModifiedBy>其</cp:lastModifiedBy>
  <cp:revision>12</cp:revision>
  <dcterms:created xsi:type="dcterms:W3CDTF">2021-04-18T09:07:41Z</dcterms:created>
  <dcterms:modified xsi:type="dcterms:W3CDTF">2021-04-18T11:20:54Z</dcterms:modified>
</cp:coreProperties>
</file>