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83" r:id="rId5"/>
    <p:sldId id="260" r:id="rId6"/>
    <p:sldId id="284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6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  <a:srgbClr val="EE7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1EC62-571E-4E75-B13B-EBFFF22BF47C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1F6A8-3713-4359-A7F6-F7C5EF16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60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1F6A8-3713-4359-A7F6-F7C5EF16F16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80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ki-wiki.top/baike-AVL%E6%A0%9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A2B1502-B49A-4115-A7E8-2F0C21578FAD}"/>
              </a:ext>
            </a:extLst>
          </p:cNvPr>
          <p:cNvSpPr txBox="1"/>
          <p:nvPr/>
        </p:nvSpPr>
        <p:spPr>
          <a:xfrm>
            <a:off x="2734322" y="2556769"/>
            <a:ext cx="7963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第三组小班讲解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16AB21-1913-4B09-8721-1F2EDB65DA0C}"/>
              </a:ext>
            </a:extLst>
          </p:cNvPr>
          <p:cNvSpPr txBox="1"/>
          <p:nvPr/>
        </p:nvSpPr>
        <p:spPr>
          <a:xfrm>
            <a:off x="6819652" y="3572432"/>
            <a:ext cx="345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AVL</a:t>
            </a:r>
            <a:r>
              <a:rPr lang="zh-CN" altLang="en-US" dirty="0"/>
              <a:t>树的讲解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C16BEAB-30AC-4B7B-B57F-B21D106AC0C0}"/>
              </a:ext>
            </a:extLst>
          </p:cNvPr>
          <p:cNvSpPr txBox="1"/>
          <p:nvPr/>
        </p:nvSpPr>
        <p:spPr>
          <a:xfrm>
            <a:off x="1414021" y="4053526"/>
            <a:ext cx="7107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小组成员：古丽达尔，刘其，陈志涛，苏国培，安琅</a:t>
            </a:r>
            <a:endParaRPr lang="en-US" altLang="zh-CN" dirty="0"/>
          </a:p>
          <a:p>
            <a:r>
              <a:rPr lang="zh-CN" altLang="en-US" dirty="0"/>
              <a:t>讲解师：刘其，陈志涛</a:t>
            </a:r>
            <a:endParaRPr lang="en-US" altLang="zh-CN" dirty="0"/>
          </a:p>
          <a:p>
            <a:r>
              <a:rPr lang="zh-CN" altLang="en-US" dirty="0"/>
              <a:t>资料搜集师：苏国培，安琅，古丽达尔</a:t>
            </a:r>
            <a:endParaRPr lang="en-US" altLang="zh-CN" dirty="0"/>
          </a:p>
          <a:p>
            <a:r>
              <a:rPr lang="zh-CN" altLang="en-US" dirty="0"/>
              <a:t>录音师：苏国培</a:t>
            </a:r>
          </a:p>
        </p:txBody>
      </p:sp>
    </p:spTree>
    <p:extLst>
      <p:ext uri="{BB962C8B-B14F-4D97-AF65-F5344CB8AC3E}">
        <p14:creationId xmlns:p14="http://schemas.microsoft.com/office/powerpoint/2010/main" val="1768692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C15C2-83DE-4789-BDE5-2C07F809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得到平衡因子操作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D349E2-09E5-409A-9160-F86DAF8B9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有了树高得到平衡因子就比较简单了，只需要左子树减去右子树的高度可以。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CFE611-262F-41D7-890E-1F95E531C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225323"/>
            <a:ext cx="83455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03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C649F-0278-471E-943D-B5C20ED4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树的左旋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1ABB9-F176-4D23-96DA-37B2290AE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zh-CN" altLang="en-US" dirty="0"/>
              <a:t>当树的平衡因子为</a:t>
            </a:r>
            <a:r>
              <a:rPr lang="en-US" altLang="zh-CN" dirty="0"/>
              <a:t>-2</a:t>
            </a:r>
            <a:r>
              <a:rPr lang="zh-CN" altLang="en-US" dirty="0"/>
              <a:t>时就需要左旋（为什么？上图）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C5FCDF-969D-444F-80F5-567D9D61F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814"/>
            <a:ext cx="5517358" cy="319305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3C03A04-413E-48A2-8891-A3C945926953}"/>
              </a:ext>
            </a:extLst>
          </p:cNvPr>
          <p:cNvSpPr txBox="1"/>
          <p:nvPr/>
        </p:nvSpPr>
        <p:spPr>
          <a:xfrm>
            <a:off x="4299649" y="1955371"/>
            <a:ext cx="3370657" cy="237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66</a:t>
            </a:r>
            <a:r>
              <a:rPr lang="zh-CN" altLang="en-US" dirty="0"/>
              <a:t>处的平衡因子为</a:t>
            </a:r>
            <a:r>
              <a:rPr lang="en-US" altLang="zh-CN" dirty="0"/>
              <a:t>-2</a:t>
            </a:r>
            <a:r>
              <a:rPr lang="zh-CN" altLang="en-US" dirty="0"/>
              <a:t>，需要进行左旋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）节点的右孩子替代此节点位置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）右孩子的左子树变为该节点的右子树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）节点本身变为右孩子的左子树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EE07F7-6600-4A75-9D5E-05C262679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918" y="3940725"/>
            <a:ext cx="5563082" cy="1973751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E1A4D6E-A074-480B-BBE6-55B780EE1FD5}"/>
              </a:ext>
            </a:extLst>
          </p:cNvPr>
          <p:cNvCxnSpPr/>
          <p:nvPr/>
        </p:nvCxnSpPr>
        <p:spPr>
          <a:xfrm>
            <a:off x="5699464" y="4580878"/>
            <a:ext cx="1864311" cy="25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AEA5C6B-1734-4ECB-8298-9627B0439E22}"/>
              </a:ext>
            </a:extLst>
          </p:cNvPr>
          <p:cNvSpPr txBox="1"/>
          <p:nvPr/>
        </p:nvSpPr>
        <p:spPr>
          <a:xfrm>
            <a:off x="6194692" y="4219696"/>
            <a:ext cx="110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左旋后</a:t>
            </a:r>
          </a:p>
        </p:txBody>
      </p:sp>
    </p:spTree>
    <p:extLst>
      <p:ext uri="{BB962C8B-B14F-4D97-AF65-F5344CB8AC3E}">
        <p14:creationId xmlns:p14="http://schemas.microsoft.com/office/powerpoint/2010/main" val="1255648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0A55B-AEC9-499B-9D71-1CDFBEF4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树的右旋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46A9B-114B-4B02-92CB-7F2EAAB38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111" y="1352721"/>
            <a:ext cx="8596668" cy="3880773"/>
          </a:xfrm>
        </p:spPr>
        <p:txBody>
          <a:bodyPr/>
          <a:lstStyle/>
          <a:p>
            <a:r>
              <a:rPr lang="zh-CN" altLang="en-US" dirty="0"/>
              <a:t>当树的平衡因子变为</a:t>
            </a:r>
            <a:r>
              <a:rPr lang="en-US" altLang="zh-CN" dirty="0"/>
              <a:t>2</a:t>
            </a:r>
            <a:r>
              <a:rPr lang="zh-CN" altLang="en-US" dirty="0"/>
              <a:t>的时候需要右旋（为什么？上图）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1F4A8D-9057-4856-90D2-6B5E6F982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4311"/>
            <a:ext cx="4176122" cy="23776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B622AE2-E096-41EE-8707-4662FC66AA08}"/>
              </a:ext>
            </a:extLst>
          </p:cNvPr>
          <p:cNvSpPr txBox="1"/>
          <p:nvPr/>
        </p:nvSpPr>
        <p:spPr>
          <a:xfrm>
            <a:off x="4049697" y="1802449"/>
            <a:ext cx="40926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66</a:t>
            </a:r>
            <a:r>
              <a:rPr lang="zh-CN" altLang="en-US" dirty="0"/>
              <a:t>处的平衡因子为</a:t>
            </a:r>
            <a:r>
              <a:rPr lang="en-US" altLang="zh-CN" dirty="0"/>
              <a:t>2</a:t>
            </a:r>
            <a:r>
              <a:rPr lang="zh-CN" altLang="en-US" dirty="0"/>
              <a:t>，树失衡了，需要进行右旋</a:t>
            </a:r>
            <a:endParaRPr lang="en-US" altLang="zh-CN" dirty="0"/>
          </a:p>
          <a:p>
            <a:r>
              <a:rPr lang="zh-CN" altLang="en-US" dirty="0"/>
              <a:t>右旋操作与左旋类似，操作流程为：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）节点的左孩子代表此节点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）节点的左孩子的右子树变为节点的左子树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）将此节点作为左孩子节点的右子树。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518A62-2E13-4D18-91E2-8B884D20C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48" y="4629660"/>
            <a:ext cx="4595258" cy="1653683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A9D3B5D-AC12-44C0-ABA4-F88D4B48AF33}"/>
              </a:ext>
            </a:extLst>
          </p:cNvPr>
          <p:cNvCxnSpPr>
            <a:endCxn id="8" idx="0"/>
          </p:cNvCxnSpPr>
          <p:nvPr/>
        </p:nvCxnSpPr>
        <p:spPr>
          <a:xfrm>
            <a:off x="2654423" y="3747977"/>
            <a:ext cx="787154" cy="88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94DDD1D-E56B-4483-9389-48298FFAFF22}"/>
              </a:ext>
            </a:extLst>
          </p:cNvPr>
          <p:cNvSpPr txBox="1"/>
          <p:nvPr/>
        </p:nvSpPr>
        <p:spPr>
          <a:xfrm>
            <a:off x="2228295" y="3906175"/>
            <a:ext cx="11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右旋后</a:t>
            </a:r>
          </a:p>
        </p:txBody>
      </p:sp>
    </p:spTree>
    <p:extLst>
      <p:ext uri="{BB962C8B-B14F-4D97-AF65-F5344CB8AC3E}">
        <p14:creationId xmlns:p14="http://schemas.microsoft.com/office/powerpoint/2010/main" val="338325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9B6B3-1CA9-42FB-851D-B204D266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35FAE1-BA8D-44A4-B093-1AB3A1F28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57830"/>
            <a:ext cx="4727375" cy="457363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3DE2CB4-0FDD-4B6D-80F7-BC508BA372A4}"/>
              </a:ext>
            </a:extLst>
          </p:cNvPr>
          <p:cNvSpPr txBox="1"/>
          <p:nvPr/>
        </p:nvSpPr>
        <p:spPr>
          <a:xfrm>
            <a:off x="878889" y="6072326"/>
            <a:ext cx="32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EF702BE-B729-49F4-BCEC-C37FB4949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483" y="1357830"/>
            <a:ext cx="5318603" cy="435067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3F28818-EB40-4DEF-9858-7BAA838CF815}"/>
              </a:ext>
            </a:extLst>
          </p:cNvPr>
          <p:cNvSpPr txBox="1"/>
          <p:nvPr/>
        </p:nvSpPr>
        <p:spPr>
          <a:xfrm>
            <a:off x="6596109" y="5931469"/>
            <a:ext cx="2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右旋</a:t>
            </a:r>
          </a:p>
        </p:txBody>
      </p:sp>
    </p:spTree>
    <p:extLst>
      <p:ext uri="{BB962C8B-B14F-4D97-AF65-F5344CB8AC3E}">
        <p14:creationId xmlns:p14="http://schemas.microsoft.com/office/powerpoint/2010/main" val="86303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E0FE7-5C4A-41CE-B40B-035DC897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94955-334D-4A63-B1BA-18142570A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AVL</a:t>
            </a:r>
            <a:r>
              <a:rPr lang="zh-CN" altLang="en-US" dirty="0"/>
              <a:t>树经典的操作开始了，插入，插入元素后就很复杂需要分情况考虑，讲左旋和右旋结合起来（太难了）。</a:t>
            </a:r>
            <a:endParaRPr lang="en-US" altLang="zh-CN" dirty="0"/>
          </a:p>
          <a:p>
            <a:r>
              <a:rPr lang="zh-CN" altLang="en-US" dirty="0"/>
              <a:t>总共分四种情况</a:t>
            </a:r>
            <a:endParaRPr lang="en-US" altLang="zh-CN" dirty="0"/>
          </a:p>
          <a:p>
            <a:r>
              <a:rPr lang="en-US" altLang="zh-CN" dirty="0"/>
              <a:t>RR</a:t>
            </a:r>
          </a:p>
          <a:p>
            <a:r>
              <a:rPr lang="en-US" altLang="zh-CN" dirty="0"/>
              <a:t>LR</a:t>
            </a:r>
          </a:p>
          <a:p>
            <a:r>
              <a:rPr lang="en-US" altLang="zh-CN" dirty="0"/>
              <a:t>RL</a:t>
            </a:r>
          </a:p>
          <a:p>
            <a:r>
              <a:rPr lang="en-US" altLang="zh-CN" dirty="0"/>
              <a:t>LL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2777F8-ABDD-4F06-9303-F5BB0CB16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99" y="3239840"/>
            <a:ext cx="7279077" cy="174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2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3FF2E-5655-4673-B77C-C5F28DE4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5B569E-733F-4860-BC56-8E31EE989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14" y="1522343"/>
            <a:ext cx="4374259" cy="2392887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7EDBDD1-9177-4824-8FAD-05C5A2448DA7}"/>
              </a:ext>
            </a:extLst>
          </p:cNvPr>
          <p:cNvCxnSpPr/>
          <p:nvPr/>
        </p:nvCxnSpPr>
        <p:spPr>
          <a:xfrm>
            <a:off x="4873841" y="2840854"/>
            <a:ext cx="2041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3B1BC9C-5FEE-4D95-9F38-1AFABFCB3ED1}"/>
              </a:ext>
            </a:extLst>
          </p:cNvPr>
          <p:cNvSpPr txBox="1"/>
          <p:nvPr/>
        </p:nvSpPr>
        <p:spPr>
          <a:xfrm>
            <a:off x="5051394" y="1930400"/>
            <a:ext cx="129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只需一次右旋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8A24097-C525-4A17-A22E-B27468246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494" y="1884461"/>
            <a:ext cx="4816257" cy="19127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01C8BEC-5456-4608-89D6-01ADC676C775}"/>
              </a:ext>
            </a:extLst>
          </p:cNvPr>
          <p:cNvSpPr txBox="1"/>
          <p:nvPr/>
        </p:nvSpPr>
        <p:spPr>
          <a:xfrm>
            <a:off x="3133817" y="1408904"/>
            <a:ext cx="52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FC3656-BB6D-4DE5-B89A-0F3EBD0BB05D}"/>
              </a:ext>
            </a:extLst>
          </p:cNvPr>
          <p:cNvSpPr txBox="1"/>
          <p:nvPr/>
        </p:nvSpPr>
        <p:spPr>
          <a:xfrm>
            <a:off x="2254928" y="2068899"/>
            <a:ext cx="23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833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C1952-55EA-46BF-9583-425BB58B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8D1E06-4723-4F45-BD53-0C034660E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98572"/>
            <a:ext cx="4900085" cy="2728196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2CE6D1C-2F9E-49EF-8E08-277EF3E088F7}"/>
              </a:ext>
            </a:extLst>
          </p:cNvPr>
          <p:cNvCxnSpPr/>
          <p:nvPr/>
        </p:nvCxnSpPr>
        <p:spPr>
          <a:xfrm>
            <a:off x="4487828" y="3284738"/>
            <a:ext cx="1935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5DA2300-D5CD-4700-A121-AC9463C1F109}"/>
              </a:ext>
            </a:extLst>
          </p:cNvPr>
          <p:cNvSpPr txBox="1"/>
          <p:nvPr/>
        </p:nvSpPr>
        <p:spPr>
          <a:xfrm>
            <a:off x="4789956" y="2713297"/>
            <a:ext cx="182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只需一次左旋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0420EE-E1C7-4949-8B39-45F4B3D7A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160" y="2408717"/>
            <a:ext cx="5768840" cy="247671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674BC25-17CC-4601-ADBA-027582590964}"/>
              </a:ext>
            </a:extLst>
          </p:cNvPr>
          <p:cNvSpPr txBox="1"/>
          <p:nvPr/>
        </p:nvSpPr>
        <p:spPr>
          <a:xfrm>
            <a:off x="1970844" y="1615560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C9EC5E-9523-442A-B93D-772C3EEC52F7}"/>
              </a:ext>
            </a:extLst>
          </p:cNvPr>
          <p:cNvSpPr txBox="1"/>
          <p:nvPr/>
        </p:nvSpPr>
        <p:spPr>
          <a:xfrm>
            <a:off x="2947388" y="2238237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364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4C352-6EEB-438B-B4E3-9325D3B2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BECBF5-FEB3-4714-96CF-5A3F6A65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5705"/>
            <a:ext cx="4031329" cy="27967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E3C3D3C-07DF-4942-A713-8B90BFDD5F83}"/>
              </a:ext>
            </a:extLst>
          </p:cNvPr>
          <p:cNvSpPr txBox="1"/>
          <p:nvPr/>
        </p:nvSpPr>
        <p:spPr>
          <a:xfrm>
            <a:off x="443883" y="4312487"/>
            <a:ext cx="223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失衡情况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8F5BE26-CDD1-4184-B43D-79C3CD4EF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785" y="48138"/>
            <a:ext cx="5006774" cy="3086367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D83C13-424E-416A-8A72-1F984A2B12EE}"/>
              </a:ext>
            </a:extLst>
          </p:cNvPr>
          <p:cNvCxnSpPr/>
          <p:nvPr/>
        </p:nvCxnSpPr>
        <p:spPr>
          <a:xfrm flipV="1">
            <a:off x="3666478" y="1270000"/>
            <a:ext cx="1988598" cy="84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4E75831-4A7D-45DD-A131-4CB1C4013DB8}"/>
              </a:ext>
            </a:extLst>
          </p:cNvPr>
          <p:cNvCxnSpPr/>
          <p:nvPr/>
        </p:nvCxnSpPr>
        <p:spPr>
          <a:xfrm>
            <a:off x="6374167" y="3045041"/>
            <a:ext cx="0" cy="92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5ABCD54F-A7A7-4CD2-BF2B-91F594F14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785" y="4247441"/>
            <a:ext cx="5128704" cy="228619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BED70FC-F599-4C48-8511-DA0D9D5606E5}"/>
              </a:ext>
            </a:extLst>
          </p:cNvPr>
          <p:cNvSpPr txBox="1"/>
          <p:nvPr/>
        </p:nvSpPr>
        <p:spPr>
          <a:xfrm>
            <a:off x="2186109" y="1406655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7B8516-A880-4675-99CD-E752B21DF1A2}"/>
              </a:ext>
            </a:extLst>
          </p:cNvPr>
          <p:cNvSpPr txBox="1"/>
          <p:nvPr/>
        </p:nvSpPr>
        <p:spPr>
          <a:xfrm>
            <a:off x="1016257" y="2112885"/>
            <a:ext cx="39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612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52A8C-8D21-4EA1-A955-3F42B40F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DF2DA3-D64E-457F-A327-B91762AFA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78976"/>
            <a:ext cx="4176122" cy="27281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8E3C27-5477-469B-A4FC-5908E857BB73}"/>
              </a:ext>
            </a:extLst>
          </p:cNvPr>
          <p:cNvSpPr txBox="1"/>
          <p:nvPr/>
        </p:nvSpPr>
        <p:spPr>
          <a:xfrm>
            <a:off x="1358283" y="3977196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失衡情况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E209574-8375-4EFC-BB55-CC11BF8FB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682" y="172032"/>
            <a:ext cx="5517358" cy="2613887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1EF5F35-0371-4D8E-B047-8C8C0FE77577}"/>
              </a:ext>
            </a:extLst>
          </p:cNvPr>
          <p:cNvCxnSpPr/>
          <p:nvPr/>
        </p:nvCxnSpPr>
        <p:spPr>
          <a:xfrm flipV="1">
            <a:off x="4279037" y="1478975"/>
            <a:ext cx="1669002" cy="74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AAF42E-EC4A-4DF2-A835-10D5DC1B28DE}"/>
              </a:ext>
            </a:extLst>
          </p:cNvPr>
          <p:cNvCxnSpPr/>
          <p:nvPr/>
        </p:nvCxnSpPr>
        <p:spPr>
          <a:xfrm>
            <a:off x="7474998" y="2785919"/>
            <a:ext cx="0" cy="106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91AA1F8C-7555-4EA2-B0F4-F8AFA0B98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337" y="4300701"/>
            <a:ext cx="5547841" cy="21566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203FBAC-E53F-454B-9A1B-64878A4A259E}"/>
              </a:ext>
            </a:extLst>
          </p:cNvPr>
          <p:cNvSpPr txBox="1"/>
          <p:nvPr/>
        </p:nvSpPr>
        <p:spPr>
          <a:xfrm>
            <a:off x="2078690" y="1176259"/>
            <a:ext cx="39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B549E1-7C66-40AB-B8D4-8C22AFA15401}"/>
              </a:ext>
            </a:extLst>
          </p:cNvPr>
          <p:cNvSpPr txBox="1"/>
          <p:nvPr/>
        </p:nvSpPr>
        <p:spPr>
          <a:xfrm>
            <a:off x="3396811" y="1853635"/>
            <a:ext cx="47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034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3135F-A12A-4E8A-A5A6-C4A69834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96" y="222120"/>
            <a:ext cx="8596668" cy="1320800"/>
          </a:xfrm>
        </p:spPr>
        <p:txBody>
          <a:bodyPr/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F938F24-41ED-479A-AAAF-49857A653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5599179" cy="536588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20A9C4-ADB3-4D3A-8392-A24286174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74" y="1270000"/>
            <a:ext cx="5963826" cy="47766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7DE2DEC-42E6-4D1D-90DA-AE99165CC5E7}"/>
              </a:ext>
            </a:extLst>
          </p:cNvPr>
          <p:cNvSpPr txBox="1"/>
          <p:nvPr/>
        </p:nvSpPr>
        <p:spPr>
          <a:xfrm>
            <a:off x="2166151" y="772357"/>
            <a:ext cx="22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左子树操作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03AE75-F666-4F00-8F6B-80CF93282CB8}"/>
              </a:ext>
            </a:extLst>
          </p:cNvPr>
          <p:cNvSpPr txBox="1"/>
          <p:nvPr/>
        </p:nvSpPr>
        <p:spPr>
          <a:xfrm>
            <a:off x="8439501" y="889420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右子树操作</a:t>
            </a:r>
          </a:p>
        </p:txBody>
      </p:sp>
    </p:spTree>
    <p:extLst>
      <p:ext uri="{BB962C8B-B14F-4D97-AF65-F5344CB8AC3E}">
        <p14:creationId xmlns:p14="http://schemas.microsoft.com/office/powerpoint/2010/main" val="64861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41A29-9356-4A30-A3F1-047E0FD7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AVL</a:t>
            </a:r>
            <a:r>
              <a:rPr lang="zh-CN" altLang="en-US" dirty="0"/>
              <a:t>树的概述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75927-AF8B-4F13-AF30-5F2303770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AVL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树（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Adelson-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Velsky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and Landis Tree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）是计算机科学中最早被发明的自平衡二叉查找树。在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AVL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树中，任一节点对应的两棵子树的最大高度差为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，因此它也被称为高度平衡树。查找、插入和删除在平均和最坏情况下的时间复杂度都是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{\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displaystyle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O(\log {n})}O(\log{n})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。增加和删除元素的操作则可能需要借由一次或多次树旋转，以实现树的重新平衡。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AVL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树得名于它的发明者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G. M. Adelson-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Velsky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Evgenii Landis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，他们在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1962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年的论文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《An algorithm for the organization of information》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中公开了这一数据结构</a:t>
            </a:r>
            <a:r>
              <a:rPr lang="en-US" altLang="zh-CN" b="0" i="0" baseline="30000" dirty="0">
                <a:solidFill>
                  <a:srgbClr val="4D4D4D"/>
                </a:solidFill>
                <a:effectLst/>
                <a:latin typeface="-apple-system"/>
              </a:rPr>
              <a:t>[1]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</a:t>
            </a: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我的理解：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AVL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树就是一种高度平衡（见上）的二叉树，它的查找和删除性能都是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log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（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n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），所以是高度平衡。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87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9C673-D4D7-49CA-BC88-33FEFF43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建立树操作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C92F17-AF81-49CA-92C7-66CEB87E2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92986"/>
            <a:ext cx="4817944" cy="274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63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69228-4E51-46D4-BF03-EE734F9C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AVL</a:t>
            </a:r>
            <a:r>
              <a:rPr lang="zh-CN" altLang="en-US" dirty="0"/>
              <a:t>树的应用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B1972-F8BE-4970-96D2-A2BCCF1C7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题目链接  </a:t>
            </a:r>
            <a:r>
              <a:rPr lang="en-US" altLang="zh-CN" dirty="0"/>
              <a:t>http://poj.org/problem?id=3481</a:t>
            </a:r>
          </a:p>
          <a:p>
            <a:r>
              <a:rPr lang="zh-CN" altLang="en-US" dirty="0"/>
              <a:t>题目大意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有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个操作：（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  x   y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）表示以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y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为优先级在队列里插入一对数（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   y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），其中每一对数的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y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均不同；（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）表示输出优先级最高的一对数中的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）表示输出优先级最低的一对数中的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；（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）表示退出。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思路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二叉排序树建立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930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08636-353B-4604-9320-3EAC398E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</a:t>
            </a:r>
            <a:r>
              <a:rPr lang="zh-CN" altLang="en-US" dirty="0"/>
              <a:t>代码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D78CC70-2AD0-4BE7-A20D-DDBEA378D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3869868" cy="388143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5CEEF4-0390-4423-AC3F-F93D58748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202" y="1270000"/>
            <a:ext cx="3535961" cy="42620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C16811-9D43-417F-B656-7F06D5717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112" y="1270000"/>
            <a:ext cx="4105888" cy="395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96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C31BF-FAEE-42C0-A3F2-17D9AD4F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</a:t>
            </a:r>
            <a:r>
              <a:rPr lang="zh-CN" altLang="en-US" dirty="0"/>
              <a:t>代码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A8FE6BA-4C51-4D02-A879-E76B2EB99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83913"/>
            <a:ext cx="3673158" cy="284250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E92FE7-7F47-4133-ADBB-CD6F95B3B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492" y="1383913"/>
            <a:ext cx="6527004" cy="42052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CEB8D4-710A-4F80-B229-B4482E392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226419"/>
            <a:ext cx="3980367" cy="255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26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E2881-EA4F-4393-ABAE-26C07601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5050C61-0FE7-424F-AEEB-8E68FE579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6223579" cy="388143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819EC7-6E94-42BA-9167-8715DBE6C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601" y="1270000"/>
            <a:ext cx="5633399" cy="462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45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971D3-E351-4935-94C5-AF63FFE9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E738BD3-A6A4-4F4B-AE09-89FA88B4C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394" y="1270000"/>
            <a:ext cx="4727090" cy="4762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A703E0-7EBE-4150-8D5D-2AED04917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384" y="1270000"/>
            <a:ext cx="3360711" cy="42066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B0D8A8A-6D9A-41BB-B1F0-C6C9095CA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095" y="1279948"/>
            <a:ext cx="3604572" cy="54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43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9AA4C-237E-4135-B88B-C40B3F92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8CA5F-B2AC-4DF4-8A4E-705B6C0C4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2115"/>
            <a:ext cx="8596668" cy="3880773"/>
          </a:xfrm>
        </p:spPr>
        <p:txBody>
          <a:bodyPr/>
          <a:lstStyle/>
          <a:p>
            <a:r>
              <a:rPr lang="zh-CN" altLang="en-US" dirty="0"/>
              <a:t>这道题我代码就粘贴了</a:t>
            </a:r>
            <a:r>
              <a:rPr lang="en-US" altLang="zh-CN" dirty="0"/>
              <a:t>4</a:t>
            </a:r>
            <a:r>
              <a:rPr lang="zh-CN" altLang="en-US" dirty="0"/>
              <a:t>张</a:t>
            </a:r>
            <a:r>
              <a:rPr lang="en-US" altLang="zh-CN" dirty="0"/>
              <a:t>PPT</a:t>
            </a:r>
            <a:r>
              <a:rPr lang="zh-CN" altLang="en-US" dirty="0"/>
              <a:t>，相信读者肯定能看下去（滑稽），关于</a:t>
            </a:r>
            <a:r>
              <a:rPr lang="en-US" altLang="zh-CN" dirty="0"/>
              <a:t>AVL</a:t>
            </a:r>
            <a:r>
              <a:rPr lang="zh-CN" altLang="en-US" dirty="0"/>
              <a:t>树的操作还有其他的删除读者就自己网上找资料吧，讲的比我好，或者看胡凡的</a:t>
            </a:r>
            <a:r>
              <a:rPr lang="en-US" altLang="zh-CN" dirty="0"/>
              <a:t>《</a:t>
            </a:r>
            <a:r>
              <a:rPr lang="zh-CN" altLang="en-US" dirty="0"/>
              <a:t>算法笔记</a:t>
            </a:r>
            <a:r>
              <a:rPr lang="en-US" altLang="zh-CN" dirty="0"/>
              <a:t>》</a:t>
            </a:r>
            <a:r>
              <a:rPr lang="zh-CN" altLang="en-US" dirty="0"/>
              <a:t>（挺不错的）</a:t>
            </a:r>
          </a:p>
        </p:txBody>
      </p:sp>
    </p:spTree>
    <p:extLst>
      <p:ext uri="{BB962C8B-B14F-4D97-AF65-F5344CB8AC3E}">
        <p14:creationId xmlns:p14="http://schemas.microsoft.com/office/powerpoint/2010/main" val="1982748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7EFD72-391E-461F-9438-836A99A8E207}"/>
              </a:ext>
            </a:extLst>
          </p:cNvPr>
          <p:cNvSpPr txBox="1"/>
          <p:nvPr/>
        </p:nvSpPr>
        <p:spPr>
          <a:xfrm>
            <a:off x="639192" y="436771"/>
            <a:ext cx="6631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文献资料查询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A88CB9-3C88-4329-B7F4-3B1774AAEB7B}"/>
              </a:ext>
            </a:extLst>
          </p:cNvPr>
          <p:cNvSpPr txBox="1"/>
          <p:nvPr/>
        </p:nvSpPr>
        <p:spPr>
          <a:xfrm>
            <a:off x="745723" y="1322773"/>
            <a:ext cx="10351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</a:t>
            </a:r>
            <a:r>
              <a:rPr lang="zh-CN" altLang="en-US" dirty="0"/>
              <a:t>维基百科</a:t>
            </a:r>
            <a:r>
              <a:rPr lang="en-US" altLang="zh-CN" dirty="0" err="1"/>
              <a:t>avl</a:t>
            </a:r>
            <a:r>
              <a:rPr lang="zh-CN" altLang="en-US" dirty="0"/>
              <a:t>树的定义 </a:t>
            </a:r>
            <a:r>
              <a:rPr lang="en-US" altLang="zh-CN" dirty="0"/>
              <a:t>[DB/OL] 2021.4.5 </a:t>
            </a:r>
            <a:r>
              <a:rPr lang="en-US" altLang="zh-CN" dirty="0">
                <a:hlinkClick r:id="rId2"/>
              </a:rPr>
              <a:t>https://www.wiki-wiki.top/baike-AVL%E6%A0%91</a:t>
            </a:r>
            <a:endParaRPr lang="en-US" altLang="zh-CN" dirty="0"/>
          </a:p>
          <a:p>
            <a:r>
              <a:rPr lang="en-US" altLang="zh-CN" dirty="0"/>
              <a:t>[2] </a:t>
            </a:r>
            <a:r>
              <a:rPr lang="zh-CN" altLang="en-US" dirty="0"/>
              <a:t>什么是平衡树 </a:t>
            </a:r>
            <a:r>
              <a:rPr lang="en-US" altLang="zh-CN" dirty="0"/>
              <a:t>[DB/OL] 2021.4.5 https://www.cxyxiaowu.com/1696.html</a:t>
            </a:r>
          </a:p>
        </p:txBody>
      </p:sp>
    </p:spTree>
    <p:extLst>
      <p:ext uri="{BB962C8B-B14F-4D97-AF65-F5344CB8AC3E}">
        <p14:creationId xmlns:p14="http://schemas.microsoft.com/office/powerpoint/2010/main" val="258065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F93B009-02CA-4D28-9250-2290A47B2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1141"/>
            <a:ext cx="4536489" cy="266022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FE7972C-F00E-4A31-9B3C-6E22B616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那么，有个问题，为什么要有</a:t>
            </a:r>
            <a:r>
              <a:rPr lang="en-US" altLang="zh-CN" dirty="0"/>
              <a:t>AVL</a:t>
            </a:r>
            <a:r>
              <a:rPr lang="zh-CN" altLang="en-US" dirty="0"/>
              <a:t>树？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AFC96-8BF9-4C76-AF3D-67595CF5E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肯定是因为有用呀！因为当你用普通二叉树建树时，可能会把节点一直往左子树（或者右子树）插，就会导致树退化为普通的链表，查询操作的复杂度也就退化为了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），我觉得有点抽象，读者见图一吧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1D58C9-2637-43F8-9D92-BADB2080A9D3}"/>
              </a:ext>
            </a:extLst>
          </p:cNvPr>
          <p:cNvSpPr txBox="1"/>
          <p:nvPr/>
        </p:nvSpPr>
        <p:spPr>
          <a:xfrm>
            <a:off x="479394" y="5902219"/>
            <a:ext cx="284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图一（二叉树退化为链表）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2FECD3-2BC7-4B07-80AA-C418149B63B2}"/>
              </a:ext>
            </a:extLst>
          </p:cNvPr>
          <p:cNvSpPr txBox="1"/>
          <p:nvPr/>
        </p:nvSpPr>
        <p:spPr>
          <a:xfrm>
            <a:off x="2179202" y="3893692"/>
            <a:ext cx="2610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在此二叉搜索树中查找元素 </a:t>
            </a:r>
            <a:r>
              <a:rPr lang="en-US" altLang="zh-CN" dirty="0"/>
              <a:t>6 </a:t>
            </a:r>
            <a:r>
              <a:rPr lang="zh-CN" altLang="en-US" dirty="0"/>
              <a:t>需要查找 </a:t>
            </a:r>
            <a:r>
              <a:rPr lang="en-US" altLang="zh-CN" dirty="0"/>
              <a:t>6 </a:t>
            </a:r>
            <a:r>
              <a:rPr lang="zh-CN" altLang="en-US" dirty="0"/>
              <a:t>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57C7FB-F2F5-4042-A1E9-A2CF9EB28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102" y="3429000"/>
            <a:ext cx="5348110" cy="3479909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E740AA3-9826-4AFA-891D-0CD887AC741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856085" y="5168955"/>
            <a:ext cx="3107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F48561D-DFB7-493D-88E0-8C68ED7E5F10}"/>
              </a:ext>
            </a:extLst>
          </p:cNvPr>
          <p:cNvSpPr txBox="1"/>
          <p:nvPr/>
        </p:nvSpPr>
        <p:spPr>
          <a:xfrm>
            <a:off x="5476207" y="4562756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改进后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64197B-B5EF-4E1C-ADF7-C4B31A853D61}"/>
              </a:ext>
            </a:extLst>
          </p:cNvPr>
          <p:cNvSpPr txBox="1"/>
          <p:nvPr/>
        </p:nvSpPr>
        <p:spPr>
          <a:xfrm>
            <a:off x="3527065" y="5353584"/>
            <a:ext cx="54353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二叉搜索树的查找效率取决于树的高度，因此保持树的高度最小，即可保证树的查找效率。同样的序列 </a:t>
            </a:r>
            <a:r>
              <a:rPr lang="en-US" altLang="zh-CN" dirty="0"/>
              <a:t>A</a:t>
            </a:r>
            <a:r>
              <a:rPr lang="zh-CN" altLang="en-US" dirty="0"/>
              <a:t>，将其改为图 </a:t>
            </a:r>
            <a:r>
              <a:rPr lang="en-US" altLang="zh-CN" dirty="0"/>
              <a:t>1.2 </a:t>
            </a:r>
            <a:r>
              <a:rPr lang="zh-CN" altLang="en-US" dirty="0"/>
              <a:t>的方式存储，查找元素 </a:t>
            </a:r>
            <a:r>
              <a:rPr lang="en-US" altLang="zh-CN" dirty="0"/>
              <a:t>6 </a:t>
            </a:r>
            <a:r>
              <a:rPr lang="zh-CN" altLang="en-US" dirty="0"/>
              <a:t>时只需比较 </a:t>
            </a:r>
            <a:r>
              <a:rPr lang="en-US" altLang="zh-CN" dirty="0"/>
              <a:t>3 </a:t>
            </a:r>
            <a:r>
              <a:rPr lang="zh-CN" altLang="en-US" dirty="0"/>
              <a:t>次，查找效率提升一倍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40556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420C1-286E-4330-A59A-A4AE78E2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发明者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11505F-5B3E-4625-8096-C0DA3008557C}"/>
              </a:ext>
            </a:extLst>
          </p:cNvPr>
          <p:cNvSpPr txBox="1"/>
          <p:nvPr/>
        </p:nvSpPr>
        <p:spPr>
          <a:xfrm>
            <a:off x="745725" y="1284069"/>
            <a:ext cx="517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90C226"/>
                </a:solidFill>
                <a:effectLst/>
                <a:latin typeface="arial" panose="020B0604020202020204" pitchFamily="34" charset="0"/>
              </a:rPr>
              <a:t>G. M. Adelson-</a:t>
            </a:r>
            <a:r>
              <a:rPr lang="en-US" altLang="zh-CN" b="0" i="0" dirty="0" err="1">
                <a:solidFill>
                  <a:srgbClr val="90C226"/>
                </a:solidFill>
                <a:effectLst/>
                <a:latin typeface="arial" panose="020B0604020202020204" pitchFamily="34" charset="0"/>
              </a:rPr>
              <a:t>Velsky</a:t>
            </a:r>
            <a:r>
              <a:rPr lang="zh-CN" altLang="en-US" b="0" i="0" dirty="0">
                <a:solidFill>
                  <a:srgbClr val="90C226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b="0" i="0" dirty="0">
                <a:solidFill>
                  <a:srgbClr val="90C226"/>
                </a:solidFill>
                <a:effectLst/>
                <a:latin typeface="arial" panose="020B0604020202020204" pitchFamily="34" charset="0"/>
              </a:rPr>
              <a:t>E. M. Landis</a:t>
            </a:r>
            <a:endParaRPr lang="zh-CN" altLang="en-US" b="1" dirty="0">
              <a:solidFill>
                <a:srgbClr val="90C226"/>
              </a:solidFill>
            </a:endParaRP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6873C-D70A-4E9A-A3FD-7447179A07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25" y="2196099"/>
            <a:ext cx="4142406" cy="289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BDBC88-2015-43FB-AB5D-1E68959CB549}"/>
              </a:ext>
            </a:extLst>
          </p:cNvPr>
          <p:cNvSpPr txBox="1"/>
          <p:nvPr/>
        </p:nvSpPr>
        <p:spPr>
          <a:xfrm>
            <a:off x="1340527" y="5273336"/>
            <a:ext cx="282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arial" panose="020B0604020202020204" pitchFamily="34" charset="0"/>
              </a:rPr>
              <a:t>G. M. Adelson-</a:t>
            </a:r>
            <a:r>
              <a:rPr lang="en-US" altLang="zh-CN" sz="1800" dirty="0" err="1">
                <a:latin typeface="arial" panose="020B0604020202020204" pitchFamily="34" charset="0"/>
              </a:rPr>
              <a:t>Velsky</a:t>
            </a:r>
            <a:endParaRPr lang="zh-CN" altLang="en-US" sz="1800" b="1" dirty="0"/>
          </a:p>
          <a:p>
            <a:endParaRPr lang="zh-CN" altLang="en-US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2D7AFAA5-20A0-46F2-92CE-B29CB4C18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889" y="2196099"/>
            <a:ext cx="3982473" cy="302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84F080D-DF13-420F-9D32-CB181BAAAAEA}"/>
              </a:ext>
            </a:extLst>
          </p:cNvPr>
          <p:cNvSpPr txBox="1"/>
          <p:nvPr/>
        </p:nvSpPr>
        <p:spPr>
          <a:xfrm>
            <a:off x="7918882" y="5328216"/>
            <a:ext cx="247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arial" panose="020B0604020202020204" pitchFamily="34" charset="0"/>
              </a:rPr>
              <a:t>E. M. Landis</a:t>
            </a:r>
            <a:endParaRPr lang="zh-CN" altLang="en-US" sz="18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33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E8D8B-1D13-4CA1-B726-797F7A0C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第二个问题，</a:t>
            </a:r>
            <a:r>
              <a:rPr lang="en-US" altLang="zh-CN" dirty="0"/>
              <a:t>AVL</a:t>
            </a:r>
            <a:r>
              <a:rPr lang="zh-CN" altLang="en-US" dirty="0"/>
              <a:t>树是什么样的，为什么能保持高度平衡（数据结构的定义）？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D7CC9-AF4F-40E4-A386-5FDF8AADC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根据前面的定义可知，</a:t>
            </a:r>
            <a:r>
              <a:rPr lang="en-US" altLang="zh-CN" dirty="0"/>
              <a:t>AVL</a:t>
            </a:r>
            <a:r>
              <a:rPr lang="zh-CN" altLang="en-US" dirty="0"/>
              <a:t>树保持其每个左子树和右子树的高度差不超过</a:t>
            </a:r>
            <a:r>
              <a:rPr lang="en-US" altLang="zh-CN" dirty="0"/>
              <a:t>1</a:t>
            </a:r>
            <a:r>
              <a:rPr lang="zh-CN" altLang="en-US" dirty="0"/>
              <a:t>，即图二是</a:t>
            </a:r>
            <a:r>
              <a:rPr lang="en-US" altLang="zh-CN" dirty="0"/>
              <a:t>AVL</a:t>
            </a:r>
            <a:r>
              <a:rPr lang="zh-CN" altLang="en-US" dirty="0"/>
              <a:t>树，图三不是</a:t>
            </a:r>
            <a:r>
              <a:rPr lang="en-US" altLang="zh-CN" dirty="0"/>
              <a:t>AVL</a:t>
            </a:r>
            <a:r>
              <a:rPr lang="zh-CN" altLang="en-US" dirty="0"/>
              <a:t>树（因为它有一个左子树和右子树的高度差超过了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5A58D9-1E07-4B05-BE83-A2C2BC22B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65" y="3466730"/>
            <a:ext cx="6209868" cy="29207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C826A78-7DF3-46BD-904D-20AA70CA7154}"/>
              </a:ext>
            </a:extLst>
          </p:cNvPr>
          <p:cNvSpPr txBox="1"/>
          <p:nvPr/>
        </p:nvSpPr>
        <p:spPr>
          <a:xfrm>
            <a:off x="1899820" y="5845067"/>
            <a:ext cx="79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751409-3440-46AE-8597-D2E208EF625A}"/>
              </a:ext>
            </a:extLst>
          </p:cNvPr>
          <p:cNvSpPr txBox="1"/>
          <p:nvPr/>
        </p:nvSpPr>
        <p:spPr>
          <a:xfrm>
            <a:off x="5681709" y="5850384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图三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2E29741-3D5B-44CA-A568-FFB0741BD320}"/>
              </a:ext>
            </a:extLst>
          </p:cNvPr>
          <p:cNvCxnSpPr/>
          <p:nvPr/>
        </p:nvCxnSpPr>
        <p:spPr>
          <a:xfrm>
            <a:off x="4989250" y="3151573"/>
            <a:ext cx="168676" cy="79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1DDDF74-722A-43D4-8CE4-CB51476AEF34}"/>
              </a:ext>
            </a:extLst>
          </p:cNvPr>
          <p:cNvSpPr txBox="1"/>
          <p:nvPr/>
        </p:nvSpPr>
        <p:spPr>
          <a:xfrm>
            <a:off x="4643021" y="2787588"/>
            <a:ext cx="103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高度为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63B365C-6832-43F9-82EB-9C50FA88BEF8}"/>
              </a:ext>
            </a:extLst>
          </p:cNvPr>
          <p:cNvCxnSpPr/>
          <p:nvPr/>
        </p:nvCxnSpPr>
        <p:spPr>
          <a:xfrm flipH="1">
            <a:off x="6960093" y="3551068"/>
            <a:ext cx="1233996" cy="62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C0FF79D-6D9A-43B6-BB82-DB7167A928E3}"/>
              </a:ext>
            </a:extLst>
          </p:cNvPr>
          <p:cNvSpPr txBox="1"/>
          <p:nvPr/>
        </p:nvSpPr>
        <p:spPr>
          <a:xfrm>
            <a:off x="8020975" y="3209278"/>
            <a:ext cx="142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高度为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9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97A3C-A02B-4960-B7BE-5582B55B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平衡因子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2DBD7-7581-4070-B8DC-5888912B8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</a:t>
            </a:r>
            <a:endParaRPr lang="en-US" altLang="zh-CN" dirty="0"/>
          </a:p>
          <a:p>
            <a:r>
              <a:rPr lang="zh-CN" altLang="en-US" dirty="0"/>
              <a:t>某节点的左子树与右子树的高度</a:t>
            </a:r>
            <a:r>
              <a:rPr lang="en-US" altLang="zh-CN" dirty="0"/>
              <a:t>(</a:t>
            </a:r>
            <a:r>
              <a:rPr lang="zh-CN" altLang="en-US" dirty="0"/>
              <a:t>深度</a:t>
            </a:r>
            <a:r>
              <a:rPr lang="en-US" altLang="zh-CN" dirty="0"/>
              <a:t>)</a:t>
            </a:r>
            <a:r>
              <a:rPr lang="zh-CN" altLang="en-US" dirty="0"/>
              <a:t>差即为该节点的平衡因子（</a:t>
            </a:r>
            <a:r>
              <a:rPr lang="en-US" altLang="zh-CN" dirty="0" err="1"/>
              <a:t>BF,Balance</a:t>
            </a:r>
            <a:r>
              <a:rPr lang="en-US" altLang="zh-CN" dirty="0"/>
              <a:t> Factor</a:t>
            </a:r>
            <a:r>
              <a:rPr lang="zh-CN" altLang="en-US" dirty="0"/>
              <a:t>），平衡二叉树中不存在平衡因子大于 </a:t>
            </a:r>
            <a:r>
              <a:rPr lang="en-US" altLang="zh-CN" dirty="0"/>
              <a:t>1 </a:t>
            </a:r>
            <a:r>
              <a:rPr lang="zh-CN" altLang="en-US" dirty="0"/>
              <a:t>的节点。在一棵平衡二叉树中，节点的平衡因子只能取 </a:t>
            </a:r>
            <a:r>
              <a:rPr lang="en-US" altLang="zh-CN" dirty="0"/>
              <a:t>0 </a:t>
            </a:r>
            <a:r>
              <a:rPr lang="zh-CN" altLang="en-US" dirty="0"/>
              <a:t>、</a:t>
            </a:r>
            <a:r>
              <a:rPr lang="en-US" altLang="zh-CN" dirty="0"/>
              <a:t>1 </a:t>
            </a:r>
            <a:r>
              <a:rPr lang="zh-CN" altLang="en-US" dirty="0"/>
              <a:t>或者 </a:t>
            </a:r>
            <a:r>
              <a:rPr lang="en-US" altLang="zh-CN" dirty="0"/>
              <a:t>-1 </a:t>
            </a:r>
            <a:r>
              <a:rPr lang="zh-CN" altLang="en-US" dirty="0"/>
              <a:t>，分别对应着左右子树等高，左子树比较高，右子树比较高。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54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631846-39CF-4359-BFCD-D8214547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10" y="0"/>
            <a:ext cx="4701947" cy="24081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8A61E0-E941-4457-96CD-B781714BB75C}"/>
              </a:ext>
            </a:extLst>
          </p:cNvPr>
          <p:cNvSpPr txBox="1"/>
          <p:nvPr/>
        </p:nvSpPr>
        <p:spPr>
          <a:xfrm>
            <a:off x="1358283" y="2281561"/>
            <a:ext cx="226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AVL</a:t>
            </a:r>
            <a:r>
              <a:rPr lang="zh-CN" altLang="en-US" dirty="0"/>
              <a:t>树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2C1B08-4CB5-4554-8CD2-3911103D0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595" y="449322"/>
            <a:ext cx="5250635" cy="2979678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3B1229E-AB0F-40E0-90FB-AAFD5BBBE870}"/>
              </a:ext>
            </a:extLst>
          </p:cNvPr>
          <p:cNvCxnSpPr/>
          <p:nvPr/>
        </p:nvCxnSpPr>
        <p:spPr>
          <a:xfrm>
            <a:off x="4882718" y="1571348"/>
            <a:ext cx="106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34F68B-C58F-4181-BD08-386CCE41D26A}"/>
              </a:ext>
            </a:extLst>
          </p:cNvPr>
          <p:cNvSpPr txBox="1"/>
          <p:nvPr/>
        </p:nvSpPr>
        <p:spPr>
          <a:xfrm>
            <a:off x="4882718" y="949911"/>
            <a:ext cx="923278" cy="378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</a:t>
            </a:r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894246-10EF-4317-A713-1AD22EDBBEEF}"/>
              </a:ext>
            </a:extLst>
          </p:cNvPr>
          <p:cNvSpPr txBox="1"/>
          <p:nvPr/>
        </p:nvSpPr>
        <p:spPr>
          <a:xfrm>
            <a:off x="7075503" y="3107184"/>
            <a:ext cx="3133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66</a:t>
            </a:r>
            <a:r>
              <a:rPr lang="zh-CN" altLang="en-US" dirty="0"/>
              <a:t>这个根节点的平衡因子为</a:t>
            </a:r>
            <a:r>
              <a:rPr lang="en-US" altLang="zh-CN" dirty="0"/>
              <a:t>2</a:t>
            </a:r>
            <a:r>
              <a:rPr lang="zh-CN" altLang="en-US" dirty="0"/>
              <a:t>，失衡了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029B50-09B6-4517-B1D7-8AF74F7C6D00}"/>
              </a:ext>
            </a:extLst>
          </p:cNvPr>
          <p:cNvSpPr txBox="1"/>
          <p:nvPr/>
        </p:nvSpPr>
        <p:spPr>
          <a:xfrm>
            <a:off x="2116329" y="242008"/>
            <a:ext cx="1029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30000" dirty="0"/>
              <a:t>1</a:t>
            </a:r>
            <a:endParaRPr lang="zh-CN" altLang="en-US" baseline="30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87DEE06-9E0A-432D-864E-2814FCB91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6" y="3429000"/>
            <a:ext cx="4701947" cy="2408129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88FF5B7-C684-4116-A49C-49700A433343}"/>
              </a:ext>
            </a:extLst>
          </p:cNvPr>
          <p:cNvCxnSpPr/>
          <p:nvPr/>
        </p:nvCxnSpPr>
        <p:spPr>
          <a:xfrm>
            <a:off x="2334827" y="2885243"/>
            <a:ext cx="0" cy="86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B4DF92B-A189-4825-B01B-8D8CA228B4B3}"/>
              </a:ext>
            </a:extLst>
          </p:cNvPr>
          <p:cNvCxnSpPr/>
          <p:nvPr/>
        </p:nvCxnSpPr>
        <p:spPr>
          <a:xfrm flipH="1">
            <a:off x="319596" y="4944862"/>
            <a:ext cx="541538" cy="319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63D7361-B268-48A9-9BCD-4103EFF11040}"/>
              </a:ext>
            </a:extLst>
          </p:cNvPr>
          <p:cNvSpPr/>
          <p:nvPr/>
        </p:nvSpPr>
        <p:spPr>
          <a:xfrm>
            <a:off x="124287" y="5193437"/>
            <a:ext cx="861134" cy="426128"/>
          </a:xfrm>
          <a:prstGeom prst="roundRect">
            <a:avLst/>
          </a:prstGeom>
          <a:solidFill>
            <a:srgbClr val="EE7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F4E41ED-0077-40CD-9EF0-FA0C761CE53B}"/>
              </a:ext>
            </a:extLst>
          </p:cNvPr>
          <p:cNvSpPr txBox="1"/>
          <p:nvPr/>
        </p:nvSpPr>
        <p:spPr>
          <a:xfrm>
            <a:off x="221942" y="526445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2111A5D-9A86-4541-8F6A-3EECEB5319B6}"/>
              </a:ext>
            </a:extLst>
          </p:cNvPr>
          <p:cNvSpPr txBox="1"/>
          <p:nvPr/>
        </p:nvSpPr>
        <p:spPr>
          <a:xfrm>
            <a:off x="2059619" y="2885243"/>
            <a:ext cx="12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</a:t>
            </a:r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BA6DDF8-208E-48F1-907F-202606053C4C}"/>
              </a:ext>
            </a:extLst>
          </p:cNvPr>
          <p:cNvSpPr txBox="1"/>
          <p:nvPr/>
        </p:nvSpPr>
        <p:spPr>
          <a:xfrm>
            <a:off x="2116329" y="3358040"/>
            <a:ext cx="47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BF1C77E-801F-45D2-BD6F-E659D32E5E95}"/>
              </a:ext>
            </a:extLst>
          </p:cNvPr>
          <p:cNvSpPr txBox="1"/>
          <p:nvPr/>
        </p:nvSpPr>
        <p:spPr>
          <a:xfrm>
            <a:off x="861134" y="4193807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0ADE4AE-746D-4582-BB5E-6F9CF08D1957}"/>
              </a:ext>
            </a:extLst>
          </p:cNvPr>
          <p:cNvSpPr txBox="1"/>
          <p:nvPr/>
        </p:nvSpPr>
        <p:spPr>
          <a:xfrm>
            <a:off x="451410" y="4873841"/>
            <a:ext cx="31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9B40950-D8CA-48A3-B6E7-16BC75FFFEBB}"/>
              </a:ext>
            </a:extLst>
          </p:cNvPr>
          <p:cNvSpPr txBox="1"/>
          <p:nvPr/>
        </p:nvSpPr>
        <p:spPr>
          <a:xfrm>
            <a:off x="3124940" y="4323425"/>
            <a:ext cx="25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17CCE93-5107-46A8-B15C-0C785C0FF676}"/>
              </a:ext>
            </a:extLst>
          </p:cNvPr>
          <p:cNvSpPr txBox="1"/>
          <p:nvPr/>
        </p:nvSpPr>
        <p:spPr>
          <a:xfrm>
            <a:off x="2059619" y="4944862"/>
            <a:ext cx="27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0827C-5F32-434B-B6C4-CA097964AADB}"/>
              </a:ext>
            </a:extLst>
          </p:cNvPr>
          <p:cNvSpPr txBox="1"/>
          <p:nvPr/>
        </p:nvSpPr>
        <p:spPr>
          <a:xfrm>
            <a:off x="3986074" y="4944862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26D9EF7-3845-4BA0-B41E-72A183413FD9}"/>
              </a:ext>
            </a:extLst>
          </p:cNvPr>
          <p:cNvSpPr txBox="1"/>
          <p:nvPr/>
        </p:nvSpPr>
        <p:spPr>
          <a:xfrm>
            <a:off x="171505" y="6039346"/>
            <a:ext cx="499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插入后没有出现</a:t>
            </a:r>
            <a:r>
              <a:rPr lang="en-US" altLang="zh-CN" dirty="0"/>
              <a:t>2</a:t>
            </a:r>
            <a:r>
              <a:rPr lang="zh-CN" altLang="en-US" dirty="0"/>
              <a:t>或</a:t>
            </a:r>
            <a:r>
              <a:rPr lang="en-US" altLang="zh-CN" dirty="0"/>
              <a:t>-2</a:t>
            </a:r>
            <a:r>
              <a:rPr lang="zh-CN" altLang="en-US" dirty="0"/>
              <a:t>的平衡因子，没有失衡</a:t>
            </a:r>
          </a:p>
        </p:txBody>
      </p:sp>
    </p:spTree>
    <p:extLst>
      <p:ext uri="{BB962C8B-B14F-4D97-AF65-F5344CB8AC3E}">
        <p14:creationId xmlns:p14="http://schemas.microsoft.com/office/powerpoint/2010/main" val="356431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F9B1A-E7F4-4A1D-A14F-A1D33F7E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得到树的高度操作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D15CE-5A8F-406E-8032-037EF94A5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/>
                </a:solidFill>
              </a:rPr>
              <a:t>在讲左旋和右旋之前我们得有一些知识铺垫，</a:t>
            </a:r>
            <a:r>
              <a:rPr lang="zh-CN" altLang="en-US" dirty="0">
                <a:solidFill>
                  <a:schemeClr val="tx1"/>
                </a:solidFill>
              </a:rPr>
              <a:t>即树的一些基本特征的提取。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我们要得到平衡因子，必须知道树的高度，所以我们得有得到树高这个操作，上代码（这个是比较简单的）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4CBFB0-CFEF-4ACF-8500-560A49586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29000"/>
            <a:ext cx="5513409" cy="185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1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64BCC-7D46-4D29-B55E-BCF0DC2B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更新树高操作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EB569-2ED1-44D0-BB5D-32E0D36E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在我们每次插入和删除节点后我们需要进行树高度的更新，为了使使操作更简单，我们把更新树高这个操作写为一个函数，上代码（这个也是比较容易理解）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76EE9-69ED-4C24-8DB3-D63F940C4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32" y="3429000"/>
            <a:ext cx="10778504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6943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245</TotalTime>
  <Words>1192</Words>
  <Application>Microsoft Office PowerPoint</Application>
  <PresentationFormat>宽屏</PresentationFormat>
  <Paragraphs>111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-apple-system</vt:lpstr>
      <vt:lpstr>等线</vt:lpstr>
      <vt:lpstr>arial</vt:lpstr>
      <vt:lpstr>arial</vt:lpstr>
      <vt:lpstr>Trebuchet MS</vt:lpstr>
      <vt:lpstr>Wingdings 3</vt:lpstr>
      <vt:lpstr>平面</vt:lpstr>
      <vt:lpstr>PowerPoint 演示文稿</vt:lpstr>
      <vt:lpstr>AVL树的概述</vt:lpstr>
      <vt:lpstr>那么，有个问题，为什么要有AVL树？</vt:lpstr>
      <vt:lpstr>发明者</vt:lpstr>
      <vt:lpstr>第二个问题，AVL树是什么样的，为什么能保持高度平衡（数据结构的定义）？</vt:lpstr>
      <vt:lpstr>平衡因子</vt:lpstr>
      <vt:lpstr>PowerPoint 演示文稿</vt:lpstr>
      <vt:lpstr>得到树的高度操作</vt:lpstr>
      <vt:lpstr>更新树高操作</vt:lpstr>
      <vt:lpstr>得到平衡因子操作</vt:lpstr>
      <vt:lpstr>树的左旋</vt:lpstr>
      <vt:lpstr>树的右旋</vt:lpstr>
      <vt:lpstr>代码</vt:lpstr>
      <vt:lpstr>插入操作</vt:lpstr>
      <vt:lpstr>LL</vt:lpstr>
      <vt:lpstr>RR</vt:lpstr>
      <vt:lpstr>LR</vt:lpstr>
      <vt:lpstr>RL</vt:lpstr>
      <vt:lpstr>代码</vt:lpstr>
      <vt:lpstr>建立树操作</vt:lpstr>
      <vt:lpstr>AVL树的应用</vt:lpstr>
      <vt:lpstr>AC代码</vt:lpstr>
      <vt:lpstr>AC代码</vt:lpstr>
      <vt:lpstr>代码</vt:lpstr>
      <vt:lpstr>代码</vt:lpstr>
      <vt:lpstr>关于本题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其</dc:creator>
  <cp:lastModifiedBy>其</cp:lastModifiedBy>
  <cp:revision>24</cp:revision>
  <dcterms:created xsi:type="dcterms:W3CDTF">2021-04-05T10:27:47Z</dcterms:created>
  <dcterms:modified xsi:type="dcterms:W3CDTF">2021-04-16T12:41:24Z</dcterms:modified>
</cp:coreProperties>
</file>