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58" r:id="rId4"/>
    <p:sldId id="260" r:id="rId5"/>
    <p:sldId id="259" r:id="rId6"/>
    <p:sldId id="264" r:id="rId7"/>
    <p:sldId id="262" r:id="rId8"/>
    <p:sldId id="284" r:id="rId9"/>
    <p:sldId id="263" r:id="rId10"/>
    <p:sldId id="268" r:id="rId11"/>
    <p:sldId id="285" r:id="rId12"/>
    <p:sldId id="270" r:id="rId13"/>
    <p:sldId id="291" r:id="rId14"/>
    <p:sldId id="289" r:id="rId15"/>
    <p:sldId id="279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E4EEE4"/>
    <a:srgbClr val="2E75B6"/>
    <a:srgbClr val="1F4E79"/>
    <a:srgbClr val="EDF4FB"/>
    <a:srgbClr val="3D7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44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2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91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964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4006-8D3A-4D78-9A35-FFF1108FAAE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388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920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020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4006-8D3A-4D78-9A35-FFF1108FAAE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004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85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13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833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804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12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55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366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4006-8D3A-4D78-9A35-FFF1108FAAE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160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44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100364" y="6430009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1447800" y="806587"/>
            <a:ext cx="10744200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" y="0"/>
            <a:ext cx="1287857" cy="8441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2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3.jpeg"/><Relationship Id="rId5" Type="http://schemas.openxmlformats.org/officeDocument/2006/relationships/tags" Target="../tags/tag6.xml"/><Relationship Id="rId10" Type="http://schemas.openxmlformats.org/officeDocument/2006/relationships/image" Target="../media/image2.png"/><Relationship Id="rId4" Type="http://schemas.openxmlformats.org/officeDocument/2006/relationships/tags" Target="../tags/tag5.xml"/><Relationship Id="rId9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hyperlink" Target="https://www.sohu.com/a/217122225_286966" TargetMode="External"/><Relationship Id="rId4" Type="http://schemas.openxmlformats.org/officeDocument/2006/relationships/hyperlink" Target="https://zhidao.baidu.com/question/590147641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"/>
          <p:cNvSpPr/>
          <p:nvPr>
            <p:custDataLst>
              <p:tags r:id="rId1"/>
            </p:custDataLst>
          </p:nvPr>
        </p:nvSpPr>
        <p:spPr>
          <a:xfrm>
            <a:off x="0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4"/>
          <p:cNvSpPr/>
          <p:nvPr>
            <p:custDataLst>
              <p:tags r:id="rId2"/>
            </p:custDataLst>
          </p:nvPr>
        </p:nvSpPr>
        <p:spPr>
          <a:xfrm>
            <a:off x="7722124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PA_直接连接符 9"/>
          <p:cNvCxnSpPr/>
          <p:nvPr>
            <p:custDataLst>
              <p:tags r:id="rId3"/>
            </p:custDataLst>
          </p:nvPr>
        </p:nvCxnSpPr>
        <p:spPr>
          <a:xfrm>
            <a:off x="8033209" y="5184742"/>
            <a:ext cx="4158791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A_直接连接符 17"/>
          <p:cNvCxnSpPr/>
          <p:nvPr>
            <p:custDataLst>
              <p:tags r:id="rId4"/>
            </p:custDataLst>
          </p:nvPr>
        </p:nvCxnSpPr>
        <p:spPr>
          <a:xfrm>
            <a:off x="311085" y="5184742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5"/>
            </p:custDataLst>
          </p:nvPr>
        </p:nvCxnSpPr>
        <p:spPr>
          <a:xfrm>
            <a:off x="311084" y="2658359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6"/>
            </p:custDataLst>
          </p:nvPr>
        </p:nvCxnSpPr>
        <p:spPr>
          <a:xfrm>
            <a:off x="311083" y="4451022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"/>
          <p:cNvSpPr txBox="1"/>
          <p:nvPr>
            <p:custDataLst>
              <p:tags r:id="rId7"/>
            </p:custDataLst>
          </p:nvPr>
        </p:nvSpPr>
        <p:spPr>
          <a:xfrm>
            <a:off x="733678" y="2762833"/>
            <a:ext cx="64331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我眼中的数据结构与算法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759" y="2266950"/>
            <a:ext cx="4451290" cy="291779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B63920A-4170-42F9-86EA-5EA79A9DD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6" r="20311"/>
          <a:stretch/>
        </p:blipFill>
        <p:spPr bwMode="auto">
          <a:xfrm>
            <a:off x="0" y="0"/>
            <a:ext cx="1352939" cy="137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出品 9"/>
          <p:cNvSpPr/>
          <p:nvPr/>
        </p:nvSpPr>
        <p:spPr>
          <a:xfrm>
            <a:off x="3079349" y="2185236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3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出品 10"/>
          <p:cNvSpPr txBox="1"/>
          <p:nvPr/>
        </p:nvSpPr>
        <p:spPr>
          <a:xfrm>
            <a:off x="366013" y="3568969"/>
            <a:ext cx="6541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数据结构与算法的名人轶事</a:t>
            </a:r>
            <a:endParaRPr lang="en-US" altLang="zh-CN" sz="4000" b="1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出品 11"/>
          <p:cNvSpPr/>
          <p:nvPr/>
        </p:nvSpPr>
        <p:spPr>
          <a:xfrm>
            <a:off x="6900421" y="0"/>
            <a:ext cx="529157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出品 12"/>
          <p:cNvSpPr/>
          <p:nvPr/>
        </p:nvSpPr>
        <p:spPr>
          <a:xfrm>
            <a:off x="8555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120546" y="551625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609081" y="2065837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出品 24"/>
          <p:cNvSpPr/>
          <p:nvPr/>
        </p:nvSpPr>
        <p:spPr>
          <a:xfrm>
            <a:off x="8569717" y="2965412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8609081" y="3045780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出品 27"/>
          <p:cNvSpPr/>
          <p:nvPr/>
        </p:nvSpPr>
        <p:spPr>
          <a:xfrm>
            <a:off x="8555081" y="392605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8609081" y="4001248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出品 31"/>
          <p:cNvSpPr/>
          <p:nvPr/>
        </p:nvSpPr>
        <p:spPr>
          <a:xfrm>
            <a:off x="8555081" y="4880421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出品 32"/>
          <p:cNvSpPr txBox="1"/>
          <p:nvPr/>
        </p:nvSpPr>
        <p:spPr>
          <a:xfrm>
            <a:off x="9097812" y="3265236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高德纳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50"/>
                            </p:stCondLst>
                            <p:childTnLst>
                              <p:par>
                                <p:cTn id="19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5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5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50"/>
                            </p:stCondLst>
                            <p:childTnLst>
                              <p:par>
                                <p:cTn id="3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5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5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3" grpId="0" animBg="1"/>
      <p:bldP spid="13" grpId="1" animBg="1"/>
      <p:bldP spid="13" grpId="2" animBg="1"/>
      <p:bldP spid="25" grpId="0" animBg="1"/>
      <p:bldP spid="28" grpId="0" animBg="1"/>
      <p:bldP spid="32" grpId="0" animBg="1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出品 4"/>
          <p:cNvSpPr txBox="1"/>
          <p:nvPr/>
        </p:nvSpPr>
        <p:spPr>
          <a:xfrm>
            <a:off x="199406" y="1001440"/>
            <a:ext cx="2310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高德纳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EB7368-7AC9-42B7-A345-BA1C532B5716}"/>
              </a:ext>
            </a:extLst>
          </p:cNvPr>
          <p:cNvSpPr txBox="1"/>
          <p:nvPr/>
        </p:nvSpPr>
        <p:spPr>
          <a:xfrm>
            <a:off x="199406" y="1651517"/>
            <a:ext cx="8164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他的超凡智力在 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8 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岁时就显示出来了。当时，一家糖果商在孩子们当中举办了一项有趣的比赛，要求用 “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Ziegler’s </a:t>
            </a:r>
            <a:r>
              <a:rPr lang="en-US" altLang="zh-CN" b="0" i="0" dirty="0" err="1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GiantBar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”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里面的字母，写出尽可能多的单词。裁判事先准备了一份 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2500 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个单词的列表，可小高德纳令人惊讶地写出了 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4500 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多个单词。他为学校赢 得一台电视机，还为每个同学赢得一根棒棒糖。他的赛后感言是，我还能写出更多。</a:t>
            </a:r>
            <a:r>
              <a:rPr lang="en-US" altLang="zh-CN" b="0" i="0" baseline="3000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[2]</a:t>
            </a:r>
            <a:endParaRPr lang="zh-CN" altLang="en-US" baseline="300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BAA9AB7-949E-432F-8ADE-2B8076B48AE2}"/>
              </a:ext>
            </a:extLst>
          </p:cNvPr>
          <p:cNvSpPr txBox="1"/>
          <p:nvPr/>
        </p:nvSpPr>
        <p:spPr>
          <a:xfrm>
            <a:off x="199406" y="3544490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 err="1">
                <a:solidFill>
                  <a:srgbClr val="2F5597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Algorithm+Data</a:t>
            </a:r>
            <a:r>
              <a:rPr lang="en-US" altLang="zh-CN" b="1" i="0" dirty="0">
                <a:solidFill>
                  <a:srgbClr val="2F5597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Structures=Programs</a:t>
            </a:r>
            <a:endParaRPr lang="zh-CN" altLang="en-US" b="1" dirty="0">
              <a:solidFill>
                <a:srgbClr val="2F5597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61447C-57F8-4CDE-A13F-F741BB144570}"/>
              </a:ext>
            </a:extLst>
          </p:cNvPr>
          <p:cNvSpPr txBox="1"/>
          <p:nvPr/>
        </p:nvSpPr>
        <p:spPr>
          <a:xfrm>
            <a:off x="199406" y="4142792"/>
            <a:ext cx="5318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这句话出自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尼古拉斯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沃斯，他是图灵奖获得者，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Pascal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语言的开创者，他对数据结构和编程语言的思考和贡献是非常大的，这句名言人尽皆知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2" presetClass="entr" presetSubtype="4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0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2" presetID="2" presetClass="entr" presetSubtype="4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7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6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8" presetID="2" presetClass="entr" presetSubtype="4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3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" presetID="2" presetClass="entr" presetSubtype="4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9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9" grpId="0"/>
          <p:bldP spid="40" grpId="0"/>
          <p:bldP spid="42" grpId="0" animBg="1"/>
          <p:bldP spid="43" grpId="0"/>
          <p:bldP spid="44" grpId="0" animBg="1"/>
          <p:bldP spid="45" grpId="0"/>
          <p:bldP spid="46" grpId="0" animBg="1"/>
          <p:bldP spid="47" grpId="0"/>
          <p:bldP spid="48" grpId="0" animBg="1"/>
          <p:bldP spid="49" grpId="0"/>
          <p:bldP spid="38" grpId="0"/>
          <p:bldP spid="26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出品 9"/>
          <p:cNvSpPr/>
          <p:nvPr/>
        </p:nvSpPr>
        <p:spPr>
          <a:xfrm>
            <a:off x="3034800" y="1781004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4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出品 10"/>
          <p:cNvSpPr txBox="1"/>
          <p:nvPr/>
        </p:nvSpPr>
        <p:spPr>
          <a:xfrm>
            <a:off x="99915" y="3184249"/>
            <a:ext cx="6888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 对数据结构与算法课的期望</a:t>
            </a:r>
            <a:endParaRPr lang="en-US" altLang="zh-CN" sz="4000" b="1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出品 11"/>
          <p:cNvSpPr/>
          <p:nvPr/>
        </p:nvSpPr>
        <p:spPr>
          <a:xfrm>
            <a:off x="6900421" y="0"/>
            <a:ext cx="529157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出品 12"/>
          <p:cNvSpPr/>
          <p:nvPr/>
        </p:nvSpPr>
        <p:spPr>
          <a:xfrm>
            <a:off x="8594067" y="1496172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120546" y="551625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出品 20"/>
          <p:cNvSpPr txBox="1"/>
          <p:nvPr/>
        </p:nvSpPr>
        <p:spPr>
          <a:xfrm>
            <a:off x="9125930" y="1885471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自我想法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8648067" y="1604172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出品 24"/>
          <p:cNvSpPr/>
          <p:nvPr/>
        </p:nvSpPr>
        <p:spPr>
          <a:xfrm>
            <a:off x="8608703" y="2503747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出品 25"/>
          <p:cNvSpPr txBox="1"/>
          <p:nvPr/>
        </p:nvSpPr>
        <p:spPr>
          <a:xfrm>
            <a:off x="9125930" y="3842319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课程难点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8648067" y="2584115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出品 27"/>
          <p:cNvSpPr/>
          <p:nvPr/>
        </p:nvSpPr>
        <p:spPr>
          <a:xfrm>
            <a:off x="8594067" y="34643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8648067" y="3539583"/>
            <a:ext cx="0" cy="185973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出品 31"/>
          <p:cNvSpPr/>
          <p:nvPr/>
        </p:nvSpPr>
        <p:spPr>
          <a:xfrm>
            <a:off x="8594067" y="4418756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出品 31"/>
          <p:cNvSpPr/>
          <p:nvPr/>
        </p:nvSpPr>
        <p:spPr>
          <a:xfrm>
            <a:off x="8594067" y="533458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5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5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5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5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5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5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5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5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5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50"/>
                            </p:stCondLst>
                            <p:childTnLst>
                              <p:par>
                                <p:cTn id="5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21" grpId="0"/>
      <p:bldP spid="25" grpId="0" animBg="1"/>
      <p:bldP spid="26" grpId="0"/>
      <p:bldP spid="28" grpId="0" animBg="1"/>
      <p:bldP spid="32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22"/>
          <p:cNvSpPr>
            <a:spLocks noChangeArrowheads="1"/>
          </p:cNvSpPr>
          <p:nvPr/>
        </p:nvSpPr>
        <p:spPr bwMode="auto">
          <a:xfrm>
            <a:off x="5751546" y="1618268"/>
            <a:ext cx="1302980" cy="1302141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txBody>
          <a:bodyPr vert="horz" wrap="square" lIns="75493" tIns="37747" rIns="75493" bIns="37747" numCol="1" anchor="ctr" anchorCtr="0" compatLnSpc="1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学习过程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 flipH="1">
            <a:off x="2588604" y="2270987"/>
            <a:ext cx="3162941" cy="0"/>
          </a:xfrm>
          <a:prstGeom prst="line">
            <a:avLst/>
          </a:prstGeom>
          <a:noFill/>
          <a:ln w="5" cap="flat">
            <a:solidFill>
              <a:srgbClr val="333333"/>
            </a:solidFill>
            <a:prstDash val="dash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75493" tIns="37747" rIns="75493" bIns="37747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Freeform 24"/>
          <p:cNvSpPr>
            <a:spLocks noEditPoints="1"/>
          </p:cNvSpPr>
          <p:nvPr/>
        </p:nvSpPr>
        <p:spPr bwMode="auto">
          <a:xfrm>
            <a:off x="4795806" y="2092974"/>
            <a:ext cx="367084" cy="365919"/>
          </a:xfrm>
          <a:custGeom>
            <a:avLst/>
            <a:gdLst>
              <a:gd name="T0" fmla="*/ 23 w 47"/>
              <a:gd name="T1" fmla="*/ 0 h 47"/>
              <a:gd name="T2" fmla="*/ 47 w 47"/>
              <a:gd name="T3" fmla="*/ 24 h 47"/>
              <a:gd name="T4" fmla="*/ 23 w 47"/>
              <a:gd name="T5" fmla="*/ 47 h 47"/>
              <a:gd name="T6" fmla="*/ 0 w 47"/>
              <a:gd name="T7" fmla="*/ 24 h 47"/>
              <a:gd name="T8" fmla="*/ 23 w 47"/>
              <a:gd name="T9" fmla="*/ 0 h 47"/>
              <a:gd name="T10" fmla="*/ 23 w 47"/>
              <a:gd name="T11" fmla="*/ 15 h 47"/>
              <a:gd name="T12" fmla="*/ 15 w 47"/>
              <a:gd name="T13" fmla="*/ 24 h 47"/>
              <a:gd name="T14" fmla="*/ 23 w 47"/>
              <a:gd name="T15" fmla="*/ 32 h 47"/>
              <a:gd name="T16" fmla="*/ 32 w 47"/>
              <a:gd name="T17" fmla="*/ 24 h 47"/>
              <a:gd name="T18" fmla="*/ 23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36" y="0"/>
                  <a:pt x="47" y="11"/>
                  <a:pt x="47" y="24"/>
                </a:cubicBezTo>
                <a:cubicBezTo>
                  <a:pt x="47" y="37"/>
                  <a:pt x="36" y="47"/>
                  <a:pt x="23" y="47"/>
                </a:cubicBezTo>
                <a:cubicBezTo>
                  <a:pt x="10" y="47"/>
                  <a:pt x="0" y="37"/>
                  <a:pt x="0" y="24"/>
                </a:cubicBezTo>
                <a:cubicBezTo>
                  <a:pt x="0" y="11"/>
                  <a:pt x="10" y="0"/>
                  <a:pt x="23" y="0"/>
                </a:cubicBezTo>
                <a:close/>
                <a:moveTo>
                  <a:pt x="23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3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3" y="15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</p:spPr>
        <p:txBody>
          <a:bodyPr vert="horz" wrap="square" lIns="75493" tIns="37747" rIns="75493" bIns="37747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Freeform 25"/>
          <p:cNvSpPr>
            <a:spLocks noEditPoints="1"/>
          </p:cNvSpPr>
          <p:nvPr/>
        </p:nvSpPr>
        <p:spPr bwMode="auto">
          <a:xfrm>
            <a:off x="3935971" y="2092974"/>
            <a:ext cx="370391" cy="365919"/>
          </a:xfrm>
          <a:custGeom>
            <a:avLst/>
            <a:gdLst>
              <a:gd name="T0" fmla="*/ 24 w 47"/>
              <a:gd name="T1" fmla="*/ 0 h 47"/>
              <a:gd name="T2" fmla="*/ 47 w 47"/>
              <a:gd name="T3" fmla="*/ 24 h 47"/>
              <a:gd name="T4" fmla="*/ 24 w 47"/>
              <a:gd name="T5" fmla="*/ 47 h 47"/>
              <a:gd name="T6" fmla="*/ 0 w 47"/>
              <a:gd name="T7" fmla="*/ 24 h 47"/>
              <a:gd name="T8" fmla="*/ 24 w 47"/>
              <a:gd name="T9" fmla="*/ 0 h 47"/>
              <a:gd name="T10" fmla="*/ 24 w 47"/>
              <a:gd name="T11" fmla="*/ 15 h 47"/>
              <a:gd name="T12" fmla="*/ 15 w 47"/>
              <a:gd name="T13" fmla="*/ 24 h 47"/>
              <a:gd name="T14" fmla="*/ 24 w 47"/>
              <a:gd name="T15" fmla="*/ 32 h 47"/>
              <a:gd name="T16" fmla="*/ 32 w 47"/>
              <a:gd name="T17" fmla="*/ 24 h 47"/>
              <a:gd name="T18" fmla="*/ 24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4" y="0"/>
                </a:moveTo>
                <a:cubicBezTo>
                  <a:pt x="37" y="0"/>
                  <a:pt x="47" y="11"/>
                  <a:pt x="47" y="24"/>
                </a:cubicBezTo>
                <a:cubicBezTo>
                  <a:pt x="47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4" y="1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vert="horz" wrap="square" lIns="75493" tIns="37747" rIns="75493" bIns="37747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Freeform 26"/>
          <p:cNvSpPr>
            <a:spLocks noEditPoints="1"/>
          </p:cNvSpPr>
          <p:nvPr/>
        </p:nvSpPr>
        <p:spPr bwMode="auto">
          <a:xfrm>
            <a:off x="3079445" y="2092974"/>
            <a:ext cx="373697" cy="365919"/>
          </a:xfrm>
          <a:custGeom>
            <a:avLst/>
            <a:gdLst>
              <a:gd name="T0" fmla="*/ 24 w 48"/>
              <a:gd name="T1" fmla="*/ 0 h 47"/>
              <a:gd name="T2" fmla="*/ 48 w 48"/>
              <a:gd name="T3" fmla="*/ 24 h 47"/>
              <a:gd name="T4" fmla="*/ 24 w 48"/>
              <a:gd name="T5" fmla="*/ 47 h 47"/>
              <a:gd name="T6" fmla="*/ 0 w 48"/>
              <a:gd name="T7" fmla="*/ 24 h 47"/>
              <a:gd name="T8" fmla="*/ 24 w 48"/>
              <a:gd name="T9" fmla="*/ 0 h 47"/>
              <a:gd name="T10" fmla="*/ 24 w 48"/>
              <a:gd name="T11" fmla="*/ 15 h 47"/>
              <a:gd name="T12" fmla="*/ 15 w 48"/>
              <a:gd name="T13" fmla="*/ 24 h 47"/>
              <a:gd name="T14" fmla="*/ 24 w 48"/>
              <a:gd name="T15" fmla="*/ 32 h 47"/>
              <a:gd name="T16" fmla="*/ 32 w 48"/>
              <a:gd name="T17" fmla="*/ 24 h 47"/>
              <a:gd name="T18" fmla="*/ 24 w 48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" h="47">
                <a:moveTo>
                  <a:pt x="24" y="0"/>
                </a:moveTo>
                <a:cubicBezTo>
                  <a:pt x="37" y="0"/>
                  <a:pt x="48" y="11"/>
                  <a:pt x="48" y="24"/>
                </a:cubicBezTo>
                <a:cubicBezTo>
                  <a:pt x="48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9" y="32"/>
                  <a:pt x="32" y="28"/>
                  <a:pt x="32" y="24"/>
                </a:cubicBezTo>
                <a:cubicBezTo>
                  <a:pt x="32" y="19"/>
                  <a:pt x="29" y="15"/>
                  <a:pt x="24" y="15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</p:spPr>
        <p:txBody>
          <a:bodyPr vert="horz" wrap="square" lIns="75493" tIns="37747" rIns="75493" bIns="37747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Freeform 27"/>
          <p:cNvSpPr/>
          <p:nvPr/>
        </p:nvSpPr>
        <p:spPr bwMode="auto">
          <a:xfrm>
            <a:off x="4904937" y="2373181"/>
            <a:ext cx="1742819" cy="1480155"/>
          </a:xfrm>
          <a:custGeom>
            <a:avLst/>
            <a:gdLst>
              <a:gd name="T0" fmla="*/ 172 w 223"/>
              <a:gd name="T1" fmla="*/ 172 h 190"/>
              <a:gd name="T2" fmla="*/ 50 w 223"/>
              <a:gd name="T3" fmla="*/ 122 h 190"/>
              <a:gd name="T4" fmla="*/ 0 w 223"/>
              <a:gd name="T5" fmla="*/ 0 h 190"/>
              <a:gd name="T6" fmla="*/ 22 w 223"/>
              <a:gd name="T7" fmla="*/ 0 h 190"/>
              <a:gd name="T8" fmla="*/ 66 w 223"/>
              <a:gd name="T9" fmla="*/ 106 h 190"/>
              <a:gd name="T10" fmla="*/ 172 w 223"/>
              <a:gd name="T11" fmla="*/ 150 h 190"/>
              <a:gd name="T12" fmla="*/ 172 w 223"/>
              <a:gd name="T13" fmla="*/ 132 h 190"/>
              <a:gd name="T14" fmla="*/ 223 w 223"/>
              <a:gd name="T15" fmla="*/ 163 h 190"/>
              <a:gd name="T16" fmla="*/ 172 w 223"/>
              <a:gd name="T17" fmla="*/ 190 h 190"/>
              <a:gd name="T18" fmla="*/ 172 w 223"/>
              <a:gd name="T19" fmla="*/ 17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" h="190">
                <a:moveTo>
                  <a:pt x="172" y="172"/>
                </a:moveTo>
                <a:cubicBezTo>
                  <a:pt x="124" y="172"/>
                  <a:pt x="81" y="153"/>
                  <a:pt x="50" y="122"/>
                </a:cubicBezTo>
                <a:cubicBezTo>
                  <a:pt x="19" y="91"/>
                  <a:pt x="0" y="48"/>
                  <a:pt x="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41"/>
                  <a:pt x="39" y="79"/>
                  <a:pt x="66" y="106"/>
                </a:cubicBezTo>
                <a:cubicBezTo>
                  <a:pt x="93" y="133"/>
                  <a:pt x="131" y="150"/>
                  <a:pt x="172" y="150"/>
                </a:cubicBezTo>
                <a:cubicBezTo>
                  <a:pt x="172" y="132"/>
                  <a:pt x="172" y="132"/>
                  <a:pt x="172" y="132"/>
                </a:cubicBezTo>
                <a:cubicBezTo>
                  <a:pt x="223" y="163"/>
                  <a:pt x="223" y="163"/>
                  <a:pt x="223" y="163"/>
                </a:cubicBezTo>
                <a:cubicBezTo>
                  <a:pt x="172" y="190"/>
                  <a:pt x="172" y="190"/>
                  <a:pt x="172" y="190"/>
                </a:cubicBezTo>
                <a:lnTo>
                  <a:pt x="172" y="172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</p:spPr>
        <p:txBody>
          <a:bodyPr vert="horz" wrap="square" lIns="75493" tIns="37747" rIns="75493" bIns="37747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28"/>
          <p:cNvSpPr/>
          <p:nvPr/>
        </p:nvSpPr>
        <p:spPr bwMode="auto">
          <a:xfrm>
            <a:off x="4021955" y="2373181"/>
            <a:ext cx="2625803" cy="2360336"/>
          </a:xfrm>
          <a:custGeom>
            <a:avLst/>
            <a:gdLst>
              <a:gd name="T0" fmla="*/ 285 w 336"/>
              <a:gd name="T1" fmla="*/ 285 h 303"/>
              <a:gd name="T2" fmla="*/ 84 w 336"/>
              <a:gd name="T3" fmla="*/ 202 h 303"/>
              <a:gd name="T4" fmla="*/ 0 w 336"/>
              <a:gd name="T5" fmla="*/ 0 h 303"/>
              <a:gd name="T6" fmla="*/ 23 w 336"/>
              <a:gd name="T7" fmla="*/ 0 h 303"/>
              <a:gd name="T8" fmla="*/ 100 w 336"/>
              <a:gd name="T9" fmla="*/ 186 h 303"/>
              <a:gd name="T10" fmla="*/ 285 w 336"/>
              <a:gd name="T11" fmla="*/ 262 h 303"/>
              <a:gd name="T12" fmla="*/ 285 w 336"/>
              <a:gd name="T13" fmla="*/ 245 h 303"/>
              <a:gd name="T14" fmla="*/ 336 w 336"/>
              <a:gd name="T15" fmla="*/ 275 h 303"/>
              <a:gd name="T16" fmla="*/ 285 w 336"/>
              <a:gd name="T17" fmla="*/ 303 h 303"/>
              <a:gd name="T18" fmla="*/ 285 w 336"/>
              <a:gd name="T19" fmla="*/ 285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6" h="303">
                <a:moveTo>
                  <a:pt x="285" y="285"/>
                </a:moveTo>
                <a:cubicBezTo>
                  <a:pt x="206" y="285"/>
                  <a:pt x="135" y="253"/>
                  <a:pt x="84" y="202"/>
                </a:cubicBezTo>
                <a:cubicBezTo>
                  <a:pt x="32" y="150"/>
                  <a:pt x="0" y="7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72"/>
                  <a:pt x="52" y="138"/>
                  <a:pt x="100" y="186"/>
                </a:cubicBezTo>
                <a:cubicBezTo>
                  <a:pt x="147" y="233"/>
                  <a:pt x="213" y="262"/>
                  <a:pt x="285" y="262"/>
                </a:cubicBezTo>
                <a:cubicBezTo>
                  <a:pt x="285" y="245"/>
                  <a:pt x="285" y="245"/>
                  <a:pt x="285" y="245"/>
                </a:cubicBezTo>
                <a:cubicBezTo>
                  <a:pt x="336" y="275"/>
                  <a:pt x="336" y="275"/>
                  <a:pt x="336" y="275"/>
                </a:cubicBezTo>
                <a:cubicBezTo>
                  <a:pt x="285" y="303"/>
                  <a:pt x="285" y="303"/>
                  <a:pt x="285" y="303"/>
                </a:cubicBezTo>
                <a:lnTo>
                  <a:pt x="285" y="28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vert="horz" wrap="square" lIns="75493" tIns="37747" rIns="75493" bIns="37747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Freeform 29"/>
          <p:cNvSpPr/>
          <p:nvPr/>
        </p:nvSpPr>
        <p:spPr bwMode="auto">
          <a:xfrm>
            <a:off x="3165428" y="2373181"/>
            <a:ext cx="3482331" cy="3217441"/>
          </a:xfrm>
          <a:custGeom>
            <a:avLst/>
            <a:gdLst>
              <a:gd name="T0" fmla="*/ 395 w 446"/>
              <a:gd name="T1" fmla="*/ 395 h 413"/>
              <a:gd name="T2" fmla="*/ 116 w 446"/>
              <a:gd name="T3" fmla="*/ 279 h 413"/>
              <a:gd name="T4" fmla="*/ 0 w 446"/>
              <a:gd name="T5" fmla="*/ 0 h 413"/>
              <a:gd name="T6" fmla="*/ 23 w 446"/>
              <a:gd name="T7" fmla="*/ 0 h 413"/>
              <a:gd name="T8" fmla="*/ 132 w 446"/>
              <a:gd name="T9" fmla="*/ 263 h 413"/>
              <a:gd name="T10" fmla="*/ 395 w 446"/>
              <a:gd name="T11" fmla="*/ 373 h 413"/>
              <a:gd name="T12" fmla="*/ 395 w 446"/>
              <a:gd name="T13" fmla="*/ 355 h 413"/>
              <a:gd name="T14" fmla="*/ 446 w 446"/>
              <a:gd name="T15" fmla="*/ 385 h 413"/>
              <a:gd name="T16" fmla="*/ 395 w 446"/>
              <a:gd name="T17" fmla="*/ 413 h 413"/>
              <a:gd name="T18" fmla="*/ 395 w 446"/>
              <a:gd name="T19" fmla="*/ 3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6" h="413">
                <a:moveTo>
                  <a:pt x="395" y="395"/>
                </a:moveTo>
                <a:cubicBezTo>
                  <a:pt x="286" y="395"/>
                  <a:pt x="187" y="351"/>
                  <a:pt x="116" y="279"/>
                </a:cubicBezTo>
                <a:cubicBezTo>
                  <a:pt x="44" y="208"/>
                  <a:pt x="0" y="10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103"/>
                  <a:pt x="64" y="196"/>
                  <a:pt x="132" y="263"/>
                </a:cubicBezTo>
                <a:cubicBezTo>
                  <a:pt x="199" y="331"/>
                  <a:pt x="292" y="372"/>
                  <a:pt x="395" y="373"/>
                </a:cubicBezTo>
                <a:cubicBezTo>
                  <a:pt x="395" y="355"/>
                  <a:pt x="395" y="355"/>
                  <a:pt x="395" y="355"/>
                </a:cubicBezTo>
                <a:cubicBezTo>
                  <a:pt x="446" y="385"/>
                  <a:pt x="446" y="385"/>
                  <a:pt x="446" y="385"/>
                </a:cubicBezTo>
                <a:cubicBezTo>
                  <a:pt x="395" y="413"/>
                  <a:pt x="395" y="413"/>
                  <a:pt x="395" y="413"/>
                </a:cubicBezTo>
                <a:lnTo>
                  <a:pt x="395" y="395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</p:spPr>
        <p:txBody>
          <a:bodyPr vert="horz" wrap="square" lIns="75493" tIns="37747" rIns="75493" bIns="37747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09192" y="3237947"/>
            <a:ext cx="561227" cy="774115"/>
          </a:xfrm>
          <a:prstGeom prst="rect">
            <a:avLst/>
          </a:prstGeom>
          <a:noFill/>
        </p:spPr>
        <p:txBody>
          <a:bodyPr wrap="none" lIns="75493" tIns="37747" rIns="75493" bIns="37747" rtlCol="0" anchor="ctr">
            <a:spAutoFit/>
          </a:bodyPr>
          <a:lstStyle/>
          <a:p>
            <a:r>
              <a:rPr lang="en-US" altLang="zh-CN" sz="4535" dirty="0">
                <a:solidFill>
                  <a:srgbClr val="1F4E79"/>
                </a:solidFill>
                <a:cs typeface="+mn-ea"/>
                <a:sym typeface="+mn-lt"/>
              </a:rPr>
              <a:t>A</a:t>
            </a:r>
            <a:endParaRPr lang="zh-CN" altLang="en-US" sz="4535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9193" y="4100203"/>
            <a:ext cx="517945" cy="774115"/>
          </a:xfrm>
          <a:prstGeom prst="rect">
            <a:avLst/>
          </a:prstGeom>
          <a:noFill/>
        </p:spPr>
        <p:txBody>
          <a:bodyPr wrap="none" lIns="75493" tIns="37747" rIns="75493" bIns="37747" rtlCol="0" anchor="ctr">
            <a:spAutoFit/>
          </a:bodyPr>
          <a:lstStyle/>
          <a:p>
            <a:r>
              <a:rPr lang="en-US" altLang="zh-CN" sz="4535" dirty="0">
                <a:solidFill>
                  <a:srgbClr val="7F7F7F"/>
                </a:solidFill>
                <a:cs typeface="+mn-ea"/>
                <a:sym typeface="+mn-lt"/>
              </a:rPr>
              <a:t>B</a:t>
            </a:r>
            <a:endParaRPr lang="zh-CN" altLang="en-US" sz="4535" dirty="0">
              <a:solidFill>
                <a:srgbClr val="7F7F7F"/>
              </a:solidFill>
              <a:cs typeface="+mn-ea"/>
              <a:sym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09191" y="4990552"/>
            <a:ext cx="541991" cy="774115"/>
          </a:xfrm>
          <a:prstGeom prst="rect">
            <a:avLst/>
          </a:prstGeom>
          <a:noFill/>
        </p:spPr>
        <p:txBody>
          <a:bodyPr wrap="none" lIns="75493" tIns="37747" rIns="75493" bIns="37747" rtlCol="0" anchor="ctr">
            <a:spAutoFit/>
          </a:bodyPr>
          <a:lstStyle/>
          <a:p>
            <a:r>
              <a:rPr lang="en-US" altLang="zh-CN" sz="4535" dirty="0">
                <a:solidFill>
                  <a:srgbClr val="1F4E79"/>
                </a:solidFill>
                <a:cs typeface="+mn-ea"/>
                <a:sym typeface="+mn-lt"/>
              </a:rPr>
              <a:t>C</a:t>
            </a:r>
            <a:endParaRPr lang="zh-CN" altLang="en-US" sz="4535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52252" y="3286883"/>
            <a:ext cx="3878125" cy="795018"/>
          </a:xfrm>
          <a:prstGeom prst="rect">
            <a:avLst/>
          </a:prstGeom>
          <a:noFill/>
        </p:spPr>
        <p:txBody>
          <a:bodyPr wrap="square" lIns="75493" tIns="37747" rIns="75493" bIns="37747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网课在课前看完，课下去</a:t>
            </a:r>
            <a:r>
              <a:rPr lang="en-US" altLang="zh-CN" sz="1335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leetcode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和洛谷刷题巩固数据结构，多学点应用，为之后的</a:t>
            </a:r>
            <a:r>
              <a:rPr lang="en-US" altLang="zh-CN" sz="1335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csp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算法考试打基础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52252" y="4205838"/>
            <a:ext cx="3878125" cy="548476"/>
          </a:xfrm>
          <a:prstGeom prst="rect">
            <a:avLst/>
          </a:prstGeom>
          <a:noFill/>
        </p:spPr>
        <p:txBody>
          <a:bodyPr wrap="square" lIns="75493" tIns="37747" rIns="75493" bIns="37747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多看看头文件里的源代码，看</a:t>
            </a:r>
            <a:r>
              <a:rPr lang="en-US" altLang="zh-CN" sz="1335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stl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里面是怎么写代码的，学习一下编码思维和规范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2252" y="5105859"/>
            <a:ext cx="3878125" cy="548476"/>
          </a:xfrm>
          <a:prstGeom prst="rect">
            <a:avLst/>
          </a:prstGeom>
          <a:noFill/>
        </p:spPr>
        <p:txBody>
          <a:bodyPr wrap="square" lIns="75493" tIns="37747" rIns="75493" bIns="37747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这门课程是必须要学好的，不管是为了之后的工作还是为了保研，都必须更加努力学习这门课程</a:t>
            </a:r>
          </a:p>
        </p:txBody>
      </p:sp>
      <p:sp>
        <p:nvSpPr>
          <p:cNvPr id="26" name="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自我想法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5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50"/>
                            </p:stCondLst>
                            <p:childTnLst>
                              <p:par>
                                <p:cTn id="5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50"/>
                            </p:stCondLst>
                            <p:childTnLst>
                              <p:par>
                                <p:cTn id="7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23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833162" y="4017646"/>
            <a:ext cx="202007" cy="20200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5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34165" y="1994505"/>
            <a:ext cx="4043006" cy="3241931"/>
            <a:chOff x="3934047" y="1994426"/>
            <a:chExt cx="4043228" cy="3242109"/>
          </a:xfrm>
        </p:grpSpPr>
        <p:sp>
          <p:nvSpPr>
            <p:cNvPr id="9" name="Oval 8"/>
            <p:cNvSpPr/>
            <p:nvPr/>
          </p:nvSpPr>
          <p:spPr>
            <a:xfrm>
              <a:off x="5279066" y="2674089"/>
              <a:ext cx="202018" cy="202018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75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608136" y="2674089"/>
              <a:ext cx="202018" cy="202018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75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608136" y="5034517"/>
              <a:ext cx="202018" cy="202018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75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292736" y="5034517"/>
              <a:ext cx="202018" cy="202018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75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804155" y="2940171"/>
              <a:ext cx="173120" cy="17312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75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693510" y="4068705"/>
              <a:ext cx="101445" cy="101445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75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693510" y="3585800"/>
              <a:ext cx="101445" cy="101445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75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645186" y="4401059"/>
              <a:ext cx="173120" cy="17312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75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292735" y="4416560"/>
              <a:ext cx="173120" cy="17312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75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313444" y="3320943"/>
              <a:ext cx="101445" cy="101445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75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939207" y="1994426"/>
              <a:ext cx="140485" cy="140485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75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156035" y="2731110"/>
              <a:ext cx="101445" cy="101445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75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5910558" y="3554271"/>
              <a:ext cx="140485" cy="140485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75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293958" y="3582052"/>
              <a:ext cx="101445" cy="101445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75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809549" y="3169647"/>
              <a:ext cx="202018" cy="202018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75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6214063" y="4047264"/>
              <a:ext cx="202018" cy="202018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75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6258120" y="3001378"/>
              <a:ext cx="173120" cy="17312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75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860463" y="4416560"/>
              <a:ext cx="101445" cy="101445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75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5722989" y="3888709"/>
              <a:ext cx="173120" cy="17312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75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206757" y="4722601"/>
              <a:ext cx="101445" cy="101445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75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5662937" y="4723037"/>
              <a:ext cx="202018" cy="202018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75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6431240" y="3788086"/>
              <a:ext cx="101445" cy="101445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75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5489114" y="3003388"/>
              <a:ext cx="202018" cy="202018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75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7699925" y="4969704"/>
              <a:ext cx="101445" cy="101445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75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511006" y="3531329"/>
              <a:ext cx="101445" cy="101445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75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011567" y="5084803"/>
              <a:ext cx="101445" cy="101445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75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5991324" y="4838495"/>
              <a:ext cx="101445" cy="101445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75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cxnSp>
          <p:nvCxnSpPr>
            <p:cNvPr id="38" name="Straight Connector 37"/>
            <p:cNvCxnSpPr>
              <a:stCxn id="9" idx="6"/>
              <a:endCxn id="20" idx="2"/>
            </p:cNvCxnSpPr>
            <p:nvPr/>
          </p:nvCxnSpPr>
          <p:spPr>
            <a:xfrm flipH="1" flipV="1">
              <a:off x="3939207" y="2064669"/>
              <a:ext cx="1541877" cy="710429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0" idx="6"/>
              <a:endCxn id="21" idx="2"/>
            </p:cNvCxnSpPr>
            <p:nvPr/>
          </p:nvCxnSpPr>
          <p:spPr>
            <a:xfrm>
              <a:off x="4079692" y="2064669"/>
              <a:ext cx="2076343" cy="717164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1" idx="6"/>
              <a:endCxn id="10" idx="2"/>
            </p:cNvCxnSpPr>
            <p:nvPr/>
          </p:nvCxnSpPr>
          <p:spPr>
            <a:xfrm flipV="1">
              <a:off x="6257480" y="2775098"/>
              <a:ext cx="350656" cy="6735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0" idx="4"/>
              <a:endCxn id="14" idx="0"/>
            </p:cNvCxnSpPr>
            <p:nvPr/>
          </p:nvCxnSpPr>
          <p:spPr>
            <a:xfrm>
              <a:off x="6709145" y="2876107"/>
              <a:ext cx="1181570" cy="64064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4" idx="4"/>
              <a:endCxn id="16" idx="0"/>
            </p:cNvCxnSpPr>
            <p:nvPr/>
          </p:nvCxnSpPr>
          <p:spPr>
            <a:xfrm flipH="1">
              <a:off x="6744233" y="3113291"/>
              <a:ext cx="1146482" cy="472509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6" idx="4"/>
              <a:endCxn id="15" idx="0"/>
            </p:cNvCxnSpPr>
            <p:nvPr/>
          </p:nvCxnSpPr>
          <p:spPr>
            <a:xfrm>
              <a:off x="6744233" y="3687245"/>
              <a:ext cx="0" cy="381460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5" idx="4"/>
              <a:endCxn id="17" idx="0"/>
            </p:cNvCxnSpPr>
            <p:nvPr/>
          </p:nvCxnSpPr>
          <p:spPr>
            <a:xfrm flipH="1">
              <a:off x="6731746" y="4170150"/>
              <a:ext cx="12487" cy="230909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7" idx="4"/>
              <a:endCxn id="11" idx="0"/>
            </p:cNvCxnSpPr>
            <p:nvPr/>
          </p:nvCxnSpPr>
          <p:spPr>
            <a:xfrm flipH="1">
              <a:off x="6709145" y="4574179"/>
              <a:ext cx="22601" cy="460338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1" idx="2"/>
              <a:endCxn id="35" idx="6"/>
            </p:cNvCxnSpPr>
            <p:nvPr/>
          </p:nvCxnSpPr>
          <p:spPr>
            <a:xfrm flipH="1">
              <a:off x="6113012" y="5135526"/>
              <a:ext cx="495124" cy="0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35" idx="2"/>
              <a:endCxn id="12" idx="6"/>
            </p:cNvCxnSpPr>
            <p:nvPr/>
          </p:nvCxnSpPr>
          <p:spPr>
            <a:xfrm flipH="1">
              <a:off x="5494754" y="5135526"/>
              <a:ext cx="516813" cy="0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2" idx="0"/>
              <a:endCxn id="18" idx="4"/>
            </p:cNvCxnSpPr>
            <p:nvPr/>
          </p:nvCxnSpPr>
          <p:spPr>
            <a:xfrm flipH="1" flipV="1">
              <a:off x="5379295" y="4589680"/>
              <a:ext cx="14450" cy="444837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8" idx="0"/>
              <a:endCxn id="13" idx="4"/>
            </p:cNvCxnSpPr>
            <p:nvPr/>
          </p:nvCxnSpPr>
          <p:spPr>
            <a:xfrm flipH="1" flipV="1">
              <a:off x="3934047" y="4219697"/>
              <a:ext cx="1445248" cy="196863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13" idx="0"/>
              <a:endCxn id="19" idx="4"/>
            </p:cNvCxnSpPr>
            <p:nvPr/>
          </p:nvCxnSpPr>
          <p:spPr>
            <a:xfrm flipV="1">
              <a:off x="3934047" y="3422388"/>
              <a:ext cx="1430120" cy="595291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9" idx="0"/>
              <a:endCxn id="9" idx="4"/>
            </p:cNvCxnSpPr>
            <p:nvPr/>
          </p:nvCxnSpPr>
          <p:spPr>
            <a:xfrm flipV="1">
              <a:off x="5364167" y="2876107"/>
              <a:ext cx="15908" cy="444836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13" idx="7"/>
              <a:endCxn id="34" idx="3"/>
            </p:cNvCxnSpPr>
            <p:nvPr/>
          </p:nvCxnSpPr>
          <p:spPr>
            <a:xfrm flipV="1">
              <a:off x="4005471" y="3617918"/>
              <a:ext cx="1520391" cy="429346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34" idx="0"/>
              <a:endCxn id="32" idx="4"/>
            </p:cNvCxnSpPr>
            <p:nvPr/>
          </p:nvCxnSpPr>
          <p:spPr>
            <a:xfrm flipV="1">
              <a:off x="5561729" y="3205406"/>
              <a:ext cx="28394" cy="325923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32" idx="1"/>
              <a:endCxn id="9" idx="5"/>
            </p:cNvCxnSpPr>
            <p:nvPr/>
          </p:nvCxnSpPr>
          <p:spPr>
            <a:xfrm flipH="1" flipV="1">
              <a:off x="5451499" y="2846522"/>
              <a:ext cx="67200" cy="186451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19" idx="6"/>
              <a:endCxn id="32" idx="3"/>
            </p:cNvCxnSpPr>
            <p:nvPr/>
          </p:nvCxnSpPr>
          <p:spPr>
            <a:xfrm flipV="1">
              <a:off x="5414889" y="3175821"/>
              <a:ext cx="103810" cy="195845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32" idx="7"/>
              <a:endCxn id="20" idx="4"/>
            </p:cNvCxnSpPr>
            <p:nvPr/>
          </p:nvCxnSpPr>
          <p:spPr>
            <a:xfrm flipH="1" flipV="1">
              <a:off x="4009450" y="2134911"/>
              <a:ext cx="1652097" cy="898062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0" idx="5"/>
              <a:endCxn id="26" idx="1"/>
            </p:cNvCxnSpPr>
            <p:nvPr/>
          </p:nvCxnSpPr>
          <p:spPr>
            <a:xfrm>
              <a:off x="4059118" y="2114337"/>
              <a:ext cx="2224355" cy="912394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24" idx="0"/>
              <a:endCxn id="20" idx="4"/>
            </p:cNvCxnSpPr>
            <p:nvPr/>
          </p:nvCxnSpPr>
          <p:spPr>
            <a:xfrm flipH="1" flipV="1">
              <a:off x="4009450" y="2134911"/>
              <a:ext cx="1901108" cy="1034736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26" idx="0"/>
              <a:endCxn id="21" idx="5"/>
            </p:cNvCxnSpPr>
            <p:nvPr/>
          </p:nvCxnSpPr>
          <p:spPr>
            <a:xfrm flipH="1" flipV="1">
              <a:off x="6242624" y="2817699"/>
              <a:ext cx="102056" cy="183679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26" idx="7"/>
              <a:endCxn id="10" idx="3"/>
            </p:cNvCxnSpPr>
            <p:nvPr/>
          </p:nvCxnSpPr>
          <p:spPr>
            <a:xfrm flipV="1">
              <a:off x="6405887" y="2846522"/>
              <a:ext cx="231834" cy="180209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6" idx="4"/>
              <a:endCxn id="23" idx="0"/>
            </p:cNvCxnSpPr>
            <p:nvPr/>
          </p:nvCxnSpPr>
          <p:spPr>
            <a:xfrm>
              <a:off x="6344680" y="3174498"/>
              <a:ext cx="1" cy="407554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26" idx="3"/>
              <a:endCxn id="22" idx="7"/>
            </p:cNvCxnSpPr>
            <p:nvPr/>
          </p:nvCxnSpPr>
          <p:spPr>
            <a:xfrm flipH="1">
              <a:off x="6030469" y="3149145"/>
              <a:ext cx="253004" cy="425700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28" idx="0"/>
              <a:endCxn id="32" idx="5"/>
            </p:cNvCxnSpPr>
            <p:nvPr/>
          </p:nvCxnSpPr>
          <p:spPr>
            <a:xfrm flipH="1" flipV="1">
              <a:off x="5661547" y="3175821"/>
              <a:ext cx="148002" cy="712888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3" idx="6"/>
              <a:endCxn id="28" idx="2"/>
            </p:cNvCxnSpPr>
            <p:nvPr/>
          </p:nvCxnSpPr>
          <p:spPr>
            <a:xfrm flipV="1">
              <a:off x="4035056" y="3975269"/>
              <a:ext cx="1687933" cy="143419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8" idx="7"/>
              <a:endCxn id="28" idx="3"/>
            </p:cNvCxnSpPr>
            <p:nvPr/>
          </p:nvCxnSpPr>
          <p:spPr>
            <a:xfrm flipV="1">
              <a:off x="5440502" y="4036476"/>
              <a:ext cx="307840" cy="405437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28" idx="5"/>
              <a:endCxn id="25" idx="2"/>
            </p:cNvCxnSpPr>
            <p:nvPr/>
          </p:nvCxnSpPr>
          <p:spPr>
            <a:xfrm>
              <a:off x="5870756" y="4036476"/>
              <a:ext cx="343307" cy="111797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28" idx="7"/>
              <a:endCxn id="22" idx="4"/>
            </p:cNvCxnSpPr>
            <p:nvPr/>
          </p:nvCxnSpPr>
          <p:spPr>
            <a:xfrm flipV="1">
              <a:off x="5870756" y="3694756"/>
              <a:ext cx="110045" cy="219306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22" idx="6"/>
              <a:endCxn id="23" idx="2"/>
            </p:cNvCxnSpPr>
            <p:nvPr/>
          </p:nvCxnSpPr>
          <p:spPr>
            <a:xfrm>
              <a:off x="6051043" y="3624514"/>
              <a:ext cx="242915" cy="8261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23" idx="7"/>
              <a:endCxn id="14" idx="3"/>
            </p:cNvCxnSpPr>
            <p:nvPr/>
          </p:nvCxnSpPr>
          <p:spPr>
            <a:xfrm flipV="1">
              <a:off x="6380547" y="3087938"/>
              <a:ext cx="1448961" cy="508970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14" idx="2"/>
              <a:endCxn id="26" idx="6"/>
            </p:cNvCxnSpPr>
            <p:nvPr/>
          </p:nvCxnSpPr>
          <p:spPr>
            <a:xfrm flipH="1">
              <a:off x="6431240" y="3026731"/>
              <a:ext cx="1372915" cy="61207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23" idx="4"/>
              <a:endCxn id="25" idx="0"/>
            </p:cNvCxnSpPr>
            <p:nvPr/>
          </p:nvCxnSpPr>
          <p:spPr>
            <a:xfrm flipH="1">
              <a:off x="6315072" y="3683497"/>
              <a:ext cx="29609" cy="363767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22" idx="5"/>
              <a:endCxn id="25" idx="1"/>
            </p:cNvCxnSpPr>
            <p:nvPr/>
          </p:nvCxnSpPr>
          <p:spPr>
            <a:xfrm>
              <a:off x="6030469" y="3674182"/>
              <a:ext cx="213179" cy="402667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25" idx="3"/>
              <a:endCxn id="27" idx="7"/>
            </p:cNvCxnSpPr>
            <p:nvPr/>
          </p:nvCxnSpPr>
          <p:spPr>
            <a:xfrm flipH="1">
              <a:off x="5947052" y="4219697"/>
              <a:ext cx="296596" cy="211719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27" idx="1"/>
              <a:endCxn id="28" idx="4"/>
            </p:cNvCxnSpPr>
            <p:nvPr/>
          </p:nvCxnSpPr>
          <p:spPr>
            <a:xfrm flipH="1" flipV="1">
              <a:off x="5809549" y="4061829"/>
              <a:ext cx="65770" cy="369587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18" idx="6"/>
              <a:endCxn id="27" idx="2"/>
            </p:cNvCxnSpPr>
            <p:nvPr/>
          </p:nvCxnSpPr>
          <p:spPr>
            <a:xfrm flipV="1">
              <a:off x="5465855" y="4467283"/>
              <a:ext cx="394608" cy="35837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27" idx="3"/>
              <a:endCxn id="30" idx="0"/>
            </p:cNvCxnSpPr>
            <p:nvPr/>
          </p:nvCxnSpPr>
          <p:spPr>
            <a:xfrm flipH="1">
              <a:off x="5763946" y="4503149"/>
              <a:ext cx="111373" cy="219888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2" idx="7"/>
              <a:endCxn id="30" idx="3"/>
            </p:cNvCxnSpPr>
            <p:nvPr/>
          </p:nvCxnSpPr>
          <p:spPr>
            <a:xfrm flipV="1">
              <a:off x="5465169" y="4895470"/>
              <a:ext cx="227353" cy="168632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30" idx="1"/>
              <a:endCxn id="18" idx="5"/>
            </p:cNvCxnSpPr>
            <p:nvPr/>
          </p:nvCxnSpPr>
          <p:spPr>
            <a:xfrm flipH="1" flipV="1">
              <a:off x="5440502" y="4564327"/>
              <a:ext cx="252020" cy="188295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36" idx="2"/>
              <a:endCxn id="30" idx="6"/>
            </p:cNvCxnSpPr>
            <p:nvPr/>
          </p:nvCxnSpPr>
          <p:spPr>
            <a:xfrm flipH="1" flipV="1">
              <a:off x="5864955" y="4824046"/>
              <a:ext cx="126369" cy="65172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36" idx="7"/>
              <a:endCxn id="25" idx="4"/>
            </p:cNvCxnSpPr>
            <p:nvPr/>
          </p:nvCxnSpPr>
          <p:spPr>
            <a:xfrm flipV="1">
              <a:off x="6077913" y="4249282"/>
              <a:ext cx="237159" cy="604069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29" idx="0"/>
              <a:endCxn id="25" idx="6"/>
            </p:cNvCxnSpPr>
            <p:nvPr/>
          </p:nvCxnSpPr>
          <p:spPr>
            <a:xfrm flipV="1">
              <a:off x="6257480" y="4148273"/>
              <a:ext cx="158601" cy="574328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25" idx="6"/>
              <a:endCxn id="15" idx="2"/>
            </p:cNvCxnSpPr>
            <p:nvPr/>
          </p:nvCxnSpPr>
          <p:spPr>
            <a:xfrm flipV="1">
              <a:off x="6416081" y="4119428"/>
              <a:ext cx="277429" cy="28845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5" idx="1"/>
              <a:endCxn id="31" idx="5"/>
            </p:cNvCxnSpPr>
            <p:nvPr/>
          </p:nvCxnSpPr>
          <p:spPr>
            <a:xfrm flipH="1" flipV="1">
              <a:off x="6517829" y="3874675"/>
              <a:ext cx="190537" cy="208886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31" idx="1"/>
              <a:endCxn id="23" idx="5"/>
            </p:cNvCxnSpPr>
            <p:nvPr/>
          </p:nvCxnSpPr>
          <p:spPr>
            <a:xfrm flipH="1" flipV="1">
              <a:off x="6380547" y="3668641"/>
              <a:ext cx="65549" cy="134301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31" idx="7"/>
              <a:endCxn id="16" idx="3"/>
            </p:cNvCxnSpPr>
            <p:nvPr/>
          </p:nvCxnSpPr>
          <p:spPr>
            <a:xfrm flipV="1">
              <a:off x="6517829" y="3672389"/>
              <a:ext cx="190537" cy="130553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25" idx="7"/>
              <a:endCxn id="31" idx="3"/>
            </p:cNvCxnSpPr>
            <p:nvPr/>
          </p:nvCxnSpPr>
          <p:spPr>
            <a:xfrm flipV="1">
              <a:off x="6386496" y="3874675"/>
              <a:ext cx="59600" cy="202174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29" idx="7"/>
              <a:endCxn id="33" idx="3"/>
            </p:cNvCxnSpPr>
            <p:nvPr/>
          </p:nvCxnSpPr>
          <p:spPr>
            <a:xfrm>
              <a:off x="6293346" y="4737457"/>
              <a:ext cx="1421435" cy="318836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33" idx="6"/>
              <a:endCxn id="17" idx="2"/>
            </p:cNvCxnSpPr>
            <p:nvPr/>
          </p:nvCxnSpPr>
          <p:spPr>
            <a:xfrm flipH="1" flipV="1">
              <a:off x="6645186" y="4487619"/>
              <a:ext cx="1156184" cy="532808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33" idx="0"/>
              <a:endCxn id="15" idx="3"/>
            </p:cNvCxnSpPr>
            <p:nvPr/>
          </p:nvCxnSpPr>
          <p:spPr>
            <a:xfrm flipH="1" flipV="1">
              <a:off x="6708366" y="4155294"/>
              <a:ext cx="1042282" cy="814410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36" idx="4"/>
              <a:endCxn id="35" idx="0"/>
            </p:cNvCxnSpPr>
            <p:nvPr/>
          </p:nvCxnSpPr>
          <p:spPr>
            <a:xfrm>
              <a:off x="6042047" y="4939940"/>
              <a:ext cx="20243" cy="144863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36" idx="5"/>
              <a:endCxn id="11" idx="1"/>
            </p:cNvCxnSpPr>
            <p:nvPr/>
          </p:nvCxnSpPr>
          <p:spPr>
            <a:xfrm>
              <a:off x="6077913" y="4925084"/>
              <a:ext cx="559808" cy="139018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1" idx="0"/>
              <a:endCxn id="29" idx="5"/>
            </p:cNvCxnSpPr>
            <p:nvPr/>
          </p:nvCxnSpPr>
          <p:spPr>
            <a:xfrm flipH="1" flipV="1">
              <a:off x="6293346" y="4809190"/>
              <a:ext cx="415799" cy="225327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33" idx="5"/>
              <a:endCxn id="11" idx="1"/>
            </p:cNvCxnSpPr>
            <p:nvPr/>
          </p:nvCxnSpPr>
          <p:spPr>
            <a:xfrm flipH="1">
              <a:off x="6637721" y="5056293"/>
              <a:ext cx="1148793" cy="7809"/>
            </a:xfrm>
            <a:prstGeom prst="line">
              <a:avLst/>
            </a:prstGeom>
            <a:ln w="3175">
              <a:solidFill>
                <a:srgbClr val="1F4E7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Users\Jokomoro\Documents\iphone5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3477" y="2058067"/>
            <a:ext cx="2018460" cy="366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Oval 168"/>
          <p:cNvSpPr/>
          <p:nvPr/>
        </p:nvSpPr>
        <p:spPr>
          <a:xfrm>
            <a:off x="8178435" y="2607116"/>
            <a:ext cx="788669" cy="788669"/>
          </a:xfrm>
          <a:prstGeom prst="ellipse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5" b="1" dirty="0">
                <a:solidFill>
                  <a:schemeClr val="tx1"/>
                </a:solidFill>
                <a:cs typeface="+mn-ea"/>
                <a:sym typeface="+mn-lt"/>
              </a:rPr>
              <a:t>85%</a:t>
            </a:r>
          </a:p>
        </p:txBody>
      </p:sp>
      <p:sp>
        <p:nvSpPr>
          <p:cNvPr id="170" name="Arc 169"/>
          <p:cNvSpPr/>
          <p:nvPr/>
        </p:nvSpPr>
        <p:spPr>
          <a:xfrm>
            <a:off x="8178225" y="2606906"/>
            <a:ext cx="788904" cy="788904"/>
          </a:xfrm>
          <a:prstGeom prst="arc">
            <a:avLst>
              <a:gd name="adj1" fmla="val 16200000"/>
              <a:gd name="adj2" fmla="val 11287514"/>
            </a:avLst>
          </a:prstGeom>
          <a:ln w="63500" cap="rnd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75">
              <a:cs typeface="+mn-ea"/>
              <a:sym typeface="+mn-lt"/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8007172" y="4626099"/>
            <a:ext cx="788669" cy="788669"/>
          </a:xfrm>
          <a:prstGeom prst="ellipse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5" b="1">
                <a:solidFill>
                  <a:schemeClr val="tx1"/>
                </a:solidFill>
                <a:cs typeface="+mn-ea"/>
                <a:sym typeface="+mn-lt"/>
              </a:rPr>
              <a:t>50%</a:t>
            </a:r>
          </a:p>
        </p:txBody>
      </p:sp>
      <p:sp>
        <p:nvSpPr>
          <p:cNvPr id="173" name="Arc 172"/>
          <p:cNvSpPr/>
          <p:nvPr/>
        </p:nvSpPr>
        <p:spPr>
          <a:xfrm>
            <a:off x="8006962" y="4625889"/>
            <a:ext cx="788904" cy="788904"/>
          </a:xfrm>
          <a:prstGeom prst="arc">
            <a:avLst>
              <a:gd name="adj1" fmla="val 16200000"/>
              <a:gd name="adj2" fmla="val 4901100"/>
            </a:avLst>
          </a:prstGeom>
          <a:ln w="63500" cap="rnd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75">
              <a:cs typeface="+mn-ea"/>
              <a:sym typeface="+mn-lt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2945892" y="1670503"/>
            <a:ext cx="788669" cy="788669"/>
          </a:xfrm>
          <a:prstGeom prst="ellipse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5" b="1" dirty="0">
                <a:solidFill>
                  <a:schemeClr val="tx1"/>
                </a:solidFill>
                <a:cs typeface="+mn-ea"/>
                <a:sym typeface="+mn-lt"/>
              </a:rPr>
              <a:t>90%</a:t>
            </a:r>
          </a:p>
        </p:txBody>
      </p:sp>
      <p:sp>
        <p:nvSpPr>
          <p:cNvPr id="176" name="Arc 175"/>
          <p:cNvSpPr/>
          <p:nvPr/>
        </p:nvSpPr>
        <p:spPr>
          <a:xfrm>
            <a:off x="2945681" y="1670293"/>
            <a:ext cx="788904" cy="788904"/>
          </a:xfrm>
          <a:prstGeom prst="arc">
            <a:avLst>
              <a:gd name="adj1" fmla="val 16200000"/>
              <a:gd name="adj2" fmla="val 13687926"/>
            </a:avLst>
          </a:prstGeom>
          <a:ln w="63500" cap="rnd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75">
              <a:cs typeface="+mn-ea"/>
              <a:sym typeface="+mn-lt"/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2956495" y="3753992"/>
            <a:ext cx="788669" cy="788669"/>
          </a:xfrm>
          <a:prstGeom prst="ellipse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5" b="1">
                <a:solidFill>
                  <a:schemeClr val="tx1"/>
                </a:solidFill>
                <a:cs typeface="+mn-ea"/>
                <a:sym typeface="+mn-lt"/>
              </a:rPr>
              <a:t>90%</a:t>
            </a:r>
          </a:p>
        </p:txBody>
      </p:sp>
      <p:sp>
        <p:nvSpPr>
          <p:cNvPr id="179" name="Arc 178"/>
          <p:cNvSpPr/>
          <p:nvPr/>
        </p:nvSpPr>
        <p:spPr>
          <a:xfrm>
            <a:off x="2956284" y="3753782"/>
            <a:ext cx="788904" cy="788904"/>
          </a:xfrm>
          <a:prstGeom prst="arc">
            <a:avLst>
              <a:gd name="adj1" fmla="val 16200000"/>
              <a:gd name="adj2" fmla="val 13687926"/>
            </a:avLst>
          </a:prstGeom>
          <a:ln w="63500" cap="rnd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75">
              <a:cs typeface="+mn-ea"/>
              <a:sym typeface="+mn-lt"/>
            </a:endParaRPr>
          </a:p>
        </p:txBody>
      </p:sp>
      <p:sp>
        <p:nvSpPr>
          <p:cNvPr id="103" name="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课程难点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C1580F-BAEB-451C-925B-9AD33A60CA69}"/>
              </a:ext>
            </a:extLst>
          </p:cNvPr>
          <p:cNvSpPr txBox="1"/>
          <p:nvPr/>
        </p:nvSpPr>
        <p:spPr>
          <a:xfrm>
            <a:off x="653143" y="1832690"/>
            <a:ext cx="2303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图论</a:t>
            </a:r>
            <a:endParaRPr lang="en-US" altLang="zh-CN" dirty="0"/>
          </a:p>
          <a:p>
            <a:r>
              <a:rPr lang="zh-CN" altLang="en-US" dirty="0"/>
              <a:t>这个数据结构我写不出来源代码，对我非常的难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695199-AA17-468A-B483-3CCF26BAD453}"/>
              </a:ext>
            </a:extLst>
          </p:cNvPr>
          <p:cNvSpPr txBox="1"/>
          <p:nvPr/>
        </p:nvSpPr>
        <p:spPr>
          <a:xfrm>
            <a:off x="9134669" y="4625889"/>
            <a:ext cx="201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需要学习一些处理图像的算法来处理复杂的问题</a:t>
            </a:r>
            <a:r>
              <a:rPr lang="en-US" altLang="zh-CN" baseline="30000" dirty="0"/>
              <a:t>[3]</a:t>
            </a:r>
            <a:endParaRPr lang="zh-CN" altLang="en-US" baseline="30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5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 animBg="1"/>
      <p:bldP spid="172" grpId="0" animBg="1"/>
      <p:bldP spid="173" grpId="0" animBg="1"/>
      <p:bldP spid="175" grpId="0" animBg="1"/>
      <p:bldP spid="176" grpId="0" animBg="1"/>
      <p:bldP spid="178" grpId="0" animBg="1"/>
      <p:bldP spid="179" grpId="0" animBg="1"/>
      <p:bldP spid="10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21"/>
          <p:cNvSpPr txBox="1"/>
          <p:nvPr>
            <p:custDataLst>
              <p:tags r:id="rId1"/>
            </p:custDataLst>
          </p:nvPr>
        </p:nvSpPr>
        <p:spPr>
          <a:xfrm>
            <a:off x="155542" y="131977"/>
            <a:ext cx="710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文献引用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59E8F4-B9BD-4CB4-B134-202618E4A56E}"/>
              </a:ext>
            </a:extLst>
          </p:cNvPr>
          <p:cNvSpPr txBox="1"/>
          <p:nvPr/>
        </p:nvSpPr>
        <p:spPr>
          <a:xfrm>
            <a:off x="457199" y="951722"/>
            <a:ext cx="10291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/>
              <a:t>豆瓣</a:t>
            </a:r>
            <a:r>
              <a:rPr lang="en-US" altLang="zh-CN" dirty="0"/>
              <a:t>《</a:t>
            </a:r>
            <a:r>
              <a:rPr lang="zh-CN" altLang="en-US" dirty="0"/>
              <a:t>计算机程序设计与介绍</a:t>
            </a:r>
            <a:r>
              <a:rPr lang="en-US" altLang="zh-CN" dirty="0"/>
              <a:t>》</a:t>
            </a:r>
            <a:r>
              <a:rPr lang="zh-CN" altLang="en-US" dirty="0"/>
              <a:t>介绍 </a:t>
            </a:r>
            <a:r>
              <a:rPr lang="en-US" altLang="zh-CN" dirty="0"/>
              <a:t>[DB/OL]. </a:t>
            </a:r>
            <a:r>
              <a:rPr lang="en-US" altLang="zh-CN" dirty="0">
                <a:hlinkClick r:id="rId4"/>
              </a:rPr>
              <a:t>https://zhidao.baidu.com/question/590147641.html</a:t>
            </a:r>
            <a:r>
              <a:rPr lang="zh-CN" altLang="en-US" dirty="0"/>
              <a:t>，</a:t>
            </a:r>
            <a:r>
              <a:rPr lang="en-US" altLang="zh-CN" b="0" i="0" dirty="0">
                <a:effectLst/>
                <a:latin typeface="+mj-lt"/>
                <a:ea typeface="PingFang SC" panose="020B0400000000000000" pitchFamily="34" charset="-122"/>
              </a:rPr>
              <a:t>2021-03-7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i="0" dirty="0">
                <a:solidFill>
                  <a:srgbClr val="191919"/>
                </a:solidFill>
                <a:effectLst/>
                <a:ea typeface="PingFang SC" panose="020B0400000000000000" pitchFamily="34" charset="-122"/>
              </a:rPr>
              <a:t> 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[2]  </a:t>
            </a:r>
            <a:r>
              <a:rPr lang="zh-CN" altLang="en-US" dirty="0"/>
              <a:t>搜狐计蒜客</a:t>
            </a:r>
            <a:r>
              <a:rPr lang="en-US" altLang="zh-CN" dirty="0"/>
              <a:t>. </a:t>
            </a:r>
            <a:r>
              <a:rPr lang="zh-CN" altLang="en-US" i="0" dirty="0">
                <a:solidFill>
                  <a:srgbClr val="191919"/>
                </a:solidFill>
                <a:effectLst/>
                <a:ea typeface="PingFang SC" panose="020B0400000000000000" pitchFamily="34" charset="-122"/>
              </a:rPr>
              <a:t>传奇人物 </a:t>
            </a:r>
            <a:r>
              <a:rPr lang="en-US" altLang="zh-CN" i="0" dirty="0">
                <a:solidFill>
                  <a:srgbClr val="191919"/>
                </a:solidFill>
                <a:effectLst/>
                <a:ea typeface="PingFang SC" panose="020B0400000000000000" pitchFamily="34" charset="-122"/>
              </a:rPr>
              <a:t>| </a:t>
            </a:r>
            <a:r>
              <a:rPr lang="zh-CN" altLang="en-US" i="0" dirty="0">
                <a:solidFill>
                  <a:srgbClr val="191919"/>
                </a:solidFill>
                <a:effectLst/>
                <a:ea typeface="PingFang SC" panose="020B0400000000000000" pitchFamily="34" charset="-122"/>
              </a:rPr>
              <a:t>算法和数据结构的先驱者 </a:t>
            </a:r>
            <a:r>
              <a:rPr lang="en-US" altLang="zh-CN" i="0" dirty="0">
                <a:solidFill>
                  <a:srgbClr val="191919"/>
                </a:solidFill>
                <a:effectLst/>
                <a:ea typeface="PingFang SC" panose="020B0400000000000000" pitchFamily="34" charset="-122"/>
              </a:rPr>
              <a:t>Donald E. Knuth [DB/OL].</a:t>
            </a:r>
          </a:p>
          <a:p>
            <a:r>
              <a:rPr lang="en-US" altLang="zh-CN" i="0" dirty="0">
                <a:solidFill>
                  <a:srgbClr val="191919"/>
                </a:solidFill>
                <a:effectLst/>
                <a:ea typeface="PingFang SC" panose="020B0400000000000000" pitchFamily="34" charset="-122"/>
                <a:hlinkClick r:id="rId5"/>
              </a:rPr>
              <a:t>https://www.sohu.com/a/217122225_286966</a:t>
            </a:r>
            <a:r>
              <a:rPr lang="en-US" altLang="zh-CN" i="0" dirty="0">
                <a:solidFill>
                  <a:srgbClr val="191919"/>
                </a:solidFill>
                <a:effectLst/>
                <a:ea typeface="PingFang SC" panose="020B0400000000000000" pitchFamily="34" charset="-122"/>
              </a:rPr>
              <a:t>, </a:t>
            </a:r>
            <a:r>
              <a:rPr lang="en-US" altLang="zh-CN" b="0" i="0" dirty="0">
                <a:effectLst/>
                <a:latin typeface="+mj-lt"/>
                <a:ea typeface="PingFang SC" panose="020B0400000000000000" pitchFamily="34" charset="-122"/>
              </a:rPr>
              <a:t>2021-03-7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i="0" dirty="0">
                <a:solidFill>
                  <a:srgbClr val="191919"/>
                </a:solidFill>
                <a:effectLst/>
                <a:ea typeface="PingFang SC" panose="020B0400000000000000" pitchFamily="34" charset="-122"/>
              </a:rPr>
              <a:t> </a:t>
            </a:r>
          </a:p>
          <a:p>
            <a:r>
              <a:rPr lang="en-US" altLang="zh-CN" i="0" dirty="0">
                <a:solidFill>
                  <a:srgbClr val="191919"/>
                </a:solidFill>
                <a:effectLst/>
                <a:ea typeface="PingFang SC" panose="020B0400000000000000" pitchFamily="34" charset="-122"/>
              </a:rPr>
              <a:t>[3] </a:t>
            </a:r>
            <a:r>
              <a:rPr lang="en-US" altLang="zh-CN" dirty="0"/>
              <a:t> . </a:t>
            </a:r>
            <a:r>
              <a:rPr lang="en-US" altLang="zh-CN" dirty="0" err="1"/>
              <a:t>Alario</a:t>
            </a:r>
            <a:r>
              <a:rPr lang="en-US" altLang="zh-CN" dirty="0"/>
              <a:t>, F.-X. &amp; Ferrand, L. A set of 400 pictures standardized for French: Norms for name agreement, image agreement, familiarity, visual complexity, image variability, and age of acquisition. Behavior Research Methods, Instruments, &amp; Computers 31, 531–552 (1999).</a:t>
            </a:r>
            <a:endParaRPr lang="en-US" altLang="zh-CN" i="0" dirty="0">
              <a:solidFill>
                <a:srgbClr val="191919"/>
              </a:solidFill>
              <a:effectLst/>
              <a:ea typeface="PingFang SC" panose="020B0400000000000000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出品 6"/>
          <p:cNvSpPr txBox="1"/>
          <p:nvPr/>
        </p:nvSpPr>
        <p:spPr>
          <a:xfrm>
            <a:off x="2080244" y="58699"/>
            <a:ext cx="3640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目录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CONTENT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淘宝品 1"/>
          <p:cNvGrpSpPr/>
          <p:nvPr/>
        </p:nvGrpSpPr>
        <p:grpSpPr>
          <a:xfrm>
            <a:off x="1390444" y="2539403"/>
            <a:ext cx="4077970" cy="688340"/>
            <a:chOff x="5597" y="3113"/>
            <a:chExt cx="6422" cy="1084"/>
          </a:xfrm>
        </p:grpSpPr>
        <p:sp>
          <p:nvSpPr>
            <p:cNvPr id="9" name="圆角淘网出品 8"/>
            <p:cNvSpPr/>
            <p:nvPr/>
          </p:nvSpPr>
          <p:spPr>
            <a:xfrm>
              <a:off x="5597" y="3113"/>
              <a:ext cx="6422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     数据结构与算法的重要性</a:t>
              </a:r>
            </a:p>
          </p:txBody>
        </p:sp>
        <p:sp>
          <p:nvSpPr>
            <p:cNvPr id="10" name="淘宝网出品 9"/>
            <p:cNvSpPr/>
            <p:nvPr/>
          </p:nvSpPr>
          <p:spPr>
            <a:xfrm>
              <a:off x="5775" y="3303"/>
              <a:ext cx="787" cy="70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1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淘2"/>
          <p:cNvGrpSpPr/>
          <p:nvPr/>
        </p:nvGrpSpPr>
        <p:grpSpPr>
          <a:xfrm>
            <a:off x="1390444" y="3571913"/>
            <a:ext cx="4077970" cy="688340"/>
            <a:chOff x="5597" y="4739"/>
            <a:chExt cx="6422" cy="1084"/>
          </a:xfrm>
        </p:grpSpPr>
        <p:sp>
          <p:nvSpPr>
            <p:cNvPr id="17" name="圆出品 16"/>
            <p:cNvSpPr/>
            <p:nvPr/>
          </p:nvSpPr>
          <p:spPr>
            <a:xfrm>
              <a:off x="5597" y="4739"/>
              <a:ext cx="6422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      数据结构与算法的历史</a:t>
              </a:r>
            </a:p>
          </p:txBody>
        </p:sp>
        <p:sp>
          <p:nvSpPr>
            <p:cNvPr id="18" name="17"/>
            <p:cNvSpPr/>
            <p:nvPr/>
          </p:nvSpPr>
          <p:spPr>
            <a:xfrm>
              <a:off x="5775" y="4888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2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淘 3"/>
          <p:cNvGrpSpPr/>
          <p:nvPr/>
        </p:nvGrpSpPr>
        <p:grpSpPr>
          <a:xfrm>
            <a:off x="6501005" y="2554386"/>
            <a:ext cx="4705060" cy="688340"/>
            <a:chOff x="13641" y="3102"/>
            <a:chExt cx="6599" cy="1084"/>
          </a:xfrm>
        </p:grpSpPr>
        <p:sp>
          <p:nvSpPr>
            <p:cNvPr id="19" name="圆品 18"/>
            <p:cNvSpPr/>
            <p:nvPr/>
          </p:nvSpPr>
          <p:spPr>
            <a:xfrm>
              <a:off x="13818" y="3102"/>
              <a:ext cx="6422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数据结构与算法的名人轶事</a:t>
              </a:r>
            </a:p>
          </p:txBody>
        </p:sp>
        <p:sp>
          <p:nvSpPr>
            <p:cNvPr id="20" name="淘品 19"/>
            <p:cNvSpPr/>
            <p:nvPr/>
          </p:nvSpPr>
          <p:spPr>
            <a:xfrm>
              <a:off x="13641" y="3250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3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2"/>
          <p:cNvGrpSpPr/>
          <p:nvPr/>
        </p:nvGrpSpPr>
        <p:grpSpPr>
          <a:xfrm>
            <a:off x="6500765" y="3477298"/>
            <a:ext cx="4754925" cy="688340"/>
            <a:chOff x="5234" y="4765"/>
            <a:chExt cx="6527" cy="1084"/>
          </a:xfrm>
        </p:grpSpPr>
        <p:sp>
          <p:nvSpPr>
            <p:cNvPr id="27" name="16"/>
            <p:cNvSpPr/>
            <p:nvPr/>
          </p:nvSpPr>
          <p:spPr>
            <a:xfrm>
              <a:off x="5339" y="4765"/>
              <a:ext cx="6422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对数据结构与算法课的期望</a:t>
              </a:r>
            </a:p>
          </p:txBody>
        </p:sp>
        <p:sp>
          <p:nvSpPr>
            <p:cNvPr id="28" name="17"/>
            <p:cNvSpPr/>
            <p:nvPr/>
          </p:nvSpPr>
          <p:spPr>
            <a:xfrm>
              <a:off x="5234" y="4955"/>
              <a:ext cx="787" cy="76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4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"/>
          <p:cNvSpPr/>
          <p:nvPr/>
        </p:nvSpPr>
        <p:spPr>
          <a:xfrm>
            <a:off x="3022896" y="236272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淘宝网出品 10"/>
          <p:cNvSpPr txBox="1"/>
          <p:nvPr/>
        </p:nvSpPr>
        <p:spPr>
          <a:xfrm>
            <a:off x="1604827" y="3553581"/>
            <a:ext cx="39161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数据结构与算法的重要性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淘出品 11"/>
          <p:cNvSpPr/>
          <p:nvPr/>
        </p:nvSpPr>
        <p:spPr>
          <a:xfrm>
            <a:off x="6900421" y="0"/>
            <a:ext cx="529157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淘宝出品 12"/>
          <p:cNvSpPr/>
          <p:nvPr/>
        </p:nvSpPr>
        <p:spPr>
          <a:xfrm>
            <a:off x="8555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120546" y="551625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"/>
          <p:cNvSpPr txBox="1"/>
          <p:nvPr/>
        </p:nvSpPr>
        <p:spPr>
          <a:xfrm>
            <a:off x="9093850" y="2288959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高效性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8609081" y="2065837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淘宝出品 24"/>
          <p:cNvSpPr/>
          <p:nvPr/>
        </p:nvSpPr>
        <p:spPr>
          <a:xfrm>
            <a:off x="8569717" y="2965412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淘宝出品 25"/>
          <p:cNvSpPr txBox="1"/>
          <p:nvPr/>
        </p:nvSpPr>
        <p:spPr>
          <a:xfrm>
            <a:off x="9093850" y="3268902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简洁性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8609081" y="3045780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淘宝出品 27"/>
          <p:cNvSpPr/>
          <p:nvPr/>
        </p:nvSpPr>
        <p:spPr>
          <a:xfrm>
            <a:off x="8555081" y="392605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淘宝出品 29"/>
          <p:cNvSpPr txBox="1"/>
          <p:nvPr/>
        </p:nvSpPr>
        <p:spPr>
          <a:xfrm>
            <a:off x="9093850" y="4215300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直观性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8609081" y="4001248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淘宝出品 31"/>
          <p:cNvSpPr/>
          <p:nvPr/>
        </p:nvSpPr>
        <p:spPr>
          <a:xfrm>
            <a:off x="8555081" y="4880421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46853" y="666227"/>
            <a:ext cx="294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F4E79"/>
                </a:solidFill>
              </a:rPr>
              <a:t>https://www.ypppt.com/</a:t>
            </a:r>
            <a:endParaRPr lang="zh-CN" altLang="en-US" dirty="0">
              <a:solidFill>
                <a:srgbClr val="1F4E7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3" grpId="1" animBg="1"/>
      <p:bldP spid="21" grpId="0"/>
      <p:bldP spid="21" grpId="1"/>
      <p:bldP spid="25" grpId="0" animBg="1"/>
      <p:bldP spid="26" grpId="0"/>
      <p:bldP spid="28" grpId="0" animBg="1"/>
      <p:bldP spid="30" grpId="0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出品 4"/>
          <p:cNvSpPr txBox="1"/>
          <p:nvPr/>
        </p:nvSpPr>
        <p:spPr>
          <a:xfrm>
            <a:off x="1944230" y="247966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重要性</a:t>
            </a:r>
          </a:p>
        </p:txBody>
      </p:sp>
      <p:sp>
        <p:nvSpPr>
          <p:cNvPr id="2" name="圆角淘出品 1"/>
          <p:cNvSpPr/>
          <p:nvPr/>
        </p:nvSpPr>
        <p:spPr>
          <a:xfrm>
            <a:off x="1233578" y="3148642"/>
            <a:ext cx="2449902" cy="131984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cs typeface="+mn-ea"/>
                <a:sym typeface="+mn-lt"/>
              </a:rPr>
              <a:t>特点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3907765" y="1268699"/>
            <a:ext cx="439948" cy="5079725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圆角淘出品 6"/>
          <p:cNvSpPr/>
          <p:nvPr/>
        </p:nvSpPr>
        <p:spPr>
          <a:xfrm>
            <a:off x="4451230" y="1268699"/>
            <a:ext cx="6202393" cy="106043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高效性：好的算法可以在非常短的时间就解决比较困难复杂的问题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圆角淘出品 7"/>
          <p:cNvSpPr/>
          <p:nvPr/>
        </p:nvSpPr>
        <p:spPr>
          <a:xfrm>
            <a:off x="4451230" y="3278344"/>
            <a:ext cx="6202393" cy="106043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简洁性：好的算法的代码可读性较好，加上伪代码和流程图就可以迅速传播该算法的思想</a:t>
            </a:r>
          </a:p>
        </p:txBody>
      </p:sp>
      <p:sp>
        <p:nvSpPr>
          <p:cNvPr id="9" name="圆角淘宝出品 8"/>
          <p:cNvSpPr/>
          <p:nvPr/>
        </p:nvSpPr>
        <p:spPr>
          <a:xfrm>
            <a:off x="4451229" y="5287989"/>
            <a:ext cx="6202393" cy="106043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直观性：算法的命名比较好的话可以增加可读性，使人更容易理解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00"/>
                            </p:stCondLst>
                            <p:childTnLst>
                              <p:par>
                                <p:cTn id="23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1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3" grpId="0" animBg="1"/>
      <p:bldP spid="7" grpId="0" animBg="1"/>
      <p:bldP spid="7" grpId="1" animBg="1"/>
      <p:bldP spid="7" grpId="2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重要性</a:t>
            </a:r>
          </a:p>
        </p:txBody>
      </p:sp>
      <p:sp>
        <p:nvSpPr>
          <p:cNvPr id="8" name="淘宝出品 7"/>
          <p:cNvSpPr txBox="1"/>
          <p:nvPr/>
        </p:nvSpPr>
        <p:spPr>
          <a:xfrm>
            <a:off x="927001" y="1182746"/>
            <a:ext cx="215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C79945-0042-4307-BE90-9E22DCCEE199}"/>
              </a:ext>
            </a:extLst>
          </p:cNvPr>
          <p:cNvSpPr txBox="1"/>
          <p:nvPr/>
        </p:nvSpPr>
        <p:spPr>
          <a:xfrm>
            <a:off x="895546" y="1827873"/>
            <a:ext cx="5113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E75B6"/>
                </a:solidFill>
              </a:rPr>
              <a:t>   以求两个数的最大公因数为例</a:t>
            </a:r>
            <a:endParaRPr lang="en-US" altLang="zh-CN" dirty="0">
              <a:solidFill>
                <a:srgbClr val="2E75B6"/>
              </a:solidFill>
            </a:endParaRPr>
          </a:p>
          <a:p>
            <a:r>
              <a:rPr lang="zh-CN" altLang="en-US" dirty="0">
                <a:solidFill>
                  <a:srgbClr val="2E75B6"/>
                </a:solidFill>
              </a:rPr>
              <a:t>   如果以暴力枚举的方法就很慢，是</a:t>
            </a:r>
            <a:r>
              <a:rPr lang="en-US" altLang="zh-CN" dirty="0">
                <a:solidFill>
                  <a:srgbClr val="2E75B6"/>
                </a:solidFill>
              </a:rPr>
              <a:t>O</a:t>
            </a:r>
            <a:r>
              <a:rPr lang="zh-CN" altLang="en-US" dirty="0">
                <a:solidFill>
                  <a:srgbClr val="2E75B6"/>
                </a:solidFill>
              </a:rPr>
              <a:t>（</a:t>
            </a:r>
            <a:r>
              <a:rPr lang="en-US" altLang="zh-CN" dirty="0">
                <a:solidFill>
                  <a:srgbClr val="2E75B6"/>
                </a:solidFill>
              </a:rPr>
              <a:t>n</a:t>
            </a:r>
            <a:r>
              <a:rPr lang="zh-CN" altLang="en-US" dirty="0">
                <a:solidFill>
                  <a:srgbClr val="2E75B6"/>
                </a:solidFill>
              </a:rPr>
              <a:t>），而使用右图的算法就会变得非常快，是</a:t>
            </a:r>
            <a:r>
              <a:rPr lang="en-US" altLang="zh-CN" dirty="0">
                <a:solidFill>
                  <a:srgbClr val="2E75B6"/>
                </a:solidFill>
              </a:rPr>
              <a:t>O</a:t>
            </a:r>
            <a:r>
              <a:rPr lang="zh-CN" altLang="en-US" dirty="0">
                <a:solidFill>
                  <a:srgbClr val="2E75B6"/>
                </a:solidFill>
              </a:rPr>
              <a:t>（</a:t>
            </a:r>
            <a:r>
              <a:rPr lang="en-US" altLang="zh-CN" dirty="0" err="1">
                <a:solidFill>
                  <a:srgbClr val="2E75B6"/>
                </a:solidFill>
              </a:rPr>
              <a:t>logn</a:t>
            </a:r>
            <a:r>
              <a:rPr lang="zh-CN" altLang="en-US" dirty="0">
                <a:solidFill>
                  <a:srgbClr val="2E75B6"/>
                </a:solidFill>
              </a:rPr>
              <a:t>）</a:t>
            </a:r>
            <a:endParaRPr lang="en-US" altLang="zh-CN" dirty="0">
              <a:solidFill>
                <a:srgbClr val="2E75B6"/>
              </a:solidFill>
            </a:endParaRPr>
          </a:p>
          <a:p>
            <a:r>
              <a:rPr lang="zh-CN" altLang="en-US" dirty="0">
                <a:solidFill>
                  <a:srgbClr val="2E75B6"/>
                </a:solidFill>
              </a:rPr>
              <a:t>用下图就比较形象了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0DD141-80B6-49D5-82EB-92EFCAD65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46" y="3469614"/>
            <a:ext cx="5859817" cy="32170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F227503-480C-4353-912D-061A6B36B014}"/>
              </a:ext>
            </a:extLst>
          </p:cNvPr>
          <p:cNvSpPr txBox="1"/>
          <p:nvPr/>
        </p:nvSpPr>
        <p:spPr>
          <a:xfrm>
            <a:off x="3825454" y="3750906"/>
            <a:ext cx="1698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Y=x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（暴力）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0CBB27-0FBD-4F63-A2DD-DD4D1270D98B}"/>
              </a:ext>
            </a:extLst>
          </p:cNvPr>
          <p:cNvSpPr txBox="1"/>
          <p:nvPr/>
        </p:nvSpPr>
        <p:spPr>
          <a:xfrm>
            <a:off x="4243117" y="5645020"/>
            <a:ext cx="27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Y=</a:t>
            </a:r>
            <a:r>
              <a:rPr lang="en-US" altLang="zh-CN" dirty="0" err="1">
                <a:solidFill>
                  <a:schemeClr val="accent2"/>
                </a:solidFill>
              </a:rPr>
              <a:t>logn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（辗转相除法）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28F612-D663-4F7B-BE41-B4A3E9A47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143" y="820664"/>
            <a:ext cx="4528857" cy="5216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淘出品 9"/>
          <p:cNvSpPr/>
          <p:nvPr/>
        </p:nvSpPr>
        <p:spPr>
          <a:xfrm>
            <a:off x="3047168" y="2160134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淘出品 10"/>
          <p:cNvSpPr txBox="1"/>
          <p:nvPr/>
        </p:nvSpPr>
        <p:spPr>
          <a:xfrm>
            <a:off x="992000" y="3433616"/>
            <a:ext cx="5494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数据结构与算法的历史</a:t>
            </a:r>
            <a:endParaRPr lang="en-US" altLang="zh-CN" sz="4000" b="1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淘出品 11"/>
          <p:cNvSpPr/>
          <p:nvPr/>
        </p:nvSpPr>
        <p:spPr>
          <a:xfrm>
            <a:off x="6900421" y="0"/>
            <a:ext cx="529157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淘出品 12"/>
          <p:cNvSpPr/>
          <p:nvPr/>
        </p:nvSpPr>
        <p:spPr>
          <a:xfrm>
            <a:off x="8555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120546" y="551625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淘出品 20"/>
          <p:cNvSpPr txBox="1"/>
          <p:nvPr/>
        </p:nvSpPr>
        <p:spPr>
          <a:xfrm>
            <a:off x="9023168" y="2232250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起源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8609081" y="2065837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淘出品 24"/>
          <p:cNvSpPr/>
          <p:nvPr/>
        </p:nvSpPr>
        <p:spPr>
          <a:xfrm>
            <a:off x="8569717" y="2965412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淘宝出品 25"/>
          <p:cNvSpPr txBox="1"/>
          <p:nvPr/>
        </p:nvSpPr>
        <p:spPr>
          <a:xfrm>
            <a:off x="9023168" y="3192958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发展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8609081" y="3045780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淘出品 27"/>
          <p:cNvSpPr/>
          <p:nvPr/>
        </p:nvSpPr>
        <p:spPr>
          <a:xfrm>
            <a:off x="8555081" y="392605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淘出品 29"/>
          <p:cNvSpPr txBox="1"/>
          <p:nvPr/>
        </p:nvSpPr>
        <p:spPr>
          <a:xfrm>
            <a:off x="9023168" y="4153666"/>
            <a:ext cx="217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到今天的发展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8609081" y="4001248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淘出品 31"/>
          <p:cNvSpPr/>
          <p:nvPr/>
        </p:nvSpPr>
        <p:spPr>
          <a:xfrm>
            <a:off x="8555081" y="4880421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50"/>
                            </p:stCondLst>
                            <p:childTnLst>
                              <p:par>
                                <p:cTn id="19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5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95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45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5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45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95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45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95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450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1" grpId="1"/>
      <p:bldP spid="13" grpId="0" animBg="1"/>
      <p:bldP spid="13" grpId="1" animBg="1"/>
      <p:bldP spid="21" grpId="0"/>
      <p:bldP spid="25" grpId="0" animBg="1"/>
      <p:bldP spid="26" grpId="0"/>
      <p:bldP spid="28" grpId="0" animBg="1"/>
      <p:bldP spid="30" grpId="0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出品 27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创始人：高德纳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C1885B-D83B-4234-A28A-7B7595268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8839"/>
            <a:ext cx="2168165" cy="323556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F74E3CE-F9A6-4B90-A1ED-B5AE0E15B603}"/>
              </a:ext>
            </a:extLst>
          </p:cNvPr>
          <p:cNvSpPr txBox="1"/>
          <p:nvPr/>
        </p:nvSpPr>
        <p:spPr>
          <a:xfrm>
            <a:off x="2845836" y="1054359"/>
            <a:ext cx="6755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1968</a:t>
            </a:r>
            <a:r>
              <a:rPr lang="zh-CN" altLang="en-US" dirty="0"/>
              <a:t>年克努思开创了数据结构的最初体系，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唐纳徳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·E. 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克努特（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Donald </a:t>
            </a:r>
            <a:r>
              <a:rPr lang="en-US" altLang="zh-CN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E.Knuath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，中文名高徳纳）是算法和程序设计技术的先驱者，是计算机排版系统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TEX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和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METAFONT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的发明者，他因这些成就和大量创造性的深远的著作（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19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部书和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160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篇论文）而誉满全球。作为斯坦福大学计算机程序设计艺术的荣誉退休教授，他当前正全神贯注于完成其关于计算机科学的史诗性的七卷集。这一伟大工程在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1962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年他还是加利福尼亚理工学院的研究生时就开始了。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Knuth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教授获得了许多奖项和荣誉，包括美国计算机协会图灵奖（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ACM Turing Award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），美国前总统卡特授予的科学金奖（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Medal of Science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），美国数学学会斯蒂尔奖（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AMS Steele Prize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），以及由于发明先进技术而于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1996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年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11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月荣获的极受尊重的京都奖（</a:t>
            </a:r>
            <a:r>
              <a:rPr lang="en-US" altLang="zh-CN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Kyoato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Prize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）</a:t>
            </a:r>
            <a:r>
              <a:rPr lang="en-US" altLang="zh-CN" b="0" i="0" baseline="3000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[1]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EB9885-1AA0-42ED-B922-DF1678C0EB43}"/>
              </a:ext>
            </a:extLst>
          </p:cNvPr>
          <p:cNvSpPr txBox="1"/>
          <p:nvPr/>
        </p:nvSpPr>
        <p:spPr>
          <a:xfrm>
            <a:off x="158620" y="4217437"/>
            <a:ext cx="164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（高德纳）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出品 27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发展：众多牛人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C5164FB-F586-4BB0-949A-F21E98F1EB73}"/>
              </a:ext>
            </a:extLst>
          </p:cNvPr>
          <p:cNvSpPr txBox="1"/>
          <p:nvPr/>
        </p:nvSpPr>
        <p:spPr>
          <a:xfrm>
            <a:off x="317241" y="1088964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艾兹格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迪科斯彻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D7C5D7-7B06-4940-B903-7BD4FA90D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8296"/>
            <a:ext cx="2712209" cy="28012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6509780-01C5-4171-9759-0757A3AD0499}"/>
              </a:ext>
            </a:extLst>
          </p:cNvPr>
          <p:cNvSpPr txBox="1"/>
          <p:nvPr/>
        </p:nvSpPr>
        <p:spPr>
          <a:xfrm>
            <a:off x="2765516" y="1458296"/>
            <a:ext cx="4176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91919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主要成就：提出“</a:t>
            </a:r>
            <a:r>
              <a:rPr lang="en-US" altLang="zh-CN" b="0" i="0" dirty="0" err="1">
                <a:solidFill>
                  <a:srgbClr val="191919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goto</a:t>
            </a:r>
            <a:r>
              <a:rPr lang="zh-CN" altLang="en-US" b="0" i="0" dirty="0">
                <a:solidFill>
                  <a:srgbClr val="191919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有害论”，提出信号量和</a:t>
            </a:r>
            <a:r>
              <a:rPr lang="en-US" altLang="zh-CN" b="0" i="0" dirty="0">
                <a:solidFill>
                  <a:srgbClr val="191919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PV</a:t>
            </a:r>
            <a:r>
              <a:rPr lang="zh-CN" altLang="en-US" b="0" i="0" dirty="0">
                <a:solidFill>
                  <a:srgbClr val="191919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原语，解决了“哲学家聚餐”问题， 最短路径算法和银行家算法的创造者，第一个</a:t>
            </a:r>
            <a:r>
              <a:rPr lang="en-US" altLang="zh-CN" b="0" i="0" dirty="0">
                <a:solidFill>
                  <a:srgbClr val="191919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Algol 60</a:t>
            </a:r>
            <a:r>
              <a:rPr lang="zh-CN" altLang="en-US" b="0" i="0" dirty="0">
                <a:solidFill>
                  <a:srgbClr val="191919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编译器的设计者和实现者，</a:t>
            </a:r>
            <a:r>
              <a:rPr lang="en-US" altLang="zh-CN" b="0" i="0" dirty="0">
                <a:solidFill>
                  <a:srgbClr val="191919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THE</a:t>
            </a:r>
            <a:r>
              <a:rPr lang="zh-CN" altLang="en-US" b="0" i="0" dirty="0">
                <a:solidFill>
                  <a:srgbClr val="191919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操作系统的设计者和开发者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97D539B-8937-4B32-8784-15E2DCB17A38}"/>
              </a:ext>
            </a:extLst>
          </p:cNvPr>
          <p:cNvSpPr txBox="1"/>
          <p:nvPr/>
        </p:nvSpPr>
        <p:spPr>
          <a:xfrm>
            <a:off x="7445828" y="1088964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约翰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巴克斯</a:t>
            </a:r>
            <a:endParaRPr lang="zh-CN" altLang="en-US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EACC32EE-027B-4C59-AAFB-68A576E66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828" y="1488777"/>
            <a:ext cx="1660850" cy="2770785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3B3DBA31-4358-479C-863F-00B98F853DA0}"/>
              </a:ext>
            </a:extLst>
          </p:cNvPr>
          <p:cNvSpPr txBox="1"/>
          <p:nvPr/>
        </p:nvSpPr>
        <p:spPr>
          <a:xfrm>
            <a:off x="9106678" y="1658130"/>
            <a:ext cx="27282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主要成就：高级编程系统，程序设计语言规范的形式化定义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发展：众多牛人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A812366-87C5-4DDD-B5A4-B9D0EDF53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44" y="1719184"/>
            <a:ext cx="2148140" cy="378219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03CD4A04-B8A6-4229-91E0-1B1D7206A74E}"/>
              </a:ext>
            </a:extLst>
          </p:cNvPr>
          <p:cNvSpPr txBox="1"/>
          <p:nvPr/>
        </p:nvSpPr>
        <p:spPr>
          <a:xfrm>
            <a:off x="143244" y="1249457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肯尼斯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艾佛森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FD1899F-504A-433B-9B1D-0A77F3307905}"/>
              </a:ext>
            </a:extLst>
          </p:cNvPr>
          <p:cNvSpPr txBox="1"/>
          <p:nvPr/>
        </p:nvSpPr>
        <p:spPr>
          <a:xfrm>
            <a:off x="2453309" y="2528809"/>
            <a:ext cx="3275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主要成就：程序设计语言和数学符号，互动系统的设计，运用 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APL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进行教学，程序设计语言的理论与实践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EAF621A-F28C-4CB7-BA13-C0B95A0532B0}"/>
              </a:ext>
            </a:extLst>
          </p:cNvPr>
          <p:cNvSpPr txBox="1"/>
          <p:nvPr/>
        </p:nvSpPr>
        <p:spPr>
          <a:xfrm>
            <a:off x="6245464" y="1243843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丹尼斯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里奇</a:t>
            </a:r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815391D-D775-4C92-BD01-2B086B19B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148" y="1732159"/>
            <a:ext cx="2387298" cy="2659863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665677C1-55EE-4F76-93C7-3F0E1475C7B1}"/>
              </a:ext>
            </a:extLst>
          </p:cNvPr>
          <p:cNvSpPr txBox="1"/>
          <p:nvPr/>
        </p:nvSpPr>
        <p:spPr>
          <a:xfrm>
            <a:off x="8916371" y="2738924"/>
            <a:ext cx="2656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主要成就：开发</a:t>
            </a:r>
            <a:r>
              <a:rPr lang="en-US" altLang="zh-CN" b="0" i="0" dirty="0" err="1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UNⅨ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和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语言，他是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语言之父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261.扁平学说毕业论文答辩PPT模版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tucjel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972</Words>
  <Application>Microsoft Office PowerPoint</Application>
  <PresentationFormat>宽屏</PresentationFormat>
  <Paragraphs>95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PingFang SC</vt:lpstr>
      <vt:lpstr>微软雅黑</vt:lpstr>
      <vt:lpstr>Arial</vt:lpstr>
      <vt:lpstr>Calibri</vt:lpstr>
      <vt:lpstr>Helvetica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其</cp:lastModifiedBy>
  <cp:revision>125</cp:revision>
  <dcterms:created xsi:type="dcterms:W3CDTF">2016-04-09T13:02:00Z</dcterms:created>
  <dcterms:modified xsi:type="dcterms:W3CDTF">2021-03-07T14:52:19Z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