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73" r:id="rId13"/>
    <p:sldId id="275" r:id="rId14"/>
    <p:sldId id="266" r:id="rId15"/>
    <p:sldId id="269" r:id="rId16"/>
    <p:sldId id="276" r:id="rId17"/>
    <p:sldId id="277" r:id="rId18"/>
    <p:sldId id="278" r:id="rId19"/>
    <p:sldId id="270" r:id="rId20"/>
    <p:sldId id="272" r:id="rId21"/>
    <p:sldId id="279" r:id="rId22"/>
    <p:sldId id="26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container/vecto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container/deque" TargetMode="External"/><Relationship Id="rId2" Type="http://schemas.openxmlformats.org/officeDocument/2006/relationships/hyperlink" Target="https://www.runoob.com/w3cnote/cpp-vector-container-analysis.html%202021.3.1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F35FF-83AD-4201-8FDD-DEFEFA242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 introductions of STL Containers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26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4CC53-D89F-46C0-BA46-AB9C1B77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/>
              <a:t>.deque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FE5573-B6CC-43EE-91F3-08FE5A29982D}"/>
              </a:ext>
            </a:extLst>
          </p:cNvPr>
          <p:cNvSpPr txBox="1"/>
          <p:nvPr/>
        </p:nvSpPr>
        <p:spPr>
          <a:xfrm>
            <a:off x="581192" y="2124075"/>
            <a:ext cx="10544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基本介绍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>
                <a:latin typeface="+mj-ea"/>
                <a:ea typeface="+mj-ea"/>
              </a:rPr>
              <a:t> 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j-ea"/>
                <a:ea typeface="+mj-ea"/>
              </a:rPr>
              <a:t>  </a:t>
            </a:r>
            <a:r>
              <a:rPr lang="en-US" altLang="zh-CN" b="0" i="0" dirty="0">
                <a:effectLst/>
                <a:latin typeface="+mj-ea"/>
                <a:ea typeface="+mj-ea"/>
              </a:rPr>
              <a:t>deque</a:t>
            </a:r>
            <a:r>
              <a:rPr lang="zh-CN" altLang="en-US" b="0" i="0" dirty="0">
                <a:effectLst/>
                <a:latin typeface="+mj-ea"/>
                <a:ea typeface="+mj-ea"/>
              </a:rPr>
              <a:t>容器为一个给定</a:t>
            </a:r>
            <a:r>
              <a:rPr lang="zh-CN" altLang="en-US" b="1" i="0" dirty="0">
                <a:effectLst/>
                <a:latin typeface="+mj-ea"/>
                <a:ea typeface="+mj-ea"/>
              </a:rPr>
              <a:t>类型</a:t>
            </a:r>
            <a:r>
              <a:rPr lang="zh-CN" altLang="en-US" b="0" i="0" dirty="0">
                <a:effectLst/>
                <a:latin typeface="+mj-ea"/>
                <a:ea typeface="+mj-ea"/>
              </a:rPr>
              <a:t>的元素进行</a:t>
            </a:r>
            <a:r>
              <a:rPr lang="zh-CN" altLang="en-US" b="1" i="0" dirty="0">
                <a:effectLst/>
                <a:latin typeface="+mj-ea"/>
                <a:ea typeface="+mj-ea"/>
              </a:rPr>
              <a:t>线性处理</a:t>
            </a:r>
            <a:r>
              <a:rPr lang="zh-CN" altLang="en-US" b="0" i="0" dirty="0">
                <a:effectLst/>
                <a:latin typeface="+mj-ea"/>
                <a:ea typeface="+mj-ea"/>
              </a:rPr>
              <a:t>，像向量一样，它</a:t>
            </a:r>
            <a:r>
              <a:rPr lang="zh-CN" altLang="en-US" b="1" i="0" dirty="0">
                <a:effectLst/>
                <a:latin typeface="+mj-ea"/>
                <a:ea typeface="+mj-ea"/>
              </a:rPr>
              <a:t>能够快速地随机访问任一个元素</a:t>
            </a:r>
            <a:r>
              <a:rPr lang="zh-CN" altLang="en-US" b="0" i="0" dirty="0">
                <a:effectLst/>
                <a:latin typeface="+mj-ea"/>
                <a:ea typeface="+mj-ea"/>
              </a:rPr>
              <a:t>，并且能够高效地</a:t>
            </a:r>
            <a:r>
              <a:rPr lang="zh-CN" altLang="en-US" b="1" i="0" dirty="0">
                <a:effectLst/>
                <a:latin typeface="+mj-ea"/>
                <a:ea typeface="+mj-ea"/>
              </a:rPr>
              <a:t>插入和删除</a:t>
            </a:r>
            <a:r>
              <a:rPr lang="zh-CN" altLang="en-US" b="0" i="0" dirty="0">
                <a:effectLst/>
                <a:latin typeface="+mj-ea"/>
                <a:ea typeface="+mj-ea"/>
              </a:rPr>
              <a:t>容器的尾部元素。但它又与</a:t>
            </a:r>
            <a:r>
              <a:rPr lang="en-US" altLang="zh-CN" b="0" i="0" dirty="0">
                <a:effectLst/>
                <a:latin typeface="+mj-ea"/>
                <a:ea typeface="+mj-ea"/>
              </a:rPr>
              <a:t>vector</a:t>
            </a:r>
            <a:r>
              <a:rPr lang="zh-CN" altLang="en-US" b="0" i="0" dirty="0">
                <a:effectLst/>
                <a:latin typeface="+mj-ea"/>
                <a:ea typeface="+mj-ea"/>
              </a:rPr>
              <a:t>不同，</a:t>
            </a:r>
            <a:r>
              <a:rPr lang="en-US" altLang="zh-CN" b="1" i="0" dirty="0">
                <a:effectLst/>
                <a:latin typeface="+mj-ea"/>
                <a:ea typeface="+mj-ea"/>
              </a:rPr>
              <a:t>deque</a:t>
            </a:r>
            <a:r>
              <a:rPr lang="zh-CN" altLang="en-US" b="1" i="0" dirty="0">
                <a:effectLst/>
                <a:latin typeface="+mj-ea"/>
                <a:ea typeface="+mj-ea"/>
              </a:rPr>
              <a:t>支持高效插入和删除容器的头部元素</a:t>
            </a:r>
            <a:r>
              <a:rPr lang="zh-CN" altLang="en-US" b="0" i="0" dirty="0">
                <a:effectLst/>
                <a:latin typeface="+mj-ea"/>
                <a:ea typeface="+mj-ea"/>
              </a:rPr>
              <a:t>，因此也叫做</a:t>
            </a:r>
            <a:r>
              <a:rPr lang="zh-CN" altLang="en-US" b="1" i="0" dirty="0">
                <a:effectLst/>
                <a:latin typeface="+mj-ea"/>
                <a:ea typeface="+mj-ea"/>
              </a:rPr>
              <a:t>双端队列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/>
              <a:t>      </a:t>
            </a:r>
          </a:p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C7B4D5-4D32-4BE2-A74C-757F7795F655}"/>
              </a:ext>
            </a:extLst>
          </p:cNvPr>
          <p:cNvSpPr txBox="1"/>
          <p:nvPr/>
        </p:nvSpPr>
        <p:spPr>
          <a:xfrm>
            <a:off x="581192" y="3429000"/>
            <a:ext cx="115457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物理结构定义实现</a:t>
            </a:r>
            <a:endParaRPr lang="en-US" altLang="zh-CN" dirty="0"/>
          </a:p>
          <a:p>
            <a:pPr algn="l"/>
            <a:r>
              <a:rPr lang="en-US" altLang="zh-CN" dirty="0"/>
              <a:t>   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"/>
              </a:rPr>
              <a:t>As opposed to </a:t>
            </a:r>
            <a:r>
              <a:rPr lang="en-US" altLang="zh-CN" b="0" i="0" u="none" strike="noStrike" dirty="0">
                <a:solidFill>
                  <a:srgbClr val="0645AD"/>
                </a:solidFill>
                <a:effectLst/>
                <a:latin typeface="DejaVuSansMono"/>
                <a:hlinkClick r:id="rId2" tooltip="cpp/container/vector"/>
              </a:rPr>
              <a:t>std::vector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"/>
              </a:rPr>
              <a:t>, the elements of a deque are not stored contiguously: typical implementations use a sequence of individually allocated fixed-size arrays, with additional bookkeeping, which means indexed access to deque must perform two pointer dereferences, compared to vector's indexed access which performs only one.</a:t>
            </a: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DejaVuSans"/>
              </a:rPr>
              <a:t>The storage of a deque is automatically expanded and contracted as needed. Expansion of a deque is cheaper than the expansion of a </a:t>
            </a:r>
            <a:r>
              <a:rPr lang="en-US" altLang="zh-CN" b="0" i="0" u="none" strike="noStrike" dirty="0">
                <a:solidFill>
                  <a:srgbClr val="0645AD"/>
                </a:solidFill>
                <a:effectLst/>
                <a:latin typeface="DejaVuSansMono"/>
                <a:hlinkClick r:id="rId2" tooltip="cpp/container/vector"/>
              </a:rPr>
              <a:t>std::vector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"/>
              </a:rPr>
              <a:t> because it does not involve copying of the existing elements to a new memory location. On the other hand, deques typically have large minimal memory cost; a deque holding just one element has to allocate its full internal array (e.g. 8 times the object size on 64-bit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DejaVuSans"/>
              </a:rPr>
              <a:t>libstdc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"/>
              </a:rPr>
              <a:t>++; 16 times the object size or 4096 bytes, whichever is larger</a:t>
            </a:r>
            <a:r>
              <a:rPr lang="en-US" altLang="zh-CN" b="0" i="0" baseline="30000" dirty="0">
                <a:solidFill>
                  <a:srgbClr val="000000"/>
                </a:solidFill>
                <a:effectLst/>
                <a:latin typeface="DejaVuSans"/>
              </a:rPr>
              <a:t>[3]</a:t>
            </a:r>
          </a:p>
          <a:p>
            <a:r>
              <a:rPr lang="zh-CN" altLang="en-US" dirty="0"/>
              <a:t>    大致意思是</a:t>
            </a:r>
            <a:r>
              <a:rPr lang="en-US" altLang="zh-CN" dirty="0"/>
              <a:t>deque</a:t>
            </a:r>
            <a:r>
              <a:rPr lang="zh-CN" altLang="en-US" dirty="0"/>
              <a:t>与</a:t>
            </a:r>
            <a:r>
              <a:rPr lang="en-US" altLang="zh-CN" dirty="0"/>
              <a:t>vector</a:t>
            </a:r>
            <a:r>
              <a:rPr lang="zh-CN" altLang="en-US" dirty="0"/>
              <a:t>的实现方式不同，它的空间存储不是连续的，而且空间可以自己调整，但空间调整不会再进行赋值，复杂度较于</a:t>
            </a:r>
            <a:r>
              <a:rPr lang="en-US" altLang="zh-CN" dirty="0"/>
              <a:t>vector</a:t>
            </a:r>
            <a:r>
              <a:rPr lang="zh-CN" altLang="en-US" dirty="0"/>
              <a:t>低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5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9FA3C-76C4-4F82-8A0B-9403641C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 dirty="0"/>
              <a:t>函数介绍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EF53E1-0FCC-4F48-860A-AF41952F99DB}"/>
              </a:ext>
            </a:extLst>
          </p:cNvPr>
          <p:cNvSpPr txBox="1"/>
          <p:nvPr/>
        </p:nvSpPr>
        <p:spPr>
          <a:xfrm>
            <a:off x="581192" y="2077375"/>
            <a:ext cx="74530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基本函数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DejaVuSansMono"/>
              </a:rPr>
              <a:t>void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DejaVuSansMono"/>
              </a:rPr>
              <a:t>push_back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T</a:t>
            </a:r>
            <a:r>
              <a:rPr lang="en-US" altLang="zh-CN" b="0" i="0" dirty="0">
                <a:solidFill>
                  <a:srgbClr val="000040"/>
                </a:solidFill>
                <a:effectLst/>
                <a:latin typeface="DejaVuSansMono"/>
              </a:rPr>
              <a:t>&amp;&amp;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value 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)</a:t>
            </a:r>
            <a:r>
              <a:rPr lang="en-US" altLang="zh-CN" b="0" i="0" dirty="0">
                <a:solidFill>
                  <a:srgbClr val="008080"/>
                </a:solidFill>
                <a:effectLst/>
                <a:latin typeface="DejaVuSansMono"/>
              </a:rPr>
              <a:t>;</a:t>
            </a:r>
          </a:p>
          <a:p>
            <a:r>
              <a:rPr lang="en-US" altLang="zh-CN" dirty="0">
                <a:solidFill>
                  <a:srgbClr val="008080"/>
                </a:solidFill>
                <a:latin typeface="DejaVuSansMono"/>
              </a:rPr>
              <a:t>   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DejaVuSansMono"/>
              </a:rPr>
              <a:t>void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DejaVuSansMono"/>
              </a:rPr>
              <a:t>pop_back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()</a:t>
            </a:r>
            <a:r>
              <a:rPr lang="en-US" altLang="zh-CN" b="0" i="0" dirty="0">
                <a:solidFill>
                  <a:srgbClr val="008080"/>
                </a:solidFill>
                <a:effectLst/>
                <a:latin typeface="DejaVuSansMono"/>
              </a:rPr>
              <a:t>;</a:t>
            </a:r>
            <a:endParaRPr lang="en-US" altLang="zh-CN" dirty="0">
              <a:solidFill>
                <a:srgbClr val="008080"/>
              </a:solidFill>
              <a:latin typeface="DejaVuSansMono"/>
            </a:endParaRPr>
          </a:p>
          <a:p>
            <a:r>
              <a:rPr lang="en-US" altLang="zh-CN" dirty="0">
                <a:solidFill>
                  <a:srgbClr val="008080"/>
                </a:solidFill>
                <a:latin typeface="DejaVuSansMono"/>
              </a:rPr>
              <a:t>   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DejaVuSansMono"/>
              </a:rPr>
              <a:t>void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DejaVuSansMono"/>
              </a:rPr>
              <a:t>push_front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T</a:t>
            </a:r>
            <a:r>
              <a:rPr lang="en-US" altLang="zh-CN" b="0" i="0" dirty="0">
                <a:solidFill>
                  <a:srgbClr val="000040"/>
                </a:solidFill>
                <a:effectLst/>
                <a:latin typeface="DejaVuSansMono"/>
              </a:rPr>
              <a:t>&amp;&amp;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value 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)</a:t>
            </a:r>
            <a:r>
              <a:rPr lang="en-US" altLang="zh-CN" b="0" i="0" dirty="0">
                <a:solidFill>
                  <a:srgbClr val="008080"/>
                </a:solidFill>
                <a:effectLst/>
                <a:latin typeface="DejaVuSansMono"/>
              </a:rPr>
              <a:t>;</a:t>
            </a:r>
          </a:p>
          <a:p>
            <a:r>
              <a:rPr lang="en-US" altLang="zh-CN" dirty="0">
                <a:solidFill>
                  <a:srgbClr val="008080"/>
                </a:solidFill>
                <a:latin typeface="DejaVuSansMono"/>
              </a:rPr>
              <a:t>   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DejaVuSansMono"/>
              </a:rPr>
              <a:t>void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DejaVuSansMono"/>
              </a:rPr>
              <a:t>pop_front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()</a:t>
            </a:r>
            <a:r>
              <a:rPr lang="en-US" altLang="zh-CN" b="0" i="0" dirty="0">
                <a:solidFill>
                  <a:srgbClr val="008080"/>
                </a:solidFill>
                <a:effectLst/>
                <a:latin typeface="DejaVuSansMono"/>
              </a:rPr>
              <a:t>;</a:t>
            </a:r>
            <a:endParaRPr lang="en-US" altLang="zh-CN" dirty="0">
              <a:solidFill>
                <a:srgbClr val="008080"/>
              </a:solidFill>
              <a:latin typeface="DejaVuSansMono"/>
            </a:endParaRPr>
          </a:p>
          <a:p>
            <a:r>
              <a:rPr lang="en-US" altLang="zh-CN" dirty="0">
                <a:solidFill>
                  <a:srgbClr val="008080"/>
                </a:solidFill>
                <a:latin typeface="DejaVuSansMono"/>
              </a:rPr>
              <a:t>   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DejaVuSansMono"/>
              </a:rPr>
              <a:t>void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swap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deque</a:t>
            </a:r>
            <a:r>
              <a:rPr lang="en-US" altLang="zh-CN" b="0" i="0" dirty="0">
                <a:solidFill>
                  <a:srgbClr val="000040"/>
                </a:solidFill>
                <a:effectLst/>
                <a:latin typeface="DejaVuSansMono"/>
              </a:rPr>
              <a:t>&amp;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other 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)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altLang="zh-CN" b="0" i="0" dirty="0" err="1">
                <a:solidFill>
                  <a:srgbClr val="0000DD"/>
                </a:solidFill>
                <a:effectLst/>
                <a:latin typeface="DejaVuSansMono"/>
              </a:rPr>
              <a:t>noexcept</a:t>
            </a:r>
            <a:endParaRPr lang="en-US" altLang="zh-CN" b="0" i="0" dirty="0">
              <a:solidFill>
                <a:srgbClr val="0000DD"/>
              </a:solidFill>
              <a:effectLst/>
              <a:latin typeface="DejaVuSansMono"/>
            </a:endParaRPr>
          </a:p>
          <a:p>
            <a:r>
              <a:rPr lang="en-US" altLang="zh-CN" dirty="0">
                <a:solidFill>
                  <a:srgbClr val="0000DD"/>
                </a:solidFill>
                <a:latin typeface="DejaVuSansMono"/>
              </a:rPr>
              <a:t>   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DejaVuSansMono"/>
              </a:rPr>
              <a:t>void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resize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DejaVuSansMono"/>
              </a:rPr>
              <a:t>size_type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 count,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DejaVuSansMono"/>
              </a:rPr>
              <a:t>const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DejaVuSansMono"/>
              </a:rPr>
              <a:t>value_type</a:t>
            </a:r>
            <a:r>
              <a:rPr lang="en-US" altLang="zh-CN" b="0" i="0" dirty="0">
                <a:solidFill>
                  <a:srgbClr val="000040"/>
                </a:solidFill>
                <a:effectLst/>
                <a:latin typeface="DejaVuSansMono"/>
              </a:rPr>
              <a:t>&amp;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value 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)</a:t>
            </a:r>
            <a:r>
              <a:rPr lang="en-US" altLang="zh-CN" b="0" i="0" dirty="0">
                <a:solidFill>
                  <a:srgbClr val="008080"/>
                </a:solidFill>
                <a:effectLst/>
                <a:latin typeface="DejaVuSansMono"/>
              </a:rPr>
              <a:t>;</a:t>
            </a:r>
          </a:p>
          <a:p>
            <a:r>
              <a:rPr lang="en-US" altLang="zh-CN" dirty="0">
                <a:solidFill>
                  <a:srgbClr val="008080"/>
                </a:solidFill>
                <a:latin typeface="DejaVuSansMono"/>
              </a:rPr>
              <a:t>  </a:t>
            </a:r>
            <a:r>
              <a:rPr lang="zh-CN" altLang="en-US" dirty="0">
                <a:solidFill>
                  <a:srgbClr val="008080"/>
                </a:solidFill>
                <a:latin typeface="DejaVuSansMono"/>
              </a:rPr>
              <a:t>这些函数的名字就显示了它的功能，前面都介绍了，这里就不重复了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A3E6C1-FF5A-4875-AC42-229E3EFCA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80" y="4385699"/>
            <a:ext cx="3971277" cy="23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11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22385-7039-4EE6-8DC9-5D5DF6115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16381"/>
            <a:ext cx="11029616" cy="1013800"/>
          </a:xfrm>
        </p:spPr>
        <p:txBody>
          <a:bodyPr/>
          <a:lstStyle/>
          <a:p>
            <a:r>
              <a:rPr lang="zh-CN" altLang="en-US" dirty="0"/>
              <a:t>题目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18C926-013C-4D33-8A06-51B1AF878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71" y="2002134"/>
            <a:ext cx="11691704" cy="8458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1D37145-0C5C-4591-9BD1-4DBD2C61E5E9}"/>
              </a:ext>
            </a:extLst>
          </p:cNvPr>
          <p:cNvSpPr txBox="1"/>
          <p:nvPr/>
        </p:nvSpPr>
        <p:spPr>
          <a:xfrm>
            <a:off x="581191" y="3097768"/>
            <a:ext cx="577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上代码</a:t>
            </a:r>
          </a:p>
        </p:txBody>
      </p:sp>
    </p:spTree>
    <p:extLst>
      <p:ext uri="{BB962C8B-B14F-4D97-AF65-F5344CB8AC3E}">
        <p14:creationId xmlns:p14="http://schemas.microsoft.com/office/powerpoint/2010/main" val="500835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32B36-4FE3-4363-B690-59EBE3D8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4C4C5B4-9FBA-4CDB-8AC8-F42285476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676" y="447674"/>
            <a:ext cx="4991099" cy="547556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33E177-B44E-4858-9DD3-9115C9B82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447674"/>
            <a:ext cx="4138019" cy="33759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C35FDB-5A83-46DB-81FD-D93463DFD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191" y="2712361"/>
            <a:ext cx="4945809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3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9CB21-6339-40FC-840C-66030761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en-US" altLang="zh-CN" dirty="0"/>
              <a:t>. STACK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979E06-BA07-452A-98C1-31281E9D29EB}"/>
              </a:ext>
            </a:extLst>
          </p:cNvPr>
          <p:cNvSpPr txBox="1"/>
          <p:nvPr/>
        </p:nvSpPr>
        <p:spPr>
          <a:xfrm>
            <a:off x="581192" y="2133600"/>
            <a:ext cx="10220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基本介绍</a:t>
            </a:r>
            <a:endParaRPr lang="en-US" altLang="zh-CN" dirty="0"/>
          </a:p>
          <a:p>
            <a:r>
              <a:rPr lang="zh-CN" altLang="en-US" dirty="0"/>
              <a:t>   </a:t>
            </a:r>
            <a:r>
              <a:rPr lang="en-US" altLang="zh-CN" dirty="0"/>
              <a:t>stack</a:t>
            </a:r>
            <a:r>
              <a:rPr lang="zh-CN" altLang="en-US" dirty="0"/>
              <a:t>其实不算一个</a:t>
            </a:r>
            <a:r>
              <a:rPr lang="en-US" altLang="zh-CN" dirty="0"/>
              <a:t>container</a:t>
            </a:r>
            <a:r>
              <a:rPr lang="zh-CN" altLang="en-US" dirty="0"/>
              <a:t>，应该被称为</a:t>
            </a:r>
            <a:r>
              <a:rPr lang="en-US" altLang="zh-CN" dirty="0"/>
              <a:t>container adapter</a:t>
            </a:r>
            <a:r>
              <a:rPr lang="zh-CN" altLang="en-US" dirty="0"/>
              <a:t>（容器适配器），因为它的底层是</a:t>
            </a:r>
            <a:r>
              <a:rPr lang="en-US" altLang="zh-CN" dirty="0"/>
              <a:t>deque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它其中的数据是</a:t>
            </a:r>
            <a:r>
              <a:rPr lang="en-US" altLang="zh-CN" dirty="0"/>
              <a:t>LIFO</a:t>
            </a:r>
            <a:r>
              <a:rPr lang="zh-CN" altLang="en-US" dirty="0"/>
              <a:t>（</a:t>
            </a:r>
            <a:r>
              <a:rPr lang="en-US" altLang="zh-CN" dirty="0"/>
              <a:t>last in</a:t>
            </a:r>
            <a:r>
              <a:rPr lang="zh-CN" altLang="en-US" dirty="0"/>
              <a:t> </a:t>
            </a:r>
            <a:r>
              <a:rPr lang="en-US" altLang="zh-CN" dirty="0"/>
              <a:t>first out</a:t>
            </a:r>
            <a:r>
              <a:rPr lang="zh-CN" altLang="en-US" dirty="0"/>
              <a:t>）如图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044462-7525-4ACD-BD8C-CB93A2164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0" y="2657522"/>
            <a:ext cx="5465709" cy="402090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194DD45-BC52-4589-BE7D-F169FD387BCA}"/>
              </a:ext>
            </a:extLst>
          </p:cNvPr>
          <p:cNvSpPr txBox="1"/>
          <p:nvPr/>
        </p:nvSpPr>
        <p:spPr>
          <a:xfrm>
            <a:off x="581192" y="4267515"/>
            <a:ext cx="6257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物理实现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我们课上学习了数组的实现，即用一段连续的空间来实现</a:t>
            </a:r>
            <a:r>
              <a:rPr lang="en-US" altLang="zh-CN" dirty="0"/>
              <a:t>stack</a:t>
            </a:r>
            <a:r>
              <a:rPr lang="zh-CN" altLang="en-US" dirty="0"/>
              <a:t>并规定只允许在栈顶取出和插入元素，把这个封装起来就成了</a:t>
            </a:r>
            <a:r>
              <a:rPr lang="en-US" altLang="zh-CN" dirty="0"/>
              <a:t>stack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329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132C5-2CFE-439F-AA7B-BCE57833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</a:t>
            </a:r>
            <a:r>
              <a:rPr lang="zh-CN" altLang="en-US" dirty="0"/>
              <a:t>的函数功能介绍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B16CB6-B079-47CF-B88B-D41F04DF9BB4}"/>
              </a:ext>
            </a:extLst>
          </p:cNvPr>
          <p:cNvSpPr txBox="1"/>
          <p:nvPr/>
        </p:nvSpPr>
        <p:spPr>
          <a:xfrm>
            <a:off x="581192" y="2333625"/>
            <a:ext cx="75436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函数介绍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DejaVuSansMono"/>
              </a:rPr>
              <a:t>void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push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DejaVuSansMono"/>
              </a:rPr>
              <a:t>value_type</a:t>
            </a:r>
            <a:r>
              <a:rPr lang="en-US" altLang="zh-CN" b="0" i="0" dirty="0">
                <a:solidFill>
                  <a:srgbClr val="000040"/>
                </a:solidFill>
                <a:effectLst/>
                <a:latin typeface="DejaVuSansMono"/>
              </a:rPr>
              <a:t>&amp;&amp;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value 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)</a:t>
            </a:r>
            <a:r>
              <a:rPr lang="en-US" altLang="zh-CN" b="0" i="0" dirty="0">
                <a:solidFill>
                  <a:srgbClr val="008080"/>
                </a:solidFill>
                <a:effectLst/>
                <a:latin typeface="DejaVuSansMono"/>
              </a:rPr>
              <a:t>;    </a:t>
            </a:r>
            <a:r>
              <a:rPr lang="zh-CN" altLang="en-US" dirty="0">
                <a:solidFill>
                  <a:srgbClr val="008080"/>
                </a:solidFill>
                <a:latin typeface="DejaVuSansMono"/>
              </a:rPr>
              <a:t>把元素压入栈中</a:t>
            </a:r>
            <a:endParaRPr lang="en-US" altLang="zh-CN" dirty="0">
              <a:solidFill>
                <a:srgbClr val="008080"/>
              </a:solidFill>
              <a:latin typeface="DejaVuSansMono"/>
            </a:endParaRPr>
          </a:p>
          <a:p>
            <a:r>
              <a:rPr lang="en-US" altLang="zh-CN" dirty="0">
                <a:solidFill>
                  <a:srgbClr val="008080"/>
                </a:solidFill>
                <a:latin typeface="DejaVuSansMono"/>
              </a:rPr>
              <a:t>    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DejaVuSansMono"/>
              </a:rPr>
              <a:t>void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emplace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DejaVuSansMono"/>
              </a:rPr>
              <a:t>Args</a:t>
            </a:r>
            <a:r>
              <a:rPr lang="en-US" altLang="zh-CN" b="0" i="0" dirty="0">
                <a:solidFill>
                  <a:srgbClr val="000040"/>
                </a:solidFill>
                <a:effectLst/>
                <a:latin typeface="DejaVuSansMono"/>
              </a:rPr>
              <a:t>&amp;&amp;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...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DejaVuSansMono"/>
              </a:rPr>
              <a:t>args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)</a:t>
            </a:r>
            <a:r>
              <a:rPr lang="en-US" altLang="zh-CN" b="0" i="0" dirty="0">
                <a:solidFill>
                  <a:srgbClr val="008080"/>
                </a:solidFill>
                <a:effectLst/>
                <a:latin typeface="DejaVuSansMono"/>
              </a:rPr>
              <a:t>;        </a:t>
            </a:r>
            <a:r>
              <a:rPr lang="zh-CN" altLang="en-US" b="0" i="0" dirty="0">
                <a:solidFill>
                  <a:srgbClr val="008080"/>
                </a:solidFill>
                <a:effectLst/>
                <a:latin typeface="DejaVuSansMono"/>
              </a:rPr>
              <a:t>添加一个新元素在栈顶上</a:t>
            </a:r>
            <a:endParaRPr lang="en-US" altLang="zh-CN" b="0" i="0" dirty="0">
              <a:solidFill>
                <a:srgbClr val="008080"/>
              </a:solidFill>
              <a:effectLst/>
              <a:latin typeface="DejaVuSansMono"/>
            </a:endParaRPr>
          </a:p>
          <a:p>
            <a:r>
              <a:rPr lang="en-US" altLang="zh-CN" b="0" i="0" dirty="0">
                <a:solidFill>
                  <a:srgbClr val="0000FF"/>
                </a:solidFill>
                <a:effectLst/>
                <a:latin typeface="DejaVuSansMono"/>
              </a:rPr>
              <a:t>    void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pop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()</a:t>
            </a:r>
            <a:r>
              <a:rPr lang="en-US" altLang="zh-CN" b="0" i="0" dirty="0">
                <a:solidFill>
                  <a:srgbClr val="008080"/>
                </a:solidFill>
                <a:effectLst/>
                <a:latin typeface="DejaVuSansMono"/>
              </a:rPr>
              <a:t>;                                            </a:t>
            </a:r>
            <a:r>
              <a:rPr lang="zh-CN" altLang="en-US" b="0" i="0" dirty="0">
                <a:solidFill>
                  <a:srgbClr val="008080"/>
                </a:solidFill>
                <a:effectLst/>
                <a:latin typeface="DejaVuSansMono"/>
              </a:rPr>
              <a:t>删除栈顶的一个元素</a:t>
            </a:r>
            <a:endParaRPr lang="en-US" altLang="zh-CN" b="0" i="0" dirty="0">
              <a:solidFill>
                <a:srgbClr val="008080"/>
              </a:solidFill>
              <a:effectLst/>
              <a:latin typeface="DejaVuSansMono"/>
            </a:endParaRPr>
          </a:p>
          <a:p>
            <a:r>
              <a:rPr lang="en-US" altLang="zh-CN" b="0" i="0" dirty="0">
                <a:solidFill>
                  <a:srgbClr val="008080"/>
                </a:solidFill>
                <a:effectLst/>
                <a:latin typeface="DejaVuSansMono"/>
              </a:rPr>
              <a:t>    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DejaVuSansMono"/>
              </a:rPr>
              <a:t>void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swap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stack</a:t>
            </a:r>
            <a:r>
              <a:rPr lang="en-US" altLang="zh-CN" b="0" i="0" dirty="0">
                <a:solidFill>
                  <a:srgbClr val="000040"/>
                </a:solidFill>
                <a:effectLst/>
                <a:latin typeface="DejaVuSansMono"/>
              </a:rPr>
              <a:t>&amp;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other 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)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altLang="zh-CN" b="0" i="0" dirty="0" err="1">
                <a:solidFill>
                  <a:srgbClr val="0000DD"/>
                </a:solidFill>
                <a:effectLst/>
                <a:latin typeface="DejaVuSansMono"/>
              </a:rPr>
              <a:t>noexcept</a:t>
            </a:r>
            <a:r>
              <a:rPr lang="en-US" altLang="zh-CN" b="0" i="0" dirty="0">
                <a:solidFill>
                  <a:srgbClr val="0000DD"/>
                </a:solidFill>
                <a:effectLst/>
                <a:latin typeface="DejaVuSansMono"/>
              </a:rPr>
              <a:t>  </a:t>
            </a:r>
            <a:r>
              <a:rPr lang="zh-CN" altLang="en-US" b="0" i="0" dirty="0">
                <a:solidFill>
                  <a:srgbClr val="0000DD"/>
                </a:solidFill>
                <a:effectLst/>
                <a:latin typeface="DejaVuSansMono"/>
              </a:rPr>
              <a:t>交换两个栈中的元素</a:t>
            </a:r>
            <a:endParaRPr lang="en-US" altLang="zh-CN" b="0" i="0" dirty="0">
              <a:solidFill>
                <a:srgbClr val="0000DD"/>
              </a:solidFill>
              <a:effectLst/>
              <a:latin typeface="DejaVuSansMono"/>
            </a:endParaRPr>
          </a:p>
          <a:p>
            <a:r>
              <a:rPr lang="en-US" altLang="zh-CN" dirty="0">
                <a:solidFill>
                  <a:srgbClr val="0000DD"/>
                </a:solidFill>
                <a:latin typeface="DejaVuSansMono"/>
              </a:rPr>
              <a:t>   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DejaVuSansMono"/>
              </a:rPr>
              <a:t>const_reference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 top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()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DejaVuSansMono"/>
              </a:rPr>
              <a:t>const               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DejaVuSansMono"/>
              </a:rPr>
              <a:t>取出栈顶的元素（只取出）</a:t>
            </a:r>
            <a:endParaRPr lang="en-US" altLang="zh-CN" b="0" i="0" dirty="0">
              <a:solidFill>
                <a:srgbClr val="008080"/>
              </a:solidFill>
              <a:effectLst/>
              <a:latin typeface="DejaVuSansMono"/>
            </a:endParaRPr>
          </a:p>
          <a:p>
            <a:r>
              <a:rPr lang="en-US" altLang="zh-CN" dirty="0">
                <a:solidFill>
                  <a:srgbClr val="008080"/>
                </a:solidFill>
                <a:latin typeface="DejaVuSansMono"/>
              </a:rPr>
              <a:t>    </a:t>
            </a:r>
          </a:p>
          <a:p>
            <a:r>
              <a:rPr lang="en-US" altLang="zh-CN" dirty="0">
                <a:solidFill>
                  <a:srgbClr val="008080"/>
                </a:solidFill>
                <a:latin typeface="DejaVuSansMono"/>
              </a:rPr>
              <a:t>  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66511F-CA4D-4FF0-8C4B-4F70C55F2C8A}"/>
              </a:ext>
            </a:extLst>
          </p:cNvPr>
          <p:cNvSpPr txBox="1"/>
          <p:nvPr/>
        </p:nvSpPr>
        <p:spPr>
          <a:xfrm>
            <a:off x="581192" y="4336288"/>
            <a:ext cx="7800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重点强调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栈不是一个</a:t>
            </a:r>
            <a:r>
              <a:rPr lang="en-US" altLang="zh-CN" dirty="0"/>
              <a:t>container</a:t>
            </a:r>
            <a:r>
              <a:rPr lang="zh-CN" altLang="en-US" dirty="0"/>
              <a:t>，它是基于</a:t>
            </a:r>
            <a:r>
              <a:rPr lang="en-US" altLang="zh-CN" dirty="0"/>
              <a:t>container</a:t>
            </a:r>
            <a:r>
              <a:rPr lang="zh-CN" altLang="en-US" dirty="0"/>
              <a:t>实现的</a:t>
            </a:r>
            <a:endParaRPr lang="en-US" altLang="zh-CN" dirty="0"/>
          </a:p>
          <a:p>
            <a:r>
              <a:rPr lang="en-US" altLang="zh-CN" dirty="0"/>
              <a:t>   </a:t>
            </a:r>
          </a:p>
          <a:p>
            <a:r>
              <a:rPr lang="en-US" altLang="zh-CN" dirty="0"/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00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9B220-F0E3-40C7-AAD2-1C811728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05006"/>
            <a:ext cx="11029616" cy="1013800"/>
          </a:xfrm>
        </p:spPr>
        <p:txBody>
          <a:bodyPr/>
          <a:lstStyle/>
          <a:p>
            <a:r>
              <a:rPr lang="zh-CN" altLang="en-US" dirty="0"/>
              <a:t>测试代码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A28A19B-73D2-4394-8C67-BA9244B8A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295" y="1218806"/>
            <a:ext cx="6253467" cy="5433981"/>
          </a:xfr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2AAF1CA-6EA7-4EE3-BBAB-2F406A896816}"/>
              </a:ext>
            </a:extLst>
          </p:cNvPr>
          <p:cNvCxnSpPr/>
          <p:nvPr/>
        </p:nvCxnSpPr>
        <p:spPr>
          <a:xfrm flipH="1" flipV="1">
            <a:off x="3213717" y="2130641"/>
            <a:ext cx="4909351" cy="142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B8BF070-3EBD-4BBC-AADF-4EA86AC4D203}"/>
              </a:ext>
            </a:extLst>
          </p:cNvPr>
          <p:cNvSpPr txBox="1"/>
          <p:nvPr/>
        </p:nvSpPr>
        <p:spPr>
          <a:xfrm>
            <a:off x="8247355" y="2024109"/>
            <a:ext cx="174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</a:t>
            </a:r>
            <a:r>
              <a:rPr lang="en-US" altLang="zh-CN" dirty="0"/>
              <a:t>empty</a:t>
            </a:r>
            <a:r>
              <a:rPr lang="zh-CN" altLang="en-US" dirty="0"/>
              <a:t>函数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38F60D9-2B15-4D76-97AB-6244CB0C4F74}"/>
              </a:ext>
            </a:extLst>
          </p:cNvPr>
          <p:cNvCxnSpPr>
            <a:cxnSpLocks/>
          </p:cNvCxnSpPr>
          <p:nvPr/>
        </p:nvCxnSpPr>
        <p:spPr>
          <a:xfrm flipH="1" flipV="1">
            <a:off x="4492101" y="2272683"/>
            <a:ext cx="4358937" cy="91183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413C27D-60E1-4CF1-880B-FD81B4D9D2DC}"/>
              </a:ext>
            </a:extLst>
          </p:cNvPr>
          <p:cNvSpPr txBox="1"/>
          <p:nvPr/>
        </p:nvSpPr>
        <p:spPr>
          <a:xfrm>
            <a:off x="8975324" y="2831977"/>
            <a:ext cx="174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</a:t>
            </a:r>
            <a:r>
              <a:rPr lang="en-US" altLang="zh-CN" dirty="0"/>
              <a:t>pop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3540415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4FE2C-B372-44E4-9F1B-7B62600E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72" y="98474"/>
            <a:ext cx="11029616" cy="1013800"/>
          </a:xfrm>
        </p:spPr>
        <p:txBody>
          <a:bodyPr/>
          <a:lstStyle/>
          <a:p>
            <a:r>
              <a:rPr lang="zh-CN" altLang="en-US" dirty="0"/>
              <a:t>题目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862B3C9-FD4F-4562-948D-8E4E0A0A3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272" y="1851523"/>
            <a:ext cx="9358171" cy="3154953"/>
          </a:xfrm>
        </p:spPr>
      </p:pic>
    </p:spTree>
    <p:extLst>
      <p:ext uri="{BB962C8B-B14F-4D97-AF65-F5344CB8AC3E}">
        <p14:creationId xmlns:p14="http://schemas.microsoft.com/office/powerpoint/2010/main" val="722461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C4D3B-4F40-4049-B43D-1CC3C364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27" y="151740"/>
            <a:ext cx="11029616" cy="1013800"/>
          </a:xfrm>
        </p:spPr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F55D224-1EAB-4F75-9521-9B41C1BC9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834" y="1714704"/>
            <a:ext cx="5523001" cy="5143296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F67D61E-D0BC-43A6-AE8D-B956DCACE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835" y="2483747"/>
            <a:ext cx="5962627" cy="422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2CFEF-DE2A-44A2-97A9-FE6C1A6E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</a:t>
            </a:r>
            <a:r>
              <a:rPr lang="en-US" altLang="zh-CN" dirty="0"/>
              <a:t>.queue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ECFC0F-5A27-4B85-9AD1-0B1663DF9843}"/>
              </a:ext>
            </a:extLst>
          </p:cNvPr>
          <p:cNvSpPr txBox="1"/>
          <p:nvPr/>
        </p:nvSpPr>
        <p:spPr>
          <a:xfrm>
            <a:off x="657225" y="2247900"/>
            <a:ext cx="704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基本介绍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444444"/>
                </a:solidFill>
                <a:effectLst/>
                <a:latin typeface="+mn-ea"/>
              </a:rPr>
              <a:t>  </a:t>
            </a:r>
            <a:r>
              <a:rPr lang="zh-CN" altLang="en-US" b="1" i="0" dirty="0">
                <a:solidFill>
                  <a:srgbClr val="444444"/>
                </a:solidFill>
                <a:effectLst/>
                <a:latin typeface="+mn-ea"/>
              </a:rPr>
              <a:t>只能访问 </a:t>
            </a:r>
            <a:r>
              <a:rPr lang="en-US" altLang="zh-CN" b="1" i="0" dirty="0">
                <a:solidFill>
                  <a:srgbClr val="444444"/>
                </a:solidFill>
                <a:effectLst/>
                <a:latin typeface="+mn-ea"/>
              </a:rPr>
              <a:t>queue&lt;T&gt; </a:t>
            </a:r>
            <a:r>
              <a:rPr lang="zh-CN" altLang="en-US" b="1" i="0" dirty="0">
                <a:solidFill>
                  <a:srgbClr val="444444"/>
                </a:solidFill>
                <a:effectLst/>
                <a:latin typeface="+mn-ea"/>
              </a:rPr>
              <a:t>容器适配器的第一个和最后一个元素。只能在容器的末尾添加新元素，只能从头部移除元素。</a:t>
            </a:r>
            <a:br>
              <a:rPr lang="zh-CN" altLang="en-US" b="1" dirty="0">
                <a:latin typeface="+mn-ea"/>
              </a:rPr>
            </a:br>
            <a:endParaRPr lang="zh-CN" altLang="en-US" b="1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06DD38-0122-43F6-AF9C-4382F153D09F}"/>
              </a:ext>
            </a:extLst>
          </p:cNvPr>
          <p:cNvSpPr txBox="1"/>
          <p:nvPr/>
        </p:nvSpPr>
        <p:spPr>
          <a:xfrm>
            <a:off x="657225" y="4056103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物理结构定义和实现</a:t>
            </a:r>
            <a:endParaRPr lang="en-US" altLang="zh-CN" dirty="0"/>
          </a:p>
          <a:p>
            <a:r>
              <a:rPr lang="en-US" altLang="zh-CN" dirty="0"/>
              <a:t>   queue</a:t>
            </a:r>
            <a:r>
              <a:rPr lang="zh-CN" altLang="en-US" dirty="0"/>
              <a:t>可以用数组实现，类似于</a:t>
            </a:r>
            <a:r>
              <a:rPr lang="en-US" altLang="zh-CN" dirty="0"/>
              <a:t>stack</a:t>
            </a:r>
            <a:r>
              <a:rPr lang="zh-CN" altLang="en-US" dirty="0"/>
              <a:t>，只要规定只能</a:t>
            </a:r>
            <a:r>
              <a:rPr lang="en-US" altLang="zh-CN" dirty="0"/>
              <a:t>FIFO</a:t>
            </a:r>
            <a:r>
              <a:rPr lang="zh-CN" altLang="en-US" dirty="0"/>
              <a:t>（</a:t>
            </a:r>
            <a:r>
              <a:rPr lang="en-US" altLang="zh-CN" dirty="0"/>
              <a:t>first in first out</a:t>
            </a:r>
            <a:r>
              <a:rPr lang="zh-CN" altLang="en-US" dirty="0"/>
              <a:t>）就可以</a:t>
            </a:r>
            <a:endParaRPr lang="en-US" altLang="zh-CN" dirty="0"/>
          </a:p>
          <a:p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FBAC12-B3D7-479E-A188-89767FC52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019" y="4495595"/>
            <a:ext cx="4861981" cy="236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5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9338D-3057-4CD3-8D29-C9E5D44E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.Vector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F37D45-4877-4DC2-AC05-28E80A03EADC}"/>
              </a:ext>
            </a:extLst>
          </p:cNvPr>
          <p:cNvSpPr txBox="1"/>
          <p:nvPr/>
        </p:nvSpPr>
        <p:spPr>
          <a:xfrm>
            <a:off x="701336" y="2015231"/>
            <a:ext cx="91972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基本介绍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     向量（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Vector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）是一个封装了动态大小数组的顺序容器（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Sequence Container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）。跟任意其它类型容器一样，它能够存放各种类型的对象。可以简单的认为，向量是一个能够存放任意类型的动态数组。</a:t>
            </a:r>
            <a:r>
              <a:rPr lang="en-US" altLang="zh-CN" baseline="30000" dirty="0">
                <a:solidFill>
                  <a:srgbClr val="333333"/>
                </a:solidFill>
                <a:latin typeface="Helvetica Neue"/>
              </a:rPr>
              <a:t>[1]</a:t>
            </a:r>
          </a:p>
          <a:p>
            <a:endParaRPr lang="en-US" altLang="zh-CN" baseline="30000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aseline="30000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49B949-49A0-4D8C-81DB-E3256286DF44}"/>
              </a:ext>
            </a:extLst>
          </p:cNvPr>
          <p:cNvSpPr txBox="1"/>
          <p:nvPr/>
        </p:nvSpPr>
        <p:spPr>
          <a:xfrm>
            <a:off x="790113" y="3258105"/>
            <a:ext cx="9516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物理结构定义实现</a:t>
            </a:r>
            <a:endParaRPr lang="en-US" altLang="zh-CN" dirty="0"/>
          </a:p>
          <a:p>
            <a:r>
              <a:rPr lang="zh-CN" altLang="en-US" dirty="0"/>
              <a:t>   此容器是一个</a:t>
            </a:r>
            <a:r>
              <a:rPr lang="en-US" altLang="zh-CN" dirty="0"/>
              <a:t>sequence container </a:t>
            </a:r>
            <a:r>
              <a:rPr lang="zh-CN" altLang="en-US" dirty="0"/>
              <a:t>， 在计算机内部使用的空间时连续的，类似于数组，但它与数组的区别是它可以动态释放内存，自动根据需要扩容或减容，相比于数组更灵活，使用更方便，见下图对比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0856C2-1B37-4F65-A23B-505D632B09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92" b="33128"/>
          <a:stretch/>
        </p:blipFill>
        <p:spPr bwMode="auto">
          <a:xfrm>
            <a:off x="790113" y="4554244"/>
            <a:ext cx="6858000" cy="191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31D11BC-E79C-4EFB-BF32-75CF52854726}"/>
              </a:ext>
            </a:extLst>
          </p:cNvPr>
          <p:cNvSpPr txBox="1"/>
          <p:nvPr/>
        </p:nvSpPr>
        <p:spPr>
          <a:xfrm>
            <a:off x="8096435" y="5131293"/>
            <a:ext cx="142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向量动态空间图</a:t>
            </a:r>
          </a:p>
        </p:txBody>
      </p:sp>
    </p:spTree>
    <p:extLst>
      <p:ext uri="{BB962C8B-B14F-4D97-AF65-F5344CB8AC3E}">
        <p14:creationId xmlns:p14="http://schemas.microsoft.com/office/powerpoint/2010/main" val="3106010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8C3D0-DAB5-400E-B6DC-D929718A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307FDC-BD1B-488F-A126-FDA3CA6365EB}"/>
              </a:ext>
            </a:extLst>
          </p:cNvPr>
          <p:cNvSpPr txBox="1"/>
          <p:nvPr/>
        </p:nvSpPr>
        <p:spPr>
          <a:xfrm>
            <a:off x="656947" y="2228295"/>
            <a:ext cx="93659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基本函数介绍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DejaVuSansMono"/>
              </a:rPr>
              <a:t>const_reference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 front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()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DejaVuSansMono"/>
              </a:rPr>
              <a:t>const</a:t>
            </a:r>
            <a:r>
              <a:rPr lang="en-US" altLang="zh-CN" b="0" i="0" dirty="0">
                <a:solidFill>
                  <a:srgbClr val="008080"/>
                </a:solidFill>
                <a:effectLst/>
                <a:latin typeface="DejaVuSansMono"/>
              </a:rPr>
              <a:t>;   </a:t>
            </a:r>
            <a:r>
              <a:rPr lang="zh-CN" altLang="en-US" b="0" i="0" dirty="0">
                <a:solidFill>
                  <a:srgbClr val="008080"/>
                </a:solidFill>
                <a:effectLst/>
                <a:latin typeface="DejaVuSansMono"/>
              </a:rPr>
              <a:t>取出队首元素</a:t>
            </a:r>
            <a:endParaRPr lang="en-US" altLang="zh-CN" b="0" i="0" dirty="0">
              <a:solidFill>
                <a:srgbClr val="008080"/>
              </a:solidFill>
              <a:effectLst/>
              <a:latin typeface="DejaVuSansMono"/>
            </a:endParaRPr>
          </a:p>
          <a:p>
            <a:r>
              <a:rPr lang="en-US" altLang="zh-CN" dirty="0">
                <a:solidFill>
                  <a:srgbClr val="008080"/>
                </a:solidFill>
                <a:latin typeface="DejaVuSansMono"/>
              </a:rPr>
              <a:t>   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DejaVuSansMono"/>
              </a:rPr>
              <a:t>const_reference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 back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()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DejaVuSansMono"/>
              </a:rPr>
              <a:t>const</a:t>
            </a:r>
            <a:r>
              <a:rPr lang="en-US" altLang="zh-CN" b="0" i="0" dirty="0">
                <a:solidFill>
                  <a:srgbClr val="008080"/>
                </a:solidFill>
                <a:effectLst/>
                <a:latin typeface="DejaVuSansMono"/>
              </a:rPr>
              <a:t>;   </a:t>
            </a:r>
            <a:r>
              <a:rPr lang="zh-CN" altLang="en-US" b="0" i="0" dirty="0">
                <a:solidFill>
                  <a:srgbClr val="008080"/>
                </a:solidFill>
                <a:effectLst/>
                <a:latin typeface="DejaVuSansMono"/>
              </a:rPr>
              <a:t>取出队尾元素</a:t>
            </a:r>
            <a:endParaRPr lang="en-US" altLang="zh-CN" b="0" i="0" dirty="0">
              <a:solidFill>
                <a:srgbClr val="008080"/>
              </a:solidFill>
              <a:effectLst/>
              <a:latin typeface="DejaVuSansMono"/>
            </a:endParaRPr>
          </a:p>
          <a:p>
            <a:r>
              <a:rPr lang="en-US" altLang="zh-CN" dirty="0">
                <a:solidFill>
                  <a:srgbClr val="008080"/>
                </a:solidFill>
                <a:latin typeface="DejaVuSansMono"/>
              </a:rPr>
              <a:t>    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[[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DejaVuSansMono"/>
              </a:rPr>
              <a:t>nodiscard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]]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DejaVuSansMono"/>
              </a:rPr>
              <a:t>bool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empty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()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DejaVuSansMono"/>
              </a:rPr>
              <a:t>const</a:t>
            </a:r>
            <a:r>
              <a:rPr lang="en-US" altLang="zh-CN" b="0" i="0" dirty="0">
                <a:solidFill>
                  <a:srgbClr val="008080"/>
                </a:solidFill>
                <a:effectLst/>
                <a:latin typeface="DejaVuSansMono"/>
              </a:rPr>
              <a:t>;</a:t>
            </a:r>
            <a:r>
              <a:rPr lang="en-US" altLang="zh-CN" dirty="0">
                <a:solidFill>
                  <a:srgbClr val="008080"/>
                </a:solidFill>
                <a:latin typeface="DejaVuSansMono"/>
              </a:rPr>
              <a:t>  </a:t>
            </a:r>
            <a:r>
              <a:rPr lang="zh-CN" altLang="en-US" dirty="0">
                <a:solidFill>
                  <a:srgbClr val="008080"/>
                </a:solidFill>
                <a:latin typeface="DejaVuSansMono"/>
              </a:rPr>
              <a:t>判断是</a:t>
            </a:r>
            <a:r>
              <a:rPr lang="en-US" altLang="zh-CN" dirty="0">
                <a:solidFill>
                  <a:srgbClr val="008080"/>
                </a:solidFill>
                <a:latin typeface="DejaVuSansMono"/>
              </a:rPr>
              <a:t>queue</a:t>
            </a:r>
            <a:r>
              <a:rPr lang="zh-CN" altLang="en-US" dirty="0">
                <a:solidFill>
                  <a:srgbClr val="008080"/>
                </a:solidFill>
                <a:latin typeface="DejaVuSansMono"/>
              </a:rPr>
              <a:t>否为空</a:t>
            </a:r>
            <a:endParaRPr lang="en-US" altLang="zh-CN" dirty="0">
              <a:solidFill>
                <a:srgbClr val="008080"/>
              </a:solidFill>
              <a:latin typeface="DejaVuSansMono"/>
            </a:endParaRPr>
          </a:p>
          <a:p>
            <a:r>
              <a:rPr lang="en-US" altLang="zh-CN" b="0" i="0" dirty="0">
                <a:solidFill>
                  <a:srgbClr val="008080"/>
                </a:solidFill>
                <a:effectLst/>
                <a:latin typeface="DejaVuSansMono"/>
              </a:rPr>
              <a:t>    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DejaVuSansMono"/>
              </a:rPr>
              <a:t>void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push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DejaVuSansMono"/>
              </a:rPr>
              <a:t>value_type</a:t>
            </a:r>
            <a:r>
              <a:rPr lang="en-US" altLang="zh-CN" b="0" i="0" dirty="0">
                <a:solidFill>
                  <a:srgbClr val="000040"/>
                </a:solidFill>
                <a:effectLst/>
                <a:latin typeface="DejaVuSansMono"/>
              </a:rPr>
              <a:t>&amp;&amp;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value 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)  </a:t>
            </a:r>
            <a:r>
              <a:rPr lang="zh-CN" altLang="en-US" b="0" i="0" dirty="0">
                <a:solidFill>
                  <a:srgbClr val="008000"/>
                </a:solidFill>
                <a:effectLst/>
                <a:latin typeface="DejaVuSansMono"/>
              </a:rPr>
              <a:t>推入队列</a:t>
            </a:r>
            <a:endParaRPr lang="en-US" altLang="zh-CN" b="0" i="0" dirty="0">
              <a:solidFill>
                <a:srgbClr val="008000"/>
              </a:solidFill>
              <a:effectLst/>
              <a:latin typeface="DejaVuSansMono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DejaVuSansMono"/>
              </a:rPr>
              <a:t>    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DejaVuSansMono"/>
              </a:rPr>
              <a:t>void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pop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()</a:t>
            </a:r>
            <a:r>
              <a:rPr lang="en-US" altLang="zh-CN" b="0" i="0" dirty="0">
                <a:solidFill>
                  <a:srgbClr val="008080"/>
                </a:solidFill>
                <a:effectLst/>
                <a:latin typeface="DejaVuSansMono"/>
              </a:rPr>
              <a:t>;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                                            </a:t>
            </a:r>
            <a:r>
              <a:rPr lang="zh-CN" altLang="en-US" b="0" i="0" dirty="0">
                <a:solidFill>
                  <a:srgbClr val="008000"/>
                </a:solidFill>
                <a:effectLst/>
                <a:latin typeface="DejaVuSansMono"/>
              </a:rPr>
              <a:t>移出队首元素</a:t>
            </a:r>
            <a:endParaRPr lang="en-US" altLang="zh-CN" b="0" i="0" dirty="0">
              <a:solidFill>
                <a:srgbClr val="008080"/>
              </a:solidFill>
              <a:effectLst/>
              <a:latin typeface="DejaVuSansMono"/>
            </a:endParaRPr>
          </a:p>
          <a:p>
            <a:r>
              <a:rPr lang="en-US" altLang="zh-CN" dirty="0">
                <a:solidFill>
                  <a:srgbClr val="008080"/>
                </a:solidFill>
                <a:latin typeface="DejaVuSansMono"/>
              </a:rPr>
              <a:t>    </a:t>
            </a:r>
            <a:endParaRPr lang="en-US" altLang="zh-CN" dirty="0"/>
          </a:p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8214F4-8E2E-4802-9AF5-57C5E80B8519}"/>
              </a:ext>
            </a:extLst>
          </p:cNvPr>
          <p:cNvSpPr txBox="1"/>
          <p:nvPr/>
        </p:nvSpPr>
        <p:spPr>
          <a:xfrm>
            <a:off x="727969" y="4536619"/>
            <a:ext cx="8691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注意</a:t>
            </a:r>
            <a:endParaRPr lang="en-US" altLang="zh-CN" dirty="0"/>
          </a:p>
          <a:p>
            <a:r>
              <a:rPr lang="en-US" altLang="zh-CN" dirty="0"/>
              <a:t>   queue</a:t>
            </a:r>
            <a:r>
              <a:rPr lang="zh-CN" altLang="en-US" dirty="0"/>
              <a:t>不是一个容器，它和</a:t>
            </a:r>
            <a:r>
              <a:rPr lang="en-US" altLang="zh-CN" dirty="0"/>
              <a:t>stack</a:t>
            </a:r>
            <a:r>
              <a:rPr lang="zh-CN" altLang="en-US" dirty="0"/>
              <a:t>一样，是一个</a:t>
            </a:r>
            <a:r>
              <a:rPr lang="en-US" altLang="zh-CN" dirty="0"/>
              <a:t>container adapter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06935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3C0BF-66F1-40F1-85E7-0238307C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22762"/>
            <a:ext cx="11029616" cy="1013800"/>
          </a:xfrm>
        </p:spPr>
        <p:txBody>
          <a:bodyPr/>
          <a:lstStyle/>
          <a:p>
            <a:r>
              <a:rPr lang="zh-CN" altLang="en-US" dirty="0"/>
              <a:t>题目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A612906-69E5-469C-83EE-DE47E3F9C2BC}"/>
              </a:ext>
            </a:extLst>
          </p:cNvPr>
          <p:cNvSpPr txBox="1"/>
          <p:nvPr/>
        </p:nvSpPr>
        <p:spPr>
          <a:xfrm>
            <a:off x="736847" y="2006353"/>
            <a:ext cx="637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Queue</a:t>
            </a:r>
            <a:r>
              <a:rPr lang="zh-CN" altLang="en-US" dirty="0"/>
              <a:t>的题目可以跳转到第十二张</a:t>
            </a:r>
            <a:r>
              <a:rPr lang="en-US" altLang="zh-CN" dirty="0"/>
              <a:t>ppt</a:t>
            </a:r>
            <a:r>
              <a:rPr lang="zh-CN" altLang="en-US" dirty="0"/>
              <a:t>，与双向队列类似</a:t>
            </a:r>
          </a:p>
        </p:txBody>
      </p:sp>
    </p:spTree>
    <p:extLst>
      <p:ext uri="{BB962C8B-B14F-4D97-AF65-F5344CB8AC3E}">
        <p14:creationId xmlns:p14="http://schemas.microsoft.com/office/powerpoint/2010/main" val="2467896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AEDA8-E3C6-40EA-851C-85A0E83A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文献引用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28F0C4-F9D0-424B-9938-4D5CCAC4570E}"/>
              </a:ext>
            </a:extLst>
          </p:cNvPr>
          <p:cNvSpPr txBox="1"/>
          <p:nvPr/>
        </p:nvSpPr>
        <p:spPr>
          <a:xfrm>
            <a:off x="710213" y="2148396"/>
            <a:ext cx="9587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/>
              <a:t>菜鸟教程 </a:t>
            </a:r>
            <a:r>
              <a:rPr lang="en-US" altLang="zh-CN" dirty="0"/>
              <a:t>vector</a:t>
            </a:r>
            <a:r>
              <a:rPr lang="zh-CN" altLang="en-US" dirty="0"/>
              <a:t>介绍 </a:t>
            </a:r>
            <a:r>
              <a:rPr lang="en-US" altLang="zh-CN" dirty="0"/>
              <a:t>[DB/OL] </a:t>
            </a:r>
            <a:r>
              <a:rPr lang="en-US" altLang="zh-CN" dirty="0">
                <a:hlinkClick r:id="rId2"/>
              </a:rPr>
              <a:t>https://www.runoob.com/w3cnote/cpp-vector-container-analysis.html 2021.3.11</a:t>
            </a:r>
            <a:endParaRPr lang="en-US" altLang="zh-CN" dirty="0"/>
          </a:p>
          <a:p>
            <a:r>
              <a:rPr lang="en-US" altLang="zh-CN" dirty="0"/>
              <a:t>[2] </a:t>
            </a:r>
            <a:r>
              <a:rPr lang="en-US" altLang="zh-CN" dirty="0" err="1"/>
              <a:t>cppreference</a:t>
            </a:r>
            <a:r>
              <a:rPr lang="en-US" altLang="zh-CN" dirty="0"/>
              <a:t> [DB/OL]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https://en.cppreference.com/w/cpp/container/list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2021.3.11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[3] </a:t>
            </a:r>
            <a:r>
              <a:rPr lang="en-US" altLang="zh-CN" dirty="0" err="1">
                <a:latin typeface="Arial" panose="020B0604020202020204" pitchFamily="34" charset="0"/>
              </a:rPr>
              <a:t>cppreference</a:t>
            </a:r>
            <a:r>
              <a:rPr lang="en-US" altLang="zh-CN" dirty="0">
                <a:latin typeface="Arial" panose="020B0604020202020204" pitchFamily="34" charset="0"/>
              </a:rPr>
              <a:t> [DB/OL] </a:t>
            </a:r>
            <a:r>
              <a:rPr lang="en-US" altLang="zh-CN" dirty="0">
                <a:latin typeface="Arial" panose="020B0604020202020204" pitchFamily="34" charset="0"/>
                <a:hlinkClick r:id="rId3"/>
              </a:rPr>
              <a:t>https://en.cppreference.com/w/cpp/container/deque</a:t>
            </a:r>
            <a:r>
              <a:rPr lang="en-US" altLang="zh-CN" dirty="0">
                <a:latin typeface="Arial" panose="020B0604020202020204" pitchFamily="34" charset="0"/>
              </a:rPr>
              <a:t> 2021.3.11</a:t>
            </a:r>
            <a:endParaRPr lang="zh-CN" alt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256684BF-9257-4656-AB3A-34545082D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274638"/>
            <a:ext cx="1905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1BB82F4-693F-4434-B263-B896A53E1710}"/>
              </a:ext>
            </a:extLst>
          </p:cNvPr>
          <p:cNvSpPr txBox="1"/>
          <p:nvPr/>
        </p:nvSpPr>
        <p:spPr>
          <a:xfrm>
            <a:off x="710213" y="4009137"/>
            <a:ext cx="105022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读者如果想深入了解</a:t>
            </a:r>
            <a:r>
              <a:rPr lang="en-US" altLang="zh-CN" dirty="0"/>
              <a:t>STL</a:t>
            </a:r>
            <a:r>
              <a:rPr lang="zh-CN" altLang="en-US" dirty="0"/>
              <a:t>，我推荐两个网站</a:t>
            </a:r>
            <a:r>
              <a:rPr lang="en-US" altLang="zh-CN" dirty="0"/>
              <a:t>(</a:t>
            </a:r>
            <a:r>
              <a:rPr lang="zh-CN" altLang="en-US" dirty="0"/>
              <a:t>本</a:t>
            </a:r>
            <a:r>
              <a:rPr lang="en-US" altLang="zh-CN" dirty="0"/>
              <a:t>PPT</a:t>
            </a:r>
            <a:r>
              <a:rPr lang="zh-CN" altLang="en-US" dirty="0"/>
              <a:t>大多介绍引于这两个网站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1. </a:t>
            </a:r>
            <a:r>
              <a:rPr lang="en-US" altLang="zh-CN" dirty="0" err="1"/>
              <a:t>cppreference</a:t>
            </a:r>
            <a:endParaRPr lang="en-US" altLang="zh-CN" dirty="0"/>
          </a:p>
          <a:p>
            <a:r>
              <a:rPr lang="en-US" altLang="zh-CN" dirty="0"/>
              <a:t>    2.stackoverflow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另外，侯捷老师写的</a:t>
            </a:r>
            <a:r>
              <a:rPr lang="en-US" altLang="zh-CN" dirty="0"/>
              <a:t>STL</a:t>
            </a:r>
            <a:r>
              <a:rPr lang="zh-CN" altLang="en-US" dirty="0"/>
              <a:t>源码解析非常不错，</a:t>
            </a:r>
            <a:r>
              <a:rPr lang="en-US" altLang="zh-CN" dirty="0" err="1"/>
              <a:t>bilibili</a:t>
            </a:r>
            <a:r>
              <a:rPr lang="zh-CN" altLang="en-US" dirty="0"/>
              <a:t>上有视频讲解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 空降：</a:t>
            </a:r>
            <a:r>
              <a:rPr lang="en-US" altLang="zh-CN" dirty="0"/>
              <a:t>https://www.bilibili.com/video/BV1BX4y1G7bX?p=11&amp;spm_id_from=pageDriver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22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DCB7A-D05C-49F5-8F5D-502121BCF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向量功能介绍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5AB9E2-E287-41E0-9949-5F2ED608AD60}"/>
              </a:ext>
            </a:extLst>
          </p:cNvPr>
          <p:cNvSpPr txBox="1"/>
          <p:nvPr/>
        </p:nvSpPr>
        <p:spPr>
          <a:xfrm>
            <a:off x="452761" y="2024109"/>
            <a:ext cx="103691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主要函数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DejaVuSansMono"/>
              </a:rPr>
              <a:t>constexpr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DejaVuSansMono"/>
              </a:rPr>
              <a:t>void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DejaVuSansMono"/>
              </a:rPr>
              <a:t>push_back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DejaVuSansMono"/>
              </a:rPr>
              <a:t>const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T</a:t>
            </a:r>
            <a:r>
              <a:rPr lang="en-US" altLang="zh-CN" b="0" i="0" dirty="0">
                <a:solidFill>
                  <a:srgbClr val="000040"/>
                </a:solidFill>
                <a:effectLst/>
                <a:latin typeface="DejaVuSansMono"/>
              </a:rPr>
              <a:t>&amp;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value 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)</a:t>
            </a:r>
            <a:r>
              <a:rPr lang="en-US" altLang="zh-CN" dirty="0">
                <a:solidFill>
                  <a:srgbClr val="008080"/>
                </a:solidFill>
                <a:latin typeface="DejaVuSansMono"/>
              </a:rPr>
              <a:t>  </a:t>
            </a:r>
            <a:r>
              <a:rPr lang="zh-CN" altLang="en-US" dirty="0">
                <a:solidFill>
                  <a:srgbClr val="008080"/>
                </a:solidFill>
                <a:latin typeface="DejaVuSansMono"/>
              </a:rPr>
              <a:t>在向量末尾插入元素（注：为了保持向量容器特性，最好从尾部插入元素当然还有其他方式 比如 </a:t>
            </a:r>
            <a:r>
              <a:rPr lang="en-US" altLang="zh-CN" dirty="0">
                <a:solidFill>
                  <a:srgbClr val="008080"/>
                </a:solidFill>
                <a:latin typeface="DejaVuSansMono"/>
              </a:rPr>
              <a:t>insert emplace append</a:t>
            </a:r>
            <a:r>
              <a:rPr lang="zh-CN" altLang="en-US" dirty="0">
                <a:solidFill>
                  <a:srgbClr val="008080"/>
                </a:solidFill>
                <a:latin typeface="DejaVuSansMono"/>
              </a:rPr>
              <a:t>）</a:t>
            </a:r>
            <a:endParaRPr lang="en-US" altLang="zh-CN" dirty="0">
              <a:solidFill>
                <a:srgbClr val="008080"/>
              </a:solidFill>
              <a:latin typeface="DejaVuSansMono"/>
            </a:endParaRPr>
          </a:p>
          <a:p>
            <a:r>
              <a:rPr lang="en-US" altLang="zh-CN" dirty="0">
                <a:solidFill>
                  <a:srgbClr val="008080"/>
                </a:solidFill>
                <a:latin typeface="DejaVuSansMono"/>
              </a:rPr>
              <a:t>    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DejaVuSansMono"/>
              </a:rPr>
              <a:t>constexpr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DejaVuSansMono"/>
              </a:rPr>
              <a:t>void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DejaVuSansMono"/>
              </a:rPr>
              <a:t>pop_back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()</a:t>
            </a:r>
            <a:r>
              <a:rPr lang="en-US" altLang="zh-CN" b="0" i="0" dirty="0">
                <a:solidFill>
                  <a:srgbClr val="008080"/>
                </a:solidFill>
                <a:effectLst/>
                <a:latin typeface="DejaVuSansMono"/>
              </a:rPr>
              <a:t>;                               </a:t>
            </a:r>
            <a:r>
              <a:rPr lang="zh-CN" altLang="en-US" b="0" i="0" dirty="0">
                <a:solidFill>
                  <a:srgbClr val="008080"/>
                </a:solidFill>
                <a:effectLst/>
                <a:latin typeface="DejaVuSansMono"/>
              </a:rPr>
              <a:t>在向量末尾删除元素（与</a:t>
            </a:r>
            <a:r>
              <a:rPr lang="en-US" altLang="zh-CN" b="0" i="0" dirty="0" err="1">
                <a:solidFill>
                  <a:srgbClr val="008080"/>
                </a:solidFill>
                <a:effectLst/>
                <a:latin typeface="DejaVuSansMono"/>
              </a:rPr>
              <a:t>push_bak</a:t>
            </a:r>
            <a:r>
              <a:rPr lang="zh-CN" altLang="en-US" b="0" i="0" dirty="0">
                <a:solidFill>
                  <a:srgbClr val="008080"/>
                </a:solidFill>
                <a:effectLst/>
                <a:latin typeface="DejaVuSansMono"/>
              </a:rPr>
              <a:t>对比记忆）</a:t>
            </a:r>
            <a:endParaRPr lang="en-US" altLang="zh-CN" b="0" i="0" dirty="0">
              <a:solidFill>
                <a:srgbClr val="008080"/>
              </a:solidFill>
              <a:effectLst/>
              <a:latin typeface="DejaVuSansMono"/>
            </a:endParaRPr>
          </a:p>
          <a:p>
            <a:r>
              <a:rPr lang="zh-CN" altLang="en-US" dirty="0"/>
              <a:t>   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DejaVuSansMono"/>
              </a:rPr>
              <a:t>constexpr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iterator erase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DejaVuSansMono"/>
              </a:rPr>
              <a:t>const_iterator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 pos 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)  </a:t>
            </a:r>
            <a:r>
              <a:rPr lang="zh-CN" altLang="en-US" b="0" i="0" dirty="0">
                <a:solidFill>
                  <a:srgbClr val="008000"/>
                </a:solidFill>
                <a:effectLst/>
                <a:latin typeface="DejaVuSansMono"/>
              </a:rPr>
              <a:t>删除指定位置元素（就一个）</a:t>
            </a:r>
            <a:endParaRPr lang="en-US" altLang="zh-CN" b="0" i="0" dirty="0">
              <a:solidFill>
                <a:srgbClr val="008000"/>
              </a:solidFill>
              <a:effectLst/>
              <a:latin typeface="DejaVuSansMono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DejaVuSansMono"/>
              </a:rPr>
              <a:t>    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DejaVuSansMono"/>
              </a:rPr>
              <a:t>constexpr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iterator erase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DejaVuSansMono"/>
              </a:rPr>
              <a:t>const_iterator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 first,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DejaVuSansMono"/>
              </a:rPr>
              <a:t>const_iterator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 last 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)  </a:t>
            </a:r>
            <a:r>
              <a:rPr lang="zh-CN" altLang="en-US" b="0" i="0" dirty="0">
                <a:solidFill>
                  <a:srgbClr val="008000"/>
                </a:solidFill>
                <a:effectLst/>
                <a:latin typeface="DejaVuSansMono"/>
              </a:rPr>
              <a:t>删除区间位置元素（批量删除）</a:t>
            </a:r>
            <a:endParaRPr lang="en-US" altLang="zh-CN" b="0" i="0" dirty="0">
              <a:solidFill>
                <a:srgbClr val="008000"/>
              </a:solidFill>
              <a:effectLst/>
              <a:latin typeface="DejaVuSansMono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DejaVuSansMono"/>
              </a:rPr>
              <a:t>    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DejaVuSansMono"/>
              </a:rPr>
              <a:t>constexpr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DejaVuSansMono"/>
              </a:rPr>
              <a:t>void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clear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()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altLang="zh-CN" b="0" i="0" dirty="0" err="1">
                <a:solidFill>
                  <a:srgbClr val="0000DD"/>
                </a:solidFill>
                <a:effectLst/>
                <a:latin typeface="DejaVuSansMono"/>
              </a:rPr>
              <a:t>noexcept</a:t>
            </a:r>
            <a:r>
              <a:rPr lang="en-US" altLang="zh-CN" dirty="0">
                <a:solidFill>
                  <a:srgbClr val="008080"/>
                </a:solidFill>
                <a:latin typeface="DejaVuSansMono"/>
              </a:rPr>
              <a:t>                          </a:t>
            </a:r>
            <a:r>
              <a:rPr lang="zh-CN" altLang="en-US" dirty="0">
                <a:solidFill>
                  <a:srgbClr val="008080"/>
                </a:solidFill>
                <a:latin typeface="DejaVuSansMono"/>
              </a:rPr>
              <a:t>删除所有元素，并且</a:t>
            </a:r>
            <a:r>
              <a:rPr lang="en-US" altLang="zh-CN" dirty="0">
                <a:solidFill>
                  <a:srgbClr val="008080"/>
                </a:solidFill>
                <a:latin typeface="DejaVuSansMono"/>
              </a:rPr>
              <a:t>vector</a:t>
            </a:r>
            <a:r>
              <a:rPr lang="zh-CN" altLang="en-US" dirty="0">
                <a:solidFill>
                  <a:srgbClr val="008080"/>
                </a:solidFill>
                <a:latin typeface="DejaVuSansMono"/>
              </a:rPr>
              <a:t>的空间数值设为</a:t>
            </a:r>
            <a:r>
              <a:rPr lang="en-US" altLang="zh-CN" dirty="0">
                <a:solidFill>
                  <a:srgbClr val="008080"/>
                </a:solidFill>
                <a:latin typeface="DejaVuSansMono"/>
              </a:rPr>
              <a:t>0</a:t>
            </a:r>
          </a:p>
          <a:p>
            <a:r>
              <a:rPr lang="en-US" altLang="zh-CN" dirty="0">
                <a:solidFill>
                  <a:srgbClr val="008080"/>
                </a:solidFill>
                <a:latin typeface="DejaVuSansMono"/>
              </a:rPr>
              <a:t>    </a:t>
            </a:r>
            <a:r>
              <a:rPr lang="zh-CN" altLang="en-US" dirty="0">
                <a:solidFill>
                  <a:srgbClr val="008080"/>
                </a:solidFill>
                <a:latin typeface="DejaVuSansMono"/>
              </a:rPr>
              <a:t>主要的操作就这些，其他还涉及</a:t>
            </a:r>
            <a:r>
              <a:rPr lang="en-US" altLang="zh-CN" dirty="0">
                <a:solidFill>
                  <a:srgbClr val="008080"/>
                </a:solidFill>
                <a:latin typeface="DejaVuSansMono"/>
              </a:rPr>
              <a:t>iterator</a:t>
            </a:r>
            <a:r>
              <a:rPr lang="zh-CN" altLang="en-US" dirty="0">
                <a:solidFill>
                  <a:srgbClr val="008080"/>
                </a:solidFill>
                <a:latin typeface="DejaVuSansMono"/>
              </a:rPr>
              <a:t>（类似于指针） 的函数就不过多介绍了</a:t>
            </a:r>
            <a:endParaRPr lang="en-US" altLang="zh-CN" dirty="0">
              <a:solidFill>
                <a:srgbClr val="008080"/>
              </a:solidFill>
              <a:latin typeface="DejaVuSansMono"/>
            </a:endParaRP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AF8DC9-221A-4EC8-B409-CDB11C5B1141}"/>
              </a:ext>
            </a:extLst>
          </p:cNvPr>
          <p:cNvSpPr txBox="1"/>
          <p:nvPr/>
        </p:nvSpPr>
        <p:spPr>
          <a:xfrm>
            <a:off x="514905" y="4732919"/>
            <a:ext cx="8185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特色操作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论特色就是</a:t>
            </a:r>
            <a:r>
              <a:rPr lang="en-US" altLang="zh-CN" dirty="0" err="1"/>
              <a:t>push_back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pop_back</a:t>
            </a:r>
            <a:r>
              <a:rPr lang="en-US" altLang="zh-CN" dirty="0"/>
              <a:t> </a:t>
            </a:r>
            <a:r>
              <a:rPr lang="zh-CN" altLang="en-US" dirty="0"/>
              <a:t>这两个函数比较经典，也是我平常做题用的，非常不错，不说了上代码</a:t>
            </a:r>
          </a:p>
        </p:txBody>
      </p:sp>
    </p:spTree>
    <p:extLst>
      <p:ext uri="{BB962C8B-B14F-4D97-AF65-F5344CB8AC3E}">
        <p14:creationId xmlns:p14="http://schemas.microsoft.com/office/powerpoint/2010/main" val="3947715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C7B4D9-CB43-4069-B94A-353EEEED0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73" y="1658909"/>
            <a:ext cx="6076437" cy="519909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B7E3B2F-9CD8-4DE1-93CC-6D986637243F}"/>
              </a:ext>
            </a:extLst>
          </p:cNvPr>
          <p:cNvSpPr txBox="1"/>
          <p:nvPr/>
        </p:nvSpPr>
        <p:spPr>
          <a:xfrm>
            <a:off x="648070" y="1047564"/>
            <a:ext cx="38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F61DE1-01F7-4F10-A0C6-AF434D05616A}"/>
              </a:ext>
            </a:extLst>
          </p:cNvPr>
          <p:cNvSpPr txBox="1"/>
          <p:nvPr/>
        </p:nvSpPr>
        <p:spPr>
          <a:xfrm>
            <a:off x="8256233" y="1216241"/>
            <a:ext cx="247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AFA7C67-A9B8-4DE9-A4C5-A69AADC0F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692" y="1762639"/>
            <a:ext cx="5056557" cy="39865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3A6099B-CC45-42C2-BCE9-E9EF16FEB3D7}"/>
              </a:ext>
            </a:extLst>
          </p:cNvPr>
          <p:cNvSpPr txBox="1"/>
          <p:nvPr/>
        </p:nvSpPr>
        <p:spPr>
          <a:xfrm>
            <a:off x="7457243" y="2263806"/>
            <a:ext cx="3275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我偷懒了，不想手输入数据了，直接随机数吧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5F99C64-8252-457E-B403-23FAE953FB71}"/>
              </a:ext>
            </a:extLst>
          </p:cNvPr>
          <p:cNvCxnSpPr/>
          <p:nvPr/>
        </p:nvCxnSpPr>
        <p:spPr>
          <a:xfrm flipH="1" flipV="1">
            <a:off x="6096000" y="3429000"/>
            <a:ext cx="1370120" cy="7768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D91996E-FBD2-43B2-8382-2E17B6A30B71}"/>
              </a:ext>
            </a:extLst>
          </p:cNvPr>
          <p:cNvSpPr txBox="1"/>
          <p:nvPr/>
        </p:nvSpPr>
        <p:spPr>
          <a:xfrm>
            <a:off x="7599285" y="3275860"/>
            <a:ext cx="292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输入数据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6A6564E-139F-4FF2-8A6D-F6063BF8E78D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4046738" y="6324600"/>
            <a:ext cx="2540542" cy="7768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B3DCB6E-DF91-4693-AC02-048A671D38E0}"/>
              </a:ext>
            </a:extLst>
          </p:cNvPr>
          <p:cNvSpPr txBox="1"/>
          <p:nvPr/>
        </p:nvSpPr>
        <p:spPr>
          <a:xfrm>
            <a:off x="6587280" y="6217614"/>
            <a:ext cx="270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弹出数据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D577845-363E-4725-B6AE-1F65A8712B6B}"/>
              </a:ext>
            </a:extLst>
          </p:cNvPr>
          <p:cNvCxnSpPr>
            <a:cxnSpLocks/>
          </p:cNvCxnSpPr>
          <p:nvPr/>
        </p:nvCxnSpPr>
        <p:spPr>
          <a:xfrm flipH="1">
            <a:off x="4348579" y="5481221"/>
            <a:ext cx="2531615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1A23D3B-2FA9-498A-AC8C-1E313C0F447F}"/>
              </a:ext>
            </a:extLst>
          </p:cNvPr>
          <p:cNvSpPr txBox="1"/>
          <p:nvPr/>
        </p:nvSpPr>
        <p:spPr>
          <a:xfrm>
            <a:off x="7004482" y="5149049"/>
            <a:ext cx="22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判断是否非空</a:t>
            </a:r>
          </a:p>
        </p:txBody>
      </p:sp>
    </p:spTree>
    <p:extLst>
      <p:ext uri="{BB962C8B-B14F-4D97-AF65-F5344CB8AC3E}">
        <p14:creationId xmlns:p14="http://schemas.microsoft.com/office/powerpoint/2010/main" val="112662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2727F-D7D2-4B58-A9C6-49972D5F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题目练习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FBE4664-0FF4-490C-9CAF-99B56B6BD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827" y="1715956"/>
            <a:ext cx="6502634" cy="464612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344353B-103A-461A-9C3F-163808E38F5A}"/>
              </a:ext>
            </a:extLst>
          </p:cNvPr>
          <p:cNvSpPr txBox="1"/>
          <p:nvPr/>
        </p:nvSpPr>
        <p:spPr>
          <a:xfrm>
            <a:off x="7305138" y="2015231"/>
            <a:ext cx="4305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这道题就是一个</a:t>
            </a:r>
            <a:r>
              <a:rPr lang="en-US" altLang="zh-CN" dirty="0"/>
              <a:t>vector</a:t>
            </a:r>
            <a:r>
              <a:rPr lang="zh-CN" altLang="en-US" dirty="0"/>
              <a:t>练习题，纯模拟暴力就行，用来锻炼对</a:t>
            </a:r>
            <a:r>
              <a:rPr lang="en-US" altLang="zh-CN" dirty="0"/>
              <a:t>vector</a:t>
            </a:r>
            <a:r>
              <a:rPr lang="zh-CN" altLang="en-US" dirty="0"/>
              <a:t>函数的使用熟练度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2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478E0-31AE-4624-A9D0-41118DE5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168C2-9C01-4DC8-9BFF-570E43339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802001-A5C1-44B8-BD6E-196FAEA46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6" y="461639"/>
            <a:ext cx="8629095" cy="578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8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39BD9-C4EC-467E-B626-3609B7C5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.List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D5FF64-5BDB-4913-83D9-5367E6A02085}"/>
              </a:ext>
            </a:extLst>
          </p:cNvPr>
          <p:cNvSpPr txBox="1"/>
          <p:nvPr/>
        </p:nvSpPr>
        <p:spPr>
          <a:xfrm>
            <a:off x="497150" y="2050742"/>
            <a:ext cx="9321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基本介绍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     list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是一个容器，它支持在常量时间内插入和删除容器内任何位置的元素。不支持快速随机访问。它通常被实现为一个双链表。</a:t>
            </a:r>
            <a:r>
              <a:rPr lang="en-US" altLang="zh-CN" b="0" i="0" baseline="300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[2]</a:t>
            </a:r>
            <a:endParaRPr lang="zh-CN" altLang="en-US" baseline="30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34017C-92A0-4387-B223-A5C22AE45FAD}"/>
              </a:ext>
            </a:extLst>
          </p:cNvPr>
          <p:cNvSpPr txBox="1"/>
          <p:nvPr/>
        </p:nvSpPr>
        <p:spPr>
          <a:xfrm>
            <a:off x="497150" y="3204839"/>
            <a:ext cx="10813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物理结构定义实现</a:t>
            </a:r>
            <a:endParaRPr lang="en-US" altLang="zh-CN" dirty="0"/>
          </a:p>
          <a:p>
            <a:r>
              <a:rPr lang="en-US" altLang="zh-CN" dirty="0"/>
              <a:t>      list</a:t>
            </a:r>
            <a:r>
              <a:rPr lang="zh-CN" altLang="en-US" dirty="0"/>
              <a:t>有多种实现方式，常见的有顺序链表，单链表，双链表，循环链表，顺序链表与</a:t>
            </a:r>
            <a:r>
              <a:rPr lang="en-US" altLang="zh-CN" dirty="0"/>
              <a:t>vector</a:t>
            </a:r>
            <a:r>
              <a:rPr lang="zh-CN" altLang="en-US" dirty="0"/>
              <a:t>实现类似，而单链表和双链表就是基于指针实现的，每一个节点含有数据域和指针域两个信息，因此多了个结构性开销，也正因如此，它的删除插入数据效率高 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FC1667-CD6B-41B2-B3E8-4A681C356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4501540"/>
            <a:ext cx="5752730" cy="2356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5254939-89BE-4368-8981-FC2F58498B90}"/>
              </a:ext>
            </a:extLst>
          </p:cNvPr>
          <p:cNvSpPr txBox="1"/>
          <p:nvPr/>
        </p:nvSpPr>
        <p:spPr>
          <a:xfrm>
            <a:off x="6498454" y="5415379"/>
            <a:ext cx="189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如图示其结构</a:t>
            </a:r>
          </a:p>
        </p:txBody>
      </p:sp>
    </p:spTree>
    <p:extLst>
      <p:ext uri="{BB962C8B-B14F-4D97-AF65-F5344CB8AC3E}">
        <p14:creationId xmlns:p14="http://schemas.microsoft.com/office/powerpoint/2010/main" val="82112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544EC-43A3-4563-BBC7-0CF234E9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链表功能函数介绍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9EEE63-ABC1-4F8F-B57D-AB2C350B7452}"/>
              </a:ext>
            </a:extLst>
          </p:cNvPr>
          <p:cNvSpPr txBox="1"/>
          <p:nvPr/>
        </p:nvSpPr>
        <p:spPr>
          <a:xfrm>
            <a:off x="581192" y="2148396"/>
            <a:ext cx="97612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主要函数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DejaVuSansMono"/>
              </a:rPr>
              <a:t>void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DejaVuSansMono"/>
              </a:rPr>
              <a:t>push_back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T</a:t>
            </a:r>
            <a:r>
              <a:rPr lang="en-US" altLang="zh-CN" b="0" i="0" dirty="0">
                <a:solidFill>
                  <a:srgbClr val="000040"/>
                </a:solidFill>
                <a:effectLst/>
                <a:latin typeface="DejaVuSansMono"/>
              </a:rPr>
              <a:t>&amp;&amp;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value 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)</a:t>
            </a:r>
            <a:r>
              <a:rPr lang="en-US" altLang="zh-CN" b="0" i="0" dirty="0">
                <a:solidFill>
                  <a:srgbClr val="008080"/>
                </a:solidFill>
                <a:effectLst/>
                <a:latin typeface="DejaVuSansMono"/>
              </a:rPr>
              <a:t>; </a:t>
            </a:r>
            <a:r>
              <a:rPr lang="zh-CN" altLang="en-US" b="0" i="0" dirty="0">
                <a:solidFill>
                  <a:srgbClr val="008080"/>
                </a:solidFill>
                <a:effectLst/>
                <a:latin typeface="DejaVuSansMono"/>
              </a:rPr>
              <a:t>在尾部插入元素</a:t>
            </a:r>
            <a:endParaRPr lang="en-US" altLang="zh-CN" b="0" i="0" dirty="0">
              <a:solidFill>
                <a:srgbClr val="008080"/>
              </a:solidFill>
              <a:effectLst/>
              <a:latin typeface="DejaVuSansMono"/>
            </a:endParaRPr>
          </a:p>
          <a:p>
            <a:r>
              <a:rPr lang="en-US" altLang="zh-CN" dirty="0">
                <a:solidFill>
                  <a:srgbClr val="008080"/>
                </a:solidFill>
                <a:latin typeface="DejaVuSansMono"/>
              </a:rPr>
              <a:t>       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DejaVuSansMono"/>
              </a:rPr>
              <a:t>void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DejaVuSansMono"/>
              </a:rPr>
              <a:t>pop_back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()</a:t>
            </a:r>
            <a:r>
              <a:rPr lang="en-US" altLang="zh-CN" b="0" i="0" dirty="0">
                <a:solidFill>
                  <a:srgbClr val="008080"/>
                </a:solidFill>
                <a:effectLst/>
                <a:latin typeface="DejaVuSansMono"/>
              </a:rPr>
              <a:t>;</a:t>
            </a:r>
            <a:r>
              <a:rPr lang="en-US" altLang="zh-CN" dirty="0">
                <a:solidFill>
                  <a:srgbClr val="008080"/>
                </a:solidFill>
                <a:latin typeface="DejaVuSansMono"/>
              </a:rPr>
              <a:t>                        </a:t>
            </a:r>
            <a:r>
              <a:rPr lang="zh-CN" altLang="en-US" dirty="0">
                <a:solidFill>
                  <a:srgbClr val="008080"/>
                </a:solidFill>
                <a:latin typeface="DejaVuSansMono"/>
              </a:rPr>
              <a:t>尾部删除元素</a:t>
            </a:r>
            <a:endParaRPr lang="en-US" altLang="zh-CN" dirty="0">
              <a:solidFill>
                <a:srgbClr val="008080"/>
              </a:solidFill>
              <a:latin typeface="DejaVuSansMono"/>
            </a:endParaRPr>
          </a:p>
          <a:p>
            <a:r>
              <a:rPr lang="en-US" altLang="zh-CN" b="0" i="0" dirty="0">
                <a:solidFill>
                  <a:srgbClr val="008080"/>
                </a:solidFill>
                <a:effectLst/>
                <a:latin typeface="DejaVuSansMono"/>
              </a:rPr>
              <a:t>        </a:t>
            </a:r>
            <a:r>
              <a:rPr lang="zh-CN" altLang="en-US" b="0" i="0" dirty="0">
                <a:solidFill>
                  <a:srgbClr val="008080"/>
                </a:solidFill>
                <a:effectLst/>
                <a:latin typeface="DejaVuSansMono"/>
              </a:rPr>
              <a:t>比</a:t>
            </a:r>
            <a:r>
              <a:rPr lang="en-US" altLang="zh-CN" b="0" i="0" dirty="0">
                <a:solidFill>
                  <a:srgbClr val="008080"/>
                </a:solidFill>
                <a:effectLst/>
                <a:latin typeface="DejaVuSansMono"/>
              </a:rPr>
              <a:t>vector</a:t>
            </a:r>
            <a:r>
              <a:rPr lang="zh-CN" altLang="en-US" b="0" i="0" dirty="0">
                <a:solidFill>
                  <a:srgbClr val="008080"/>
                </a:solidFill>
                <a:effectLst/>
                <a:latin typeface="DejaVuSansMono"/>
              </a:rPr>
              <a:t>的功能</a:t>
            </a:r>
            <a:endParaRPr lang="en-US" altLang="zh-CN" b="0" i="0" dirty="0">
              <a:solidFill>
                <a:srgbClr val="008080"/>
              </a:solidFill>
              <a:effectLst/>
              <a:latin typeface="DejaVuSansMono"/>
            </a:endParaRPr>
          </a:p>
          <a:p>
            <a:r>
              <a:rPr lang="en-US" altLang="zh-CN" dirty="0">
                <a:solidFill>
                  <a:srgbClr val="008080"/>
                </a:solidFill>
                <a:latin typeface="DejaVuSansMono"/>
              </a:rPr>
              <a:t>        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DejaVuSansMono"/>
              </a:rPr>
              <a:t>void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DejaVuSansMono"/>
              </a:rPr>
              <a:t>push_front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T</a:t>
            </a:r>
            <a:r>
              <a:rPr lang="en-US" altLang="zh-CN" b="0" i="0" dirty="0">
                <a:solidFill>
                  <a:srgbClr val="000040"/>
                </a:solidFill>
                <a:effectLst/>
                <a:latin typeface="DejaVuSansMono"/>
              </a:rPr>
              <a:t>&amp;&amp;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value 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)</a:t>
            </a:r>
            <a:r>
              <a:rPr lang="en-US" altLang="zh-CN" b="0" i="0" dirty="0">
                <a:solidFill>
                  <a:srgbClr val="008080"/>
                </a:solidFill>
                <a:effectLst/>
                <a:latin typeface="DejaVuSansMono"/>
              </a:rPr>
              <a:t>;</a:t>
            </a:r>
            <a:r>
              <a:rPr lang="en-US" altLang="zh-CN" dirty="0">
                <a:solidFill>
                  <a:srgbClr val="008080"/>
                </a:solidFill>
                <a:latin typeface="DejaVuSansMono"/>
              </a:rPr>
              <a:t> </a:t>
            </a:r>
            <a:r>
              <a:rPr lang="zh-CN" altLang="en-US" dirty="0">
                <a:solidFill>
                  <a:srgbClr val="008080"/>
                </a:solidFill>
                <a:latin typeface="DejaVuSansMono"/>
              </a:rPr>
              <a:t>头部插入元素</a:t>
            </a:r>
            <a:endParaRPr lang="en-US" altLang="zh-CN" dirty="0">
              <a:solidFill>
                <a:srgbClr val="008080"/>
              </a:solidFill>
              <a:latin typeface="DejaVuSansMono"/>
            </a:endParaRPr>
          </a:p>
          <a:p>
            <a:r>
              <a:rPr lang="en-US" altLang="zh-CN" b="0" i="0" dirty="0">
                <a:solidFill>
                  <a:srgbClr val="008080"/>
                </a:solidFill>
                <a:effectLst/>
                <a:latin typeface="DejaVuSansMono"/>
              </a:rPr>
              <a:t>        </a:t>
            </a:r>
            <a:r>
              <a:rPr lang="en-US" altLang="zh-CN" dirty="0">
                <a:solidFill>
                  <a:srgbClr val="008080"/>
                </a:solidFill>
                <a:latin typeface="DejaVuSansMono"/>
              </a:rPr>
              <a:t>void </a:t>
            </a:r>
            <a:r>
              <a:rPr lang="en-US" altLang="zh-CN" dirty="0" err="1">
                <a:solidFill>
                  <a:srgbClr val="008080"/>
                </a:solidFill>
                <a:latin typeface="DejaVuSansMono"/>
              </a:rPr>
              <a:t>pop_front</a:t>
            </a:r>
            <a:r>
              <a:rPr lang="en-US" altLang="zh-CN" dirty="0">
                <a:solidFill>
                  <a:srgbClr val="008080"/>
                </a:solidFill>
                <a:latin typeface="DejaVuSansMono"/>
              </a:rPr>
              <a:t> ()                       </a:t>
            </a:r>
            <a:r>
              <a:rPr lang="zh-CN" altLang="en-US" dirty="0">
                <a:solidFill>
                  <a:srgbClr val="008080"/>
                </a:solidFill>
                <a:latin typeface="DejaVuSansMono"/>
              </a:rPr>
              <a:t>头部删除元素</a:t>
            </a:r>
            <a:endParaRPr lang="en-US" altLang="zh-CN" dirty="0">
              <a:solidFill>
                <a:srgbClr val="008080"/>
              </a:solidFill>
              <a:latin typeface="DejaVuSansMono"/>
            </a:endParaRPr>
          </a:p>
          <a:p>
            <a:r>
              <a:rPr lang="en-US" altLang="zh-CN" dirty="0">
                <a:solidFill>
                  <a:srgbClr val="008080"/>
                </a:solidFill>
                <a:latin typeface="DejaVuSansMono"/>
              </a:rPr>
              <a:t>       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iterator erase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iterator first, iterator last 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)</a:t>
            </a:r>
            <a:r>
              <a:rPr lang="en-US" altLang="zh-CN" b="0" i="0" dirty="0">
                <a:solidFill>
                  <a:srgbClr val="008080"/>
                </a:solidFill>
                <a:effectLst/>
                <a:latin typeface="DejaVuSansMono"/>
              </a:rPr>
              <a:t>; </a:t>
            </a:r>
            <a:r>
              <a:rPr lang="zh-CN" altLang="en-US" dirty="0">
                <a:solidFill>
                  <a:srgbClr val="008080"/>
                </a:solidFill>
                <a:latin typeface="DejaVuSansMono"/>
              </a:rPr>
              <a:t> 删除元素（范围）</a:t>
            </a:r>
            <a:endParaRPr lang="en-US" altLang="zh-CN" dirty="0">
              <a:solidFill>
                <a:srgbClr val="008080"/>
              </a:solidFill>
              <a:latin typeface="DejaVuSansMono"/>
            </a:endParaRPr>
          </a:p>
          <a:p>
            <a:r>
              <a:rPr lang="en-US" altLang="zh-CN" dirty="0">
                <a:solidFill>
                  <a:srgbClr val="008080"/>
                </a:solidFill>
                <a:latin typeface="DejaVuSansMono"/>
              </a:rPr>
              <a:t>       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iterator erase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DejaVuSansMono"/>
              </a:rPr>
              <a:t>const_iterator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 first,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DejaVuSansMono"/>
              </a:rPr>
              <a:t>const_iterator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 last 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DejaVuSansMono"/>
              </a:rPr>
              <a:t>)</a:t>
            </a:r>
            <a:r>
              <a:rPr lang="en-US" altLang="zh-CN" b="0" i="0" dirty="0">
                <a:solidFill>
                  <a:srgbClr val="008080"/>
                </a:solidFill>
                <a:effectLst/>
                <a:latin typeface="DejaVuSansMono"/>
              </a:rPr>
              <a:t>; </a:t>
            </a:r>
            <a:r>
              <a:rPr lang="zh-CN" altLang="en-US" b="0" i="0" dirty="0">
                <a:solidFill>
                  <a:srgbClr val="008080"/>
                </a:solidFill>
                <a:effectLst/>
                <a:latin typeface="DejaVuSansMono"/>
              </a:rPr>
              <a:t>删除元素（某一个）</a:t>
            </a:r>
            <a:endParaRPr lang="en-US" altLang="zh-CN" dirty="0">
              <a:solidFill>
                <a:srgbClr val="008080"/>
              </a:solidFill>
              <a:latin typeface="DejaVuSansMono"/>
            </a:endParaRPr>
          </a:p>
          <a:p>
            <a:r>
              <a:rPr lang="en-US" altLang="zh-CN" b="0" i="0" dirty="0">
                <a:solidFill>
                  <a:srgbClr val="008080"/>
                </a:solidFill>
                <a:effectLst/>
                <a:latin typeface="DejaVuSansMono"/>
              </a:rPr>
              <a:t>        </a:t>
            </a:r>
          </a:p>
          <a:p>
            <a:r>
              <a:rPr lang="en-US" altLang="zh-CN" dirty="0">
                <a:solidFill>
                  <a:srgbClr val="008080"/>
                </a:solidFill>
                <a:latin typeface="DejaVuSansMono"/>
              </a:rPr>
              <a:t>       	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C1D4DE-69FE-48E3-B2CD-9EB604EAE83D}"/>
              </a:ext>
            </a:extLst>
          </p:cNvPr>
          <p:cNvSpPr txBox="1"/>
          <p:nvPr/>
        </p:nvSpPr>
        <p:spPr>
          <a:xfrm>
            <a:off x="581192" y="4811697"/>
            <a:ext cx="8234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特色操作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讲到链表就不能不讲 </a:t>
            </a:r>
            <a:r>
              <a:rPr lang="en-US" altLang="zh-CN" dirty="0" err="1"/>
              <a:t>reszie</a:t>
            </a:r>
            <a:r>
              <a:rPr lang="zh-CN" altLang="en-US" dirty="0"/>
              <a:t> 这个函数 ，它 可以改变链表内元素存储的个数</a:t>
            </a:r>
            <a:endParaRPr lang="en-US" altLang="zh-CN" dirty="0"/>
          </a:p>
          <a:p>
            <a:r>
              <a:rPr lang="en-US" altLang="zh-CN" dirty="0"/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34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7ED93-44CB-4727-A0A3-29543BB1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25107"/>
            <a:ext cx="11029616" cy="1013800"/>
          </a:xfrm>
        </p:spPr>
        <p:txBody>
          <a:bodyPr/>
          <a:lstStyle/>
          <a:p>
            <a:r>
              <a:rPr lang="zh-CN" altLang="en-US" dirty="0"/>
              <a:t>题目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0B7DC6F-1BA0-41B9-BBEA-719BF5A0E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2278610"/>
            <a:ext cx="4850876" cy="3978054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172472C-35C7-4D6B-8AD8-4725D3892FD5}"/>
              </a:ext>
            </a:extLst>
          </p:cNvPr>
          <p:cNvSpPr txBox="1"/>
          <p:nvPr/>
        </p:nvSpPr>
        <p:spPr>
          <a:xfrm>
            <a:off x="772357" y="1216241"/>
            <a:ext cx="522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经典的约瑟夫环问题</a:t>
            </a:r>
            <a:r>
              <a:rPr lang="en-US" altLang="zh-CN" dirty="0"/>
              <a:t>—</a:t>
            </a:r>
            <a:r>
              <a:rPr lang="zh-CN" altLang="en-US" dirty="0"/>
              <a:t>循环链表实现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EEAADE-5F6C-4395-A9D6-6F3B44D3D03A}"/>
              </a:ext>
            </a:extLst>
          </p:cNvPr>
          <p:cNvSpPr txBox="1"/>
          <p:nvPr/>
        </p:nvSpPr>
        <p:spPr>
          <a:xfrm>
            <a:off x="581191" y="1820847"/>
            <a:ext cx="194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主函数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E817DEC-74C2-477C-A28D-9BD3DCDA5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936" y="2278610"/>
            <a:ext cx="2820403" cy="5186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69769EF-9587-4A12-8D98-7613398C0050}"/>
              </a:ext>
            </a:extLst>
          </p:cNvPr>
          <p:cNvSpPr txBox="1"/>
          <p:nvPr/>
        </p:nvSpPr>
        <p:spPr>
          <a:xfrm>
            <a:off x="5790936" y="1748901"/>
            <a:ext cx="244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全局变量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417FAEB-B068-4B15-A236-D3E02BBCE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935" y="2797304"/>
            <a:ext cx="3965623" cy="404988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3DDFB3D-3A21-46B5-8C78-4DFEAD152C50}"/>
              </a:ext>
            </a:extLst>
          </p:cNvPr>
          <p:cNvSpPr txBox="1"/>
          <p:nvPr/>
        </p:nvSpPr>
        <p:spPr>
          <a:xfrm>
            <a:off x="9840126" y="6060901"/>
            <a:ext cx="189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三个函数的实现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7C4AB37-2BE1-4856-B1D6-9CFFF78A9602}"/>
              </a:ext>
            </a:extLst>
          </p:cNvPr>
          <p:cNvCxnSpPr/>
          <p:nvPr/>
        </p:nvCxnSpPr>
        <p:spPr>
          <a:xfrm flipH="1">
            <a:off x="2210540" y="1296140"/>
            <a:ext cx="7182035" cy="193533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AC86963-4C87-4A0D-B711-E252267E2B83}"/>
              </a:ext>
            </a:extLst>
          </p:cNvPr>
          <p:cNvSpPr txBox="1"/>
          <p:nvPr/>
        </p:nvSpPr>
        <p:spPr>
          <a:xfrm>
            <a:off x="9686925" y="1028700"/>
            <a:ext cx="173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初始化 环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583BE1E-77CD-4A8D-89CE-3DC41593C5BD}"/>
              </a:ext>
            </a:extLst>
          </p:cNvPr>
          <p:cNvCxnSpPr>
            <a:cxnSpLocks/>
          </p:cNvCxnSpPr>
          <p:nvPr/>
        </p:nvCxnSpPr>
        <p:spPr>
          <a:xfrm flipH="1">
            <a:off x="2706846" y="2609763"/>
            <a:ext cx="7675404" cy="19858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2CF0C49-D118-4281-8B2A-41E67201346B}"/>
              </a:ext>
            </a:extLst>
          </p:cNvPr>
          <p:cNvSpPr txBox="1"/>
          <p:nvPr/>
        </p:nvSpPr>
        <p:spPr>
          <a:xfrm>
            <a:off x="10553283" y="2353291"/>
            <a:ext cx="155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数小孩</a:t>
            </a:r>
          </a:p>
        </p:txBody>
      </p:sp>
    </p:spTree>
    <p:extLst>
      <p:ext uri="{BB962C8B-B14F-4D97-AF65-F5344CB8AC3E}">
        <p14:creationId xmlns:p14="http://schemas.microsoft.com/office/powerpoint/2010/main" val="3919146140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229</TotalTime>
  <Words>1540</Words>
  <Application>Microsoft Office PowerPoint</Application>
  <PresentationFormat>宽屏</PresentationFormat>
  <Paragraphs>127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DejaVuSans</vt:lpstr>
      <vt:lpstr>DejaVuSansMono</vt:lpstr>
      <vt:lpstr>Helvetica Neue</vt:lpstr>
      <vt:lpstr>华文中宋</vt:lpstr>
      <vt:lpstr>Arial</vt:lpstr>
      <vt:lpstr>Gill Sans MT</vt:lpstr>
      <vt:lpstr>Wingdings 2</vt:lpstr>
      <vt:lpstr>红利</vt:lpstr>
      <vt:lpstr>The introductions of STL Containers</vt:lpstr>
      <vt:lpstr>一.Vector</vt:lpstr>
      <vt:lpstr>向量功能介绍</vt:lpstr>
      <vt:lpstr>PowerPoint 演示文稿</vt:lpstr>
      <vt:lpstr>题目练习</vt:lpstr>
      <vt:lpstr>PowerPoint 演示文稿</vt:lpstr>
      <vt:lpstr>二.List</vt:lpstr>
      <vt:lpstr>链表功能函数介绍</vt:lpstr>
      <vt:lpstr>题目</vt:lpstr>
      <vt:lpstr>三.deque</vt:lpstr>
      <vt:lpstr>函数介绍</vt:lpstr>
      <vt:lpstr>题目</vt:lpstr>
      <vt:lpstr>PowerPoint 演示文稿</vt:lpstr>
      <vt:lpstr>四. STACK</vt:lpstr>
      <vt:lpstr>Stack的函数功能介绍</vt:lpstr>
      <vt:lpstr>测试代码</vt:lpstr>
      <vt:lpstr>题目</vt:lpstr>
      <vt:lpstr>代码实现</vt:lpstr>
      <vt:lpstr>五.queue</vt:lpstr>
      <vt:lpstr>函数介绍</vt:lpstr>
      <vt:lpstr>题目</vt:lpstr>
      <vt:lpstr>文献引用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introductions of STL Containers</dc:title>
  <dc:creator>其</dc:creator>
  <cp:lastModifiedBy>其</cp:lastModifiedBy>
  <cp:revision>21</cp:revision>
  <dcterms:created xsi:type="dcterms:W3CDTF">2021-03-21T06:59:14Z</dcterms:created>
  <dcterms:modified xsi:type="dcterms:W3CDTF">2021-03-21T10:49:03Z</dcterms:modified>
</cp:coreProperties>
</file>