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E1DD78-F27F-448D-B7D7-2AB1CCD59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5541" y="584612"/>
            <a:ext cx="7766936" cy="1646302"/>
          </a:xfrm>
        </p:spPr>
        <p:txBody>
          <a:bodyPr/>
          <a:lstStyle/>
          <a:p>
            <a:r>
              <a:rPr lang="zh-CN" altLang="en-US" dirty="0"/>
              <a:t>第四组小组报告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E4196E-6F7E-461A-9D97-84FD637BC6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3498" y="2488363"/>
            <a:ext cx="7766936" cy="1096899"/>
          </a:xfrm>
        </p:spPr>
        <p:txBody>
          <a:bodyPr/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分工：主讲人：臧子健</a:t>
            </a:r>
            <a:b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</a:b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录音师：黄笑然</a:t>
            </a:r>
            <a:b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</a:b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资料收集和旁听师：刘其，陈志涛，黄笑然，安游珺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22F3CA-D13A-484E-812D-B2F6C40CD110}"/>
              </a:ext>
            </a:extLst>
          </p:cNvPr>
          <p:cNvSpPr txBox="1"/>
          <p:nvPr/>
        </p:nvSpPr>
        <p:spPr>
          <a:xfrm>
            <a:off x="6995604" y="3790765"/>
            <a:ext cx="60900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刘其     </a:t>
            </a:r>
            <a:r>
              <a:rPr lang="en-US" altLang="zh-CN" dirty="0"/>
              <a:t>202026010208</a:t>
            </a:r>
          </a:p>
          <a:p>
            <a:r>
              <a:rPr lang="zh-CN" altLang="en-US" dirty="0"/>
              <a:t>臧子建  </a:t>
            </a:r>
            <a:r>
              <a:rPr lang="en-US" altLang="zh-CN" dirty="0"/>
              <a:t>202026010202</a:t>
            </a:r>
          </a:p>
          <a:p>
            <a:r>
              <a:rPr lang="zh-CN" altLang="en-US" dirty="0"/>
              <a:t>陈志涛  </a:t>
            </a:r>
            <a:r>
              <a:rPr lang="en-US" altLang="zh-CN" dirty="0"/>
              <a:t>202026010215</a:t>
            </a:r>
          </a:p>
          <a:p>
            <a:r>
              <a:rPr lang="zh-CN" altLang="en-US" dirty="0"/>
              <a:t>安游珺  </a:t>
            </a:r>
            <a:r>
              <a:rPr lang="en-US" altLang="zh-CN" dirty="0"/>
              <a:t>202026010207</a:t>
            </a:r>
          </a:p>
          <a:p>
            <a:r>
              <a:rPr lang="zh-CN" altLang="en-US" dirty="0"/>
              <a:t>黄笑然  </a:t>
            </a:r>
            <a:r>
              <a:rPr lang="en-US" altLang="zh-CN" dirty="0"/>
              <a:t>202026010219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7143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DC732C-7F61-45E5-B5CC-976E8D730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884" y="1105256"/>
            <a:ext cx="8596668" cy="1320800"/>
          </a:xfrm>
        </p:spPr>
        <p:txBody>
          <a:bodyPr/>
          <a:lstStyle/>
          <a:p>
            <a:r>
              <a:rPr lang="zh-CN" altLang="en-US"/>
              <a:t>小组主题：</a:t>
            </a:r>
            <a:r>
              <a:rPr lang="en-US" altLang="zh-CN"/>
              <a:t>STL</a:t>
            </a:r>
            <a:r>
              <a:rPr lang="zh-CN" altLang="en-US"/>
              <a:t>扩展补充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916838-EB98-4B33-B18B-025323170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963895"/>
            <a:ext cx="8596668" cy="1320800"/>
          </a:xfrm>
        </p:spPr>
        <p:txBody>
          <a:bodyPr>
            <a:normAutofit/>
          </a:bodyPr>
          <a:lstStyle/>
          <a:p>
            <a:r>
              <a:rPr lang="zh-CN" altLang="en-US" sz="2000">
                <a:latin typeface="等线" panose="02010600030101010101" pitchFamily="2" charset="-122"/>
                <a:ea typeface="等线" panose="02010600030101010101" pitchFamily="2" charset="-122"/>
              </a:rPr>
              <a:t>针对其他小组的展示进行查漏补缺，同时适当扩充一部分</a:t>
            </a: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</a:rPr>
              <a:t>STL</a:t>
            </a:r>
            <a:r>
              <a:rPr lang="zh-CN" altLang="en-US" sz="2000">
                <a:latin typeface="等线" panose="02010600030101010101" pitchFamily="2" charset="-122"/>
                <a:ea typeface="等线" panose="02010600030101010101" pitchFamily="2" charset="-122"/>
              </a:rPr>
              <a:t>序列式容器的讲解。</a:t>
            </a:r>
          </a:p>
        </p:txBody>
      </p:sp>
    </p:spTree>
    <p:extLst>
      <p:ext uri="{BB962C8B-B14F-4D97-AF65-F5344CB8AC3E}">
        <p14:creationId xmlns:p14="http://schemas.microsoft.com/office/powerpoint/2010/main" val="1268119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EE197-B630-4FE1-B411-04047B96C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vector</a:t>
            </a:r>
            <a:r>
              <a:rPr lang="zh-CN" altLang="en-US"/>
              <a:t>底层剖析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E0507C4-6AC5-4911-82FD-E8CEF9841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8559" y="445449"/>
            <a:ext cx="4886178" cy="5967101"/>
          </a:xfrm>
        </p:spPr>
        <p:txBody>
          <a:bodyPr>
            <a:normAutofit/>
          </a:bodyPr>
          <a:lstStyle/>
          <a:p>
            <a:r>
              <a:rPr lang="en-US" altLang="zh-CN" sz="1800">
                <a:latin typeface="等线" panose="02010600030101010101" pitchFamily="2" charset="-122"/>
                <a:ea typeface="等线" panose="02010600030101010101" pitchFamily="2" charset="-122"/>
              </a:rPr>
              <a:t>vector</a:t>
            </a:r>
            <a:r>
              <a:rPr lang="zh-CN" altLang="en-US" sz="1800">
                <a:latin typeface="等线" panose="02010600030101010101" pitchFamily="2" charset="-122"/>
                <a:ea typeface="等线" panose="02010600030101010101" pitchFamily="2" charset="-122"/>
              </a:rPr>
              <a:t>使用连续数组存放数据。</a:t>
            </a:r>
            <a:r>
              <a:rPr lang="en-US" altLang="zh-CN" sz="1800">
                <a:latin typeface="等线" panose="02010600030101010101" pitchFamily="2" charset="-122"/>
                <a:ea typeface="等线" panose="02010600030101010101" pitchFamily="2" charset="-122"/>
              </a:rPr>
              <a:t>vector</a:t>
            </a:r>
            <a:r>
              <a:rPr lang="zh-CN" altLang="en-US" sz="1800">
                <a:latin typeface="等线" panose="02010600030101010101" pitchFamily="2" charset="-122"/>
                <a:ea typeface="等线" panose="02010600030101010101" pitchFamily="2" charset="-122"/>
              </a:rPr>
              <a:t>对象包含三个指针成员变量</a:t>
            </a:r>
            <a:r>
              <a:rPr lang="en-US" altLang="zh-CN" sz="1800">
                <a:latin typeface="等线" panose="02010600030101010101" pitchFamily="2" charset="-122"/>
                <a:ea typeface="等线" panose="02010600030101010101" pitchFamily="2" charset="-122"/>
              </a:rPr>
              <a:t>_M_start</a:t>
            </a:r>
            <a:r>
              <a:rPr lang="zh-CN" altLang="en-US" sz="180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en-US" altLang="zh-CN" sz="1800">
                <a:latin typeface="等线" panose="02010600030101010101" pitchFamily="2" charset="-122"/>
                <a:ea typeface="等线" panose="02010600030101010101" pitchFamily="2" charset="-122"/>
              </a:rPr>
              <a:t>_M_finish</a:t>
            </a:r>
            <a:r>
              <a:rPr lang="zh-CN" altLang="en-US" sz="180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en-US" altLang="zh-CN" sz="1800">
                <a:latin typeface="等线" panose="02010600030101010101" pitchFamily="2" charset="-122"/>
                <a:ea typeface="等线" panose="02010600030101010101" pitchFamily="2" charset="-122"/>
              </a:rPr>
              <a:t>_M_end_of_storage</a:t>
            </a:r>
            <a:r>
              <a:rPr lang="zh-CN" altLang="en-US" sz="1800">
                <a:latin typeface="等线" panose="02010600030101010101" pitchFamily="2" charset="-122"/>
                <a:ea typeface="等线" panose="02010600030101010101" pitchFamily="2" charset="-122"/>
              </a:rPr>
              <a:t>。（变量名不重要，不同编译器名字不同）</a:t>
            </a:r>
            <a:endParaRPr lang="en-US" altLang="zh-CN" sz="180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800">
                <a:latin typeface="等线" panose="02010600030101010101" pitchFamily="2" charset="-122"/>
                <a:ea typeface="等线" panose="02010600030101010101" pitchFamily="2" charset="-122"/>
              </a:rPr>
              <a:t>其中</a:t>
            </a:r>
            <a:r>
              <a:rPr lang="en-US" altLang="zh-CN" sz="1800">
                <a:latin typeface="等线" panose="02010600030101010101" pitchFamily="2" charset="-122"/>
                <a:ea typeface="等线" panose="02010600030101010101" pitchFamily="2" charset="-122"/>
              </a:rPr>
              <a:t>_M_start</a:t>
            </a:r>
            <a:r>
              <a:rPr lang="zh-CN" altLang="en-US" sz="1800">
                <a:latin typeface="等线" panose="02010600030101010101" pitchFamily="2" charset="-122"/>
                <a:ea typeface="等线" panose="02010600030101010101" pitchFamily="2" charset="-122"/>
              </a:rPr>
              <a:t>为数组首地址，</a:t>
            </a:r>
            <a:r>
              <a:rPr lang="en-US" altLang="zh-CN" sz="1800">
                <a:latin typeface="等线" panose="02010600030101010101" pitchFamily="2" charset="-122"/>
                <a:ea typeface="等线" panose="02010600030101010101" pitchFamily="2" charset="-122"/>
              </a:rPr>
              <a:t>_M_end_of_storage</a:t>
            </a:r>
            <a:r>
              <a:rPr lang="zh-CN" altLang="en-US" sz="1800">
                <a:latin typeface="等线" panose="02010600030101010101" pitchFamily="2" charset="-122"/>
                <a:ea typeface="等线" panose="02010600030101010101" pitchFamily="2" charset="-122"/>
              </a:rPr>
              <a:t>为数组尾地址，</a:t>
            </a:r>
            <a:r>
              <a:rPr lang="en-US" altLang="zh-CN" sz="1800">
                <a:latin typeface="等线" panose="02010600030101010101" pitchFamily="2" charset="-122"/>
                <a:ea typeface="等线" panose="02010600030101010101" pitchFamily="2" charset="-122"/>
              </a:rPr>
              <a:t>_M_finish</a:t>
            </a:r>
            <a:r>
              <a:rPr lang="zh-CN" altLang="en-US" sz="1800">
                <a:latin typeface="等线" panose="02010600030101010101" pitchFamily="2" charset="-122"/>
                <a:ea typeface="等线" panose="02010600030101010101" pitchFamily="2" charset="-122"/>
              </a:rPr>
              <a:t>为数组中最后一个元素的后一位地址。</a:t>
            </a:r>
            <a:endParaRPr lang="en-US" altLang="zh-CN" sz="180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800">
                <a:latin typeface="等线" panose="02010600030101010101" pitchFamily="2" charset="-122"/>
                <a:ea typeface="等线" panose="02010600030101010101" pitchFamily="2" charset="-122"/>
              </a:rPr>
              <a:t>对</a:t>
            </a:r>
            <a:r>
              <a:rPr lang="en-US" altLang="zh-CN" sz="1800">
                <a:latin typeface="等线" panose="02010600030101010101" pitchFamily="2" charset="-122"/>
                <a:ea typeface="等线" panose="02010600030101010101" pitchFamily="2" charset="-122"/>
              </a:rPr>
              <a:t>vector</a:t>
            </a:r>
            <a:r>
              <a:rPr lang="zh-CN" altLang="en-US" sz="1800">
                <a:latin typeface="等线" panose="02010600030101010101" pitchFamily="2" charset="-122"/>
                <a:ea typeface="等线" panose="02010600030101010101" pitchFamily="2" charset="-122"/>
              </a:rPr>
              <a:t>进行操作时，</a:t>
            </a:r>
            <a:r>
              <a:rPr lang="en-US" altLang="zh-CN" sz="1800">
                <a:latin typeface="等线" panose="02010600030101010101" pitchFamily="2" charset="-122"/>
                <a:ea typeface="等线" panose="02010600030101010101" pitchFamily="2" charset="-122"/>
              </a:rPr>
              <a:t>vector</a:t>
            </a:r>
            <a:r>
              <a:rPr lang="zh-CN" altLang="en-US" sz="1800">
                <a:latin typeface="等线" panose="02010600030101010101" pitchFamily="2" charset="-122"/>
                <a:ea typeface="等线" panose="02010600030101010101" pitchFamily="2" charset="-122"/>
              </a:rPr>
              <a:t>首先会预分配一部分空间，即从</a:t>
            </a:r>
            <a:r>
              <a:rPr lang="en-US" altLang="zh-CN" sz="1800">
                <a:latin typeface="等线" panose="02010600030101010101" pitchFamily="2" charset="-122"/>
                <a:ea typeface="等线" panose="02010600030101010101" pitchFamily="2" charset="-122"/>
              </a:rPr>
              <a:t>start</a:t>
            </a:r>
            <a:r>
              <a:rPr lang="zh-CN" altLang="en-US" sz="1800">
                <a:latin typeface="等线" panose="02010600030101010101" pitchFamily="2" charset="-122"/>
                <a:ea typeface="等线" panose="02010600030101010101" pitchFamily="2" charset="-122"/>
              </a:rPr>
              <a:t>指针到</a:t>
            </a:r>
            <a:r>
              <a:rPr lang="en-US" altLang="zh-CN" sz="1800">
                <a:latin typeface="等线" panose="02010600030101010101" pitchFamily="2" charset="-122"/>
                <a:ea typeface="等线" panose="02010600030101010101" pitchFamily="2" charset="-122"/>
              </a:rPr>
              <a:t>end</a:t>
            </a:r>
            <a:r>
              <a:rPr lang="zh-CN" altLang="en-US" sz="1800">
                <a:latin typeface="等线" panose="02010600030101010101" pitchFamily="2" charset="-122"/>
                <a:ea typeface="等线" panose="02010600030101010101" pitchFamily="2" charset="-122"/>
              </a:rPr>
              <a:t>指针。未插入数字时，</a:t>
            </a:r>
            <a:r>
              <a:rPr lang="en-US" altLang="zh-CN" sz="1800">
                <a:latin typeface="等线" panose="02010600030101010101" pitchFamily="2" charset="-122"/>
                <a:ea typeface="等线" panose="02010600030101010101" pitchFamily="2" charset="-122"/>
              </a:rPr>
              <a:t>finish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在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start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的位置上。</a:t>
            </a:r>
            <a:r>
              <a:rPr lang="zh-CN" altLang="en-US" sz="1800">
                <a:latin typeface="等线" panose="02010600030101010101" pitchFamily="2" charset="-122"/>
                <a:ea typeface="等线" panose="02010600030101010101" pitchFamily="2" charset="-122"/>
              </a:rPr>
              <a:t>插入一个数字时，</a:t>
            </a:r>
            <a:r>
              <a:rPr lang="en-US" altLang="zh-CN" sz="1800">
                <a:latin typeface="等线" panose="02010600030101010101" pitchFamily="2" charset="-122"/>
                <a:ea typeface="等线" panose="02010600030101010101" pitchFamily="2" charset="-122"/>
              </a:rPr>
              <a:t>vector</a:t>
            </a:r>
            <a:r>
              <a:rPr lang="zh-CN" altLang="en-US" sz="1800">
                <a:latin typeface="等线" panose="02010600030101010101" pitchFamily="2" charset="-122"/>
                <a:ea typeface="等线" panose="02010600030101010101" pitchFamily="2" charset="-122"/>
              </a:rPr>
              <a:t>会操作</a:t>
            </a:r>
            <a:r>
              <a:rPr lang="en-US" altLang="zh-CN" sz="1800">
                <a:latin typeface="等线" panose="02010600030101010101" pitchFamily="2" charset="-122"/>
                <a:ea typeface="等线" panose="02010600030101010101" pitchFamily="2" charset="-122"/>
              </a:rPr>
              <a:t>finish</a:t>
            </a:r>
            <a:r>
              <a:rPr lang="zh-CN" altLang="en-US" sz="1800">
                <a:latin typeface="等线" panose="02010600030101010101" pitchFamily="2" charset="-122"/>
                <a:ea typeface="等线" panose="02010600030101010101" pitchFamily="2" charset="-122"/>
              </a:rPr>
              <a:t>指向的位置，操作完后将</a:t>
            </a:r>
            <a:r>
              <a:rPr lang="en-US" altLang="zh-CN" sz="1800">
                <a:latin typeface="等线" panose="02010600030101010101" pitchFamily="2" charset="-122"/>
                <a:ea typeface="等线" panose="02010600030101010101" pitchFamily="2" charset="-122"/>
              </a:rPr>
              <a:t>finsh</a:t>
            </a:r>
            <a:r>
              <a:rPr lang="zh-CN" altLang="en-US" sz="1800">
                <a:latin typeface="等线" panose="02010600030101010101" pitchFamily="2" charset="-122"/>
                <a:ea typeface="等线" panose="02010600030101010101" pitchFamily="2" charset="-122"/>
              </a:rPr>
              <a:t>后移，用来标记哪些空间中已经有元素了。这一部分的时间复杂度为</a:t>
            </a:r>
            <a:r>
              <a:rPr lang="en-US" altLang="zh-CN" sz="1800">
                <a:latin typeface="等线" panose="02010600030101010101" pitchFamily="2" charset="-122"/>
                <a:ea typeface="等线" panose="02010600030101010101" pitchFamily="2" charset="-122"/>
              </a:rPr>
              <a:t>O(1)</a:t>
            </a:r>
            <a:r>
              <a:rPr lang="zh-CN" altLang="en-US" sz="1800">
                <a:latin typeface="等线" panose="02010600030101010101" pitchFamily="2" charset="-122"/>
                <a:ea typeface="等线" panose="02010600030101010101" pitchFamily="2" charset="-122"/>
              </a:rPr>
              <a:t>。当预分配空间用完时，即</a:t>
            </a:r>
            <a:r>
              <a:rPr lang="en-US" altLang="zh-CN" sz="1800">
                <a:latin typeface="等线" panose="02010600030101010101" pitchFamily="2" charset="-122"/>
                <a:ea typeface="等线" panose="02010600030101010101" pitchFamily="2" charset="-122"/>
              </a:rPr>
              <a:t>finish==end</a:t>
            </a:r>
            <a:r>
              <a:rPr lang="zh-CN" altLang="en-US" sz="1800">
                <a:latin typeface="等线" panose="02010600030101010101" pitchFamily="2" charset="-122"/>
                <a:ea typeface="等线" panose="02010600030101010101" pitchFamily="2" charset="-122"/>
              </a:rPr>
              <a:t>，若要继续插入数字，则</a:t>
            </a:r>
            <a:r>
              <a:rPr lang="en-US" altLang="zh-CN" sz="1800">
                <a:latin typeface="等线" panose="02010600030101010101" pitchFamily="2" charset="-122"/>
                <a:ea typeface="等线" panose="02010600030101010101" pitchFamily="2" charset="-122"/>
              </a:rPr>
              <a:t>vector</a:t>
            </a:r>
            <a:r>
              <a:rPr lang="zh-CN" altLang="en-US" sz="1800">
                <a:latin typeface="等线" panose="02010600030101010101" pitchFamily="2" charset="-122"/>
                <a:ea typeface="等线" panose="02010600030101010101" pitchFamily="2" charset="-122"/>
              </a:rPr>
              <a:t>会重新开辟一个更大的空间，将数据复制其中，再继续插入。这一步需要</a:t>
            </a:r>
            <a:r>
              <a:rPr lang="en-US" altLang="zh-CN" sz="1800">
                <a:latin typeface="等线" panose="02010600030101010101" pitchFamily="2" charset="-122"/>
                <a:ea typeface="等线" panose="02010600030101010101" pitchFamily="2" charset="-122"/>
              </a:rPr>
              <a:t>O(n)</a:t>
            </a:r>
            <a:r>
              <a:rPr lang="zh-CN" altLang="en-US" sz="1800">
                <a:latin typeface="等线" panose="02010600030101010101" pitchFamily="2" charset="-122"/>
                <a:ea typeface="等线" panose="02010600030101010101" pitchFamily="2" charset="-122"/>
              </a:rPr>
              <a:t>的时间，是制约</a:t>
            </a:r>
            <a:r>
              <a:rPr lang="en-US" altLang="zh-CN" sz="1800">
                <a:latin typeface="等线" panose="02010600030101010101" pitchFamily="2" charset="-122"/>
                <a:ea typeface="等线" panose="02010600030101010101" pitchFamily="2" charset="-122"/>
              </a:rPr>
              <a:t>vector</a:t>
            </a:r>
            <a:r>
              <a:rPr lang="zh-CN" altLang="en-US" sz="1800">
                <a:latin typeface="等线" panose="02010600030101010101" pitchFamily="2" charset="-122"/>
                <a:ea typeface="等线" panose="02010600030101010101" pitchFamily="2" charset="-122"/>
              </a:rPr>
              <a:t>性能的主要因素。</a:t>
            </a:r>
            <a:endParaRPr lang="en-US" altLang="zh-CN" sz="18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FE5B7B8A-A447-4E38-A5A8-7EBCD9D13E3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7334" y="2086143"/>
            <a:ext cx="3371429" cy="1342857"/>
          </a:xfr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5D0E218-510A-4210-93DB-90F43BB5A9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506" t="29455"/>
          <a:stretch/>
        </p:blipFill>
        <p:spPr>
          <a:xfrm>
            <a:off x="529806" y="4007976"/>
            <a:ext cx="3958753" cy="1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793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65278C3-CFF6-45ED-A745-E37993465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vector</a:t>
            </a:r>
            <a:r>
              <a:rPr lang="zh-CN" altLang="en-US"/>
              <a:t>的构造函数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2FBF16D5-F884-4568-BF31-4D133A4B9F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1603"/>
          <a:stretch/>
        </p:blipFill>
        <p:spPr>
          <a:xfrm>
            <a:off x="192649" y="1862033"/>
            <a:ext cx="4606420" cy="2419410"/>
          </a:xfr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BBA3943-2EC4-4485-B963-E71C9DAAF3EF}"/>
              </a:ext>
            </a:extLst>
          </p:cNvPr>
          <p:cNvSpPr txBox="1"/>
          <p:nvPr/>
        </p:nvSpPr>
        <p:spPr>
          <a:xfrm>
            <a:off x="4799069" y="492298"/>
            <a:ext cx="4928908" cy="5873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1.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默认构造函数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800100" lvl="1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底层的三个指针均为空。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2.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传入一个数字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800100" lvl="1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表示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vector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的容量。实际为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finish-start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，此时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end==finish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。所有初始化的元素以元素本身的默认构造函数赋值。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3.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传入一个数字与一个元素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800100" lvl="1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数字作用同上。所有初始化的元素会调用拷贝构造函数，拷贝传入的元素来初始化。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4.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传入首尾迭代器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800100" lvl="1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会使用两迭代器之间的元素进行初始化，前闭后开。并且，迭代器不仅支持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vector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迭代器，也支持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list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deque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set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等容器的迭代器。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5.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拷贝构造函数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800100" lvl="1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顾名思义，略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6.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列表初始化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(C++11)</a:t>
            </a:r>
          </a:p>
          <a:p>
            <a:pPr marL="800100" lvl="1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利用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{}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构成的列表直接对数组中的元素赋值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3433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CD2CE8-413E-45DA-8E2C-DF3753450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单独使用构造函数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216F4B-6220-46B2-993B-42C852234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0744" y="2258226"/>
            <a:ext cx="4283258" cy="2341548"/>
          </a:xfrm>
        </p:spPr>
        <p:txBody>
          <a:bodyPr>
            <a:normAutofit/>
          </a:bodyPr>
          <a:lstStyle/>
          <a:p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vector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的构造函数不仅可以用来初始化对象，还可以作为临时对象使用。其区别相当于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int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变量和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int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类型数字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1 2 3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的区别。</a:t>
            </a:r>
            <a:endParaRPr lang="en-US" altLang="zh-CN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例如左侧，在调用函数时，传入一个构造函数形成的临时变量。将会打印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1 2 3 4 5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US" altLang="zh-CN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133AE72-90AA-411D-90EB-9F14A7E1E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70" y="1724316"/>
            <a:ext cx="4333333" cy="3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894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A7B9B3-C5C9-47DA-813C-AA1AE8FED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构造函数使用练习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9465DA-368D-4517-AEEA-9EB7D1103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3730"/>
            <a:ext cx="8596668" cy="2763871"/>
          </a:xfrm>
        </p:spPr>
        <p:txBody>
          <a:bodyPr>
            <a:normAutofit/>
          </a:bodyPr>
          <a:lstStyle/>
          <a:p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1.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提供一个已有的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vector&lt;int&gt; v1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对象，创建一个新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vector&lt;int&gt; v2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对象，其内部元素为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v1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的前五个元素。</a:t>
            </a:r>
            <a:endParaRPr lang="en-US" altLang="zh-CN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code:  vector&lt;int&gt; v2(v.begin(), v.begin() + 5);</a:t>
            </a:r>
          </a:p>
          <a:p>
            <a:endParaRPr lang="en-US" altLang="zh-CN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2.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创建一个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10*10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的二维数组，其中的每个元素都为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10</a:t>
            </a:r>
          </a:p>
          <a:p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code: vector&lt;vector&lt;int&gt;&gt; v(10,vector&lt;int&gt;(10,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10));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9362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0B17DE-61F9-40EC-A9D4-7DB68B36F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496" y="474292"/>
            <a:ext cx="9558713" cy="1039738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push_back</a:t>
            </a:r>
            <a:r>
              <a:rPr lang="zh-CN" altLang="en-US"/>
              <a:t>函数底层、性能分析以及使用时优化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72144D-7024-4496-9C0E-F233218FE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593" y="1110955"/>
            <a:ext cx="8596668" cy="5110383"/>
          </a:xfrm>
        </p:spPr>
        <p:txBody>
          <a:bodyPr>
            <a:normAutofit/>
          </a:bodyPr>
          <a:lstStyle/>
          <a:p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相信大家对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push_back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函数已经有了一个基本了解，故不重复讲定义部分。</a:t>
            </a:r>
            <a:endParaRPr lang="en-US" altLang="zh-CN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push_back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函数主要处理底层的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finish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指针。若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finish!=end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，则预分配的空间还有剩余，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push_back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函数将会在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finish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指针处赋值数据，并令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finish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后移，此步空间复杂度为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O(1)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US" altLang="zh-CN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若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finish==end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，则重新开辟一块新空间。此空间大小由编译器决定，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g++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中，新空间大小为原先空间的两倍。开辟之后，重新定位底层指针，并逐个数据赋值，时间复杂度为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O(n)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US" altLang="zh-CN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显然，若仅凭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push_back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自行分配内存，则时间开销是很大的，一次插入的时间复杂度并不总是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O(1)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。所以我们一般会使用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reserve()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方法提前预分配空间。</a:t>
            </a:r>
            <a:endParaRPr lang="en-US" altLang="zh-CN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与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resize()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方法不同，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reserve()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函数需要传入一个数字，表示重设定的元素容量，便可手动的重新分配整体内存。而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resize()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方法仅移动指针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finish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，与分配内存无关。</a:t>
            </a:r>
            <a:endParaRPr lang="en-US" altLang="zh-CN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若需要大量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push_back()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操作，考虑提前调用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reserve(num)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，其中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int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类型的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num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是一个比较大的数字。</a:t>
            </a:r>
            <a:endParaRPr lang="en-US" altLang="zh-CN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若需要在完成全部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push_back()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操作之后收回多余内存，使用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shrink_to_fit()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方法，该方法将重新分配内存，将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end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与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finish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之间的内存抛弃。</a:t>
            </a:r>
          </a:p>
        </p:txBody>
      </p:sp>
    </p:spTree>
    <p:extLst>
      <p:ext uri="{BB962C8B-B14F-4D97-AF65-F5344CB8AC3E}">
        <p14:creationId xmlns:p14="http://schemas.microsoft.com/office/powerpoint/2010/main" val="3661512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BB91D6-64A7-4681-9318-4ABBA5E29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7189"/>
          </a:xfrm>
        </p:spPr>
        <p:txBody>
          <a:bodyPr/>
          <a:lstStyle/>
          <a:p>
            <a:r>
              <a:rPr lang="en-US" altLang="zh-CN"/>
              <a:t>push_back()</a:t>
            </a:r>
            <a:r>
              <a:rPr lang="zh-CN" altLang="en-US"/>
              <a:t>程序案例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820B234-E635-4A1E-BABE-72B7920C9C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6064" y="2030193"/>
            <a:ext cx="4042083" cy="2328161"/>
          </a:xfrm>
        </p:spPr>
      </p:pic>
    </p:spTree>
    <p:extLst>
      <p:ext uri="{BB962C8B-B14F-4D97-AF65-F5344CB8AC3E}">
        <p14:creationId xmlns:p14="http://schemas.microsoft.com/office/powerpoint/2010/main" val="100339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664977-78D8-4DD0-A448-886E183AD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95955"/>
            <a:ext cx="8596668" cy="749181"/>
          </a:xfrm>
        </p:spPr>
        <p:txBody>
          <a:bodyPr/>
          <a:lstStyle/>
          <a:p>
            <a:r>
              <a:rPr lang="en-US" altLang="zh-CN"/>
              <a:t>vector</a:t>
            </a:r>
            <a:r>
              <a:rPr lang="zh-CN" altLang="en-US"/>
              <a:t>中的其他方法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A065B0-D595-421F-A91F-ACC2BDEC2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8243"/>
            <a:ext cx="8596668" cy="4503119"/>
          </a:xfrm>
        </p:spPr>
        <p:txBody>
          <a:bodyPr/>
          <a:lstStyle/>
          <a:p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push_front()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endParaRPr lang="en-US" altLang="zh-CN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头部插入。每次调用必定重新分配全部内存，时间复杂度为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O(n)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，不建议使用。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pop_front()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同理。</a:t>
            </a:r>
            <a:endParaRPr lang="en-US" altLang="zh-CN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pop_back()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endParaRPr lang="en-US" altLang="zh-CN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从尾部弹出一个元素，仅操作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finish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指针，时间复杂度为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O(1)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US" altLang="zh-CN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6265913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122</TotalTime>
  <Words>988</Words>
  <Application>Microsoft Office PowerPoint</Application>
  <PresentationFormat>宽屏</PresentationFormat>
  <Paragraphs>49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Arial</vt:lpstr>
      <vt:lpstr>Trebuchet MS</vt:lpstr>
      <vt:lpstr>Wingdings 3</vt:lpstr>
      <vt:lpstr>平面</vt:lpstr>
      <vt:lpstr>第四组小组报告</vt:lpstr>
      <vt:lpstr>小组主题：STL扩展补充</vt:lpstr>
      <vt:lpstr>vector底层剖析</vt:lpstr>
      <vt:lpstr>vector的构造函数</vt:lpstr>
      <vt:lpstr>单独使用构造函数</vt:lpstr>
      <vt:lpstr>构造函数使用练习</vt:lpstr>
      <vt:lpstr>push_back函数底层、性能分析以及使用时优化</vt:lpstr>
      <vt:lpstr>push_back()程序案例</vt:lpstr>
      <vt:lpstr>vector中的其他方法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第四组小组报告</dc:title>
  <dc:creator>臧 子健</dc:creator>
  <cp:lastModifiedBy>其</cp:lastModifiedBy>
  <cp:revision>66</cp:revision>
  <dcterms:created xsi:type="dcterms:W3CDTF">2021-03-26T04:41:14Z</dcterms:created>
  <dcterms:modified xsi:type="dcterms:W3CDTF">2021-03-26T12:36:20Z</dcterms:modified>
</cp:coreProperties>
</file>