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2" r:id="rId9"/>
    <p:sldId id="263" r:id="rId10"/>
    <p:sldId id="264" r:id="rId11"/>
    <p:sldId id="265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yjiyjige/p/3263858.html" TargetMode="External"/><Relationship Id="rId2" Type="http://schemas.openxmlformats.org/officeDocument/2006/relationships/hyperlink" Target="https://baike.baidu.com/item/%E5%8A%A8%E6%80%81%E8%A7%84%E5%88%92%E7%8A%B6%E6%80%81/22622094?fr=aladd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r>
              <a:rPr lang="zh-CN" altLang="en-US" dirty="0"/>
              <a:t>动态规划之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570932" y="3429000"/>
            <a:ext cx="10844935" cy="2807164"/>
          </a:xfrm>
        </p:spPr>
        <p:txBody>
          <a:bodyPr>
            <a:normAutofit/>
          </a:bodyPr>
          <a:lstStyle/>
          <a:p>
            <a:r>
              <a:rPr lang="zh-CN" altLang="en-US" dirty="0"/>
              <a:t>第七次小班讨论资料</a:t>
            </a:r>
            <a:endParaRPr lang="en-US" altLang="zh-CN" dirty="0"/>
          </a:p>
          <a:p>
            <a:r>
              <a:rPr lang="zh-CN" altLang="en-US" dirty="0"/>
              <a:t>组长 ： 刘其 </a:t>
            </a:r>
            <a:r>
              <a:rPr lang="en-US" altLang="zh-CN" dirty="0"/>
              <a:t>202026010208</a:t>
            </a:r>
          </a:p>
          <a:p>
            <a:r>
              <a:rPr lang="zh-CN" altLang="en-US" dirty="0"/>
              <a:t>组员： 解广钰 </a:t>
            </a:r>
            <a:r>
              <a:rPr lang="en-US" altLang="zh-CN" dirty="0"/>
              <a:t>202026010227</a:t>
            </a:r>
          </a:p>
          <a:p>
            <a:r>
              <a:rPr lang="zh-CN" altLang="en-US" dirty="0"/>
              <a:t>唐榛辰  </a:t>
            </a:r>
            <a:r>
              <a:rPr lang="en-US" altLang="zh-CN" dirty="0"/>
              <a:t>202026010222</a:t>
            </a:r>
          </a:p>
          <a:p>
            <a:r>
              <a:rPr lang="zh-CN" altLang="en-US" dirty="0"/>
              <a:t>武博文 </a:t>
            </a:r>
            <a:r>
              <a:rPr lang="en-US" altLang="zh-CN" dirty="0"/>
              <a:t>202026010214</a:t>
            </a:r>
          </a:p>
          <a:p>
            <a:r>
              <a:rPr lang="zh-CN" altLang="en-US" dirty="0"/>
              <a:t>刘旭  </a:t>
            </a:r>
            <a:r>
              <a:rPr lang="en-US" altLang="zh-CN" dirty="0"/>
              <a:t>202026010206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B3038-625D-4C3C-AA50-CE0380CC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next</a:t>
            </a:r>
            <a:r>
              <a:rPr lang="zh-CN" altLang="en-US" dirty="0"/>
              <a:t>数组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AA2F3E9-C2A7-4158-8A5E-8BEE97202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454" y="1438675"/>
            <a:ext cx="4479781" cy="49784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B96DA7-ECC5-4BF3-9D20-7255BFCFA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235" y="1438675"/>
            <a:ext cx="6667410" cy="27604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AFBAAD-9E66-4447-8922-6BC5B4F35669}"/>
              </a:ext>
            </a:extLst>
          </p:cNvPr>
          <p:cNvSpPr txBox="1"/>
          <p:nvPr/>
        </p:nvSpPr>
        <p:spPr>
          <a:xfrm>
            <a:off x="5726097" y="4199138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通俗来讲就是进行状态转移，利用前一次的</a:t>
            </a:r>
            <a:r>
              <a:rPr lang="en-US" altLang="zh-CN" dirty="0"/>
              <a:t>next[j]</a:t>
            </a:r>
            <a:r>
              <a:rPr lang="zh-CN" altLang="en-US" dirty="0"/>
              <a:t>来求新的</a:t>
            </a:r>
            <a:r>
              <a:rPr lang="en-US" altLang="zh-CN" dirty="0"/>
              <a:t>next[j+1] </a:t>
            </a:r>
            <a:r>
              <a:rPr lang="zh-CN" altLang="en-US" dirty="0"/>
              <a:t>如果</a:t>
            </a:r>
            <a:r>
              <a:rPr lang="en-US" altLang="zh-CN" dirty="0"/>
              <a:t>pi == </a:t>
            </a:r>
            <a:r>
              <a:rPr lang="en-US" altLang="zh-CN" dirty="0" err="1"/>
              <a:t>pt</a:t>
            </a:r>
            <a:r>
              <a:rPr lang="en-US" altLang="zh-CN" dirty="0"/>
              <a:t> </a:t>
            </a:r>
            <a:r>
              <a:rPr lang="zh-CN" altLang="en-US" dirty="0"/>
              <a:t>就加</a:t>
            </a:r>
            <a:r>
              <a:rPr lang="en-US" altLang="zh-CN" dirty="0"/>
              <a:t>1</a:t>
            </a:r>
            <a:r>
              <a:rPr lang="zh-CN" altLang="en-US" dirty="0"/>
              <a:t>，不相等就将</a:t>
            </a:r>
            <a:r>
              <a:rPr lang="en-US" altLang="zh-CN" dirty="0"/>
              <a:t>next[t]</a:t>
            </a:r>
            <a:r>
              <a:rPr lang="zh-CN" altLang="en-US" dirty="0"/>
              <a:t>赋值给</a:t>
            </a:r>
            <a:r>
              <a:rPr lang="en-US" altLang="zh-CN" dirty="0"/>
              <a:t>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56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AD446-3AC4-49B8-9D29-7C51ECFA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65B39-65C6-4042-9FA0-DCFE8EA0B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39" y="2142834"/>
            <a:ext cx="6846092" cy="388077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有了前面求</a:t>
            </a:r>
            <a:r>
              <a:rPr lang="en-US" altLang="zh-CN" sz="2800" dirty="0"/>
              <a:t>next</a:t>
            </a:r>
            <a:r>
              <a:rPr lang="zh-CN" altLang="en-US" sz="2800" dirty="0"/>
              <a:t>数组的铺垫，讲解</a:t>
            </a:r>
            <a:r>
              <a:rPr lang="en-US" altLang="zh-CN" sz="2800" dirty="0"/>
              <a:t>KMP</a:t>
            </a:r>
            <a:r>
              <a:rPr lang="zh-CN" altLang="en-US" sz="2800" dirty="0"/>
              <a:t>就比较简单了</a:t>
            </a:r>
            <a:endParaRPr lang="en-US" altLang="zh-CN" sz="2800" dirty="0"/>
          </a:p>
          <a:p>
            <a:r>
              <a:rPr lang="zh-CN" altLang="en-US" sz="2800" dirty="0"/>
              <a:t>每次比较待匹配字符串和原字符串，如果发现某一次</a:t>
            </a:r>
            <a:endParaRPr lang="en-US" altLang="zh-CN" sz="2800" dirty="0"/>
          </a:p>
          <a:p>
            <a:r>
              <a:rPr lang="en-US" altLang="zh-CN" sz="2800" dirty="0"/>
              <a:t>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!= b[j + 1]</a:t>
            </a:r>
            <a:r>
              <a:rPr lang="zh-CN" altLang="en-US" sz="2800" dirty="0"/>
              <a:t>就将 </a:t>
            </a:r>
            <a:r>
              <a:rPr lang="en-US" altLang="zh-CN" sz="2800" dirty="0"/>
              <a:t>next[j] </a:t>
            </a:r>
            <a:r>
              <a:rPr lang="zh-CN" altLang="en-US" sz="2800" dirty="0"/>
              <a:t>赋值给 </a:t>
            </a:r>
            <a:r>
              <a:rPr lang="en-US" altLang="zh-CN" sz="2800" dirty="0"/>
              <a:t>j </a:t>
            </a:r>
            <a:r>
              <a:rPr lang="zh-CN" altLang="en-US" sz="2800" dirty="0"/>
              <a:t>再次进行比较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EADEDC-381A-4BC4-8ACD-DC8CBF000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258" y="1043786"/>
            <a:ext cx="5098742" cy="497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50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82FDB-CB0E-47F0-8BE3-11C77C05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84AA9E-2B63-4F73-9EB2-731085535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KMP</a:t>
            </a:r>
            <a:r>
              <a:rPr lang="zh-CN" altLang="en-US" sz="2800" dirty="0"/>
              <a:t>算法其实不能严格上来说是动态规划的算法，但是我认为它求</a:t>
            </a:r>
            <a:r>
              <a:rPr lang="en-US" altLang="zh-CN" sz="2800" dirty="0"/>
              <a:t>next</a:t>
            </a:r>
            <a:r>
              <a:rPr lang="zh-CN" altLang="en-US" sz="2800" dirty="0"/>
              <a:t>数组的时候用到了求解子问题的思想和方法，所以想将它分享出来</a:t>
            </a:r>
            <a:r>
              <a:rPr lang="en-US" altLang="zh-C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599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8FF54-94D5-423F-A602-2BAD9AEC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694E4-E3D6-4385-AF26-49DE78961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1414052" cy="3880773"/>
          </a:xfrm>
        </p:spPr>
        <p:txBody>
          <a:bodyPr/>
          <a:lstStyle/>
          <a:p>
            <a:r>
              <a:rPr lang="en-US" altLang="zh-CN" dirty="0"/>
              <a:t>[1] </a:t>
            </a:r>
            <a:r>
              <a:rPr lang="zh-CN" altLang="en-US" dirty="0"/>
              <a:t>百度动态规划的状态 </a:t>
            </a:r>
            <a:r>
              <a:rPr lang="en-US" altLang="zh-CN" dirty="0"/>
              <a:t>[DB/OL] 2021.5.28</a:t>
            </a:r>
            <a:r>
              <a:rPr lang="zh-CN" altLang="en-US" dirty="0">
                <a:hlinkClick r:id="rId2"/>
              </a:rPr>
              <a:t>动态规划状态</a:t>
            </a:r>
            <a:r>
              <a:rPr lang="en-US" altLang="zh-CN" dirty="0">
                <a:hlinkClick r:id="rId2"/>
              </a:rPr>
              <a:t>_</a:t>
            </a:r>
            <a:r>
              <a:rPr lang="zh-CN" altLang="en-US" dirty="0">
                <a:hlinkClick r:id="rId2"/>
              </a:rPr>
              <a:t>百度百科 </a:t>
            </a:r>
            <a:r>
              <a:rPr lang="en-US" altLang="zh-CN" dirty="0">
                <a:hlinkClick r:id="rId2"/>
              </a:rPr>
              <a:t>(baidu.com)</a:t>
            </a:r>
            <a:endParaRPr lang="en-US" altLang="zh-CN" dirty="0"/>
          </a:p>
          <a:p>
            <a:r>
              <a:rPr lang="en-US" altLang="zh-CN" dirty="0"/>
              <a:t>[2] </a:t>
            </a:r>
            <a:r>
              <a:rPr lang="zh-CN" altLang="en-US" dirty="0"/>
              <a:t>博客园什么是</a:t>
            </a:r>
            <a:r>
              <a:rPr lang="en-US" altLang="zh-CN" dirty="0" err="1"/>
              <a:t>kmp</a:t>
            </a:r>
            <a:r>
              <a:rPr lang="zh-CN" altLang="en-US" dirty="0"/>
              <a:t>算法 </a:t>
            </a:r>
            <a:r>
              <a:rPr lang="en-US" altLang="zh-CN" dirty="0"/>
              <a:t>[DB/OL] 2021.2.28 </a:t>
            </a:r>
            <a:r>
              <a:rPr lang="zh-CN" altLang="en-US" dirty="0">
                <a:hlinkClick r:id="rId3"/>
              </a:rPr>
              <a:t>（原创）详解</a:t>
            </a:r>
            <a:r>
              <a:rPr lang="en-US" altLang="zh-CN" dirty="0">
                <a:hlinkClick r:id="rId3"/>
              </a:rPr>
              <a:t>KMP</a:t>
            </a:r>
            <a:r>
              <a:rPr lang="zh-CN" altLang="en-US" dirty="0">
                <a:hlinkClick r:id="rId3"/>
              </a:rPr>
              <a:t>算法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孤</a:t>
            </a:r>
            <a:r>
              <a:rPr lang="en-US" altLang="zh-CN" dirty="0">
                <a:hlinkClick r:id="rId3"/>
              </a:rPr>
              <a:t>~</a:t>
            </a:r>
            <a:r>
              <a:rPr lang="zh-CN" altLang="en-US" dirty="0">
                <a:hlinkClick r:id="rId3"/>
              </a:rPr>
              <a:t>影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博客园 </a:t>
            </a:r>
            <a:r>
              <a:rPr lang="en-US" altLang="zh-CN" dirty="0">
                <a:hlinkClick r:id="rId3"/>
              </a:rPr>
              <a:t>(cnblogs.com)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933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24859-ED1A-4BBA-887B-730E4E45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什么是动态规划？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E6062-1A44-4AC2-8919-A78AE7985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动态规划从名字入手 </a:t>
            </a:r>
            <a:r>
              <a:rPr lang="en-US" altLang="zh-CN" sz="2800" dirty="0"/>
              <a:t>---- Dynamic Programming</a:t>
            </a:r>
          </a:p>
          <a:p>
            <a:r>
              <a:rPr lang="zh-CN" altLang="en-US" sz="2800" dirty="0"/>
              <a:t>通俗的来讲就是将一个问题划分为一个更小的问题来进行状态转移</a:t>
            </a:r>
            <a:endParaRPr lang="en-US" altLang="zh-CN" sz="2800" dirty="0"/>
          </a:p>
          <a:p>
            <a:r>
              <a:rPr lang="zh-CN" altLang="en-US" sz="2800" dirty="0"/>
              <a:t>将问题简单化，类似于递归将问题逐步分解简单</a:t>
            </a:r>
            <a:endParaRPr lang="en-US" altLang="zh-CN" sz="2800" dirty="0"/>
          </a:p>
          <a:p>
            <a:r>
              <a:rPr lang="zh-CN" altLang="en-US" sz="2800" dirty="0"/>
              <a:t>最后直到分到不能再分的基本问题时再进行回退</a:t>
            </a:r>
            <a:endParaRPr lang="en-US" altLang="zh-CN" sz="2800" dirty="0"/>
          </a:p>
          <a:p>
            <a:r>
              <a:rPr lang="zh-CN" altLang="en-US" sz="2800" dirty="0"/>
              <a:t>求出结果</a:t>
            </a:r>
          </a:p>
        </p:txBody>
      </p:sp>
    </p:spTree>
    <p:extLst>
      <p:ext uri="{BB962C8B-B14F-4D97-AF65-F5344CB8AC3E}">
        <p14:creationId xmlns:p14="http://schemas.microsoft.com/office/powerpoint/2010/main" val="331074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8FF96-7483-4558-B5FC-DA1E7CCC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什么是状态？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A1805-D439-414F-9F3A-558783EB3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动态规划状态（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state of dynamic programming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）是指在多阶段决策过程中，为建立模型及便于计算，引入每个阶段的状态变量</a:t>
            </a:r>
            <a:r>
              <a:rPr lang="en-US" altLang="zh-CN" sz="2800" b="0" i="0" baseline="30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[1]</a:t>
            </a:r>
            <a:endParaRPr lang="en-US" altLang="zh-CN" sz="2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</a:rPr>
              <a:t>我的理解就是你求解问题的结果对应的值（后面会举例子，这是一个难理解的点）</a:t>
            </a:r>
            <a:endParaRPr lang="en-US" altLang="zh-CN" sz="2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10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9381E-3E07-47FF-81DC-B8BA5EF6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什么是状态转移？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7BEB4-6C37-4168-BC3F-70B990012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状态转移就是将当前问题的求解推为前一个问题的求解，需要用到前一个问题的答案</a:t>
            </a:r>
            <a:endParaRPr lang="en-US" altLang="zh-CN" sz="2800" dirty="0"/>
          </a:p>
          <a:p>
            <a:r>
              <a:rPr lang="zh-CN" altLang="en-US" sz="2800" dirty="0"/>
              <a:t>这样就进行了状态的转移</a:t>
            </a:r>
          </a:p>
        </p:txBody>
      </p:sp>
    </p:spTree>
    <p:extLst>
      <p:ext uri="{BB962C8B-B14F-4D97-AF65-F5344CB8AC3E}">
        <p14:creationId xmlns:p14="http://schemas.microsoft.com/office/powerpoint/2010/main" val="235852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6CE49-BCB7-4654-9827-2A42F481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KMP</a:t>
            </a:r>
            <a:r>
              <a:rPr lang="zh-CN" altLang="en-US" dirty="0"/>
              <a:t>算法？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86781-B8DC-4D65-931C-78BB16214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</a:rPr>
              <a:t>KMP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+mn-ea"/>
              </a:rPr>
              <a:t>是三位大牛：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+mn-ea"/>
              </a:rPr>
              <a:t>D.E.Knuth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+mn-ea"/>
              </a:rPr>
              <a:t>、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+mn-ea"/>
              </a:rPr>
              <a:t>J.H.Morris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+mn-ea"/>
              </a:rPr>
              <a:t>和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+mn-ea"/>
              </a:rPr>
              <a:t>V.R.Pratt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+mn-ea"/>
              </a:rPr>
              <a:t>同时发现的</a:t>
            </a:r>
            <a:r>
              <a:rPr lang="en-US" altLang="zh-CN" sz="2800" b="1" baseline="30000" dirty="0">
                <a:solidFill>
                  <a:srgbClr val="000000"/>
                </a:solidFill>
                <a:latin typeface="+mn-ea"/>
              </a:rPr>
              <a:t>[2]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是用来快速匹配字符串的</a:t>
            </a:r>
            <a:endParaRPr lang="en-US" altLang="zh-CN" sz="2800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传统暴力字符串匹配需要</a:t>
            </a: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O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</a:rPr>
              <a:t>mn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）的复杂度</a:t>
            </a:r>
            <a:endParaRPr lang="en-US" altLang="zh-CN" sz="2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KMP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算法将复杂度降低到了</a:t>
            </a: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O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</a:rPr>
              <a:t>m+n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），是一个巨大的跨越</a:t>
            </a:r>
            <a:endParaRPr lang="en-US" altLang="zh-CN" sz="2800" dirty="0">
              <a:solidFill>
                <a:srgbClr val="000000"/>
              </a:solidFill>
              <a:latin typeface="+mn-ea"/>
            </a:endParaRPr>
          </a:p>
          <a:p>
            <a:endParaRPr lang="zh-CN" altLang="en-US" b="1" baseline="30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2B1EC1-964A-4284-B509-627552D1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352" y="2081985"/>
            <a:ext cx="2264648" cy="269403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8366F3F-E76D-4B8D-87BC-8D26D3E875D6}"/>
              </a:ext>
            </a:extLst>
          </p:cNvPr>
          <p:cNvCxnSpPr/>
          <p:nvPr/>
        </p:nvCxnSpPr>
        <p:spPr>
          <a:xfrm>
            <a:off x="5495278" y="2547891"/>
            <a:ext cx="4480560" cy="736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48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F7A4D-F9BD-4F41-97E1-4A3E37C8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next</a:t>
            </a:r>
            <a:r>
              <a:rPr lang="zh-CN" altLang="en-US" dirty="0"/>
              <a:t>数组？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C5019-0F0C-4A8D-8860-D5059AE9E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082402" cy="388077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Next[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</a:t>
            </a:r>
            <a:r>
              <a:rPr lang="zh-CN" altLang="en-US" sz="2800" dirty="0"/>
              <a:t>表示使子串</a:t>
            </a:r>
            <a:r>
              <a:rPr lang="en-US" altLang="zh-CN" sz="2800" dirty="0"/>
              <a:t>s[0…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的前缀</a:t>
            </a:r>
            <a:r>
              <a:rPr lang="en-US" altLang="zh-CN" sz="2800" dirty="0"/>
              <a:t>s[0…k]</a:t>
            </a:r>
            <a:r>
              <a:rPr lang="zh-CN" altLang="en-US" sz="2800" dirty="0"/>
              <a:t>等于后缀</a:t>
            </a:r>
            <a:r>
              <a:rPr lang="en-US" altLang="zh-CN" sz="2800" dirty="0"/>
              <a:t>s[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-k…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的最大的</a:t>
            </a:r>
            <a:r>
              <a:rPr lang="en-US" altLang="zh-CN" sz="2800" dirty="0"/>
              <a:t>k</a:t>
            </a:r>
            <a:r>
              <a:rPr lang="zh-CN" altLang="en-US" sz="2800" dirty="0"/>
              <a:t>（前缀和后缀可以重叠，但不可以是</a:t>
            </a:r>
            <a:r>
              <a:rPr lang="en-US" altLang="zh-CN" sz="2800" dirty="0"/>
              <a:t>s[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本身）</a:t>
            </a:r>
            <a:endParaRPr lang="en-US" altLang="zh-CN" sz="2800" dirty="0"/>
          </a:p>
          <a:p>
            <a:r>
              <a:rPr lang="zh-CN" altLang="en-US" sz="2800" dirty="0"/>
              <a:t>如果找不到相等的前后缀</a:t>
            </a:r>
            <a:r>
              <a:rPr lang="en-US" altLang="zh-CN" sz="2800" dirty="0"/>
              <a:t>next[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= -1;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870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862A9-C6A8-4708-AFF1-89C2C5B0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next</a:t>
            </a:r>
            <a:r>
              <a:rPr lang="zh-CN" altLang="en-US" dirty="0"/>
              <a:t>数组？</a:t>
            </a:r>
            <a:r>
              <a:rPr lang="en-US" altLang="zh-CN" dirty="0"/>
              <a:t>txt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0142B-944E-4014-915F-1BE59BD5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这么说你肯定很懵，举个例子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C0D9E8-2BDD-4922-B04F-1B873A5343D2}"/>
              </a:ext>
            </a:extLst>
          </p:cNvPr>
          <p:cNvSpPr/>
          <p:nvPr/>
        </p:nvSpPr>
        <p:spPr>
          <a:xfrm>
            <a:off x="955728" y="3066365"/>
            <a:ext cx="7906841" cy="923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3EFDEAD-6E10-4A4E-92DD-73A73E3F834C}"/>
              </a:ext>
            </a:extLst>
          </p:cNvPr>
          <p:cNvCxnSpPr/>
          <p:nvPr/>
        </p:nvCxnSpPr>
        <p:spPr>
          <a:xfrm>
            <a:off x="1979720" y="297402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8F8AC28-AB53-4B28-9329-AD2F7B60DF25}"/>
              </a:ext>
            </a:extLst>
          </p:cNvPr>
          <p:cNvCxnSpPr/>
          <p:nvPr/>
        </p:nvCxnSpPr>
        <p:spPr>
          <a:xfrm>
            <a:off x="1970842" y="2840855"/>
            <a:ext cx="0" cy="1216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63D6092-94DB-42D8-9C23-D62EFE8E04F1}"/>
              </a:ext>
            </a:extLst>
          </p:cNvPr>
          <p:cNvCxnSpPr>
            <a:cxnSpLocks/>
          </p:cNvCxnSpPr>
          <p:nvPr/>
        </p:nvCxnSpPr>
        <p:spPr>
          <a:xfrm>
            <a:off x="2957744" y="2840855"/>
            <a:ext cx="0" cy="1216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EB2DA51-EAE9-4A3F-BA0D-E04926AA8663}"/>
              </a:ext>
            </a:extLst>
          </p:cNvPr>
          <p:cNvCxnSpPr/>
          <p:nvPr/>
        </p:nvCxnSpPr>
        <p:spPr>
          <a:xfrm>
            <a:off x="5612166" y="2840855"/>
            <a:ext cx="0" cy="1216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DDA2965-81B7-4055-9C3A-19CCEA1F1500}"/>
              </a:ext>
            </a:extLst>
          </p:cNvPr>
          <p:cNvCxnSpPr/>
          <p:nvPr/>
        </p:nvCxnSpPr>
        <p:spPr>
          <a:xfrm>
            <a:off x="4690267" y="2823100"/>
            <a:ext cx="0" cy="1216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78FF280-22D9-4261-94B0-FC9C706D4977}"/>
              </a:ext>
            </a:extLst>
          </p:cNvPr>
          <p:cNvCxnSpPr/>
          <p:nvPr/>
        </p:nvCxnSpPr>
        <p:spPr>
          <a:xfrm>
            <a:off x="3892858" y="2840855"/>
            <a:ext cx="0" cy="1216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BF35D10-F212-474B-AE8B-3A31DEA3E533}"/>
              </a:ext>
            </a:extLst>
          </p:cNvPr>
          <p:cNvCxnSpPr/>
          <p:nvPr/>
        </p:nvCxnSpPr>
        <p:spPr>
          <a:xfrm>
            <a:off x="1979720" y="2840855"/>
            <a:ext cx="0" cy="1216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A1FC3CD-8D9F-4F18-B8EF-433882AF982A}"/>
              </a:ext>
            </a:extLst>
          </p:cNvPr>
          <p:cNvCxnSpPr/>
          <p:nvPr/>
        </p:nvCxnSpPr>
        <p:spPr>
          <a:xfrm>
            <a:off x="7227903" y="2802385"/>
            <a:ext cx="0" cy="1216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9596AD8-4C1C-4F01-87EB-7B9371E3FA40}"/>
              </a:ext>
            </a:extLst>
          </p:cNvPr>
          <p:cNvCxnSpPr/>
          <p:nvPr/>
        </p:nvCxnSpPr>
        <p:spPr>
          <a:xfrm>
            <a:off x="6421514" y="2840855"/>
            <a:ext cx="0" cy="1216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840FA04-35AF-4773-8F9F-C4118A36657D}"/>
              </a:ext>
            </a:extLst>
          </p:cNvPr>
          <p:cNvCxnSpPr/>
          <p:nvPr/>
        </p:nvCxnSpPr>
        <p:spPr>
          <a:xfrm>
            <a:off x="8071282" y="2802385"/>
            <a:ext cx="0" cy="1216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4F6685E-D8CC-4FD2-B483-DF2DBF3A903A}"/>
              </a:ext>
            </a:extLst>
          </p:cNvPr>
          <p:cNvSpPr txBox="1"/>
          <p:nvPr/>
        </p:nvSpPr>
        <p:spPr>
          <a:xfrm>
            <a:off x="1141636" y="3204837"/>
            <a:ext cx="683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1B308A-0FAD-4E33-B957-987445A0BC56}"/>
              </a:ext>
            </a:extLst>
          </p:cNvPr>
          <p:cNvSpPr txBox="1"/>
          <p:nvPr/>
        </p:nvSpPr>
        <p:spPr>
          <a:xfrm>
            <a:off x="7440099" y="3177160"/>
            <a:ext cx="683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ABE4B3D-AE88-4D9C-8853-CC43F31C8203}"/>
              </a:ext>
            </a:extLst>
          </p:cNvPr>
          <p:cNvSpPr txBox="1"/>
          <p:nvPr/>
        </p:nvSpPr>
        <p:spPr>
          <a:xfrm>
            <a:off x="5799450" y="3162799"/>
            <a:ext cx="683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AD5656B-C415-4F40-945F-41E1AC46EE75}"/>
              </a:ext>
            </a:extLst>
          </p:cNvPr>
          <p:cNvSpPr txBox="1"/>
          <p:nvPr/>
        </p:nvSpPr>
        <p:spPr>
          <a:xfrm>
            <a:off x="6544329" y="3186473"/>
            <a:ext cx="683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9F535F3-DB04-4F30-9BFC-017F2E94BB00}"/>
              </a:ext>
            </a:extLst>
          </p:cNvPr>
          <p:cNvSpPr txBox="1"/>
          <p:nvPr/>
        </p:nvSpPr>
        <p:spPr>
          <a:xfrm>
            <a:off x="4938251" y="3177160"/>
            <a:ext cx="683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4B8EF46-D0A0-452A-8A12-95CC27B1E9C2}"/>
              </a:ext>
            </a:extLst>
          </p:cNvPr>
          <p:cNvSpPr txBox="1"/>
          <p:nvPr/>
        </p:nvSpPr>
        <p:spPr>
          <a:xfrm>
            <a:off x="4056094" y="3168108"/>
            <a:ext cx="683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0D78314-6399-4AA1-BDF9-1DACBC4594E3}"/>
              </a:ext>
            </a:extLst>
          </p:cNvPr>
          <p:cNvSpPr txBox="1"/>
          <p:nvPr/>
        </p:nvSpPr>
        <p:spPr>
          <a:xfrm>
            <a:off x="3203957" y="3186473"/>
            <a:ext cx="683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65C22CB-6C66-4900-8C44-73FAA55C4150}"/>
              </a:ext>
            </a:extLst>
          </p:cNvPr>
          <p:cNvSpPr txBox="1"/>
          <p:nvPr/>
        </p:nvSpPr>
        <p:spPr>
          <a:xfrm>
            <a:off x="2254046" y="3204837"/>
            <a:ext cx="683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6DA936B-C232-4F82-8DBD-20F626886C1C}"/>
              </a:ext>
            </a:extLst>
          </p:cNvPr>
          <p:cNvSpPr txBox="1"/>
          <p:nvPr/>
        </p:nvSpPr>
        <p:spPr>
          <a:xfrm>
            <a:off x="8240300" y="3177160"/>
            <a:ext cx="683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98C092B-BC2E-4ADE-8C61-122D30BF1062}"/>
              </a:ext>
            </a:extLst>
          </p:cNvPr>
          <p:cNvSpPr/>
          <p:nvPr/>
        </p:nvSpPr>
        <p:spPr>
          <a:xfrm>
            <a:off x="955435" y="4462762"/>
            <a:ext cx="7906841" cy="923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E3638A3-B683-48A5-A40E-CC3702F30036}"/>
              </a:ext>
            </a:extLst>
          </p:cNvPr>
          <p:cNvCxnSpPr/>
          <p:nvPr/>
        </p:nvCxnSpPr>
        <p:spPr>
          <a:xfrm>
            <a:off x="1979427" y="437041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CEF1682-AF1E-4475-B269-6F0E8C8AD12E}"/>
              </a:ext>
            </a:extLst>
          </p:cNvPr>
          <p:cNvCxnSpPr/>
          <p:nvPr/>
        </p:nvCxnSpPr>
        <p:spPr>
          <a:xfrm>
            <a:off x="1970549" y="4237252"/>
            <a:ext cx="0" cy="1216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D7246EB-09F6-494D-AC6D-AB1319D1A0FB}"/>
              </a:ext>
            </a:extLst>
          </p:cNvPr>
          <p:cNvCxnSpPr>
            <a:cxnSpLocks/>
          </p:cNvCxnSpPr>
          <p:nvPr/>
        </p:nvCxnSpPr>
        <p:spPr>
          <a:xfrm>
            <a:off x="2957451" y="4237252"/>
            <a:ext cx="0" cy="1216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AD3A8B4-9BE1-4E35-A95C-3B9FC0FFDB81}"/>
              </a:ext>
            </a:extLst>
          </p:cNvPr>
          <p:cNvCxnSpPr/>
          <p:nvPr/>
        </p:nvCxnSpPr>
        <p:spPr>
          <a:xfrm>
            <a:off x="5611873" y="4237252"/>
            <a:ext cx="0" cy="1216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161A987-D755-4617-B598-758F1688455A}"/>
              </a:ext>
            </a:extLst>
          </p:cNvPr>
          <p:cNvCxnSpPr/>
          <p:nvPr/>
        </p:nvCxnSpPr>
        <p:spPr>
          <a:xfrm>
            <a:off x="4689974" y="4219497"/>
            <a:ext cx="0" cy="1216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34FBF0B-8500-4B02-9DDB-4AA01DDF27BC}"/>
              </a:ext>
            </a:extLst>
          </p:cNvPr>
          <p:cNvCxnSpPr/>
          <p:nvPr/>
        </p:nvCxnSpPr>
        <p:spPr>
          <a:xfrm>
            <a:off x="3892565" y="4237252"/>
            <a:ext cx="0" cy="1216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A3A8C68-40FF-4B17-9470-C86D675070A1}"/>
              </a:ext>
            </a:extLst>
          </p:cNvPr>
          <p:cNvCxnSpPr/>
          <p:nvPr/>
        </p:nvCxnSpPr>
        <p:spPr>
          <a:xfrm>
            <a:off x="7227610" y="4198782"/>
            <a:ext cx="0" cy="1216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14FDC36-5975-41C2-8BD0-55564B0F2BE8}"/>
              </a:ext>
            </a:extLst>
          </p:cNvPr>
          <p:cNvCxnSpPr/>
          <p:nvPr/>
        </p:nvCxnSpPr>
        <p:spPr>
          <a:xfrm>
            <a:off x="6421221" y="4237252"/>
            <a:ext cx="0" cy="1216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A57FF89-3E5E-439D-BA47-CA5855E7671C}"/>
              </a:ext>
            </a:extLst>
          </p:cNvPr>
          <p:cNvCxnSpPr/>
          <p:nvPr/>
        </p:nvCxnSpPr>
        <p:spPr>
          <a:xfrm>
            <a:off x="8070989" y="4198782"/>
            <a:ext cx="0" cy="1216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97E2A4DF-163A-48D7-B3CA-7E1C1516B801}"/>
              </a:ext>
            </a:extLst>
          </p:cNvPr>
          <p:cNvSpPr txBox="1"/>
          <p:nvPr/>
        </p:nvSpPr>
        <p:spPr>
          <a:xfrm>
            <a:off x="811030" y="4760657"/>
            <a:ext cx="1573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Next[0] = -1</a:t>
            </a:r>
            <a:endParaRPr lang="zh-CN" altLang="en-US" sz="16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8AC76B1-6DEA-44FE-8E58-6952874BF8DF}"/>
              </a:ext>
            </a:extLst>
          </p:cNvPr>
          <p:cNvSpPr txBox="1"/>
          <p:nvPr/>
        </p:nvSpPr>
        <p:spPr>
          <a:xfrm>
            <a:off x="1825210" y="4994992"/>
            <a:ext cx="143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Next[1] = -1</a:t>
            </a:r>
            <a:endParaRPr lang="zh-CN" altLang="en-US" sz="16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1BEA98D-9FE8-48F1-A95A-B506F21AC3AE}"/>
              </a:ext>
            </a:extLst>
          </p:cNvPr>
          <p:cNvSpPr txBox="1"/>
          <p:nvPr/>
        </p:nvSpPr>
        <p:spPr>
          <a:xfrm>
            <a:off x="89182" y="4629842"/>
            <a:ext cx="734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Next</a:t>
            </a:r>
            <a:r>
              <a:rPr lang="zh-CN" altLang="en-US" dirty="0"/>
              <a:t>数组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3251C55-9520-434A-B087-3C12A2521842}"/>
              </a:ext>
            </a:extLst>
          </p:cNvPr>
          <p:cNvSpPr txBox="1"/>
          <p:nvPr/>
        </p:nvSpPr>
        <p:spPr>
          <a:xfrm>
            <a:off x="2759093" y="4676850"/>
            <a:ext cx="143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Next[2] = 0</a:t>
            </a:r>
            <a:endParaRPr lang="zh-CN" altLang="en-US" sz="16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8BBC7B2-8C46-4160-BCEE-953AB284B545}"/>
              </a:ext>
            </a:extLst>
          </p:cNvPr>
          <p:cNvSpPr txBox="1"/>
          <p:nvPr/>
        </p:nvSpPr>
        <p:spPr>
          <a:xfrm>
            <a:off x="4551071" y="4632408"/>
            <a:ext cx="143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Next[4] = 2</a:t>
            </a:r>
            <a:endParaRPr lang="zh-CN" altLang="en-US" sz="1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5EAC601-DC88-4466-9BC3-2998C2F63E5F}"/>
              </a:ext>
            </a:extLst>
          </p:cNvPr>
          <p:cNvSpPr txBox="1"/>
          <p:nvPr/>
        </p:nvSpPr>
        <p:spPr>
          <a:xfrm>
            <a:off x="3677955" y="4911285"/>
            <a:ext cx="143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Next[3] = 1</a:t>
            </a:r>
            <a:endParaRPr lang="zh-CN" altLang="en-US" sz="16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156F5E6-8220-4467-8AA4-8F122F49884C}"/>
              </a:ext>
            </a:extLst>
          </p:cNvPr>
          <p:cNvSpPr txBox="1"/>
          <p:nvPr/>
        </p:nvSpPr>
        <p:spPr>
          <a:xfrm>
            <a:off x="5416694" y="4938429"/>
            <a:ext cx="143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Next[5] = -1 </a:t>
            </a:r>
            <a:endParaRPr lang="zh-CN" altLang="en-US" sz="16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65D1294-18CB-47C4-9ABF-AEF669442AB3}"/>
              </a:ext>
            </a:extLst>
          </p:cNvPr>
          <p:cNvSpPr txBox="1"/>
          <p:nvPr/>
        </p:nvSpPr>
        <p:spPr>
          <a:xfrm>
            <a:off x="6342483" y="4637162"/>
            <a:ext cx="143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Next[6] = -1</a:t>
            </a:r>
            <a:endParaRPr lang="zh-CN" altLang="en-US" sz="16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5FDDDE0-8D34-45E4-8CAB-381AF8B9C416}"/>
              </a:ext>
            </a:extLst>
          </p:cNvPr>
          <p:cNvSpPr txBox="1"/>
          <p:nvPr/>
        </p:nvSpPr>
        <p:spPr>
          <a:xfrm>
            <a:off x="7062750" y="4932040"/>
            <a:ext cx="143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Next[7] = 0</a:t>
            </a:r>
            <a:endParaRPr lang="zh-CN" altLang="en-US" sz="16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4854182-3E02-48F2-AF11-E5423859ED69}"/>
              </a:ext>
            </a:extLst>
          </p:cNvPr>
          <p:cNvSpPr txBox="1"/>
          <p:nvPr/>
        </p:nvSpPr>
        <p:spPr>
          <a:xfrm>
            <a:off x="7954329" y="4640628"/>
            <a:ext cx="143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Next[8] = 0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4BF9F6-6EBB-4739-A10C-885B436B25DD}"/>
              </a:ext>
            </a:extLst>
          </p:cNvPr>
          <p:cNvSpPr txBox="1"/>
          <p:nvPr/>
        </p:nvSpPr>
        <p:spPr>
          <a:xfrm>
            <a:off x="1242874" y="2707689"/>
            <a:ext cx="988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0            1              2           3           4            5         6           7          8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6E8824-10B9-49BF-8801-80A675D5097D}"/>
              </a:ext>
            </a:extLst>
          </p:cNvPr>
          <p:cNvSpPr txBox="1"/>
          <p:nvPr/>
        </p:nvSpPr>
        <p:spPr>
          <a:xfrm>
            <a:off x="98395" y="2638434"/>
            <a:ext cx="181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0CF6E1D-70A5-46A8-A0E7-9C98637F0017}"/>
              </a:ext>
            </a:extLst>
          </p:cNvPr>
          <p:cNvSpPr txBox="1"/>
          <p:nvPr/>
        </p:nvSpPr>
        <p:spPr>
          <a:xfrm>
            <a:off x="67877" y="3321167"/>
            <a:ext cx="95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array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36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14892-7C6C-4B9D-89FA-5656F627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与动态规划的联系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37C69-8CFD-4242-91D8-6FED11A6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传统的字符串匹配是将待匹配字符串与原来的字符串进行一一比较，每次匹配失败都要重新再进行一次匹配，这样浪费了很多比较次数。</a:t>
            </a:r>
            <a:endParaRPr lang="en-US" altLang="zh-CN" sz="2800" dirty="0"/>
          </a:p>
          <a:p>
            <a:r>
              <a:rPr lang="en-US" altLang="zh-CN" sz="2800" dirty="0"/>
              <a:t>KMP</a:t>
            </a:r>
            <a:r>
              <a:rPr lang="zh-CN" altLang="en-US" sz="2800" dirty="0"/>
              <a:t>就是利用上一次匹配失配的信息来减少重复匹配。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6527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B1BBB-B81B-4122-B454-CE79FFDC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与动态规划的联系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AFC54-5651-4B55-A44C-6ABF0A079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KMP</a:t>
            </a:r>
            <a:r>
              <a:rPr lang="zh-CN" altLang="en-US" sz="2800" dirty="0"/>
              <a:t>与动态规划最大的联系就是它求</a:t>
            </a:r>
            <a:r>
              <a:rPr lang="en-US" altLang="zh-CN" sz="2800" dirty="0"/>
              <a:t>next</a:t>
            </a:r>
            <a:r>
              <a:rPr lang="zh-CN" altLang="en-US" sz="2800" dirty="0"/>
              <a:t>数组所用的想法</a:t>
            </a:r>
            <a:r>
              <a:rPr lang="en-US" altLang="zh-CN" sz="2800" dirty="0"/>
              <a:t>,</a:t>
            </a:r>
            <a:r>
              <a:rPr lang="zh-CN" altLang="en-US" sz="2800" dirty="0"/>
              <a:t>问题就在于怎么计算</a:t>
            </a:r>
            <a:r>
              <a:rPr lang="en-US" altLang="zh-CN" sz="2800" dirty="0"/>
              <a:t>next</a:t>
            </a:r>
            <a:r>
              <a:rPr lang="zh-CN" altLang="en-US" sz="2800" dirty="0"/>
              <a:t>数组</a:t>
            </a:r>
            <a:endParaRPr lang="en-US" altLang="zh-CN" sz="2800" dirty="0"/>
          </a:p>
          <a:p>
            <a:r>
              <a:rPr lang="en-US" altLang="zh-CN" sz="2800" dirty="0"/>
              <a:t>Next</a:t>
            </a:r>
            <a:r>
              <a:rPr lang="zh-CN" altLang="en-US" sz="2800" dirty="0"/>
              <a:t>数组计算就用到了动态规划的思想，每次计算</a:t>
            </a:r>
            <a:r>
              <a:rPr lang="en-US" altLang="zh-CN" sz="2800" dirty="0"/>
              <a:t>next[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+ 1]</a:t>
            </a:r>
            <a:r>
              <a:rPr lang="zh-CN" altLang="en-US" sz="2800" dirty="0"/>
              <a:t>时都会用到</a:t>
            </a:r>
            <a:r>
              <a:rPr lang="en-US" altLang="zh-CN" sz="2800" dirty="0"/>
              <a:t>next[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的结果</a:t>
            </a:r>
          </a:p>
        </p:txBody>
      </p:sp>
    </p:spTree>
    <p:extLst>
      <p:ext uri="{BB962C8B-B14F-4D97-AF65-F5344CB8AC3E}">
        <p14:creationId xmlns:p14="http://schemas.microsoft.com/office/powerpoint/2010/main" val="257161290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tf00001240_wac</Template>
  <TotalTime>141</TotalTime>
  <Words>735</Words>
  <Application>Microsoft Office PowerPoint</Application>
  <PresentationFormat>宽屏</PresentationFormat>
  <Paragraphs>68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华文新魏</vt:lpstr>
      <vt:lpstr>Arial</vt:lpstr>
      <vt:lpstr>Arial</vt:lpstr>
      <vt:lpstr>Trebuchet MS</vt:lpstr>
      <vt:lpstr>Wingdings 3</vt:lpstr>
      <vt:lpstr>平面</vt:lpstr>
      <vt:lpstr>动态规划之KMP算法</vt:lpstr>
      <vt:lpstr>什么是动态规划？</vt:lpstr>
      <vt:lpstr>什么是状态？</vt:lpstr>
      <vt:lpstr>什么是状态转移？</vt:lpstr>
      <vt:lpstr>什么是KMP算法？</vt:lpstr>
      <vt:lpstr>什么是next数组？</vt:lpstr>
      <vt:lpstr>什么是next数组？txt</vt:lpstr>
      <vt:lpstr>KMP与动态规划的联系</vt:lpstr>
      <vt:lpstr>KMP与动态规划的联系</vt:lpstr>
      <vt:lpstr>求next数组</vt:lpstr>
      <vt:lpstr>KMP算法</vt:lpstr>
      <vt:lpstr>总结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动态规划之KMP算法</dc:title>
  <dc:creator>其</dc:creator>
  <cp:lastModifiedBy>其</cp:lastModifiedBy>
  <cp:revision>13</cp:revision>
  <dcterms:created xsi:type="dcterms:W3CDTF">2021-05-28T12:04:23Z</dcterms:created>
  <dcterms:modified xsi:type="dcterms:W3CDTF">2021-06-04T01:17:05Z</dcterms:modified>
</cp:coreProperties>
</file>