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76" r:id="rId7"/>
    <p:sldId id="261" r:id="rId8"/>
    <p:sldId id="262" r:id="rId9"/>
    <p:sldId id="263" r:id="rId10"/>
    <p:sldId id="264" r:id="rId11"/>
    <p:sldId id="265" r:id="rId12"/>
    <p:sldId id="269" r:id="rId13"/>
    <p:sldId id="266" r:id="rId14"/>
    <p:sldId id="267" r:id="rId15"/>
    <p:sldId id="270" r:id="rId16"/>
    <p:sldId id="268"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262" autoAdjust="0"/>
    <p:restoredTop sz="94660"/>
  </p:normalViewPr>
  <p:slideViewPr>
    <p:cSldViewPr snapToGrid="0">
      <p:cViewPr varScale="1">
        <p:scale>
          <a:sx n="86" d="100"/>
          <a:sy n="86" d="100"/>
        </p:scale>
        <p:origin x="917"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263C2-1A44-4C14-833D-57BFBC6DC44E}" type="datetimeFigureOut">
              <a:rPr lang="en-US" smtClean="0"/>
              <a:t>6/23/2021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8F943636-DF2E-4957-ABEE-86D8EA8F7DC9}" type="slidenum">
              <a:rPr lang="en-US" smtClean="0"/>
              <a:t>‹#›</a:t>
            </a:fld>
            <a:endParaRPr lang="en-US" dirty="0"/>
          </a:p>
        </p:txBody>
      </p:sp>
    </p:spTree>
    <p:extLst>
      <p:ext uri="{BB962C8B-B14F-4D97-AF65-F5344CB8AC3E}">
        <p14:creationId xmlns:p14="http://schemas.microsoft.com/office/powerpoint/2010/main" val="88611632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6263C2-1A44-4C14-833D-57BFBC6DC44E}" type="datetimeFigureOut">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943636-DF2E-4957-ABEE-86D8EA8F7DC9}" type="slidenum">
              <a:rPr lang="en-US" smtClean="0"/>
              <a:t>‹#›</a:t>
            </a:fld>
            <a:endParaRPr lang="en-US" dirty="0"/>
          </a:p>
        </p:txBody>
      </p:sp>
    </p:spTree>
    <p:extLst>
      <p:ext uri="{BB962C8B-B14F-4D97-AF65-F5344CB8AC3E}">
        <p14:creationId xmlns:p14="http://schemas.microsoft.com/office/powerpoint/2010/main" val="1780147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263C2-1A44-4C14-833D-57BFBC6DC44E}" type="datetimeFigureOut">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943636-DF2E-4957-ABEE-86D8EA8F7DC9}" type="slidenum">
              <a:rPr lang="en-US" smtClean="0"/>
              <a:t>‹#›</a:t>
            </a:fld>
            <a:endParaRPr lang="en-US" dirty="0"/>
          </a:p>
        </p:txBody>
      </p:sp>
    </p:spTree>
    <p:extLst>
      <p:ext uri="{BB962C8B-B14F-4D97-AF65-F5344CB8AC3E}">
        <p14:creationId xmlns:p14="http://schemas.microsoft.com/office/powerpoint/2010/main" val="1749106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263C2-1A44-4C14-833D-57BFBC6DC44E}" type="datetimeFigureOut">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943636-DF2E-4957-ABEE-86D8EA8F7DC9}" type="slidenum">
              <a:rPr lang="en-US" smtClean="0"/>
              <a:t>‹#›</a:t>
            </a:fld>
            <a:endParaRPr lang="en-US" dirty="0"/>
          </a:p>
        </p:txBody>
      </p:sp>
    </p:spTree>
    <p:extLst>
      <p:ext uri="{BB962C8B-B14F-4D97-AF65-F5344CB8AC3E}">
        <p14:creationId xmlns:p14="http://schemas.microsoft.com/office/powerpoint/2010/main" val="3694839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263C2-1A44-4C14-833D-57BFBC6DC44E}" type="datetimeFigureOut">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943636-DF2E-4957-ABEE-86D8EA8F7DC9}" type="slidenum">
              <a:rPr lang="en-US" smtClean="0"/>
              <a:t>‹#›</a:t>
            </a:fld>
            <a:endParaRPr lang="en-US" dirty="0"/>
          </a:p>
        </p:txBody>
      </p:sp>
    </p:spTree>
    <p:extLst>
      <p:ext uri="{BB962C8B-B14F-4D97-AF65-F5344CB8AC3E}">
        <p14:creationId xmlns:p14="http://schemas.microsoft.com/office/powerpoint/2010/main" val="2165550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263C2-1A44-4C14-833D-57BFBC6DC44E}" type="datetimeFigureOut">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943636-DF2E-4957-ABEE-86D8EA8F7DC9}" type="slidenum">
              <a:rPr lang="en-US" smtClean="0"/>
              <a:t>‹#›</a:t>
            </a:fld>
            <a:endParaRPr lang="en-US" dirty="0"/>
          </a:p>
        </p:txBody>
      </p:sp>
    </p:spTree>
    <p:extLst>
      <p:ext uri="{BB962C8B-B14F-4D97-AF65-F5344CB8AC3E}">
        <p14:creationId xmlns:p14="http://schemas.microsoft.com/office/powerpoint/2010/main" val="626973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263C2-1A44-4C14-833D-57BFBC6DC44E}" type="datetimeFigureOut">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943636-DF2E-4957-ABEE-86D8EA8F7DC9}" type="slidenum">
              <a:rPr lang="en-US" smtClean="0"/>
              <a:t>‹#›</a:t>
            </a:fld>
            <a:endParaRPr lang="en-US" dirty="0"/>
          </a:p>
        </p:txBody>
      </p:sp>
    </p:spTree>
    <p:extLst>
      <p:ext uri="{BB962C8B-B14F-4D97-AF65-F5344CB8AC3E}">
        <p14:creationId xmlns:p14="http://schemas.microsoft.com/office/powerpoint/2010/main" val="4100227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263C2-1A44-4C14-833D-57BFBC6DC44E}" type="datetimeFigureOut">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943636-DF2E-4957-ABEE-86D8EA8F7DC9}" type="slidenum">
              <a:rPr lang="en-US" smtClean="0"/>
              <a:t>‹#›</a:t>
            </a:fld>
            <a:endParaRPr lang="en-US" dirty="0"/>
          </a:p>
        </p:txBody>
      </p:sp>
    </p:spTree>
    <p:extLst>
      <p:ext uri="{BB962C8B-B14F-4D97-AF65-F5344CB8AC3E}">
        <p14:creationId xmlns:p14="http://schemas.microsoft.com/office/powerpoint/2010/main" val="409498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263C2-1A44-4C14-833D-57BFBC6DC44E}" type="datetimeFigureOut">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943636-DF2E-4957-ABEE-86D8EA8F7DC9}" type="slidenum">
              <a:rPr lang="en-US" smtClean="0"/>
              <a:t>‹#›</a:t>
            </a:fld>
            <a:endParaRPr lang="en-US" dirty="0"/>
          </a:p>
        </p:txBody>
      </p:sp>
    </p:spTree>
    <p:extLst>
      <p:ext uri="{BB962C8B-B14F-4D97-AF65-F5344CB8AC3E}">
        <p14:creationId xmlns:p14="http://schemas.microsoft.com/office/powerpoint/2010/main" val="334225720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263C2-1A44-4C14-833D-57BFBC6DC44E}" type="datetimeFigureOut">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8F943636-DF2E-4957-ABEE-86D8EA8F7DC9}" type="slidenum">
              <a:rPr lang="en-US" smtClean="0"/>
              <a:t>‹#›</a:t>
            </a:fld>
            <a:endParaRPr lang="en-US" dirty="0"/>
          </a:p>
        </p:txBody>
      </p:sp>
    </p:spTree>
    <p:extLst>
      <p:ext uri="{BB962C8B-B14F-4D97-AF65-F5344CB8AC3E}">
        <p14:creationId xmlns:p14="http://schemas.microsoft.com/office/powerpoint/2010/main" val="286581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263C2-1A44-4C14-833D-57BFBC6DC44E}" type="datetimeFigureOut">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943636-DF2E-4957-ABEE-86D8EA8F7DC9}" type="slidenum">
              <a:rPr lang="en-US" smtClean="0"/>
              <a:t>‹#›</a:t>
            </a:fld>
            <a:endParaRPr lang="en-US" dirty="0"/>
          </a:p>
        </p:txBody>
      </p:sp>
    </p:spTree>
    <p:extLst>
      <p:ext uri="{BB962C8B-B14F-4D97-AF65-F5344CB8AC3E}">
        <p14:creationId xmlns:p14="http://schemas.microsoft.com/office/powerpoint/2010/main" val="427603052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6263C2-1A44-4C14-833D-57BFBC6DC44E}" type="datetimeFigureOut">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943636-DF2E-4957-ABEE-86D8EA8F7DC9}" type="slidenum">
              <a:rPr lang="en-US" smtClean="0"/>
              <a:t>‹#›</a:t>
            </a:fld>
            <a:endParaRPr lang="en-US" dirty="0"/>
          </a:p>
        </p:txBody>
      </p:sp>
    </p:spTree>
    <p:extLst>
      <p:ext uri="{BB962C8B-B14F-4D97-AF65-F5344CB8AC3E}">
        <p14:creationId xmlns:p14="http://schemas.microsoft.com/office/powerpoint/2010/main" val="130329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6263C2-1A44-4C14-833D-57BFBC6DC44E}" type="datetimeFigureOut">
              <a:rPr lang="en-US" smtClean="0"/>
              <a:t>6/23/2021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F943636-DF2E-4957-ABEE-86D8EA8F7DC9}" type="slidenum">
              <a:rPr lang="en-US" smtClean="0"/>
              <a:t>‹#›</a:t>
            </a:fld>
            <a:endParaRPr lang="en-US" dirty="0"/>
          </a:p>
        </p:txBody>
      </p:sp>
    </p:spTree>
    <p:extLst>
      <p:ext uri="{BB962C8B-B14F-4D97-AF65-F5344CB8AC3E}">
        <p14:creationId xmlns:p14="http://schemas.microsoft.com/office/powerpoint/2010/main" val="2282654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6263C2-1A44-4C14-833D-57BFBC6DC44E}" type="datetimeFigureOut">
              <a:rPr lang="en-US" smtClean="0"/>
              <a:t>6/23/2021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F943636-DF2E-4957-ABEE-86D8EA8F7DC9}" type="slidenum">
              <a:rPr lang="en-US" smtClean="0"/>
              <a:t>‹#›</a:t>
            </a:fld>
            <a:endParaRPr lang="en-US" dirty="0"/>
          </a:p>
        </p:txBody>
      </p:sp>
    </p:spTree>
    <p:extLst>
      <p:ext uri="{BB962C8B-B14F-4D97-AF65-F5344CB8AC3E}">
        <p14:creationId xmlns:p14="http://schemas.microsoft.com/office/powerpoint/2010/main" val="2996362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263C2-1A44-4C14-833D-57BFBC6DC44E}" type="datetimeFigureOut">
              <a:rPr lang="en-US" smtClean="0"/>
              <a:t>6/23/2021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F943636-DF2E-4957-ABEE-86D8EA8F7DC9}" type="slidenum">
              <a:rPr lang="en-US" smtClean="0"/>
              <a:t>‹#›</a:t>
            </a:fld>
            <a:endParaRPr lang="en-US" dirty="0"/>
          </a:p>
        </p:txBody>
      </p:sp>
    </p:spTree>
    <p:extLst>
      <p:ext uri="{BB962C8B-B14F-4D97-AF65-F5344CB8AC3E}">
        <p14:creationId xmlns:p14="http://schemas.microsoft.com/office/powerpoint/2010/main" val="29953695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6263C2-1A44-4C14-833D-57BFBC6DC44E}" type="datetimeFigureOut">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943636-DF2E-4957-ABEE-86D8EA8F7DC9}" type="slidenum">
              <a:rPr lang="en-US" smtClean="0"/>
              <a:t>‹#›</a:t>
            </a:fld>
            <a:endParaRPr lang="en-US" dirty="0"/>
          </a:p>
        </p:txBody>
      </p:sp>
    </p:spTree>
    <p:extLst>
      <p:ext uri="{BB962C8B-B14F-4D97-AF65-F5344CB8AC3E}">
        <p14:creationId xmlns:p14="http://schemas.microsoft.com/office/powerpoint/2010/main" val="348509695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6263C2-1A44-4C14-833D-57BFBC6DC44E}" type="datetimeFigureOut">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943636-DF2E-4957-ABEE-86D8EA8F7DC9}" type="slidenum">
              <a:rPr lang="en-US" smtClean="0"/>
              <a:t>‹#›</a:t>
            </a:fld>
            <a:endParaRPr lang="en-US" dirty="0"/>
          </a:p>
        </p:txBody>
      </p:sp>
    </p:spTree>
    <p:extLst>
      <p:ext uri="{BB962C8B-B14F-4D97-AF65-F5344CB8AC3E}">
        <p14:creationId xmlns:p14="http://schemas.microsoft.com/office/powerpoint/2010/main" val="402135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96263C2-1A44-4C14-833D-57BFBC6DC44E}" type="datetimeFigureOut">
              <a:rPr lang="en-US" smtClean="0"/>
              <a:t>6/23/2021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943636-DF2E-4957-ABEE-86D8EA8F7DC9}" type="slidenum">
              <a:rPr lang="en-US" smtClean="0"/>
              <a:t>‹#›</a:t>
            </a:fld>
            <a:endParaRPr lang="en-US" dirty="0"/>
          </a:p>
        </p:txBody>
      </p:sp>
    </p:spTree>
    <p:extLst>
      <p:ext uri="{BB962C8B-B14F-4D97-AF65-F5344CB8AC3E}">
        <p14:creationId xmlns:p14="http://schemas.microsoft.com/office/powerpoint/2010/main" val="3776208251"/>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87899" y="90152"/>
            <a:ext cx="6465193" cy="584775"/>
          </a:xfrm>
          <a:prstGeom prst="rect">
            <a:avLst/>
          </a:prstGeom>
          <a:noFill/>
        </p:spPr>
        <p:txBody>
          <a:bodyPr wrap="square" rtlCol="0">
            <a:spAutoFit/>
          </a:bodyPr>
          <a:lstStyle/>
          <a:p>
            <a:r>
              <a:rPr lang="en-US" sz="3200" b="1" dirty="0">
                <a:solidFill>
                  <a:schemeClr val="accent1">
                    <a:lumMod val="50000"/>
                  </a:schemeClr>
                </a:solidFill>
                <a:latin typeface="Algerian" panose="04020705040A02060702" pitchFamily="82" charset="0"/>
                <a:cs typeface="Times New Roman" panose="02020603050405020304" pitchFamily="18" charset="0"/>
              </a:rPr>
              <a:t>Tomato</a:t>
            </a:r>
            <a:r>
              <a:rPr lang="en-US" sz="2800" b="1" dirty="0">
                <a:solidFill>
                  <a:schemeClr val="accent1">
                    <a:lumMod val="50000"/>
                  </a:schemeClr>
                </a:solidFill>
                <a:latin typeface="Algerian" panose="04020705040A02060702" pitchFamily="82" charset="0"/>
                <a:cs typeface="Times New Roman" panose="02020603050405020304" pitchFamily="18" charset="0"/>
              </a:rPr>
              <a:t> Plant Disease Detection</a:t>
            </a:r>
          </a:p>
        </p:txBody>
      </p:sp>
      <p:sp>
        <p:nvSpPr>
          <p:cNvPr id="7" name="TextBox 6"/>
          <p:cNvSpPr txBox="1"/>
          <p:nvPr/>
        </p:nvSpPr>
        <p:spPr>
          <a:xfrm>
            <a:off x="1687132" y="1223493"/>
            <a:ext cx="9981127" cy="504753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By:</a:t>
            </a:r>
          </a:p>
          <a:p>
            <a:r>
              <a:rPr lang="en-US" sz="2800" b="1" dirty="0">
                <a:latin typeface="Times New Roman" panose="02020603050405020304" pitchFamily="18" charset="0"/>
                <a:cs typeface="Times New Roman" panose="02020603050405020304" pitchFamily="18" charset="0"/>
              </a:rPr>
              <a:t>Afsana Anowar</a:t>
            </a:r>
          </a:p>
          <a:p>
            <a:r>
              <a:rPr lang="en-US" sz="2800" b="1" dirty="0">
                <a:latin typeface="Times New Roman" panose="02020603050405020304" pitchFamily="18" charset="0"/>
                <a:cs typeface="Times New Roman" panose="02020603050405020304" pitchFamily="18" charset="0"/>
              </a:rPr>
              <a:t>Roll: 1707048    </a:t>
            </a:r>
          </a:p>
          <a:p>
            <a:r>
              <a:rPr lang="en-US" sz="2800" b="1" dirty="0">
                <a:latin typeface="Times New Roman" panose="02020603050405020304" pitchFamily="18" charset="0"/>
                <a:cs typeface="Times New Roman" panose="02020603050405020304" pitchFamily="18" charset="0"/>
              </a:rPr>
              <a:t>&amp;</a:t>
            </a:r>
          </a:p>
          <a:p>
            <a:r>
              <a:rPr lang="en-US" sz="2800" b="1" dirty="0">
                <a:latin typeface="Times New Roman" panose="02020603050405020304" pitchFamily="18" charset="0"/>
                <a:cs typeface="Times New Roman" panose="02020603050405020304" pitchFamily="18" charset="0"/>
              </a:rPr>
              <a:t>Redwona Islam</a:t>
            </a:r>
          </a:p>
          <a:p>
            <a:r>
              <a:rPr lang="en-US" sz="2800" b="1" dirty="0">
                <a:latin typeface="Times New Roman" panose="02020603050405020304" pitchFamily="18" charset="0"/>
                <a:cs typeface="Times New Roman" panose="02020603050405020304" pitchFamily="18" charset="0"/>
              </a:rPr>
              <a:t>Roll: 1707113</a:t>
            </a:r>
          </a:p>
          <a:p>
            <a:endParaRPr lang="en-US" sz="3200" b="1" i="1" dirty="0">
              <a:latin typeface="Times New Roman" panose="02020603050405020304" pitchFamily="18" charset="0"/>
              <a:cs typeface="Times New Roman" panose="02020603050405020304" pitchFamily="18" charset="0"/>
            </a:endParaRPr>
          </a:p>
          <a:p>
            <a:r>
              <a:rPr lang="en-US" sz="3200" b="1" i="1" dirty="0">
                <a:latin typeface="Times New Roman" panose="02020603050405020304" pitchFamily="18" charset="0"/>
                <a:cs typeface="Times New Roman" panose="02020603050405020304" pitchFamily="18" charset="0"/>
              </a:rPr>
              <a:t>Department of Computer Science and Engineering,</a:t>
            </a:r>
          </a:p>
          <a:p>
            <a:r>
              <a:rPr lang="en-US" sz="3200" b="1" i="1" dirty="0">
                <a:latin typeface="Times New Roman" panose="02020603050405020304" pitchFamily="18" charset="0"/>
                <a:cs typeface="Times New Roman" panose="02020603050405020304" pitchFamily="18" charset="0"/>
              </a:rPr>
              <a:t>Khulna University of Engineering and Technology, </a:t>
            </a:r>
          </a:p>
          <a:p>
            <a:r>
              <a:rPr lang="en-US" sz="3200" b="1" i="1" dirty="0">
                <a:latin typeface="Times New Roman" panose="02020603050405020304" pitchFamily="18" charset="0"/>
                <a:cs typeface="Times New Roman" panose="02020603050405020304" pitchFamily="18" charset="0"/>
              </a:rPr>
              <a:t>Khulna</a:t>
            </a:r>
          </a:p>
          <a:p>
            <a:endParaRPr lang="en-US" b="1" dirty="0">
              <a:latin typeface="Algerian" panose="04020705040A02060702" pitchFamily="82" charset="0"/>
            </a:endParaRPr>
          </a:p>
        </p:txBody>
      </p:sp>
    </p:spTree>
    <p:extLst>
      <p:ext uri="{BB962C8B-B14F-4D97-AF65-F5344CB8AC3E}">
        <p14:creationId xmlns:p14="http://schemas.microsoft.com/office/powerpoint/2010/main" val="2745637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1999" cy="769256"/>
          </a:xfrm>
        </p:spPr>
        <p:txBody>
          <a:bodyPr>
            <a:normAutofit/>
          </a:bodyPr>
          <a:lstStyle/>
          <a:p>
            <a:r>
              <a:rPr lang="en-US" sz="2800" dirty="0">
                <a:latin typeface="Arial Black" panose="020B0A04020102020204" pitchFamily="34" charset="0"/>
              </a:rPr>
              <a:t>    Feature Extraction using Xception architecture</a:t>
            </a:r>
          </a:p>
        </p:txBody>
      </p:sp>
      <p:sp>
        <p:nvSpPr>
          <p:cNvPr id="3" name="TextBox 2"/>
          <p:cNvSpPr txBox="1"/>
          <p:nvPr/>
        </p:nvSpPr>
        <p:spPr>
          <a:xfrm>
            <a:off x="1596571" y="928914"/>
            <a:ext cx="10072915" cy="5689600"/>
          </a:xfrm>
          <a:prstGeom prst="rect">
            <a:avLst/>
          </a:prstGeom>
          <a:noFill/>
        </p:spPr>
        <p:txBody>
          <a:bodyPr wrap="square" rtlCol="0">
            <a:spAutoFit/>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28800" y="928914"/>
            <a:ext cx="9289143" cy="5689600"/>
          </a:xfrm>
          <a:prstGeom prst="rect">
            <a:avLst/>
          </a:prstGeom>
          <a:noFill/>
        </p:spPr>
      </p:pic>
    </p:spTree>
    <p:extLst>
      <p:ext uri="{BB962C8B-B14F-4D97-AF65-F5344CB8AC3E}">
        <p14:creationId xmlns:p14="http://schemas.microsoft.com/office/powerpoint/2010/main" val="216042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19086" y="1236521"/>
            <a:ext cx="10072914" cy="471520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 the Xception model, those steps are used:</a:t>
            </a:r>
          </a:p>
          <a:p>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fontAlgn="base">
              <a:lnSpc>
                <a:spcPct val="150000"/>
              </a:lnSpc>
            </a:pPr>
            <a:r>
              <a:rPr lang="en-US" sz="2000" dirty="0">
                <a:latin typeface="Times New Roman" panose="02020603050405020304" pitchFamily="18" charset="0"/>
                <a:cs typeface="Times New Roman" panose="02020603050405020304" pitchFamily="18" charset="0"/>
              </a:rPr>
              <a:t>(I) The top of the model was included as False.</a:t>
            </a:r>
          </a:p>
          <a:p>
            <a:pPr fontAlgn="base">
              <a:lnSpc>
                <a:spcPct val="150000"/>
              </a:lnSpc>
            </a:pPr>
            <a:r>
              <a:rPr lang="en-US" sz="2000" dirty="0">
                <a:latin typeface="Times New Roman" panose="02020603050405020304" pitchFamily="18" charset="0"/>
                <a:cs typeface="Times New Roman" panose="02020603050405020304" pitchFamily="18" charset="0"/>
              </a:rPr>
              <a:t>(II) Used ‘imagenet’ as weights and resized the input shape as (224,224,3).</a:t>
            </a:r>
          </a:p>
          <a:p>
            <a:pPr fontAlgn="base">
              <a:lnSpc>
                <a:spcPct val="150000"/>
              </a:lnSpc>
            </a:pPr>
            <a:r>
              <a:rPr lang="en-US" sz="2000" dirty="0">
                <a:latin typeface="Times New Roman" panose="02020603050405020304" pitchFamily="18" charset="0"/>
                <a:cs typeface="Times New Roman" panose="02020603050405020304" pitchFamily="18" charset="0"/>
              </a:rPr>
              <a:t>(III) Maxpolling was used here. </a:t>
            </a:r>
          </a:p>
          <a:p>
            <a:pPr fontAlgn="base">
              <a:lnSpc>
                <a:spcPct val="150000"/>
              </a:lnSpc>
            </a:pPr>
            <a:r>
              <a:rPr lang="en-US" sz="2000" dirty="0">
                <a:latin typeface="Times New Roman" panose="02020603050405020304" pitchFamily="18" charset="0"/>
                <a:cs typeface="Times New Roman" panose="02020603050405020304" pitchFamily="18" charset="0"/>
              </a:rPr>
              <a:t>(IV) Base Model Trainable layers are included as false.</a:t>
            </a:r>
          </a:p>
          <a:p>
            <a:pPr fontAlgn="base">
              <a:lnSpc>
                <a:spcPct val="150000"/>
              </a:lnSpc>
            </a:pPr>
            <a:r>
              <a:rPr lang="en-US" sz="2000" dirty="0">
                <a:latin typeface="Times New Roman" panose="02020603050405020304" pitchFamily="18" charset="0"/>
                <a:cs typeface="Times New Roman" panose="02020603050405020304" pitchFamily="18" charset="0"/>
              </a:rPr>
              <a:t>(V) Flatten the Base Model Output.</a:t>
            </a:r>
          </a:p>
          <a:p>
            <a:pPr fontAlgn="base">
              <a:lnSpc>
                <a:spcPct val="150000"/>
              </a:lnSpc>
            </a:pPr>
            <a:r>
              <a:rPr lang="en-US" sz="2000" dirty="0">
                <a:latin typeface="Times New Roman" panose="02020603050405020304" pitchFamily="18" charset="0"/>
                <a:cs typeface="Times New Roman" panose="02020603050405020304" pitchFamily="18" charset="0"/>
              </a:rPr>
              <a:t>(VI) Included 3 Dense layers in the model.</a:t>
            </a:r>
          </a:p>
          <a:p>
            <a:pPr fontAlgn="base">
              <a:lnSpc>
                <a:spcPct val="150000"/>
              </a:lnSpc>
            </a:pPr>
            <a:r>
              <a:rPr lang="en-US" sz="2000" dirty="0">
                <a:latin typeface="Times New Roman" panose="02020603050405020304" pitchFamily="18" charset="0"/>
                <a:cs typeface="Times New Roman" panose="02020603050405020304" pitchFamily="18" charset="0"/>
              </a:rPr>
              <a:t>(VII) At the second layer ReLu activation function was used and in the last/output layer </a:t>
            </a:r>
          </a:p>
          <a:p>
            <a:pPr fontAlgn="base">
              <a:lnSpc>
                <a:spcPct val="150000"/>
              </a:lnSpc>
            </a:pPr>
            <a:r>
              <a:rPr lang="en-US" sz="2000" dirty="0">
                <a:latin typeface="Times New Roman" panose="02020603050405020304" pitchFamily="18" charset="0"/>
                <a:cs typeface="Times New Roman" panose="02020603050405020304" pitchFamily="18" charset="0"/>
              </a:rPr>
              <a:t>Softmax activation function was used.</a:t>
            </a:r>
          </a:p>
        </p:txBody>
      </p:sp>
      <p:sp>
        <p:nvSpPr>
          <p:cNvPr id="4" name="TextBox 3"/>
          <p:cNvSpPr txBox="1"/>
          <p:nvPr/>
        </p:nvSpPr>
        <p:spPr>
          <a:xfrm>
            <a:off x="0" y="3160125"/>
            <a:ext cx="12192000" cy="369332"/>
          </a:xfrm>
          <a:prstGeom prst="rect">
            <a:avLst/>
          </a:prstGeom>
          <a:noFill/>
        </p:spPr>
        <p:txBody>
          <a:bodyPr wrap="square" rtlCol="0">
            <a:spAutoFit/>
          </a:bodyPr>
          <a:lstStyle/>
          <a:p>
            <a:r>
              <a:rPr lang="en-US" b="1" dirty="0"/>
              <a:t>				</a:t>
            </a:r>
            <a:endParaRPr lang="en-US" sz="2800" dirty="0">
              <a:latin typeface="Arial Black" panose="020B0A04020102020204" pitchFamily="34" charset="0"/>
            </a:endParaRPr>
          </a:p>
        </p:txBody>
      </p:sp>
      <p:sp>
        <p:nvSpPr>
          <p:cNvPr id="8" name="TextBox 7"/>
          <p:cNvSpPr txBox="1"/>
          <p:nvPr/>
        </p:nvSpPr>
        <p:spPr>
          <a:xfrm>
            <a:off x="2208567" y="4659061"/>
            <a:ext cx="9840686" cy="369332"/>
          </a:xfrm>
          <a:prstGeom prst="rect">
            <a:avLst/>
          </a:prstGeom>
          <a:noFill/>
        </p:spPr>
        <p:txBody>
          <a:bodyPr wrap="square" rtlCol="0">
            <a:spAutoFit/>
          </a:bodyPr>
          <a:lstStyle/>
          <a:p>
            <a:r>
              <a:rPr lang="en-US" b="1" dirty="0">
                <a:latin typeface="Arial Black" panose="020B0A04020102020204" pitchFamily="34" charset="0"/>
              </a:rPr>
              <a:t>	</a:t>
            </a:r>
            <a:endParaRPr lang="en-US" sz="2800" dirty="0"/>
          </a:p>
        </p:txBody>
      </p:sp>
    </p:spTree>
    <p:extLst>
      <p:ext uri="{BB962C8B-B14F-4D97-AF65-F5344CB8AC3E}">
        <p14:creationId xmlns:p14="http://schemas.microsoft.com/office/powerpoint/2010/main" val="282228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69796" y="714292"/>
            <a:ext cx="10018713" cy="635000"/>
          </a:xfrm>
        </p:spPr>
        <p:txBody>
          <a:bodyPr>
            <a:normAutofit fontScale="90000"/>
          </a:bodyPr>
          <a:lstStyle/>
          <a:p>
            <a:r>
              <a:rPr lang="en-US" sz="3100" b="1" dirty="0">
                <a:latin typeface="Arial Black" panose="020B0A04020102020204" pitchFamily="34" charset="0"/>
              </a:rPr>
              <a:t>Compiling the model</a:t>
            </a:r>
            <a:br>
              <a:rPr lang="en-US" dirty="0">
                <a:latin typeface="Arial Black" panose="020B0A04020102020204" pitchFamily="34" charset="0"/>
              </a:rPr>
            </a:br>
            <a:endParaRPr lang="en-US" dirty="0"/>
          </a:p>
        </p:txBody>
      </p:sp>
      <p:sp>
        <p:nvSpPr>
          <p:cNvPr id="5" name="TextBox 4"/>
          <p:cNvSpPr txBox="1"/>
          <p:nvPr/>
        </p:nvSpPr>
        <p:spPr>
          <a:xfrm>
            <a:off x="1978028" y="1349292"/>
            <a:ext cx="9761309"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Optimizer: Adam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Loss: Categorical_Crossentropy loss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Metrics: Accuracy </a:t>
            </a:r>
          </a:p>
        </p:txBody>
      </p:sp>
      <p:sp>
        <p:nvSpPr>
          <p:cNvPr id="7" name="TextBox 6"/>
          <p:cNvSpPr txBox="1"/>
          <p:nvPr/>
        </p:nvSpPr>
        <p:spPr>
          <a:xfrm>
            <a:off x="3990863" y="3068151"/>
            <a:ext cx="6487886" cy="523220"/>
          </a:xfrm>
          <a:prstGeom prst="rect">
            <a:avLst/>
          </a:prstGeom>
          <a:noFill/>
        </p:spPr>
        <p:txBody>
          <a:bodyPr wrap="square" rtlCol="0">
            <a:spAutoFit/>
          </a:bodyPr>
          <a:lstStyle/>
          <a:p>
            <a:r>
              <a:rPr lang="en-US" sz="2800" b="1" dirty="0">
                <a:latin typeface="Arial Black" panose="020B0A04020102020204" pitchFamily="34" charset="0"/>
              </a:rPr>
              <a:t>       Fitting the Model</a:t>
            </a:r>
            <a:endParaRPr lang="en-US" sz="2800" dirty="0"/>
          </a:p>
        </p:txBody>
      </p:sp>
      <p:sp>
        <p:nvSpPr>
          <p:cNvPr id="8" name="TextBox 7"/>
          <p:cNvSpPr txBox="1"/>
          <p:nvPr/>
        </p:nvSpPr>
        <p:spPr>
          <a:xfrm>
            <a:off x="1978028" y="4308379"/>
            <a:ext cx="777965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Training dataset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Validation dataset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70 epochs</a:t>
            </a:r>
          </a:p>
        </p:txBody>
      </p:sp>
    </p:spTree>
    <p:extLst>
      <p:ext uri="{BB962C8B-B14F-4D97-AF65-F5344CB8AC3E}">
        <p14:creationId xmlns:p14="http://schemas.microsoft.com/office/powerpoint/2010/main" val="13334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noGrp="1"/>
          </p:cNvSpPr>
          <p:nvPr>
            <p:ph type="title"/>
          </p:nvPr>
        </p:nvSpPr>
        <p:spPr>
          <a:xfrm>
            <a:off x="1582056" y="0"/>
            <a:ext cx="9696450" cy="954107"/>
          </a:xfrm>
          <a:prstGeom prst="rect">
            <a:avLst/>
          </a:prstGeom>
          <a:noFill/>
        </p:spPr>
        <p:txBody>
          <a:bodyPr wrap="square" rtlCol="0">
            <a:spAutoFit/>
          </a:bodyPr>
          <a:lstStyle/>
          <a:p>
            <a:r>
              <a:rPr lang="en-US" sz="2800" dirty="0">
                <a:latin typeface="Arial Black" panose="020B0A04020102020204" pitchFamily="34" charset="0"/>
              </a:rPr>
              <a:t>System Architecture</a:t>
            </a:r>
            <a:br>
              <a:rPr lang="en-US" sz="2800" dirty="0">
                <a:latin typeface="Arial Black" panose="020B0A04020102020204" pitchFamily="34" charset="0"/>
              </a:rPr>
            </a:br>
            <a:endParaRPr lang="en-US" sz="2800" dirty="0">
              <a:latin typeface="Arial Black" panose="020B0A040201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678" y="776553"/>
            <a:ext cx="9159419" cy="5504750"/>
          </a:xfrm>
          <a:prstGeom prst="rect">
            <a:avLst/>
          </a:prstGeom>
        </p:spPr>
      </p:pic>
    </p:spTree>
    <p:extLst>
      <p:ext uri="{BB962C8B-B14F-4D97-AF65-F5344CB8AC3E}">
        <p14:creationId xmlns:p14="http://schemas.microsoft.com/office/powerpoint/2010/main" val="4188120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1"/>
            <a:ext cx="10283824" cy="696686"/>
          </a:xfrm>
        </p:spPr>
        <p:txBody>
          <a:bodyPr>
            <a:normAutofit/>
          </a:bodyPr>
          <a:lstStyle/>
          <a:p>
            <a:r>
              <a:rPr lang="en-US" sz="2800" dirty="0">
                <a:latin typeface="Arial Black" panose="020B0A04020102020204" pitchFamily="34" charset="0"/>
              </a:rPr>
              <a:t>Experimental Result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7028" y="838590"/>
            <a:ext cx="6342743" cy="165462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7028" y="3106056"/>
            <a:ext cx="6342743" cy="3207657"/>
          </a:xfrm>
          <a:prstGeom prst="rect">
            <a:avLst/>
          </a:prstGeom>
        </p:spPr>
      </p:pic>
    </p:spTree>
    <p:extLst>
      <p:ext uri="{BB962C8B-B14F-4D97-AF65-F5344CB8AC3E}">
        <p14:creationId xmlns:p14="http://schemas.microsoft.com/office/powerpoint/2010/main" val="1214395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7200" y="566057"/>
            <a:ext cx="6212114" cy="461665"/>
          </a:xfrm>
          <a:prstGeom prst="rect">
            <a:avLst/>
          </a:prstGeom>
          <a:noFill/>
        </p:spPr>
        <p:txBody>
          <a:bodyPr wrap="square" rtlCol="0">
            <a:spAutoFit/>
          </a:bodyPr>
          <a:lstStyle/>
          <a:p>
            <a:r>
              <a:rPr lang="en-US" sz="2400" dirty="0">
                <a:latin typeface="Arial Black" panose="020B0A04020102020204" pitchFamily="34" charset="0"/>
                <a:cs typeface="Times New Roman" panose="02020603050405020304" pitchFamily="18" charset="0"/>
              </a:rPr>
              <a:t>Confusion Matrix</a:t>
            </a:r>
            <a:r>
              <a:rPr lang="en-US"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085" y="1741715"/>
            <a:ext cx="7445828" cy="3672114"/>
          </a:xfrm>
          <a:prstGeom prst="rect">
            <a:avLst/>
          </a:prstGeom>
        </p:spPr>
      </p:pic>
    </p:spTree>
    <p:extLst>
      <p:ext uri="{BB962C8B-B14F-4D97-AF65-F5344CB8AC3E}">
        <p14:creationId xmlns:p14="http://schemas.microsoft.com/office/powerpoint/2010/main" val="3669794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229" y="959518"/>
            <a:ext cx="6052457" cy="255293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0229" y="3948755"/>
            <a:ext cx="6052457" cy="2552939"/>
          </a:xfrm>
          <a:prstGeom prst="rect">
            <a:avLst/>
          </a:prstGeom>
        </p:spPr>
      </p:pic>
      <p:sp>
        <p:nvSpPr>
          <p:cNvPr id="5" name="TextBox 4"/>
          <p:cNvSpPr txBox="1"/>
          <p:nvPr/>
        </p:nvSpPr>
        <p:spPr>
          <a:xfrm>
            <a:off x="3904342" y="0"/>
            <a:ext cx="4557486" cy="523220"/>
          </a:xfrm>
          <a:prstGeom prst="rect">
            <a:avLst/>
          </a:prstGeom>
          <a:noFill/>
        </p:spPr>
        <p:txBody>
          <a:bodyPr wrap="square" rtlCol="0">
            <a:spAutoFit/>
          </a:bodyPr>
          <a:lstStyle/>
          <a:p>
            <a:r>
              <a:rPr lang="en-US" sz="2400" dirty="0">
                <a:latin typeface="Arial Black" panose="020B0A04020102020204" pitchFamily="34" charset="0"/>
              </a:rPr>
              <a:t>	</a:t>
            </a:r>
            <a:r>
              <a:rPr lang="en-US" sz="2800" dirty="0">
                <a:latin typeface="Arial Black" panose="020B0A04020102020204" pitchFamily="34" charset="0"/>
              </a:rPr>
              <a:t>Plotting Graph</a:t>
            </a:r>
          </a:p>
        </p:txBody>
      </p:sp>
    </p:spTree>
    <p:extLst>
      <p:ext uri="{BB962C8B-B14F-4D97-AF65-F5344CB8AC3E}">
        <p14:creationId xmlns:p14="http://schemas.microsoft.com/office/powerpoint/2010/main" val="1688626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740" y="-1"/>
            <a:ext cx="10018713" cy="798287"/>
          </a:xfrm>
        </p:spPr>
        <p:txBody>
          <a:bodyPr/>
          <a:lstStyle/>
          <a:p>
            <a:r>
              <a:rPr lang="en-US" b="1" dirty="0"/>
              <a:t>User Interface</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338285" y="798286"/>
            <a:ext cx="5943600" cy="2685143"/>
          </a:xfrm>
          <a:prstGeom prst="rect">
            <a:avLst/>
          </a:prstGeom>
        </p:spPr>
      </p:pic>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3338285" y="3962400"/>
            <a:ext cx="5943600" cy="2598057"/>
          </a:xfrm>
          <a:prstGeom prst="rect">
            <a:avLst/>
          </a:prstGeom>
        </p:spPr>
      </p:pic>
    </p:spTree>
    <p:extLst>
      <p:ext uri="{BB962C8B-B14F-4D97-AF65-F5344CB8AC3E}">
        <p14:creationId xmlns:p14="http://schemas.microsoft.com/office/powerpoint/2010/main" val="3962820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024" y="711201"/>
            <a:ext cx="10018713" cy="827314"/>
          </a:xfrm>
        </p:spPr>
        <p:txBody>
          <a:bodyPr>
            <a:normAutofit/>
          </a:bodyPr>
          <a:lstStyle/>
          <a:p>
            <a:r>
              <a:rPr lang="en-US" sz="2800" dirty="0">
                <a:latin typeface="Arial Black" panose="020B0A04020102020204" pitchFamily="34" charset="0"/>
              </a:rPr>
              <a:t>Challenges</a:t>
            </a:r>
          </a:p>
        </p:txBody>
      </p:sp>
      <p:sp>
        <p:nvSpPr>
          <p:cNvPr id="3" name="TextBox 2"/>
          <p:cNvSpPr txBox="1"/>
          <p:nvPr/>
        </p:nvSpPr>
        <p:spPr>
          <a:xfrm>
            <a:off x="2017486" y="2046514"/>
            <a:ext cx="9369423" cy="2795958"/>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Collection of real images from tomato field by ourselves.</a:t>
            </a:r>
          </a:p>
          <a:p>
            <a:pPr>
              <a:lnSpc>
                <a:spcPct val="150000"/>
              </a:lnSpc>
            </a:pPr>
            <a:r>
              <a:rPr lang="en-US" sz="2400" b="1"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Disease segmentation with their symptoms.</a:t>
            </a:r>
          </a:p>
          <a:p>
            <a:pPr>
              <a:lnSpc>
                <a:spcPct val="150000"/>
              </a:lnSpc>
            </a:pPr>
            <a:r>
              <a:rPr lang="en-US" sz="2400" b="1"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Hyper parameter tuning to get better accuracy.</a:t>
            </a:r>
          </a:p>
          <a:p>
            <a:pPr>
              <a:lnSpc>
                <a:spcPct val="150000"/>
              </a:lnSpc>
            </a:pPr>
            <a:r>
              <a:rPr lang="en-US" sz="2400" b="1"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If some diseases have similar characteristics, then it is difficult to distinguish.</a:t>
            </a:r>
          </a:p>
        </p:txBody>
      </p:sp>
    </p:spTree>
    <p:extLst>
      <p:ext uri="{BB962C8B-B14F-4D97-AF65-F5344CB8AC3E}">
        <p14:creationId xmlns:p14="http://schemas.microsoft.com/office/powerpoint/2010/main" val="3002663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744" y="885373"/>
            <a:ext cx="10018713" cy="725714"/>
          </a:xfrm>
        </p:spPr>
        <p:txBody>
          <a:bodyPr>
            <a:normAutofit/>
          </a:bodyPr>
          <a:lstStyle/>
          <a:p>
            <a:r>
              <a:rPr lang="en-US" sz="2800" dirty="0">
                <a:latin typeface="Arial Black" panose="020B0A04020102020204" pitchFamily="34" charset="0"/>
              </a:rPr>
              <a:t>Future Work</a:t>
            </a:r>
          </a:p>
        </p:txBody>
      </p:sp>
      <p:sp>
        <p:nvSpPr>
          <p:cNvPr id="3" name="TextBox 2"/>
          <p:cNvSpPr txBox="1"/>
          <p:nvPr/>
        </p:nvSpPr>
        <p:spPr>
          <a:xfrm>
            <a:off x="2510972" y="2162628"/>
            <a:ext cx="8621485" cy="3139321"/>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(I) Rice Plant Disease Recognition &amp; use it on an Android App.</a:t>
            </a:r>
          </a:p>
          <a:p>
            <a:pPr>
              <a:lnSpc>
                <a:spcPct val="150000"/>
              </a:lnSpc>
            </a:pPr>
            <a:r>
              <a:rPr lang="en-US" sz="2000" dirty="0">
                <a:latin typeface="Times New Roman" panose="02020603050405020304" pitchFamily="18" charset="0"/>
                <a:cs typeface="Times New Roman" panose="02020603050405020304" pitchFamily="18" charset="0"/>
              </a:rPr>
              <a:t>(II)  Face Mask Detection.</a:t>
            </a:r>
          </a:p>
          <a:p>
            <a:pPr>
              <a:lnSpc>
                <a:spcPct val="150000"/>
              </a:lnSpc>
            </a:pPr>
            <a:r>
              <a:rPr lang="en-US" sz="2000" dirty="0">
                <a:latin typeface="Times New Roman" panose="02020603050405020304" pitchFamily="18" charset="0"/>
                <a:cs typeface="Times New Roman" panose="02020603050405020304" pitchFamily="18" charset="0"/>
              </a:rPr>
              <a:t>(III) Traffic Sign Recognition.</a:t>
            </a:r>
          </a:p>
          <a:p>
            <a:pPr>
              <a:lnSpc>
                <a:spcPct val="150000"/>
              </a:lnSpc>
            </a:pPr>
            <a:r>
              <a:rPr lang="en-US" sz="2000" dirty="0">
                <a:latin typeface="Times New Roman" panose="02020603050405020304" pitchFamily="18" charset="0"/>
                <a:cs typeface="Times New Roman" panose="02020603050405020304" pitchFamily="18" charset="0"/>
              </a:rPr>
              <a:t>(IV) Image Caption Generator.</a:t>
            </a:r>
          </a:p>
          <a:p>
            <a:pPr>
              <a:lnSpc>
                <a:spcPct val="150000"/>
              </a:lnSpc>
            </a:pPr>
            <a:r>
              <a:rPr lang="en-US" sz="2000" dirty="0">
                <a:latin typeface="Times New Roman" panose="02020603050405020304" pitchFamily="18" charset="0"/>
                <a:cs typeface="Times New Roman" panose="02020603050405020304" pitchFamily="18" charset="0"/>
              </a:rPr>
              <a:t>(V) Cancer Cell Detection.</a:t>
            </a:r>
          </a:p>
          <a:p>
            <a:pPr>
              <a:lnSpc>
                <a:spcPct val="150000"/>
              </a:lnSpc>
            </a:pPr>
            <a:r>
              <a:rPr lang="en-US" sz="2000" dirty="0">
                <a:latin typeface="Times New Roman" panose="02020603050405020304" pitchFamily="18" charset="0"/>
                <a:cs typeface="Times New Roman" panose="02020603050405020304" pitchFamily="18" charset="0"/>
              </a:rPr>
              <a:t>(VI) COVID-19 Detection using chest x-ray.</a:t>
            </a:r>
          </a:p>
          <a:p>
            <a:endParaRPr lang="en-US" dirty="0"/>
          </a:p>
        </p:txBody>
      </p:sp>
    </p:spTree>
    <p:extLst>
      <p:ext uri="{BB962C8B-B14F-4D97-AF65-F5344CB8AC3E}">
        <p14:creationId xmlns:p14="http://schemas.microsoft.com/office/powerpoint/2010/main" val="392266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8454"/>
          </a:xfrm>
          <a:noFill/>
        </p:spPr>
        <p:txBody>
          <a:bodyPr>
            <a:normAutofit/>
          </a:bodyPr>
          <a:lstStyle/>
          <a:p>
            <a:r>
              <a:rPr lang="en-US" sz="2800" dirty="0">
                <a:latin typeface="Arial Black" panose="020B0A04020102020204" pitchFamily="34" charset="0"/>
              </a:rPr>
              <a:t> Outline</a:t>
            </a:r>
          </a:p>
        </p:txBody>
      </p:sp>
      <p:sp>
        <p:nvSpPr>
          <p:cNvPr id="6" name="TextBox 5"/>
          <p:cNvSpPr txBox="1"/>
          <p:nvPr/>
        </p:nvSpPr>
        <p:spPr>
          <a:xfrm>
            <a:off x="1712686" y="988454"/>
            <a:ext cx="10232571" cy="4893647"/>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Objectives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Related Works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Languages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Implementation Tools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Datasets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Methodology</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System Architecture</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Experimental Results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User Interface</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Challenges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Future Works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731790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453" y="391887"/>
            <a:ext cx="10018713" cy="696686"/>
          </a:xfrm>
        </p:spPr>
        <p:txBody>
          <a:bodyPr>
            <a:normAutofit/>
          </a:bodyPr>
          <a:lstStyle/>
          <a:p>
            <a:r>
              <a:rPr lang="en-US" sz="2800" dirty="0">
                <a:latin typeface="Arial Black" panose="020B0A04020102020204" pitchFamily="34" charset="0"/>
              </a:rPr>
              <a:t>Conclusion</a:t>
            </a:r>
          </a:p>
        </p:txBody>
      </p:sp>
      <p:sp>
        <p:nvSpPr>
          <p:cNvPr id="3" name="TextBox 2"/>
          <p:cNvSpPr txBox="1"/>
          <p:nvPr/>
        </p:nvSpPr>
        <p:spPr>
          <a:xfrm>
            <a:off x="2046514" y="1393372"/>
            <a:ext cx="9485538" cy="3349956"/>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This project concentrates on identifying tomato leaf disease using deep convolutional neural network by transfer learning. The utilized networks are based on the pretrained deep learning model called Xception where we get a better performance but not too much perfect. In future, we will try to get best result by increasing dataset sizes, using another transfer learning and address more challenging disease detection problems.</a:t>
            </a:r>
          </a:p>
        </p:txBody>
      </p:sp>
    </p:spTree>
    <p:extLst>
      <p:ext uri="{BB962C8B-B14F-4D97-AF65-F5344CB8AC3E}">
        <p14:creationId xmlns:p14="http://schemas.microsoft.com/office/powerpoint/2010/main" val="157613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739" y="2325915"/>
            <a:ext cx="10018713" cy="1752599"/>
          </a:xfrm>
        </p:spPr>
        <p:txBody>
          <a:bodyPr>
            <a:normAutofit/>
          </a:bodyPr>
          <a:lstStyle/>
          <a:p>
            <a:r>
              <a:rPr lang="en-US" sz="5400" b="1" dirty="0">
                <a:latin typeface="Algerian" panose="04020705040A02060702" pitchFamily="82" charset="0"/>
              </a:rPr>
              <a:t>Thank you</a:t>
            </a:r>
          </a:p>
        </p:txBody>
      </p:sp>
    </p:spTree>
    <p:extLst>
      <p:ext uri="{BB962C8B-B14F-4D97-AF65-F5344CB8AC3E}">
        <p14:creationId xmlns:p14="http://schemas.microsoft.com/office/powerpoint/2010/main" val="692776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6114" y="740229"/>
            <a:ext cx="12192000" cy="646331"/>
          </a:xfrm>
          <a:prstGeom prst="rect">
            <a:avLst/>
          </a:prstGeom>
          <a:noFill/>
        </p:spPr>
        <p:txBody>
          <a:bodyPr wrap="square" rtlCol="0">
            <a:spAutoFit/>
          </a:bodyPr>
          <a:lstStyle/>
          <a:p>
            <a:r>
              <a:rPr lang="en-US" sz="3600" dirty="0">
                <a:solidFill>
                  <a:schemeClr val="bg1"/>
                </a:solidFill>
                <a:latin typeface="Arial Black" panose="020B0A04020102020204" pitchFamily="34" charset="0"/>
                <a:cs typeface="Times New Roman" panose="02020603050405020304" pitchFamily="18" charset="0"/>
              </a:rPr>
              <a:t>					</a:t>
            </a:r>
            <a:r>
              <a:rPr lang="en-US" sz="2800" dirty="0">
                <a:latin typeface="Arial Black" panose="020B0A04020102020204" pitchFamily="34" charset="0"/>
              </a:rPr>
              <a:t>Objectives</a:t>
            </a:r>
          </a:p>
        </p:txBody>
      </p:sp>
      <p:sp>
        <p:nvSpPr>
          <p:cNvPr id="5" name="TextBox 4"/>
          <p:cNvSpPr txBox="1"/>
          <p:nvPr/>
        </p:nvSpPr>
        <p:spPr>
          <a:xfrm>
            <a:off x="1469828" y="2022187"/>
            <a:ext cx="10084157" cy="3246530"/>
          </a:xfrm>
          <a:prstGeom prst="rect">
            <a:avLst/>
          </a:prstGeom>
          <a:noFill/>
        </p:spPr>
        <p:txBody>
          <a:bodyPr wrap="square" rtlCol="0">
            <a:spAutoFit/>
          </a:bodyPr>
          <a:lstStyle/>
          <a:p>
            <a:pPr marL="514350" indent="-514350">
              <a:lnSpc>
                <a:spcPct val="150000"/>
              </a:lnSpc>
              <a:buAutoNum type="arabicPeriod"/>
            </a:pPr>
            <a:r>
              <a:rPr lang="en-US" sz="2800" dirty="0">
                <a:latin typeface="Times New Roman" panose="02020603050405020304" pitchFamily="18" charset="0"/>
                <a:cs typeface="Times New Roman" panose="02020603050405020304" pitchFamily="18" charset="0"/>
              </a:rPr>
              <a:t>To design the model for tomato plant disease detection .</a:t>
            </a:r>
          </a:p>
          <a:p>
            <a:pPr marL="514350" indent="-514350">
              <a:lnSpc>
                <a:spcPct val="150000"/>
              </a:lnSpc>
              <a:buAutoNum type="arabicPeriod"/>
            </a:pPr>
            <a:r>
              <a:rPr lang="en-US" sz="2800" dirty="0">
                <a:latin typeface="Times New Roman" panose="02020603050405020304" pitchFamily="18" charset="0"/>
                <a:cs typeface="Times New Roman" panose="02020603050405020304" pitchFamily="18" charset="0"/>
              </a:rPr>
              <a:t>To obtain Feature Extraction and classification of images using ‘Xception’ architecture.</a:t>
            </a:r>
          </a:p>
          <a:p>
            <a:pPr marL="514350" indent="-514350">
              <a:lnSpc>
                <a:spcPct val="150000"/>
              </a:lnSpc>
              <a:buAutoNum type="arabicPeriod"/>
            </a:pPr>
            <a:r>
              <a:rPr lang="en-US" sz="2800" dirty="0">
                <a:latin typeface="Times New Roman" panose="02020603050405020304" pitchFamily="18" charset="0"/>
                <a:cs typeface="Times New Roman" panose="02020603050405020304" pitchFamily="18" charset="0"/>
              </a:rPr>
              <a:t>To use User Interface in the model as website for the output section.</a:t>
            </a:r>
          </a:p>
        </p:txBody>
      </p:sp>
    </p:spTree>
    <p:extLst>
      <p:ext uri="{BB962C8B-B14F-4D97-AF65-F5344CB8AC3E}">
        <p14:creationId xmlns:p14="http://schemas.microsoft.com/office/powerpoint/2010/main" val="2071316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8490"/>
          </a:xfrm>
          <a:noFill/>
        </p:spPr>
        <p:txBody>
          <a:bodyPr>
            <a:normAutofit/>
          </a:bodyPr>
          <a:lstStyle/>
          <a:p>
            <a:r>
              <a:rPr lang="en-US" sz="2800" dirty="0">
                <a:latin typeface="Arial Black" panose="020B0A04020102020204" pitchFamily="34" charset="0"/>
              </a:rPr>
              <a:t>Introduction</a:t>
            </a:r>
          </a:p>
        </p:txBody>
      </p:sp>
      <p:sp>
        <p:nvSpPr>
          <p:cNvPr id="3" name="TextBox 2"/>
          <p:cNvSpPr txBox="1"/>
          <p:nvPr/>
        </p:nvSpPr>
        <p:spPr>
          <a:xfrm>
            <a:off x="1481070" y="1081825"/>
            <a:ext cx="10251584" cy="14773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Identifying diseases from the image of the plant is one of the interesting research areas in computer vision and agricultural field. There are some popular tomato plant diseases namely ‘Bacterial spot’, ‘Early blight’, ‘Leaf mold’, 'Septoria leaf spot’, 'Tomato Mosaic Virus' etc. </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481070" y="2642120"/>
            <a:ext cx="2114550" cy="1727201"/>
          </a:xfrm>
          <a:prstGeom prst="rect">
            <a:avLst/>
          </a:prstGeom>
        </p:spPr>
      </p:pic>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5040418" y="2642120"/>
            <a:ext cx="2095500" cy="1738438"/>
          </a:xfrm>
          <a:prstGeom prst="rect">
            <a:avLst/>
          </a:prstGeom>
        </p:spPr>
      </p:pic>
      <p:pic>
        <p:nvPicPr>
          <p:cNvPr id="13" name="Picture 12"/>
          <p:cNvPicPr/>
          <p:nvPr/>
        </p:nvPicPr>
        <p:blipFill>
          <a:blip r:embed="rId4">
            <a:extLst>
              <a:ext uri="{28A0092B-C50C-407E-A947-70E740481C1C}">
                <a14:useLocalDpi xmlns:a14="http://schemas.microsoft.com/office/drawing/2010/main" val="0"/>
              </a:ext>
            </a:extLst>
          </a:blip>
          <a:stretch>
            <a:fillRect/>
          </a:stretch>
        </p:blipFill>
        <p:spPr>
          <a:xfrm>
            <a:off x="8758132" y="2567030"/>
            <a:ext cx="2190750" cy="1813528"/>
          </a:xfrm>
          <a:prstGeom prst="rect">
            <a:avLst/>
          </a:prstGeom>
        </p:spPr>
      </p:pic>
      <p:sp>
        <p:nvSpPr>
          <p:cNvPr id="14" name="TextBox 13"/>
          <p:cNvSpPr txBox="1"/>
          <p:nvPr/>
        </p:nvSpPr>
        <p:spPr>
          <a:xfrm>
            <a:off x="1481070" y="4601028"/>
            <a:ext cx="211455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Bacterial spot </a:t>
            </a:r>
            <a:endParaRPr lang="en-US" sz="24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5040418" y="4601028"/>
            <a:ext cx="233283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Early Blight</a:t>
            </a:r>
            <a:endParaRPr lang="en-US" sz="24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8758132" y="4601028"/>
            <a:ext cx="219075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Leaf mold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91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12686" y="798286"/>
            <a:ext cx="10058400" cy="523220"/>
          </a:xfrm>
          <a:prstGeom prst="rect">
            <a:avLst/>
          </a:prstGeom>
          <a:noFill/>
        </p:spPr>
        <p:txBody>
          <a:bodyPr wrap="square" rtlCol="0">
            <a:spAutoFit/>
          </a:bodyPr>
          <a:lstStyle/>
          <a:p>
            <a:r>
              <a:rPr lang="en-US" sz="2800" b="1" dirty="0">
                <a:latin typeface="Arial Black" panose="020B0A04020102020204" pitchFamily="34" charset="0"/>
              </a:rPr>
              <a:t>			 Related Works</a:t>
            </a:r>
            <a:endParaRPr lang="en-US" sz="2800" dirty="0">
              <a:latin typeface="Arial Black" panose="020B0A04020102020204" pitchFamily="34" charset="0"/>
            </a:endParaRPr>
          </a:p>
        </p:txBody>
      </p:sp>
      <p:sp>
        <p:nvSpPr>
          <p:cNvPr id="7" name="TextBox 6"/>
          <p:cNvSpPr txBox="1"/>
          <p:nvPr/>
        </p:nvSpPr>
        <p:spPr>
          <a:xfrm>
            <a:off x="2004521" y="1890774"/>
            <a:ext cx="9071429" cy="3323987"/>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(I)  MNIST Handwritten Digit Classification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Using CNN.</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(II) CNN cifar10 Dataset Classification.    </a:t>
            </a:r>
          </a:p>
          <a:p>
            <a:pPr>
              <a:lnSpc>
                <a:spcPct val="150000"/>
              </a:lnSpc>
            </a:pPr>
            <a:r>
              <a:rPr lang="en-US" sz="2000" b="1" dirty="0">
                <a:latin typeface="Times New Roman" panose="02020603050405020304" pitchFamily="18" charset="0"/>
                <a:cs typeface="Times New Roman" panose="02020603050405020304" pitchFamily="18" charset="0"/>
              </a:rPr>
              <a:t>(III) IRIS Flower Image Classification using Transfer Leering.</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(IV) Animal Identification Using CNN and Transfer Learning (VGG_16, RESNET50, InceptionV3) and comparing the results between them.</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(V</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Keras  Fashion MNIST using CNN.</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(VI) Image Segmentation Project.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2712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854" y="47172"/>
            <a:ext cx="10018713" cy="925286"/>
          </a:xfrm>
        </p:spPr>
        <p:txBody>
          <a:bodyPr>
            <a:normAutofit/>
          </a:bodyPr>
          <a:lstStyle/>
          <a:p>
            <a:r>
              <a:rPr lang="en-US" sz="2800" dirty="0">
                <a:latin typeface="Arial Black" panose="020B0A04020102020204" pitchFamily="34" charset="0"/>
              </a:rPr>
              <a:t>Languages</a:t>
            </a:r>
            <a:endParaRPr lang="en-US" sz="2800" dirty="0"/>
          </a:p>
        </p:txBody>
      </p:sp>
      <p:sp>
        <p:nvSpPr>
          <p:cNvPr id="3" name="TextBox 2"/>
          <p:cNvSpPr txBox="1"/>
          <p:nvPr/>
        </p:nvSpPr>
        <p:spPr>
          <a:xfrm>
            <a:off x="2090057" y="1117600"/>
            <a:ext cx="9652000" cy="132343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Python Fundamental:</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Python basic</a:t>
            </a:r>
          </a:p>
          <a:p>
            <a:r>
              <a:rPr lang="en-US" sz="2000" b="1" dirty="0">
                <a:latin typeface="Times New Roman" panose="02020603050405020304" pitchFamily="18" charset="0"/>
                <a:cs typeface="Times New Roman" panose="02020603050405020304" pitchFamily="18" charset="0"/>
              </a:rPr>
              <a:t>(II)</a:t>
            </a:r>
            <a:r>
              <a:rPr lang="en-US" sz="2000" dirty="0">
                <a:latin typeface="Times New Roman" panose="02020603050405020304" pitchFamily="18" charset="0"/>
                <a:cs typeface="Times New Roman" panose="02020603050405020304" pitchFamily="18" charset="0"/>
              </a:rPr>
              <a:t> OOP (Object Oriented Programming)</a:t>
            </a:r>
          </a:p>
          <a:p>
            <a:r>
              <a:rPr lang="en-US" sz="2000" b="1" dirty="0">
                <a:latin typeface="Times New Roman" panose="02020603050405020304" pitchFamily="18" charset="0"/>
                <a:cs typeface="Times New Roman" panose="02020603050405020304" pitchFamily="18" charset="0"/>
              </a:rPr>
              <a:t>(III)</a:t>
            </a:r>
            <a:r>
              <a:rPr lang="en-US" sz="2000" dirty="0">
                <a:latin typeface="Times New Roman" panose="02020603050405020304" pitchFamily="18" charset="0"/>
                <a:cs typeface="Times New Roman" panose="02020603050405020304" pitchFamily="18" charset="0"/>
              </a:rPr>
              <a:t> Data structure and algorithm</a:t>
            </a:r>
          </a:p>
        </p:txBody>
      </p:sp>
      <p:sp>
        <p:nvSpPr>
          <p:cNvPr id="4" name="TextBox 3"/>
          <p:cNvSpPr txBox="1"/>
          <p:nvPr/>
        </p:nvSpPr>
        <p:spPr>
          <a:xfrm>
            <a:off x="2090057" y="2874795"/>
            <a:ext cx="8694057" cy="523220"/>
          </a:xfrm>
          <a:prstGeom prst="rect">
            <a:avLst/>
          </a:prstGeom>
          <a:noFill/>
        </p:spPr>
        <p:txBody>
          <a:bodyPr wrap="square" rtlCol="0">
            <a:spAutoFit/>
          </a:bodyPr>
          <a:lstStyle/>
          <a:p>
            <a:r>
              <a:rPr lang="en-US" b="1" dirty="0"/>
              <a:t>		        </a:t>
            </a:r>
            <a:r>
              <a:rPr lang="en-US" sz="2800" b="1" dirty="0">
                <a:latin typeface="Arial Black" panose="020B0A04020102020204" pitchFamily="34" charset="0"/>
              </a:rPr>
              <a:t>Implementation Tools</a:t>
            </a:r>
            <a:endParaRPr lang="en-US" sz="2800" dirty="0">
              <a:latin typeface="Arial Black" panose="020B0A04020102020204" pitchFamily="34" charset="0"/>
            </a:endParaRPr>
          </a:p>
        </p:txBody>
      </p:sp>
      <p:sp>
        <p:nvSpPr>
          <p:cNvPr id="5" name="TextBox 4"/>
          <p:cNvSpPr txBox="1"/>
          <p:nvPr/>
        </p:nvSpPr>
        <p:spPr>
          <a:xfrm>
            <a:off x="2242456" y="3831772"/>
            <a:ext cx="8534400" cy="1938992"/>
          </a:xfrm>
          <a:prstGeom prst="rect">
            <a:avLst/>
          </a:prstGeom>
          <a:noFill/>
        </p:spPr>
        <p:txBody>
          <a:bodyPr wrap="square" rtlCol="0">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Keras </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Tensorflow </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Google colab </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Numpy</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Matplotlib </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Gradio User interface</a:t>
            </a:r>
          </a:p>
        </p:txBody>
      </p:sp>
    </p:spTree>
    <p:extLst>
      <p:ext uri="{BB962C8B-B14F-4D97-AF65-F5344CB8AC3E}">
        <p14:creationId xmlns:p14="http://schemas.microsoft.com/office/powerpoint/2010/main" val="2529098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754743"/>
          </a:xfrm>
          <a:noFill/>
        </p:spPr>
        <p:txBody>
          <a:bodyPr>
            <a:normAutofit/>
          </a:bodyPr>
          <a:lstStyle/>
          <a:p>
            <a:r>
              <a:rPr lang="en-US" sz="3600" dirty="0">
                <a:latin typeface="Arial Black" panose="020B0A04020102020204" pitchFamily="34" charset="0"/>
              </a:rPr>
              <a:t>Datasets</a:t>
            </a:r>
          </a:p>
        </p:txBody>
      </p:sp>
      <p:sp>
        <p:nvSpPr>
          <p:cNvPr id="4" name="TextBox 3"/>
          <p:cNvSpPr txBox="1"/>
          <p:nvPr/>
        </p:nvSpPr>
        <p:spPr>
          <a:xfrm>
            <a:off x="1480457" y="1030514"/>
            <a:ext cx="10580914" cy="4678204"/>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took datasets from </a:t>
            </a:r>
            <a:r>
              <a:rPr lang="en-US" sz="2000" b="1" dirty="0">
                <a:latin typeface="Times New Roman" panose="02020603050405020304" pitchFamily="18" charset="0"/>
                <a:cs typeface="Times New Roman" panose="02020603050405020304" pitchFamily="18" charset="0"/>
              </a:rPr>
              <a:t>Kaggle </a:t>
            </a:r>
            <a:r>
              <a:rPr lang="en-US" sz="2000" dirty="0">
                <a:latin typeface="Times New Roman" panose="02020603050405020304" pitchFamily="18" charset="0"/>
                <a:cs typeface="Times New Roman" panose="02020603050405020304" pitchFamily="18" charset="0"/>
              </a:rPr>
              <a:t>website where many images of tomato leaves were included. </a:t>
            </a:r>
          </a:p>
          <a:p>
            <a:r>
              <a:rPr lang="en-US" sz="2000" dirty="0">
                <a:latin typeface="Times New Roman" panose="02020603050405020304" pitchFamily="18" charset="0"/>
                <a:cs typeface="Times New Roman" panose="02020603050405020304" pitchFamily="18" charset="0"/>
              </a:rPr>
              <a:t>we divided the datasets into 3 categories, </a:t>
            </a:r>
          </a:p>
          <a:p>
            <a:r>
              <a:rPr lang="en-US" sz="2000" b="1"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Train Dataset (75% images)</a:t>
            </a:r>
          </a:p>
          <a:p>
            <a:r>
              <a:rPr lang="en-US" sz="2000" dirty="0">
                <a:latin typeface="Times New Roman" panose="02020603050405020304" pitchFamily="18" charset="0"/>
                <a:cs typeface="Times New Roman" panose="02020603050405020304" pitchFamily="18" charset="0"/>
              </a:rPr>
              <a:t>(II) Valid Dataset and (13% images)</a:t>
            </a:r>
          </a:p>
          <a:p>
            <a:r>
              <a:rPr lang="en-US" sz="2000" dirty="0">
                <a:latin typeface="Times New Roman" panose="02020603050405020304" pitchFamily="18" charset="0"/>
                <a:cs typeface="Times New Roman" panose="02020603050405020304" pitchFamily="18" charset="0"/>
              </a:rPr>
              <a:t>(III) Test Dataset (12% images)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Total used: </a:t>
            </a:r>
            <a:r>
              <a:rPr lang="en-US" sz="2000" dirty="0">
                <a:latin typeface="Times New Roman" panose="02020603050405020304" pitchFamily="18" charset="0"/>
                <a:cs typeface="Times New Roman" panose="02020603050405020304" pitchFamily="18" charset="0"/>
              </a:rPr>
              <a:t>11442 images</a:t>
            </a:r>
          </a:p>
          <a:p>
            <a:r>
              <a:rPr lang="en-US" sz="2000" b="1" dirty="0">
                <a:latin typeface="Times New Roman" panose="02020603050405020304" pitchFamily="18" charset="0"/>
                <a:cs typeface="Times New Roman" panose="02020603050405020304" pitchFamily="18" charset="0"/>
              </a:rPr>
              <a:t>For training: </a:t>
            </a:r>
            <a:r>
              <a:rPr lang="en-US" sz="2000" dirty="0">
                <a:latin typeface="Times New Roman" panose="02020603050405020304" pitchFamily="18" charset="0"/>
                <a:cs typeface="Times New Roman" panose="02020603050405020304" pitchFamily="18" charset="0"/>
              </a:rPr>
              <a:t>8695 images</a:t>
            </a:r>
          </a:p>
          <a:p>
            <a:r>
              <a:rPr lang="en-US" sz="2000" b="1" dirty="0">
                <a:latin typeface="Times New Roman" panose="02020603050405020304" pitchFamily="18" charset="0"/>
                <a:cs typeface="Times New Roman" panose="02020603050405020304" pitchFamily="18" charset="0"/>
              </a:rPr>
              <a:t>For validation: </a:t>
            </a:r>
            <a:r>
              <a:rPr lang="en-US" sz="2000" dirty="0">
                <a:latin typeface="Times New Roman" panose="02020603050405020304" pitchFamily="18" charset="0"/>
                <a:cs typeface="Times New Roman" panose="02020603050405020304" pitchFamily="18" charset="0"/>
              </a:rPr>
              <a:t>1388 images</a:t>
            </a:r>
          </a:p>
          <a:p>
            <a:r>
              <a:rPr lang="en-US" sz="2000" b="1" dirty="0">
                <a:latin typeface="Times New Roman" panose="02020603050405020304" pitchFamily="18" charset="0"/>
                <a:cs typeface="Times New Roman" panose="02020603050405020304" pitchFamily="18" charset="0"/>
              </a:rPr>
              <a:t>For testing: </a:t>
            </a:r>
            <a:r>
              <a:rPr lang="en-US" sz="2000" dirty="0">
                <a:latin typeface="Times New Roman" panose="02020603050405020304" pitchFamily="18" charset="0"/>
                <a:cs typeface="Times New Roman" panose="02020603050405020304" pitchFamily="18" charset="0"/>
              </a:rPr>
              <a:t>1359 images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The datasets included with total 8 classes of Tomato Plant disease which are----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‘Bacterial spot’, ‘Early blight’, ‘Healthy Tomato’, ‘Late blight’, ‘Leaf mold’, 'Septoria Leaf Spot’, ‘Tomato target spot’, ‘Tomato Mosaic Virus;.                                                                                                           </a:t>
            </a:r>
          </a:p>
          <a:p>
            <a:endParaRPr lang="en-US" dirty="0"/>
          </a:p>
        </p:txBody>
      </p:sp>
    </p:spTree>
    <p:extLst>
      <p:ext uri="{BB962C8B-B14F-4D97-AF65-F5344CB8AC3E}">
        <p14:creationId xmlns:p14="http://schemas.microsoft.com/office/powerpoint/2010/main" val="3917170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09600"/>
          </a:xfrm>
        </p:spPr>
        <p:txBody>
          <a:bodyPr>
            <a:normAutofit fontScale="90000"/>
          </a:bodyPr>
          <a:lstStyle/>
          <a:p>
            <a:r>
              <a:rPr lang="en-US" dirty="0">
                <a:latin typeface="Arial Black" panose="020B0A04020102020204" pitchFamily="34" charset="0"/>
              </a:rPr>
              <a:t>Methodology</a:t>
            </a:r>
          </a:p>
        </p:txBody>
      </p:sp>
      <p:sp>
        <p:nvSpPr>
          <p:cNvPr id="3" name="TextBox 2"/>
          <p:cNvSpPr txBox="1"/>
          <p:nvPr/>
        </p:nvSpPr>
        <p:spPr>
          <a:xfrm>
            <a:off x="1872343" y="812800"/>
            <a:ext cx="1076960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Image preprocessing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Image classification using Transfer learning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257" y="1723885"/>
            <a:ext cx="5689599" cy="4848902"/>
          </a:xfrm>
          <a:prstGeom prst="rect">
            <a:avLst/>
          </a:prstGeom>
        </p:spPr>
      </p:pic>
    </p:spTree>
    <p:extLst>
      <p:ext uri="{BB962C8B-B14F-4D97-AF65-F5344CB8AC3E}">
        <p14:creationId xmlns:p14="http://schemas.microsoft.com/office/powerpoint/2010/main" val="2934156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192000" cy="827314"/>
          </a:xfrm>
        </p:spPr>
        <p:txBody>
          <a:bodyPr>
            <a:normAutofit/>
          </a:bodyPr>
          <a:lstStyle/>
          <a:p>
            <a:r>
              <a:rPr lang="en-US" sz="2800" dirty="0">
                <a:latin typeface="Arial Black" panose="020B0A04020102020204" pitchFamily="34" charset="0"/>
              </a:rPr>
              <a:t>Image preprocessing</a:t>
            </a:r>
          </a:p>
        </p:txBody>
      </p:sp>
      <p:sp>
        <p:nvSpPr>
          <p:cNvPr id="3" name="TextBox 2"/>
          <p:cNvSpPr txBox="1"/>
          <p:nvPr/>
        </p:nvSpPr>
        <p:spPr>
          <a:xfrm>
            <a:off x="1654629" y="1049961"/>
            <a:ext cx="8882742" cy="513986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Image Augmentation:</a:t>
            </a:r>
          </a:p>
          <a:p>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Rescales</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Flips</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Brightness</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Zoom</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Shears etc are used in our model</a:t>
            </a:r>
            <a:r>
              <a:rPr lang="en-US" dirty="0"/>
              <a:t>.</a:t>
            </a:r>
            <a:endParaRPr lang="en-US" sz="1600" dirty="0"/>
          </a:p>
          <a:p>
            <a:endParaRPr lang="en-US" sz="2000" b="1" dirty="0"/>
          </a:p>
          <a:p>
            <a:r>
              <a:rPr lang="en-US" sz="2400" b="1" dirty="0"/>
              <a:t>ImageDataGenerator methods: Flow_from_directory</a:t>
            </a:r>
            <a:endParaRPr lang="en-US" sz="2400" dirty="0"/>
          </a:p>
          <a:p>
            <a:endParaRPr lang="en-US" sz="2000" dirty="0"/>
          </a:p>
          <a:p>
            <a:pPr marL="342900" indent="-342900">
              <a:buFont typeface="Arial" panose="020B0604020202020204" pitchFamily="34" charset="0"/>
              <a:buChar char="•"/>
            </a:pPr>
            <a:r>
              <a:rPr lang="en-US" sz="2000" b="1" dirty="0"/>
              <a:t>target _size</a:t>
            </a:r>
            <a:r>
              <a:rPr lang="en-US" sz="2000" dirty="0"/>
              <a:t>=(224,224), </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t>color _mode</a:t>
            </a:r>
            <a:r>
              <a:rPr lang="en-US" sz="2000" dirty="0"/>
              <a:t>= ‘rgb’</a:t>
            </a:r>
          </a:p>
          <a:p>
            <a:pPr marL="342900" indent="-342900">
              <a:buFont typeface="Arial" panose="020B0604020202020204" pitchFamily="34" charset="0"/>
              <a:buChar char="•"/>
            </a:pPr>
            <a:r>
              <a:rPr lang="en-US" sz="2000" b="1" dirty="0"/>
              <a:t>batch_size</a:t>
            </a:r>
            <a:r>
              <a:rPr lang="en-US" sz="2000" dirty="0"/>
              <a:t>=64.</a:t>
            </a:r>
          </a:p>
          <a:p>
            <a:pPr marL="342900" indent="-342900">
              <a:buFont typeface="Arial" panose="020B0604020202020204" pitchFamily="34" charset="0"/>
              <a:buChar char="•"/>
            </a:pPr>
            <a:r>
              <a:rPr lang="en-US" sz="2000" b="1" dirty="0"/>
              <a:t>class _mode</a:t>
            </a:r>
            <a:r>
              <a:rPr lang="en-US" sz="2000" dirty="0"/>
              <a:t>='categorical'. </a:t>
            </a:r>
          </a:p>
          <a:p>
            <a:pPr marL="342900" indent="-342900">
              <a:buFont typeface="Arial" panose="020B0604020202020204" pitchFamily="34" charset="0"/>
              <a:buChar char="•"/>
            </a:pPr>
            <a:r>
              <a:rPr lang="en-US" sz="2000" b="1" dirty="0"/>
              <a:t>shuffle</a:t>
            </a:r>
            <a:r>
              <a:rPr lang="en-US" sz="2000" dirty="0"/>
              <a:t>=False.</a:t>
            </a:r>
          </a:p>
          <a:p>
            <a:pPr marL="342900" indent="-342900">
              <a:buFont typeface="Arial" panose="020B0604020202020204" pitchFamily="34" charset="0"/>
              <a:buChar char="•"/>
            </a:pPr>
            <a:r>
              <a:rPr lang="en-US" sz="2000" b="1" dirty="0"/>
              <a:t>seed</a:t>
            </a:r>
            <a:r>
              <a:rPr lang="en-US" sz="2000" dirty="0"/>
              <a:t>=42.</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22554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941</TotalTime>
  <Words>668</Words>
  <Application>Microsoft Office PowerPoint</Application>
  <PresentationFormat>Widescreen</PresentationFormat>
  <Paragraphs>129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Arial</vt:lpstr>
      <vt:lpstr>Arial Black</vt:lpstr>
      <vt:lpstr>Corbel</vt:lpstr>
      <vt:lpstr>Times New Roman</vt:lpstr>
      <vt:lpstr>Parallax</vt:lpstr>
      <vt:lpstr>PowerPoint Presentation</vt:lpstr>
      <vt:lpstr> Outline</vt:lpstr>
      <vt:lpstr>PowerPoint Presentation</vt:lpstr>
      <vt:lpstr>Introduction</vt:lpstr>
      <vt:lpstr>PowerPoint Presentation</vt:lpstr>
      <vt:lpstr>Languages</vt:lpstr>
      <vt:lpstr>Datasets</vt:lpstr>
      <vt:lpstr>Methodology</vt:lpstr>
      <vt:lpstr>Image preprocessing</vt:lpstr>
      <vt:lpstr>    Feature Extraction using Xception architecture</vt:lpstr>
      <vt:lpstr>PowerPoint Presentation</vt:lpstr>
      <vt:lpstr>Compiling the model </vt:lpstr>
      <vt:lpstr>System Architecture </vt:lpstr>
      <vt:lpstr>Experimental Result</vt:lpstr>
      <vt:lpstr>PowerPoint Presentation</vt:lpstr>
      <vt:lpstr>PowerPoint Presentation</vt:lpstr>
      <vt:lpstr>User Interface</vt:lpstr>
      <vt:lpstr>Challenges</vt:lpstr>
      <vt:lpstr>Future Work</vt:lpstr>
      <vt:lpstr>Conclusion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ASUS</cp:lastModifiedBy>
  <cp:revision>44</cp:revision>
  <dcterms:created xsi:type="dcterms:W3CDTF">2021-06-24T00:28:05Z</dcterms:created>
  <dcterms:modified xsi:type="dcterms:W3CDTF">2021-06-23T23:25:45Z</dcterms:modified>
</cp:coreProperties>
</file>