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7" r:id="rId2"/>
    <p:sldId id="266" r:id="rId3"/>
    <p:sldId id="261" r:id="rId4"/>
    <p:sldId id="264" r:id="rId5"/>
    <p:sldId id="260" r:id="rId6"/>
    <p:sldId id="267" r:id="rId7"/>
    <p:sldId id="263" r:id="rId8"/>
    <p:sldId id="265" r:id="rId9"/>
    <p:sldId id="268" r:id="rId10"/>
  </p:sldIdLst>
  <p:sldSz cx="9144000" cy="6858000" type="screen4x3"/>
  <p:notesSz cx="9929813" cy="67992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96" cy="3413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498" y="0"/>
            <a:ext cx="4302996" cy="3413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EADEB-AE96-43B6-9F82-0DD28B0AC18F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941"/>
            <a:ext cx="4302996" cy="3413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498" y="6457941"/>
            <a:ext cx="4302996" cy="3413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AE3FC-C57D-4C73-A3FC-919E325CF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61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F5116-4E21-4C90-959A-3160F72CED1B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C1F46-1043-42B6-A1EA-3C71D259B4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6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5F821-2C3C-4A1C-8BE5-A3BAB211B928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32623-E4C0-494A-8010-73060E2E7F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2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4DF86-B91E-48FF-A85E-987EBC68C2ED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04233-19AA-4FCD-A351-65AA8C48CC1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30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9567-0FD4-49E9-81D8-BE8F7931DF8F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7E7C-BC4B-40E8-94B7-A80F6CA440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BEA8F-51A9-4449-936F-1EDD682069A0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9AAB1-B11F-4B7C-95A4-9E33D08B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5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505A8-ACD5-4CA6-B95A-12064F953435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B3C4A-62E6-4A32-839E-438FFA3302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FC808-1B0A-4297-89BE-730BF1B74D37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DE25E-6844-4F2C-8B10-F93592F5ED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6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052D3-0DDA-4217-93BD-11BAFF676ECE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63D6B-721F-429E-BC83-E2DBB1E71E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9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17D28-3558-4E2D-8C84-3066746DDAD0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341A2-CAC5-4A85-8F75-66694A18F5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C18F7-D6B2-47F1-9DD8-A9425B34348E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32F42-468B-4894-8283-FF63627053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0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DF211-E36B-4F31-85BE-E5728A8DCE33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C9FC2-515E-4537-BAA9-FE77AFD140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42B3AA-8E64-493D-AC2B-722C3BFB05D4}" type="datetimeFigureOut">
              <a:rPr lang="ko-KR" altLang="en-US"/>
              <a:pPr>
                <a:defRPr/>
              </a:pPr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6AABCB3-4423-4C1A-B7A4-82E1E1D138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Text Box 68"/>
          <p:cNvSpPr txBox="1">
            <a:spLocks noChangeArrowheads="1"/>
          </p:cNvSpPr>
          <p:nvPr/>
        </p:nvSpPr>
        <p:spPr bwMode="auto">
          <a:xfrm>
            <a:off x="755576" y="1052736"/>
            <a:ext cx="77973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ko-KR" sz="2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2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물리학의</a:t>
            </a:r>
            <a:r>
              <a:rPr lang="en-US" altLang="ko-KR" sz="2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세계</a:t>
            </a:r>
            <a:r>
              <a:rPr lang="en-US" altLang="ko-KR" sz="2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 </a:t>
            </a:r>
            <a:r>
              <a:rPr lang="en-US" altLang="ko-KR" sz="28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중간 고사</a:t>
            </a:r>
            <a:r>
              <a:rPr lang="en-US" altLang="ko-KR" sz="28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8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서술형</a:t>
            </a:r>
            <a:r>
              <a:rPr lang="en-US" altLang="ko-KR" sz="28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 </a:t>
            </a:r>
            <a:r>
              <a:rPr lang="ko-KR" altLang="en-US" sz="2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lang="ko-KR" altLang="en-US" sz="28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endParaRPr lang="en-US" altLang="ko-KR" sz="2800" b="1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32737-AFB6-42F2-8DC5-EF55934891FD}"/>
              </a:ext>
            </a:extLst>
          </p:cNvPr>
          <p:cNvSpPr txBox="1"/>
          <p:nvPr/>
        </p:nvSpPr>
        <p:spPr>
          <a:xfrm>
            <a:off x="971600" y="2132856"/>
            <a:ext cx="7840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각 문제의 서술형 </a:t>
            </a:r>
            <a:r>
              <a:rPr lang="ko-KR" altLang="en-US" sz="2000" b="1" dirty="0"/>
              <a:t>답안을 </a:t>
            </a:r>
            <a:r>
              <a:rPr lang="ko-KR" altLang="en-US" sz="2000" b="1" dirty="0" smtClean="0"/>
              <a:t>물리적 사고를 기반으로 작성하시오</a:t>
            </a:r>
            <a:r>
              <a:rPr lang="en-US" altLang="ko-KR" sz="2000" b="1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문제 당 </a:t>
            </a:r>
            <a:r>
              <a:rPr lang="en-US" altLang="ko-KR" sz="2000" b="1" dirty="0"/>
              <a:t>80</a:t>
            </a:r>
            <a:r>
              <a:rPr lang="ko-KR" altLang="en-US" sz="2000" b="1" dirty="0"/>
              <a:t>자 이상으로 답안을 작성하세요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단 두 개의 답을 작성할 때는 각 답안을 </a:t>
            </a:r>
            <a:r>
              <a:rPr lang="en-US" altLang="ko-KR" sz="2000" b="1" dirty="0" smtClean="0"/>
              <a:t>50</a:t>
            </a:r>
            <a:r>
              <a:rPr lang="ko-KR" altLang="en-US" sz="2000" b="1" dirty="0" smtClean="0"/>
              <a:t>자 이상으로 작성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70" name="Group 74"/>
          <p:cNvGraphicFramePr>
            <a:graphicFrameLocks noGrp="1"/>
          </p:cNvGraphicFramePr>
          <p:nvPr>
            <p:extLst/>
          </p:nvPr>
        </p:nvGraphicFramePr>
        <p:xfrm>
          <a:off x="251520" y="764704"/>
          <a:ext cx="8713788" cy="5688812"/>
        </p:xfrm>
        <a:graphic>
          <a:graphicData uri="http://schemas.openxmlformats.org/drawingml/2006/table">
            <a:tbl>
              <a:tblPr/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4003895054"/>
                    </a:ext>
                  </a:extLst>
                </a:gridCol>
              </a:tblGrid>
              <a:tr h="5688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떨어지는 사과와 지구를 도는 달의 운동의 공통점과 차이점을 각각 </a:t>
                      </a:r>
                      <a:r>
                        <a:rPr lang="ko-KR" alt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설명하시오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공통점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차이점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4931E21-132F-4C68-9F09-B403E301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374441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7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25586"/>
              </p:ext>
            </p:extLst>
          </p:nvPr>
        </p:nvGraphicFramePr>
        <p:xfrm>
          <a:off x="251520" y="764704"/>
          <a:ext cx="8713788" cy="5688812"/>
        </p:xfrm>
        <a:graphic>
          <a:graphicData uri="http://schemas.openxmlformats.org/drawingml/2006/table">
            <a:tbl>
              <a:tblPr/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4003895054"/>
                    </a:ext>
                  </a:extLst>
                </a:gridCol>
              </a:tblGrid>
              <a:tr h="5688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[2]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투수가 공의 진행방향과 반대 방향으로 회전을 주어 던지면 공은 어느 방향으로 날아가는가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공의 방향이 결정되는 원리를 이용해서 설명하세요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969A8A1-95C1-43AF-96C5-536E0616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68960"/>
            <a:ext cx="406885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7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35027"/>
              </p:ext>
            </p:extLst>
          </p:nvPr>
        </p:nvGraphicFramePr>
        <p:xfrm>
          <a:off x="251520" y="836712"/>
          <a:ext cx="8738120" cy="5616804"/>
        </p:xfrm>
        <a:graphic>
          <a:graphicData uri="http://schemas.openxmlformats.org/drawingml/2006/table">
            <a:tbl>
              <a:tblPr/>
              <a:tblGrid>
                <a:gridCol w="438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4003895054"/>
                    </a:ext>
                  </a:extLst>
                </a:gridCol>
              </a:tblGrid>
              <a:tr h="5616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[3]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갈릴레오가 피사의 사탑에서 실시한 모양이 같은 무거운 물체와 가벼운 물체를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동시에 떨어뜨리는 낙하실험을 다음 두 사람의 관점에서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설명하시오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 공기저항은 고려하지 않는다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아리스토텔레스의 설명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:50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뉴턴의 설명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:50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 이상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6D17C134-9171-4D10-BBC0-0B66EABE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2683941" cy="33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7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92192"/>
              </p:ext>
            </p:extLst>
          </p:nvPr>
        </p:nvGraphicFramePr>
        <p:xfrm>
          <a:off x="251520" y="764704"/>
          <a:ext cx="8713788" cy="5688812"/>
        </p:xfrm>
        <a:graphic>
          <a:graphicData uri="http://schemas.openxmlformats.org/drawingml/2006/table">
            <a:tbl>
              <a:tblPr/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4003895054"/>
                    </a:ext>
                  </a:extLst>
                </a:gridCol>
              </a:tblGrid>
              <a:tr h="5688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[4]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카오스 이론에서 나오는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나비효과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endParaRPr lang="en-US" altLang="ko-KR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대하여 간단히 </a:t>
                      </a:r>
                      <a:r>
                        <a:rPr lang="ko-KR" alt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설명하시오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F14BEE1-76FD-471E-BEF3-089B7FCCB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08218"/>
            <a:ext cx="3607048" cy="36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7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48346"/>
              </p:ext>
            </p:extLst>
          </p:nvPr>
        </p:nvGraphicFramePr>
        <p:xfrm>
          <a:off x="251520" y="764704"/>
          <a:ext cx="8713788" cy="5616804"/>
        </p:xfrm>
        <a:graphic>
          <a:graphicData uri="http://schemas.openxmlformats.org/drawingml/2006/table">
            <a:tbl>
              <a:tblPr/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4003895054"/>
                    </a:ext>
                  </a:extLst>
                </a:gridCol>
              </a:tblGrid>
              <a:tr h="5616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[5]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입체 영상인 </a:t>
                      </a:r>
                      <a:r>
                        <a:rPr lang="ko-KR" alt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홀러그램을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제작할 때 레이저는 사용하는 이유는 무엇인가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Montserrat"/>
                          <a:ea typeface="맑은 고딕" pitchFamily="50" charset="-127"/>
                        </a:rPr>
                        <a:t>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5A16E54-7CD8-490F-A4AD-33A7AFA2E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40698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7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5551"/>
              </p:ext>
            </p:extLst>
          </p:nvPr>
        </p:nvGraphicFramePr>
        <p:xfrm>
          <a:off x="251520" y="764704"/>
          <a:ext cx="8713788" cy="5616804"/>
        </p:xfrm>
        <a:graphic>
          <a:graphicData uri="http://schemas.openxmlformats.org/drawingml/2006/table">
            <a:tbl>
              <a:tblPr/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4003895054"/>
                    </a:ext>
                  </a:extLst>
                </a:gridCol>
              </a:tblGrid>
              <a:tr h="5616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[6]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충분히 가열된 연탄 구멍들의 색이     </a:t>
                      </a:r>
                      <a:endParaRPr lang="en-US" altLang="ko-KR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중앙에서 주변으로 다른 이유는</a:t>
                      </a:r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Montserrat"/>
                          <a:ea typeface="맑은 고딕" pitchFamily="50" charset="-127"/>
                        </a:rPr>
                        <a:t>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옅은, 앉아있는, 어두운, 켜진이(가) 표시된 사진&#10;&#10;자동 생성된 설명">
            <a:extLst>
              <a:ext uri="{FF2B5EF4-FFF2-40B4-BE49-F238E27FC236}">
                <a16:creationId xmlns:a16="http://schemas.microsoft.com/office/drawing/2014/main" id="{4C77D5BD-839B-472F-AF44-4D9448C57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80928"/>
            <a:ext cx="3895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7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89653"/>
              </p:ext>
            </p:extLst>
          </p:nvPr>
        </p:nvGraphicFramePr>
        <p:xfrm>
          <a:off x="251520" y="764704"/>
          <a:ext cx="8713788" cy="5616804"/>
        </p:xfrm>
        <a:graphic>
          <a:graphicData uri="http://schemas.openxmlformats.org/drawingml/2006/table">
            <a:tbl>
              <a:tblPr/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4003895054"/>
                    </a:ext>
                  </a:extLst>
                </a:gridCol>
              </a:tblGrid>
              <a:tr h="5616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[7]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초미세먼지를 탐지하기 위해서는 파란 색의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효율적인 이유는 무엇인가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Montserrat"/>
                          <a:ea typeface="맑은 고딕" pitchFamily="50" charset="-127"/>
                        </a:rPr>
                        <a:t>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B6546E2-B4F3-46A3-B853-C10242D04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2" y="2780928"/>
            <a:ext cx="415246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7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74831"/>
              </p:ext>
            </p:extLst>
          </p:nvPr>
        </p:nvGraphicFramePr>
        <p:xfrm>
          <a:off x="251520" y="764704"/>
          <a:ext cx="8713788" cy="5616804"/>
        </p:xfrm>
        <a:graphic>
          <a:graphicData uri="http://schemas.openxmlformats.org/drawingml/2006/table">
            <a:tbl>
              <a:tblPr/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4003895054"/>
                    </a:ext>
                  </a:extLst>
                </a:gridCol>
              </a:tblGrid>
              <a:tr h="5616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[8]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fontAlgn="base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칸막이를 제거해서 </a:t>
                      </a:r>
                      <a:r>
                        <a:rPr lang="ko-KR" alt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아랫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그림과 같이 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물질이 섞이면 증가하는 것은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이와 같은 상황을 설명하는 열역학 법칙은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Montserrat"/>
                          <a:ea typeface="맑은 고딕" pitchFamily="50" charset="-127"/>
                        </a:rPr>
                        <a:t>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Montserrat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7" marR="91457"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96952"/>
            <a:ext cx="4248472" cy="16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213</Words>
  <Application>Microsoft Office PowerPoint</Application>
  <PresentationFormat>화면 슬라이드 쇼(4:3)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Montserrat</vt:lpstr>
      <vt:lpstr>굴림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</dc:creator>
  <cp:lastModifiedBy>이상훈</cp:lastModifiedBy>
  <cp:revision>60</cp:revision>
  <cp:lastPrinted>2020-10-19T02:27:50Z</cp:lastPrinted>
  <dcterms:created xsi:type="dcterms:W3CDTF">2014-04-19T02:08:12Z</dcterms:created>
  <dcterms:modified xsi:type="dcterms:W3CDTF">2022-10-10T23:58:29Z</dcterms:modified>
</cp:coreProperties>
</file>