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106279f7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06279f7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106279f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106279f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fdda14cb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fdda14cb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106279f7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106279f7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fdda14cb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fdda14cb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fdda14cb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fdda14cb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fdda14cb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fdda14cb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fdda14cb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fdda14cb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106279f7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106279f7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fdda14cb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fdda14cb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fdda14cb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fdda14cb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dda14c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dda14c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dda14cb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dda14cb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fdda14cb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fdda14cb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fdda14cb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fdda14cb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fdda14cb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dda14cb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fdda14cb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fdda14cb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jp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190750" y="-764825"/>
            <a:ext cx="4762500" cy="4762500"/>
          </a:xfrm>
          <a:prstGeom prst="rect">
            <a:avLst/>
          </a:prstGeom>
          <a:noFill/>
          <a:ln>
            <a:noFill/>
          </a:ln>
        </p:spPr>
      </p:pic>
      <p:sp>
        <p:nvSpPr>
          <p:cNvPr id="55" name="Google Shape;55;p13"/>
          <p:cNvSpPr txBox="1"/>
          <p:nvPr>
            <p:ph idx="1" type="subTitle"/>
          </p:nvPr>
        </p:nvSpPr>
        <p:spPr>
          <a:xfrm>
            <a:off x="311700" y="2834125"/>
            <a:ext cx="8520600" cy="123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POR: LUIS DIÉGUEZ BARRIO</a:t>
            </a:r>
            <a:endParaRPr b="1"/>
          </a:p>
          <a:p>
            <a:pPr indent="0" lvl="0" marL="0" rtl="0" algn="ctr">
              <a:spcBef>
                <a:spcPts val="0"/>
              </a:spcBef>
              <a:spcAft>
                <a:spcPts val="0"/>
              </a:spcAft>
              <a:buNone/>
            </a:pPr>
            <a:r>
              <a:rPr lang="es" sz="2400">
                <a:solidFill>
                  <a:srgbClr val="999999"/>
                </a:solidFill>
              </a:rPr>
              <a:t>2ºASIR</a:t>
            </a:r>
            <a:endParaRPr sz="2400">
              <a:solidFill>
                <a:srgbClr val="999999"/>
              </a:solidFill>
            </a:endParaRPr>
          </a:p>
        </p:txBody>
      </p:sp>
      <p:grpSp>
        <p:nvGrpSpPr>
          <p:cNvPr id="56" name="Google Shape;56;p13"/>
          <p:cNvGrpSpPr/>
          <p:nvPr/>
        </p:nvGrpSpPr>
        <p:grpSpPr>
          <a:xfrm>
            <a:off x="-833057" y="-691533"/>
            <a:ext cx="2372300" cy="2342100"/>
            <a:chOff x="-833057" y="-691533"/>
            <a:chExt cx="2372300" cy="2342100"/>
          </a:xfrm>
        </p:grpSpPr>
        <p:sp>
          <p:nvSpPr>
            <p:cNvPr id="57" name="Google Shape;57;p1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3"/>
          <p:cNvGrpSpPr/>
          <p:nvPr/>
        </p:nvGrpSpPr>
        <p:grpSpPr>
          <a:xfrm rot="10800000">
            <a:off x="7525368" y="3516667"/>
            <a:ext cx="2372300" cy="2342100"/>
            <a:chOff x="-833057" y="-691533"/>
            <a:chExt cx="2372300" cy="2342100"/>
          </a:xfrm>
        </p:grpSpPr>
        <p:sp>
          <p:nvSpPr>
            <p:cNvPr id="60" name="Google Shape;60;p1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 name="Google Shape;62;p13"/>
          <p:cNvPicPr preferRelativeResize="0"/>
          <p:nvPr/>
        </p:nvPicPr>
        <p:blipFill>
          <a:blip r:embed="rId4">
            <a:alphaModFix/>
          </a:blip>
          <a:stretch>
            <a:fillRect/>
          </a:stretch>
        </p:blipFill>
        <p:spPr>
          <a:xfrm>
            <a:off x="3700196" y="3872671"/>
            <a:ext cx="1743600" cy="116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grpSp>
        <p:nvGrpSpPr>
          <p:cNvPr id="177" name="Google Shape;177;p22"/>
          <p:cNvGrpSpPr/>
          <p:nvPr/>
        </p:nvGrpSpPr>
        <p:grpSpPr>
          <a:xfrm>
            <a:off x="-833057" y="-691533"/>
            <a:ext cx="2372300" cy="2342100"/>
            <a:chOff x="-833057" y="-691533"/>
            <a:chExt cx="2372300" cy="2342100"/>
          </a:xfrm>
        </p:grpSpPr>
        <p:sp>
          <p:nvSpPr>
            <p:cNvPr id="178" name="Google Shape;178;p2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22"/>
          <p:cNvGrpSpPr/>
          <p:nvPr/>
        </p:nvGrpSpPr>
        <p:grpSpPr>
          <a:xfrm rot="10800000">
            <a:off x="7525368" y="3516667"/>
            <a:ext cx="2372300" cy="2342100"/>
            <a:chOff x="-833057" y="-691533"/>
            <a:chExt cx="2372300" cy="2342100"/>
          </a:xfrm>
        </p:grpSpPr>
        <p:sp>
          <p:nvSpPr>
            <p:cNvPr id="181" name="Google Shape;181;p2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2"/>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84" name="Google Shape;184;p22"/>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PHP</a:t>
            </a:r>
            <a:endParaRPr b="1" sz="1200"/>
          </a:p>
          <a:p>
            <a:pPr indent="0" lvl="0" marL="0" rtl="0" algn="l">
              <a:spcBef>
                <a:spcPts val="1600"/>
              </a:spcBef>
              <a:spcAft>
                <a:spcPts val="0"/>
              </a:spcAft>
              <a:buNone/>
            </a:pPr>
            <a:r>
              <a:rPr lang="es" sz="1200"/>
              <a:t>Es un lenguaje de código abierto especialmente adecuado para el desarrollo web y que puede ser incrustado en HTML. </a:t>
            </a:r>
            <a:endParaRPr sz="1200"/>
          </a:p>
          <a:p>
            <a:pPr indent="0" lvl="0" marL="0" rtl="0" algn="l">
              <a:spcBef>
                <a:spcPts val="1600"/>
              </a:spcBef>
              <a:spcAft>
                <a:spcPts val="0"/>
              </a:spcAft>
              <a:buNone/>
            </a:pPr>
            <a:r>
              <a:rPr lang="es" sz="1200"/>
              <a:t>Con el cual creé un theme de Wordpress desde 0</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85" name="Google Shape;185;p22"/>
          <p:cNvPicPr preferRelativeResize="0"/>
          <p:nvPr/>
        </p:nvPicPr>
        <p:blipFill>
          <a:blip r:embed="rId3">
            <a:alphaModFix/>
          </a:blip>
          <a:stretch>
            <a:fillRect/>
          </a:stretch>
        </p:blipFill>
        <p:spPr>
          <a:xfrm>
            <a:off x="3254492" y="3602725"/>
            <a:ext cx="2635000" cy="142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grpSp>
        <p:nvGrpSpPr>
          <p:cNvPr id="190" name="Google Shape;190;p23"/>
          <p:cNvGrpSpPr/>
          <p:nvPr/>
        </p:nvGrpSpPr>
        <p:grpSpPr>
          <a:xfrm>
            <a:off x="-833057" y="-691533"/>
            <a:ext cx="2372300" cy="2342100"/>
            <a:chOff x="-833057" y="-691533"/>
            <a:chExt cx="2372300" cy="2342100"/>
          </a:xfrm>
        </p:grpSpPr>
        <p:sp>
          <p:nvSpPr>
            <p:cNvPr id="191" name="Google Shape;191;p2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rot="10800000">
            <a:off x="7525368" y="3516667"/>
            <a:ext cx="2372300" cy="2342100"/>
            <a:chOff x="-833057" y="-691533"/>
            <a:chExt cx="2372300" cy="2342100"/>
          </a:xfrm>
        </p:grpSpPr>
        <p:sp>
          <p:nvSpPr>
            <p:cNvPr id="194" name="Google Shape;194;p2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3"/>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97" name="Google Shape;197;p23"/>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MySQL</a:t>
            </a:r>
            <a:endParaRPr b="1" sz="1200"/>
          </a:p>
          <a:p>
            <a:pPr indent="0" lvl="0" marL="0" rtl="0" algn="l">
              <a:spcBef>
                <a:spcPts val="1600"/>
              </a:spcBef>
              <a:spcAft>
                <a:spcPts val="0"/>
              </a:spcAft>
              <a:buNone/>
            </a:pPr>
            <a:r>
              <a:rPr lang="es" sz="1200"/>
              <a:t>Es un sistema de gestión de bases de datos relacional.</a:t>
            </a:r>
            <a:endParaRPr sz="1200"/>
          </a:p>
          <a:p>
            <a:pPr indent="0" lvl="0" marL="0" rtl="0" algn="l">
              <a:spcBef>
                <a:spcPts val="1600"/>
              </a:spcBef>
              <a:spcAft>
                <a:spcPts val="0"/>
              </a:spcAft>
              <a:buNone/>
            </a:pPr>
            <a:r>
              <a:rPr lang="es" sz="1200"/>
              <a:t>Base de datos para</a:t>
            </a:r>
            <a:r>
              <a:rPr lang="es" sz="1200"/>
              <a:t> Wordpress.</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98" name="Google Shape;198;p23"/>
          <p:cNvPicPr preferRelativeResize="0"/>
          <p:nvPr/>
        </p:nvPicPr>
        <p:blipFill>
          <a:blip r:embed="rId3">
            <a:alphaModFix/>
          </a:blip>
          <a:stretch>
            <a:fillRect/>
          </a:stretch>
        </p:blipFill>
        <p:spPr>
          <a:xfrm>
            <a:off x="3490238" y="2862325"/>
            <a:ext cx="2163523" cy="21635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grpSp>
        <p:nvGrpSpPr>
          <p:cNvPr id="203" name="Google Shape;203;p24"/>
          <p:cNvGrpSpPr/>
          <p:nvPr/>
        </p:nvGrpSpPr>
        <p:grpSpPr>
          <a:xfrm>
            <a:off x="-833057" y="-691533"/>
            <a:ext cx="2372300" cy="2342100"/>
            <a:chOff x="-833057" y="-691533"/>
            <a:chExt cx="2372300" cy="2342100"/>
          </a:xfrm>
        </p:grpSpPr>
        <p:sp>
          <p:nvSpPr>
            <p:cNvPr id="204" name="Google Shape;204;p2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24"/>
          <p:cNvGrpSpPr/>
          <p:nvPr/>
        </p:nvGrpSpPr>
        <p:grpSpPr>
          <a:xfrm rot="10800000">
            <a:off x="7525368" y="3516667"/>
            <a:ext cx="2372300" cy="2342100"/>
            <a:chOff x="-833057" y="-691533"/>
            <a:chExt cx="2372300" cy="2342100"/>
          </a:xfrm>
        </p:grpSpPr>
        <p:sp>
          <p:nvSpPr>
            <p:cNvPr id="207" name="Google Shape;207;p2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4"/>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10" name="Google Shape;210;p24"/>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 + Server-side:</a:t>
            </a:r>
            <a:endParaRPr b="1">
              <a:solidFill>
                <a:schemeClr val="dk1"/>
              </a:solidFill>
            </a:endParaRPr>
          </a:p>
          <a:p>
            <a:pPr indent="-304800" lvl="0" marL="457200" rtl="0" algn="l">
              <a:spcBef>
                <a:spcPts val="1600"/>
              </a:spcBef>
              <a:spcAft>
                <a:spcPts val="0"/>
              </a:spcAft>
              <a:buSzPts val="1200"/>
              <a:buChar char="●"/>
            </a:pPr>
            <a:r>
              <a:rPr b="1" lang="es" sz="1200"/>
              <a:t>Cpanel en Banahosting</a:t>
            </a:r>
            <a:endParaRPr b="1" sz="1200"/>
          </a:p>
          <a:p>
            <a:pPr indent="0" lvl="0" marL="0" rtl="0" algn="l">
              <a:lnSpc>
                <a:spcPct val="100000"/>
              </a:lnSpc>
              <a:spcBef>
                <a:spcPts val="1600"/>
              </a:spcBef>
              <a:spcAft>
                <a:spcPts val="0"/>
              </a:spcAft>
              <a:buClr>
                <a:schemeClr val="dk1"/>
              </a:buClr>
              <a:buSzPts val="1100"/>
              <a:buFont typeface="Arial"/>
              <a:buNone/>
            </a:pPr>
            <a:r>
              <a:t/>
            </a:r>
            <a:endParaRPr sz="1200"/>
          </a:p>
          <a:p>
            <a:pPr indent="-304800" lvl="1" marL="914400" rtl="0" algn="l">
              <a:spcBef>
                <a:spcPts val="0"/>
              </a:spcBef>
              <a:spcAft>
                <a:spcPts val="0"/>
              </a:spcAft>
              <a:buSzPts val="1200"/>
              <a:buChar char="○"/>
            </a:pPr>
            <a:r>
              <a:rPr lang="es" sz="1200"/>
              <a:t>NodeJS App: Para la página principal</a:t>
            </a:r>
            <a:endParaRPr sz="1200"/>
          </a:p>
          <a:p>
            <a:pPr indent="-304800" lvl="1" marL="914400" rtl="0" algn="l">
              <a:spcBef>
                <a:spcPts val="0"/>
              </a:spcBef>
              <a:spcAft>
                <a:spcPts val="0"/>
              </a:spcAft>
              <a:buSzPts val="1200"/>
              <a:buChar char="○"/>
            </a:pPr>
            <a:r>
              <a:rPr lang="es" sz="1200"/>
              <a:t>Wordpress: Para el blog</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11" name="Google Shape;211;p24"/>
          <p:cNvPicPr preferRelativeResize="0"/>
          <p:nvPr/>
        </p:nvPicPr>
        <p:blipFill>
          <a:blip r:embed="rId3">
            <a:alphaModFix/>
          </a:blip>
          <a:stretch>
            <a:fillRect/>
          </a:stretch>
        </p:blipFill>
        <p:spPr>
          <a:xfrm>
            <a:off x="6403350" y="641963"/>
            <a:ext cx="2171700" cy="752475"/>
          </a:xfrm>
          <a:prstGeom prst="rect">
            <a:avLst/>
          </a:prstGeom>
          <a:noFill/>
          <a:ln>
            <a:noFill/>
          </a:ln>
        </p:spPr>
      </p:pic>
      <p:grpSp>
        <p:nvGrpSpPr>
          <p:cNvPr id="212" name="Google Shape;212;p24"/>
          <p:cNvGrpSpPr/>
          <p:nvPr/>
        </p:nvGrpSpPr>
        <p:grpSpPr>
          <a:xfrm>
            <a:off x="2315338" y="3579425"/>
            <a:ext cx="4513325" cy="1257250"/>
            <a:chOff x="1464475" y="3280925"/>
            <a:chExt cx="4513325" cy="1257250"/>
          </a:xfrm>
        </p:grpSpPr>
        <p:pic>
          <p:nvPicPr>
            <p:cNvPr id="213" name="Google Shape;213;p24"/>
            <p:cNvPicPr preferRelativeResize="0"/>
            <p:nvPr/>
          </p:nvPicPr>
          <p:blipFill>
            <a:blip r:embed="rId4">
              <a:alphaModFix/>
            </a:blip>
            <a:stretch>
              <a:fillRect/>
            </a:stretch>
          </p:blipFill>
          <p:spPr>
            <a:xfrm>
              <a:off x="1464475" y="3280925"/>
              <a:ext cx="2263050" cy="1257250"/>
            </a:xfrm>
            <a:prstGeom prst="rect">
              <a:avLst/>
            </a:prstGeom>
            <a:noFill/>
            <a:ln>
              <a:noFill/>
            </a:ln>
          </p:spPr>
        </p:pic>
        <p:pic>
          <p:nvPicPr>
            <p:cNvPr id="214" name="Google Shape;214;p24"/>
            <p:cNvPicPr preferRelativeResize="0"/>
            <p:nvPr/>
          </p:nvPicPr>
          <p:blipFill>
            <a:blip r:embed="rId5">
              <a:alphaModFix/>
            </a:blip>
            <a:stretch>
              <a:fillRect/>
            </a:stretch>
          </p:blipFill>
          <p:spPr>
            <a:xfrm>
              <a:off x="4202300" y="3357475"/>
              <a:ext cx="1775501" cy="11041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grpSp>
        <p:nvGrpSpPr>
          <p:cNvPr id="219" name="Google Shape;219;p25"/>
          <p:cNvGrpSpPr/>
          <p:nvPr/>
        </p:nvGrpSpPr>
        <p:grpSpPr>
          <a:xfrm>
            <a:off x="-833057" y="-691533"/>
            <a:ext cx="2372300" cy="2342100"/>
            <a:chOff x="-833057" y="-691533"/>
            <a:chExt cx="2372300" cy="2342100"/>
          </a:xfrm>
        </p:grpSpPr>
        <p:sp>
          <p:nvSpPr>
            <p:cNvPr id="220" name="Google Shape;220;p2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5"/>
          <p:cNvGrpSpPr/>
          <p:nvPr/>
        </p:nvGrpSpPr>
        <p:grpSpPr>
          <a:xfrm rot="10800000">
            <a:off x="7525368" y="3516667"/>
            <a:ext cx="2372300" cy="2342100"/>
            <a:chOff x="-833057" y="-691533"/>
            <a:chExt cx="2372300" cy="2342100"/>
          </a:xfrm>
        </p:grpSpPr>
        <p:sp>
          <p:nvSpPr>
            <p:cNvPr id="223" name="Google Shape;223;p2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5"/>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26" name="Google Shape;226;p25"/>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 + Server-side:</a:t>
            </a:r>
            <a:endParaRPr b="1">
              <a:solidFill>
                <a:schemeClr val="dk1"/>
              </a:solidFill>
            </a:endParaRPr>
          </a:p>
          <a:p>
            <a:pPr indent="-304800" lvl="0" marL="457200" rtl="0" algn="l">
              <a:spcBef>
                <a:spcPts val="1600"/>
              </a:spcBef>
              <a:spcAft>
                <a:spcPts val="0"/>
              </a:spcAft>
              <a:buSzPts val="1200"/>
              <a:buChar char="●"/>
            </a:pPr>
            <a:r>
              <a:rPr b="1" lang="es" sz="1200"/>
              <a:t>CDN</a:t>
            </a:r>
            <a:endParaRPr b="1" sz="1200"/>
          </a:p>
          <a:p>
            <a:pPr indent="0" lvl="0" marL="0" rtl="0" algn="l">
              <a:lnSpc>
                <a:spcPct val="100000"/>
              </a:lnSpc>
              <a:spcBef>
                <a:spcPts val="1600"/>
              </a:spcBef>
              <a:spcAft>
                <a:spcPts val="0"/>
              </a:spcAft>
              <a:buClr>
                <a:schemeClr val="dk1"/>
              </a:buClr>
              <a:buSzPts val="1100"/>
              <a:buFont typeface="Arial"/>
              <a:buNone/>
            </a:pPr>
            <a:r>
              <a:rPr lang="es" sz="1200"/>
              <a:t>Una red de distribución de contenidos es una red superpuesta de computadoras que contienen copias de datos, colocados en varios puntos de una red con el fin de maximizar el ancho de banda para el acceso a los datos de clientes por la red. </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304800" lvl="1" marL="914400" rtl="0" algn="l">
              <a:spcBef>
                <a:spcPts val="0"/>
              </a:spcBef>
              <a:spcAft>
                <a:spcPts val="0"/>
              </a:spcAft>
              <a:buSzPts val="1200"/>
              <a:buChar char="○"/>
            </a:pPr>
            <a:r>
              <a:rPr lang="es" sz="1200"/>
              <a:t>CloudFlare</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27" name="Google Shape;227;p25"/>
          <p:cNvPicPr preferRelativeResize="0"/>
          <p:nvPr/>
        </p:nvPicPr>
        <p:blipFill>
          <a:blip r:embed="rId3">
            <a:alphaModFix/>
          </a:blip>
          <a:stretch>
            <a:fillRect/>
          </a:stretch>
        </p:blipFill>
        <p:spPr>
          <a:xfrm>
            <a:off x="2865575" y="3589844"/>
            <a:ext cx="3412851" cy="116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grpSp>
        <p:nvGrpSpPr>
          <p:cNvPr id="232" name="Google Shape;232;p26"/>
          <p:cNvGrpSpPr/>
          <p:nvPr/>
        </p:nvGrpSpPr>
        <p:grpSpPr>
          <a:xfrm>
            <a:off x="-833057" y="-691533"/>
            <a:ext cx="2372300" cy="2342100"/>
            <a:chOff x="-833057" y="-691533"/>
            <a:chExt cx="2372300" cy="2342100"/>
          </a:xfrm>
        </p:grpSpPr>
        <p:sp>
          <p:nvSpPr>
            <p:cNvPr id="233" name="Google Shape;233;p2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6"/>
          <p:cNvGrpSpPr/>
          <p:nvPr/>
        </p:nvGrpSpPr>
        <p:grpSpPr>
          <a:xfrm rot="10800000">
            <a:off x="7525368" y="3516667"/>
            <a:ext cx="2372300" cy="2342100"/>
            <a:chOff x="-833057" y="-691533"/>
            <a:chExt cx="2372300" cy="2342100"/>
          </a:xfrm>
        </p:grpSpPr>
        <p:sp>
          <p:nvSpPr>
            <p:cNvPr id="236" name="Google Shape;236;p2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26"/>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39" name="Google Shape;239;p26"/>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cloud</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Docker</a:t>
            </a:r>
            <a:endParaRPr sz="1200"/>
          </a:p>
          <a:p>
            <a:pPr indent="0" lvl="0" marL="0" rtl="0" algn="l">
              <a:spcBef>
                <a:spcPts val="1600"/>
              </a:spcBef>
              <a:spcAft>
                <a:spcPts val="0"/>
              </a:spcAft>
              <a:buNone/>
            </a:pPr>
            <a:r>
              <a:rPr lang="es" sz="1200"/>
              <a:t>E</a:t>
            </a:r>
            <a:r>
              <a:rPr lang="es" sz="1200"/>
              <a:t>s un proyecto de código abierto que automatiza el despliegue de aplicaciones dentro de contenedores.</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40" name="Google Shape;240;p26"/>
          <p:cNvPicPr preferRelativeResize="0"/>
          <p:nvPr/>
        </p:nvPicPr>
        <p:blipFill>
          <a:blip r:embed="rId3">
            <a:alphaModFix/>
          </a:blip>
          <a:stretch>
            <a:fillRect/>
          </a:stretch>
        </p:blipFill>
        <p:spPr>
          <a:xfrm>
            <a:off x="3128998" y="2454100"/>
            <a:ext cx="2886001" cy="2571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grpSp>
        <p:nvGrpSpPr>
          <p:cNvPr id="245" name="Google Shape;245;p27"/>
          <p:cNvGrpSpPr/>
          <p:nvPr/>
        </p:nvGrpSpPr>
        <p:grpSpPr>
          <a:xfrm>
            <a:off x="-833057" y="-691533"/>
            <a:ext cx="2372300" cy="2342100"/>
            <a:chOff x="-833057" y="-691533"/>
            <a:chExt cx="2372300" cy="2342100"/>
          </a:xfrm>
        </p:grpSpPr>
        <p:sp>
          <p:nvSpPr>
            <p:cNvPr id="246" name="Google Shape;246;p2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7"/>
          <p:cNvGrpSpPr/>
          <p:nvPr/>
        </p:nvGrpSpPr>
        <p:grpSpPr>
          <a:xfrm rot="10800000">
            <a:off x="7525368" y="3516667"/>
            <a:ext cx="2372300" cy="2342100"/>
            <a:chOff x="-833057" y="-691533"/>
            <a:chExt cx="2372300" cy="2342100"/>
          </a:xfrm>
        </p:grpSpPr>
        <p:sp>
          <p:nvSpPr>
            <p:cNvPr id="249" name="Google Shape;249;p2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7"/>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52" name="Google Shape;252;p27"/>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cloud:</a:t>
            </a:r>
            <a:endParaRPr b="1">
              <a:solidFill>
                <a:schemeClr val="dk1"/>
              </a:solidFill>
            </a:endParaRPr>
          </a:p>
          <a:p>
            <a:pPr indent="-304800" lvl="0" marL="457200" rtl="0" algn="l">
              <a:spcBef>
                <a:spcPts val="1600"/>
              </a:spcBef>
              <a:spcAft>
                <a:spcPts val="0"/>
              </a:spcAft>
              <a:buSzPts val="1200"/>
              <a:buChar char="●"/>
            </a:pPr>
            <a:r>
              <a:rPr b="1" lang="es" sz="1200"/>
              <a:t>Kubernetes</a:t>
            </a:r>
            <a:endParaRPr b="1" sz="1200"/>
          </a:p>
          <a:p>
            <a:pPr indent="0" lvl="0" marL="0" rtl="0" algn="l">
              <a:spcBef>
                <a:spcPts val="1600"/>
              </a:spcBef>
              <a:spcAft>
                <a:spcPts val="0"/>
              </a:spcAft>
              <a:buNone/>
            </a:pPr>
            <a:r>
              <a:rPr lang="es" sz="1200"/>
              <a:t>Es una plataforma de código abierto para automatizar la implementación, el escalado y la administración de aplicaciones en contenedores.</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53" name="Google Shape;253;p27"/>
          <p:cNvPicPr preferRelativeResize="0"/>
          <p:nvPr/>
        </p:nvPicPr>
        <p:blipFill>
          <a:blip r:embed="rId3">
            <a:alphaModFix/>
          </a:blip>
          <a:stretch>
            <a:fillRect/>
          </a:stretch>
        </p:blipFill>
        <p:spPr>
          <a:xfrm>
            <a:off x="2830525" y="2963030"/>
            <a:ext cx="3482949" cy="177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grpSp>
        <p:nvGrpSpPr>
          <p:cNvPr id="258" name="Google Shape;258;p28"/>
          <p:cNvGrpSpPr/>
          <p:nvPr/>
        </p:nvGrpSpPr>
        <p:grpSpPr>
          <a:xfrm>
            <a:off x="-833057" y="-691533"/>
            <a:ext cx="2372300" cy="2342100"/>
            <a:chOff x="-833057" y="-691533"/>
            <a:chExt cx="2372300" cy="2342100"/>
          </a:xfrm>
        </p:grpSpPr>
        <p:sp>
          <p:nvSpPr>
            <p:cNvPr id="259" name="Google Shape;259;p2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28"/>
          <p:cNvGrpSpPr/>
          <p:nvPr/>
        </p:nvGrpSpPr>
        <p:grpSpPr>
          <a:xfrm rot="10800000">
            <a:off x="7525368" y="3516667"/>
            <a:ext cx="2372300" cy="2342100"/>
            <a:chOff x="-833057" y="-691533"/>
            <a:chExt cx="2372300" cy="2342100"/>
          </a:xfrm>
        </p:grpSpPr>
        <p:sp>
          <p:nvSpPr>
            <p:cNvPr id="262" name="Google Shape;262;p2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8"/>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65" name="Google Shape;265;p28"/>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cloud:</a:t>
            </a:r>
            <a:endParaRPr b="1">
              <a:solidFill>
                <a:schemeClr val="dk1"/>
              </a:solidFill>
            </a:endParaRPr>
          </a:p>
          <a:p>
            <a:pPr indent="-304800" lvl="0" marL="457200" rtl="0" algn="l">
              <a:spcBef>
                <a:spcPts val="1600"/>
              </a:spcBef>
              <a:spcAft>
                <a:spcPts val="0"/>
              </a:spcAft>
              <a:buSzPts val="1200"/>
              <a:buChar char="●"/>
            </a:pPr>
            <a:r>
              <a:rPr b="1" lang="es" sz="1200"/>
              <a:t>Google Cloud SDK CLI</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66" name="Google Shape;266;p28"/>
          <p:cNvPicPr preferRelativeResize="0"/>
          <p:nvPr/>
        </p:nvPicPr>
        <p:blipFill>
          <a:blip r:embed="rId3">
            <a:alphaModFix/>
          </a:blip>
          <a:stretch>
            <a:fillRect/>
          </a:stretch>
        </p:blipFill>
        <p:spPr>
          <a:xfrm>
            <a:off x="2570475" y="2608112"/>
            <a:ext cx="4003049" cy="22239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grpSp>
        <p:nvGrpSpPr>
          <p:cNvPr id="271" name="Google Shape;271;p29"/>
          <p:cNvGrpSpPr/>
          <p:nvPr/>
        </p:nvGrpSpPr>
        <p:grpSpPr>
          <a:xfrm>
            <a:off x="-833057" y="-691533"/>
            <a:ext cx="2372300" cy="2342100"/>
            <a:chOff x="-833057" y="-691533"/>
            <a:chExt cx="2372300" cy="2342100"/>
          </a:xfrm>
        </p:grpSpPr>
        <p:sp>
          <p:nvSpPr>
            <p:cNvPr id="272" name="Google Shape;272;p2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9"/>
          <p:cNvGrpSpPr/>
          <p:nvPr/>
        </p:nvGrpSpPr>
        <p:grpSpPr>
          <a:xfrm rot="10800000">
            <a:off x="7525368" y="3516667"/>
            <a:ext cx="2372300" cy="2342100"/>
            <a:chOff x="-833057" y="-691533"/>
            <a:chExt cx="2372300" cy="2342100"/>
          </a:xfrm>
        </p:grpSpPr>
        <p:sp>
          <p:nvSpPr>
            <p:cNvPr id="275" name="Google Shape;275;p2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9"/>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78" name="Google Shape;278;p29"/>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Otras herramientas</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IDE: Visual Studio Code</a:t>
            </a:r>
            <a:endParaRPr sz="1200"/>
          </a:p>
          <a:p>
            <a:pPr indent="-304800" lvl="0" marL="457200" rtl="0" algn="l">
              <a:spcBef>
                <a:spcPts val="0"/>
              </a:spcBef>
              <a:spcAft>
                <a:spcPts val="0"/>
              </a:spcAft>
              <a:buSzPts val="1200"/>
              <a:buChar char="●"/>
            </a:pPr>
            <a:r>
              <a:rPr b="1" lang="es" sz="1200"/>
              <a:t>GIT: GitLab (código en desarrollo), GitHub (código en producción y pipeline CI en GitHub Actions)</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grpSp>
        <p:nvGrpSpPr>
          <p:cNvPr id="279" name="Google Shape;279;p29"/>
          <p:cNvGrpSpPr/>
          <p:nvPr/>
        </p:nvGrpSpPr>
        <p:grpSpPr>
          <a:xfrm>
            <a:off x="1299163" y="3516667"/>
            <a:ext cx="5979274" cy="1325508"/>
            <a:chOff x="568950" y="3700342"/>
            <a:chExt cx="5979274" cy="1325508"/>
          </a:xfrm>
        </p:grpSpPr>
        <p:pic>
          <p:nvPicPr>
            <p:cNvPr id="280" name="Google Shape;280;p29"/>
            <p:cNvPicPr preferRelativeResize="0"/>
            <p:nvPr/>
          </p:nvPicPr>
          <p:blipFill>
            <a:blip r:embed="rId3">
              <a:alphaModFix/>
            </a:blip>
            <a:stretch>
              <a:fillRect/>
            </a:stretch>
          </p:blipFill>
          <p:spPr>
            <a:xfrm>
              <a:off x="568950" y="3815250"/>
              <a:ext cx="2421226" cy="1210600"/>
            </a:xfrm>
            <a:prstGeom prst="rect">
              <a:avLst/>
            </a:prstGeom>
            <a:noFill/>
            <a:ln>
              <a:noFill/>
            </a:ln>
          </p:spPr>
        </p:pic>
        <p:pic>
          <p:nvPicPr>
            <p:cNvPr id="281" name="Google Shape;281;p29"/>
            <p:cNvPicPr preferRelativeResize="0"/>
            <p:nvPr/>
          </p:nvPicPr>
          <p:blipFill>
            <a:blip r:embed="rId4">
              <a:alphaModFix/>
            </a:blip>
            <a:stretch>
              <a:fillRect/>
            </a:stretch>
          </p:blipFill>
          <p:spPr>
            <a:xfrm>
              <a:off x="3266450" y="3772150"/>
              <a:ext cx="1356576" cy="1253700"/>
            </a:xfrm>
            <a:prstGeom prst="rect">
              <a:avLst/>
            </a:prstGeom>
            <a:noFill/>
            <a:ln>
              <a:noFill/>
            </a:ln>
          </p:spPr>
        </p:pic>
        <p:pic>
          <p:nvPicPr>
            <p:cNvPr id="282" name="Google Shape;282;p29"/>
            <p:cNvPicPr preferRelativeResize="0"/>
            <p:nvPr/>
          </p:nvPicPr>
          <p:blipFill>
            <a:blip r:embed="rId5">
              <a:alphaModFix/>
            </a:blip>
            <a:stretch>
              <a:fillRect/>
            </a:stretch>
          </p:blipFill>
          <p:spPr>
            <a:xfrm>
              <a:off x="5191650" y="3700342"/>
              <a:ext cx="1356574" cy="1325508"/>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grpSp>
        <p:nvGrpSpPr>
          <p:cNvPr id="287" name="Google Shape;287;p30"/>
          <p:cNvGrpSpPr/>
          <p:nvPr/>
        </p:nvGrpSpPr>
        <p:grpSpPr>
          <a:xfrm>
            <a:off x="-833057" y="-691533"/>
            <a:ext cx="2372300" cy="2342100"/>
            <a:chOff x="-833057" y="-691533"/>
            <a:chExt cx="2372300" cy="2342100"/>
          </a:xfrm>
        </p:grpSpPr>
        <p:sp>
          <p:nvSpPr>
            <p:cNvPr id="288" name="Google Shape;288;p3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30"/>
          <p:cNvGrpSpPr/>
          <p:nvPr/>
        </p:nvGrpSpPr>
        <p:grpSpPr>
          <a:xfrm rot="10800000">
            <a:off x="7525368" y="3516667"/>
            <a:ext cx="2372300" cy="2342100"/>
            <a:chOff x="-833057" y="-691533"/>
            <a:chExt cx="2372300" cy="2342100"/>
          </a:xfrm>
        </p:grpSpPr>
        <p:sp>
          <p:nvSpPr>
            <p:cNvPr id="291" name="Google Shape;291;p3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0"/>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Diagrama resumen</a:t>
            </a:r>
            <a:endParaRPr b="1"/>
          </a:p>
        </p:txBody>
      </p:sp>
      <p:sp>
        <p:nvSpPr>
          <p:cNvPr id="294" name="Google Shape;294;p30"/>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95" name="Google Shape;295;p30"/>
          <p:cNvPicPr preferRelativeResize="0"/>
          <p:nvPr/>
        </p:nvPicPr>
        <p:blipFill>
          <a:blip r:embed="rId3">
            <a:alphaModFix/>
          </a:blip>
          <a:stretch>
            <a:fillRect/>
          </a:stretch>
        </p:blipFill>
        <p:spPr>
          <a:xfrm>
            <a:off x="1033787" y="1160068"/>
            <a:ext cx="7076426" cy="37167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grpSp>
        <p:nvGrpSpPr>
          <p:cNvPr id="67" name="Google Shape;67;p14"/>
          <p:cNvGrpSpPr/>
          <p:nvPr/>
        </p:nvGrpSpPr>
        <p:grpSpPr>
          <a:xfrm>
            <a:off x="-833057" y="-691533"/>
            <a:ext cx="2372300" cy="2342100"/>
            <a:chOff x="-833057" y="-691533"/>
            <a:chExt cx="2372300" cy="2342100"/>
          </a:xfrm>
        </p:grpSpPr>
        <p:sp>
          <p:nvSpPr>
            <p:cNvPr id="68" name="Google Shape;68;p1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14"/>
          <p:cNvGrpSpPr/>
          <p:nvPr/>
        </p:nvGrpSpPr>
        <p:grpSpPr>
          <a:xfrm rot="10800000">
            <a:off x="7525368" y="3516667"/>
            <a:ext cx="2372300" cy="2342100"/>
            <a:chOff x="-833057" y="-691533"/>
            <a:chExt cx="2372300" cy="2342100"/>
          </a:xfrm>
        </p:grpSpPr>
        <p:sp>
          <p:nvSpPr>
            <p:cNvPr id="71" name="Google Shape;71;p1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4"/>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ÍNDICE DEL PROYECTO</a:t>
            </a:r>
            <a:endParaRPr b="1"/>
          </a:p>
        </p:txBody>
      </p:sp>
      <p:sp>
        <p:nvSpPr>
          <p:cNvPr id="74" name="Google Shape;74;p14"/>
          <p:cNvSpPr txBox="1"/>
          <p:nvPr>
            <p:ph idx="4294967295" type="body"/>
          </p:nvPr>
        </p:nvSpPr>
        <p:spPr>
          <a:xfrm>
            <a:off x="568950" y="1281851"/>
            <a:ext cx="8006100" cy="30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Resumen del proyecto</a:t>
            </a:r>
            <a:endParaRPr/>
          </a:p>
          <a:p>
            <a:pPr indent="-342900" lvl="0" marL="457200" rtl="0" algn="l">
              <a:spcBef>
                <a:spcPts val="0"/>
              </a:spcBef>
              <a:spcAft>
                <a:spcPts val="0"/>
              </a:spcAft>
              <a:buSzPts val="1800"/>
              <a:buAutoNum type="arabicPeriod"/>
            </a:pPr>
            <a:r>
              <a:rPr lang="es"/>
              <a:t>Tecnologías</a:t>
            </a:r>
            <a:r>
              <a:rPr lang="es"/>
              <a:t> </a:t>
            </a:r>
            <a:r>
              <a:rPr lang="es"/>
              <a:t>utilizadas</a:t>
            </a:r>
            <a:endParaRPr/>
          </a:p>
          <a:p>
            <a:pPr indent="-317500" lvl="1" marL="914400" rtl="0" algn="l">
              <a:spcBef>
                <a:spcPts val="0"/>
              </a:spcBef>
              <a:spcAft>
                <a:spcPts val="0"/>
              </a:spcAft>
              <a:buSzPts val="1400"/>
              <a:buAutoNum type="alphaLcPeriod"/>
            </a:pPr>
            <a:r>
              <a:rPr lang="es"/>
              <a:t>Diagrama de tecnologías utilizadas</a:t>
            </a:r>
            <a:endParaRPr/>
          </a:p>
          <a:p>
            <a:pPr indent="-342900" lvl="0" marL="457200" rtl="0" algn="l">
              <a:spcBef>
                <a:spcPts val="0"/>
              </a:spcBef>
              <a:spcAft>
                <a:spcPts val="0"/>
              </a:spcAft>
              <a:buSzPts val="1800"/>
              <a:buAutoNum type="arabicPeriod"/>
            </a:pPr>
            <a:r>
              <a:rPr lang="es"/>
              <a:t>Explicación de la elección de </a:t>
            </a:r>
            <a:r>
              <a:rPr lang="es"/>
              <a:t>tecnologías</a:t>
            </a:r>
            <a:endParaRPr/>
          </a:p>
          <a:p>
            <a:pPr indent="-342900" lvl="0" marL="457200" rtl="0" algn="l">
              <a:spcBef>
                <a:spcPts val="0"/>
              </a:spcBef>
              <a:spcAft>
                <a:spcPts val="0"/>
              </a:spcAft>
              <a:buSzPts val="1800"/>
              <a:buAutoNum type="arabicPeriod"/>
            </a:pPr>
            <a:r>
              <a:rPr lang="es"/>
              <a:t>Demostración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grpSp>
        <p:nvGrpSpPr>
          <p:cNvPr id="79" name="Google Shape;79;p15"/>
          <p:cNvGrpSpPr/>
          <p:nvPr/>
        </p:nvGrpSpPr>
        <p:grpSpPr>
          <a:xfrm>
            <a:off x="-833057" y="-691533"/>
            <a:ext cx="2372300" cy="2342100"/>
            <a:chOff x="-833057" y="-691533"/>
            <a:chExt cx="2372300" cy="2342100"/>
          </a:xfrm>
        </p:grpSpPr>
        <p:sp>
          <p:nvSpPr>
            <p:cNvPr id="80" name="Google Shape;80;p1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5"/>
          <p:cNvGrpSpPr/>
          <p:nvPr/>
        </p:nvGrpSpPr>
        <p:grpSpPr>
          <a:xfrm rot="10800000">
            <a:off x="7525368" y="3516667"/>
            <a:ext cx="2372300" cy="2342100"/>
            <a:chOff x="-833057" y="-691533"/>
            <a:chExt cx="2372300" cy="2342100"/>
          </a:xfrm>
        </p:grpSpPr>
        <p:sp>
          <p:nvSpPr>
            <p:cNvPr id="83" name="Google Shape;83;p1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RESUMEN DEL PROYECTO</a:t>
            </a:r>
            <a:endParaRPr b="1"/>
          </a:p>
        </p:txBody>
      </p:sp>
      <p:sp>
        <p:nvSpPr>
          <p:cNvPr id="86" name="Google Shape;86;p15"/>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Este proyecto se divide </a:t>
            </a:r>
            <a:r>
              <a:rPr lang="es"/>
              <a:t>principalmente</a:t>
            </a:r>
            <a:r>
              <a:rPr lang="es"/>
              <a:t> en 3 secciones.</a:t>
            </a:r>
            <a:endParaRPr/>
          </a:p>
          <a:p>
            <a:pPr indent="-342900" lvl="0" marL="457200" rtl="0" algn="l">
              <a:spcBef>
                <a:spcPts val="1600"/>
              </a:spcBef>
              <a:spcAft>
                <a:spcPts val="0"/>
              </a:spcAft>
              <a:buSzPts val="1800"/>
              <a:buChar char="●"/>
            </a:pPr>
            <a:r>
              <a:rPr b="1" lang="es"/>
              <a:t>S</a:t>
            </a:r>
            <a:r>
              <a:rPr b="1" lang="es"/>
              <a:t>erver-side: </a:t>
            </a:r>
            <a:r>
              <a:rPr lang="es"/>
              <a:t>La parte del servidor de la página web.</a:t>
            </a:r>
            <a:endParaRPr/>
          </a:p>
          <a:p>
            <a:pPr indent="-342900" lvl="0" marL="457200" rtl="0" algn="l">
              <a:spcBef>
                <a:spcPts val="0"/>
              </a:spcBef>
              <a:spcAft>
                <a:spcPts val="0"/>
              </a:spcAft>
              <a:buSzPts val="1800"/>
              <a:buChar char="●"/>
            </a:pPr>
            <a:r>
              <a:rPr b="1" lang="es"/>
              <a:t>C</a:t>
            </a:r>
            <a:r>
              <a:rPr b="1" lang="es"/>
              <a:t>lient-side: </a:t>
            </a:r>
            <a:r>
              <a:rPr lang="es"/>
              <a:t>La parte del cliente de la página web.</a:t>
            </a:r>
            <a:endParaRPr/>
          </a:p>
          <a:p>
            <a:pPr indent="-342900" lvl="0" marL="457200" rtl="0" algn="l">
              <a:spcBef>
                <a:spcPts val="0"/>
              </a:spcBef>
              <a:spcAft>
                <a:spcPts val="0"/>
              </a:spcAft>
              <a:buSzPts val="1800"/>
              <a:buChar char="●"/>
            </a:pPr>
            <a:r>
              <a:rPr b="1" lang="es"/>
              <a:t>Virtualización cloud: </a:t>
            </a:r>
            <a:r>
              <a:rPr lang="es"/>
              <a:t>Los servicios que van a estar disponibles y accesibles desde la página web.</a:t>
            </a:r>
            <a:endParaRPr/>
          </a:p>
          <a:p>
            <a:pPr indent="0" lvl="0" marL="0" rtl="0" algn="l">
              <a:spcBef>
                <a:spcPts val="1600"/>
              </a:spcBef>
              <a:spcAft>
                <a:spcPts val="0"/>
              </a:spcAft>
              <a:buNone/>
            </a:pPr>
            <a:r>
              <a:rPr lang="es"/>
              <a:t>Las 2 primeras secciones se complementan para crear la web pública pero el código interno sea privado.</a:t>
            </a:r>
            <a:endParaRPr/>
          </a:p>
          <a:p>
            <a:pPr indent="0" lvl="0" marL="0" rtl="0" algn="l">
              <a:spcBef>
                <a:spcPts val="1600"/>
              </a:spcBef>
              <a:spcAft>
                <a:spcPts val="1600"/>
              </a:spcAft>
              <a:buNone/>
            </a:pPr>
            <a:r>
              <a:rPr lang="es"/>
              <a:t>La última sección va a realizarse en un servidor en la nube (Cloud) con tecnología de virtualización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grpSp>
        <p:nvGrpSpPr>
          <p:cNvPr id="91" name="Google Shape;91;p16"/>
          <p:cNvGrpSpPr/>
          <p:nvPr/>
        </p:nvGrpSpPr>
        <p:grpSpPr>
          <a:xfrm>
            <a:off x="-833057" y="-691533"/>
            <a:ext cx="2372300" cy="2342100"/>
            <a:chOff x="-833057" y="-691533"/>
            <a:chExt cx="2372300" cy="2342100"/>
          </a:xfrm>
        </p:grpSpPr>
        <p:sp>
          <p:nvSpPr>
            <p:cNvPr id="92" name="Google Shape;92;p1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6"/>
          <p:cNvGrpSpPr/>
          <p:nvPr/>
        </p:nvGrpSpPr>
        <p:grpSpPr>
          <a:xfrm rot="10800000">
            <a:off x="7525368" y="3516667"/>
            <a:ext cx="2372300" cy="2342100"/>
            <a:chOff x="-833057" y="-691533"/>
            <a:chExt cx="2372300" cy="2342100"/>
          </a:xfrm>
        </p:grpSpPr>
        <p:sp>
          <p:nvSpPr>
            <p:cNvPr id="95" name="Google Shape;95;p1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6"/>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a:t>
            </a:r>
            <a:r>
              <a:rPr b="1" lang="es"/>
              <a:t> A UTILIZAR</a:t>
            </a:r>
            <a:endParaRPr b="1"/>
          </a:p>
        </p:txBody>
      </p:sp>
      <p:sp>
        <p:nvSpPr>
          <p:cNvPr id="98" name="Google Shape;98;p16"/>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Server-side:</a:t>
            </a:r>
            <a:endParaRPr b="1">
              <a:solidFill>
                <a:schemeClr val="dk1"/>
              </a:solidFill>
            </a:endParaRPr>
          </a:p>
          <a:p>
            <a:pPr indent="-304800" lvl="0" marL="457200" rtl="0" algn="l">
              <a:spcBef>
                <a:spcPts val="1600"/>
              </a:spcBef>
              <a:spcAft>
                <a:spcPts val="0"/>
              </a:spcAft>
              <a:buSzPts val="1200"/>
              <a:buChar char="●"/>
            </a:pPr>
            <a:r>
              <a:rPr b="1" lang="es" sz="1200"/>
              <a:t>NodeJS</a:t>
            </a:r>
            <a:r>
              <a:rPr lang="es" sz="1200"/>
              <a:t>:</a:t>
            </a:r>
            <a:endParaRPr sz="1200"/>
          </a:p>
          <a:p>
            <a:pPr indent="0" lvl="0" marL="0" rtl="0" algn="l">
              <a:spcBef>
                <a:spcPts val="1600"/>
              </a:spcBef>
              <a:spcAft>
                <a:spcPts val="0"/>
              </a:spcAft>
              <a:buNone/>
            </a:pPr>
            <a:r>
              <a:rPr lang="es" sz="1200"/>
              <a:t>Muchas </a:t>
            </a:r>
            <a:r>
              <a:rPr lang="es" sz="1200"/>
              <a:t>características</a:t>
            </a:r>
            <a:r>
              <a:rPr lang="es" sz="1200"/>
              <a:t> similares a PHP. Ambos server-side scripting language.</a:t>
            </a:r>
            <a:endParaRPr sz="1200"/>
          </a:p>
          <a:p>
            <a:pPr indent="0" lvl="0" marL="0" rtl="0" algn="l">
              <a:spcBef>
                <a:spcPts val="1600"/>
              </a:spcBef>
              <a:spcAft>
                <a:spcPts val="0"/>
              </a:spcAft>
              <a:buNone/>
            </a:pPr>
            <a:r>
              <a:rPr lang="es" sz="1200"/>
              <a:t>Diferencias: Mayor </a:t>
            </a:r>
            <a:r>
              <a:rPr lang="es" sz="1200"/>
              <a:t>número</a:t>
            </a:r>
            <a:r>
              <a:rPr lang="es" sz="1200"/>
              <a:t> de extensiones y funcionalidad. Basado en JS. Más moderno. Al ser multi-hilo tiene un menor consumo de </a:t>
            </a:r>
            <a:r>
              <a:rPr lang="es" sz="1200"/>
              <a:t>recursos</a:t>
            </a:r>
            <a:r>
              <a:rPr lang="es" sz="1200"/>
              <a:t>.</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99" name="Google Shape;99;p16"/>
          <p:cNvPicPr preferRelativeResize="0"/>
          <p:nvPr/>
        </p:nvPicPr>
        <p:blipFill>
          <a:blip r:embed="rId3">
            <a:alphaModFix/>
          </a:blip>
          <a:stretch>
            <a:fillRect/>
          </a:stretch>
        </p:blipFill>
        <p:spPr>
          <a:xfrm>
            <a:off x="3299500" y="3611950"/>
            <a:ext cx="2545000" cy="141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grpSp>
        <p:nvGrpSpPr>
          <p:cNvPr id="104" name="Google Shape;104;p17"/>
          <p:cNvGrpSpPr/>
          <p:nvPr/>
        </p:nvGrpSpPr>
        <p:grpSpPr>
          <a:xfrm>
            <a:off x="-833057" y="-691533"/>
            <a:ext cx="2372300" cy="2342100"/>
            <a:chOff x="-833057" y="-691533"/>
            <a:chExt cx="2372300" cy="2342100"/>
          </a:xfrm>
        </p:grpSpPr>
        <p:sp>
          <p:nvSpPr>
            <p:cNvPr id="105" name="Google Shape;105;p1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7"/>
          <p:cNvGrpSpPr/>
          <p:nvPr/>
        </p:nvGrpSpPr>
        <p:grpSpPr>
          <a:xfrm rot="10800000">
            <a:off x="7525368" y="3516667"/>
            <a:ext cx="2372300" cy="2342100"/>
            <a:chOff x="-833057" y="-691533"/>
            <a:chExt cx="2372300" cy="2342100"/>
          </a:xfrm>
        </p:grpSpPr>
        <p:sp>
          <p:nvSpPr>
            <p:cNvPr id="108" name="Google Shape;108;p1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7"/>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11" name="Google Shape;111;p17"/>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Server-side:</a:t>
            </a:r>
            <a:endParaRPr b="1">
              <a:solidFill>
                <a:schemeClr val="dk1"/>
              </a:solidFill>
            </a:endParaRPr>
          </a:p>
          <a:p>
            <a:pPr indent="-304800" lvl="0" marL="457200" rtl="0" algn="l">
              <a:spcBef>
                <a:spcPts val="1600"/>
              </a:spcBef>
              <a:spcAft>
                <a:spcPts val="0"/>
              </a:spcAft>
              <a:buSzPts val="1200"/>
              <a:buChar char="●"/>
            </a:pPr>
            <a:r>
              <a:rPr b="1" lang="es" sz="1200"/>
              <a:t>NodeJS → Paquetes</a:t>
            </a:r>
            <a:r>
              <a:rPr lang="es" sz="1200"/>
              <a:t>:</a:t>
            </a:r>
            <a:endParaRPr sz="1200"/>
          </a:p>
          <a:p>
            <a:pPr indent="0" lvl="0" marL="0" rtl="0" algn="l">
              <a:lnSpc>
                <a:spcPct val="100000"/>
              </a:lnSpc>
              <a:spcBef>
                <a:spcPts val="1600"/>
              </a:spcBef>
              <a:spcAft>
                <a:spcPts val="0"/>
              </a:spcAft>
              <a:buNone/>
            </a:pPr>
            <a:r>
              <a:t/>
            </a:r>
            <a:endParaRPr sz="1200"/>
          </a:p>
          <a:p>
            <a:pPr indent="-304800" lvl="1" marL="914400" rtl="0" algn="l">
              <a:spcBef>
                <a:spcPts val="0"/>
              </a:spcBef>
              <a:spcAft>
                <a:spcPts val="0"/>
              </a:spcAft>
              <a:buSzPts val="1200"/>
              <a:buChar char="○"/>
            </a:pPr>
            <a:r>
              <a:rPr lang="es" sz="1200"/>
              <a:t>Express: Gestión del servidor.</a:t>
            </a:r>
            <a:endParaRPr sz="1200"/>
          </a:p>
          <a:p>
            <a:pPr indent="-304800" lvl="1" marL="914400" rtl="0" algn="l">
              <a:spcBef>
                <a:spcPts val="0"/>
              </a:spcBef>
              <a:spcAft>
                <a:spcPts val="0"/>
              </a:spcAft>
              <a:buSzPts val="1200"/>
              <a:buChar char="○"/>
            </a:pPr>
            <a:r>
              <a:rPr lang="es" sz="1200"/>
              <a:t>EJS: Maquetación web.</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6272225" y="236675"/>
            <a:ext cx="2545000" cy="1413900"/>
          </a:xfrm>
          <a:prstGeom prst="rect">
            <a:avLst/>
          </a:prstGeom>
          <a:noFill/>
          <a:ln>
            <a:noFill/>
          </a:ln>
        </p:spPr>
      </p:pic>
      <p:grpSp>
        <p:nvGrpSpPr>
          <p:cNvPr id="113" name="Google Shape;113;p17"/>
          <p:cNvGrpSpPr/>
          <p:nvPr/>
        </p:nvGrpSpPr>
        <p:grpSpPr>
          <a:xfrm>
            <a:off x="2013475" y="3795300"/>
            <a:ext cx="4971525" cy="1230550"/>
            <a:chOff x="393600" y="3795300"/>
            <a:chExt cx="4971525" cy="1230550"/>
          </a:xfrm>
        </p:grpSpPr>
        <p:pic>
          <p:nvPicPr>
            <p:cNvPr id="114" name="Google Shape;114;p17"/>
            <p:cNvPicPr preferRelativeResize="0"/>
            <p:nvPr/>
          </p:nvPicPr>
          <p:blipFill>
            <a:blip r:embed="rId4">
              <a:alphaModFix/>
            </a:blip>
            <a:stretch>
              <a:fillRect/>
            </a:stretch>
          </p:blipFill>
          <p:spPr>
            <a:xfrm>
              <a:off x="393600" y="3795300"/>
              <a:ext cx="1968900" cy="1230550"/>
            </a:xfrm>
            <a:prstGeom prst="rect">
              <a:avLst/>
            </a:prstGeom>
            <a:noFill/>
            <a:ln>
              <a:noFill/>
            </a:ln>
          </p:spPr>
        </p:pic>
        <p:pic>
          <p:nvPicPr>
            <p:cNvPr id="115" name="Google Shape;115;p17"/>
            <p:cNvPicPr preferRelativeResize="0"/>
            <p:nvPr/>
          </p:nvPicPr>
          <p:blipFill>
            <a:blip r:embed="rId5">
              <a:alphaModFix/>
            </a:blip>
            <a:stretch>
              <a:fillRect/>
            </a:stretch>
          </p:blipFill>
          <p:spPr>
            <a:xfrm>
              <a:off x="3274425" y="3867600"/>
              <a:ext cx="2090700" cy="10859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grpSp>
        <p:nvGrpSpPr>
          <p:cNvPr id="120" name="Google Shape;120;p18"/>
          <p:cNvGrpSpPr/>
          <p:nvPr/>
        </p:nvGrpSpPr>
        <p:grpSpPr>
          <a:xfrm>
            <a:off x="-833057" y="-691533"/>
            <a:ext cx="2372300" cy="2342100"/>
            <a:chOff x="-833057" y="-691533"/>
            <a:chExt cx="2372300" cy="2342100"/>
          </a:xfrm>
        </p:grpSpPr>
        <p:sp>
          <p:nvSpPr>
            <p:cNvPr id="121" name="Google Shape;121;p1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8"/>
          <p:cNvGrpSpPr/>
          <p:nvPr/>
        </p:nvGrpSpPr>
        <p:grpSpPr>
          <a:xfrm rot="10800000">
            <a:off x="7525368" y="3516667"/>
            <a:ext cx="2372300" cy="2342100"/>
            <a:chOff x="-833057" y="-691533"/>
            <a:chExt cx="2372300" cy="2342100"/>
          </a:xfrm>
        </p:grpSpPr>
        <p:sp>
          <p:nvSpPr>
            <p:cNvPr id="124" name="Google Shape;124;p1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8"/>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27" name="Google Shape;127;p18"/>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Server-side:</a:t>
            </a:r>
            <a:endParaRPr b="1">
              <a:solidFill>
                <a:schemeClr val="dk1"/>
              </a:solidFill>
            </a:endParaRPr>
          </a:p>
          <a:p>
            <a:pPr indent="-304800" lvl="0" marL="457200" rtl="0" algn="l">
              <a:spcBef>
                <a:spcPts val="1600"/>
              </a:spcBef>
              <a:spcAft>
                <a:spcPts val="0"/>
              </a:spcAft>
              <a:buSzPts val="1200"/>
              <a:buChar char="●"/>
            </a:pPr>
            <a:r>
              <a:rPr b="1" lang="es" sz="1200"/>
              <a:t>APIS</a:t>
            </a:r>
            <a:endParaRPr sz="1200"/>
          </a:p>
          <a:p>
            <a:pPr indent="0" lvl="0" marL="0" rtl="0" algn="l">
              <a:lnSpc>
                <a:spcPct val="100000"/>
              </a:lnSpc>
              <a:spcBef>
                <a:spcPts val="1600"/>
              </a:spcBef>
              <a:spcAft>
                <a:spcPts val="0"/>
              </a:spcAft>
              <a:buNone/>
            </a:pPr>
            <a:r>
              <a:t/>
            </a:r>
            <a:endParaRPr sz="1200"/>
          </a:p>
          <a:p>
            <a:pPr indent="-304800" lvl="1" marL="914400" rtl="0" algn="l">
              <a:spcBef>
                <a:spcPts val="0"/>
              </a:spcBef>
              <a:spcAft>
                <a:spcPts val="0"/>
              </a:spcAft>
              <a:buSzPts val="1200"/>
              <a:buChar char="○"/>
            </a:pPr>
            <a:r>
              <a:rPr lang="es" sz="1200"/>
              <a:t>MCSRVSTAT.US</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28" name="Google Shape;128;p18"/>
          <p:cNvPicPr preferRelativeResize="0"/>
          <p:nvPr/>
        </p:nvPicPr>
        <p:blipFill>
          <a:blip r:embed="rId3">
            <a:alphaModFix/>
          </a:blip>
          <a:stretch>
            <a:fillRect/>
          </a:stretch>
        </p:blipFill>
        <p:spPr>
          <a:xfrm>
            <a:off x="2814625" y="3978100"/>
            <a:ext cx="3514725" cy="104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grpSp>
        <p:nvGrpSpPr>
          <p:cNvPr id="133" name="Google Shape;133;p19"/>
          <p:cNvGrpSpPr/>
          <p:nvPr/>
        </p:nvGrpSpPr>
        <p:grpSpPr>
          <a:xfrm>
            <a:off x="-833057" y="-691533"/>
            <a:ext cx="2372300" cy="2342100"/>
            <a:chOff x="-833057" y="-691533"/>
            <a:chExt cx="2372300" cy="2342100"/>
          </a:xfrm>
        </p:grpSpPr>
        <p:sp>
          <p:nvSpPr>
            <p:cNvPr id="134" name="Google Shape;134;p1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9"/>
          <p:cNvGrpSpPr/>
          <p:nvPr/>
        </p:nvGrpSpPr>
        <p:grpSpPr>
          <a:xfrm rot="10800000">
            <a:off x="7525368" y="3516667"/>
            <a:ext cx="2372300" cy="2342100"/>
            <a:chOff x="-833057" y="-691533"/>
            <a:chExt cx="2372300" cy="2342100"/>
          </a:xfrm>
        </p:grpSpPr>
        <p:sp>
          <p:nvSpPr>
            <p:cNvPr id="137" name="Google Shape;137;p1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9"/>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40" name="Google Shape;140;p19"/>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HTML 5</a:t>
            </a:r>
            <a:endParaRPr b="1" sz="1200"/>
          </a:p>
          <a:p>
            <a:pPr indent="0" lvl="0" marL="0" rtl="0" algn="l">
              <a:spcBef>
                <a:spcPts val="1600"/>
              </a:spcBef>
              <a:spcAft>
                <a:spcPts val="0"/>
              </a:spcAft>
              <a:buNone/>
            </a:pPr>
            <a:r>
              <a:rPr lang="es" sz="1200"/>
              <a:t>Es un lenguaje de marcado que se utiliza para el desarrollo de páginas web.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41" name="Google Shape;141;p19"/>
          <p:cNvPicPr preferRelativeResize="0"/>
          <p:nvPr/>
        </p:nvPicPr>
        <p:blipFill>
          <a:blip r:embed="rId3">
            <a:alphaModFix/>
          </a:blip>
          <a:stretch>
            <a:fillRect/>
          </a:stretch>
        </p:blipFill>
        <p:spPr>
          <a:xfrm>
            <a:off x="3725675" y="3454850"/>
            <a:ext cx="1571001" cy="157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grpSp>
        <p:nvGrpSpPr>
          <p:cNvPr id="146" name="Google Shape;146;p20"/>
          <p:cNvGrpSpPr/>
          <p:nvPr/>
        </p:nvGrpSpPr>
        <p:grpSpPr>
          <a:xfrm>
            <a:off x="-833057" y="-691533"/>
            <a:ext cx="2372300" cy="2342100"/>
            <a:chOff x="-833057" y="-691533"/>
            <a:chExt cx="2372300" cy="2342100"/>
          </a:xfrm>
        </p:grpSpPr>
        <p:sp>
          <p:nvSpPr>
            <p:cNvPr id="147" name="Google Shape;147;p2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0"/>
          <p:cNvGrpSpPr/>
          <p:nvPr/>
        </p:nvGrpSpPr>
        <p:grpSpPr>
          <a:xfrm rot="10800000">
            <a:off x="7525368" y="3516667"/>
            <a:ext cx="2372300" cy="2342100"/>
            <a:chOff x="-833057" y="-691533"/>
            <a:chExt cx="2372300" cy="2342100"/>
          </a:xfrm>
        </p:grpSpPr>
        <p:sp>
          <p:nvSpPr>
            <p:cNvPr id="150" name="Google Shape;150;p2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0"/>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53" name="Google Shape;153;p20"/>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CSS</a:t>
            </a:r>
            <a:r>
              <a:rPr b="1" lang="es" sz="1200"/>
              <a:t> 3</a:t>
            </a:r>
            <a:endParaRPr b="1" sz="1200"/>
          </a:p>
          <a:p>
            <a:pPr indent="0" lvl="0" marL="0" rtl="0" algn="l">
              <a:spcBef>
                <a:spcPts val="1600"/>
              </a:spcBef>
              <a:spcAft>
                <a:spcPts val="0"/>
              </a:spcAft>
              <a:buNone/>
            </a:pPr>
            <a:r>
              <a:rPr lang="es" sz="1200"/>
              <a:t>Es un lenguaje de diseño gráfico para definir y crear la presentación de un documento estructurado escrito en un lenguaje de marcado.​</a:t>
            </a:r>
            <a:endParaRPr sz="1200"/>
          </a:p>
          <a:p>
            <a:pPr indent="457200" lvl="0" marL="0" rtl="0" algn="l">
              <a:spcBef>
                <a:spcPts val="1600"/>
              </a:spcBef>
              <a:spcAft>
                <a:spcPts val="0"/>
              </a:spcAft>
              <a:buNone/>
            </a:pPr>
            <a:r>
              <a:rPr lang="es" sz="1200"/>
              <a:t>Herramientas de estilos: Bootstrap. Normalize.css. TailWind CSS.</a:t>
            </a:r>
            <a:endParaRPr sz="1200"/>
          </a:p>
          <a:p>
            <a:pPr indent="0" lvl="0" marL="0" rtl="0" algn="l">
              <a:lnSpc>
                <a:spcPct val="115000"/>
              </a:lnSpc>
              <a:spcBef>
                <a:spcPts val="1600"/>
              </a:spcBef>
              <a:spcAft>
                <a:spcPts val="0"/>
              </a:spcAft>
              <a:buNone/>
            </a:pPr>
            <a:r>
              <a:t/>
            </a:r>
            <a:endParaRPr sz="1200"/>
          </a:p>
          <a:p>
            <a:pPr indent="0" lvl="0" marL="457200" rtl="0" algn="l">
              <a:spcBef>
                <a:spcPts val="0"/>
              </a:spcBef>
              <a:spcAft>
                <a:spcPts val="0"/>
              </a:spcAft>
              <a:buNone/>
            </a:pPr>
            <a:r>
              <a:rPr lang="es" sz="1200"/>
              <a:t>				</a:t>
            </a:r>
            <a:endParaRPr sz="1200"/>
          </a:p>
          <a:p>
            <a:pPr indent="0" lvl="0" marL="0" rtl="0" algn="l">
              <a:spcBef>
                <a:spcPts val="1600"/>
              </a:spcBef>
              <a:spcAft>
                <a:spcPts val="0"/>
              </a:spcAft>
              <a:buNone/>
            </a:pPr>
            <a:r>
              <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54" name="Google Shape;154;p20"/>
          <p:cNvPicPr preferRelativeResize="0"/>
          <p:nvPr/>
        </p:nvPicPr>
        <p:blipFill>
          <a:blip r:embed="rId3">
            <a:alphaModFix/>
          </a:blip>
          <a:stretch>
            <a:fillRect/>
          </a:stretch>
        </p:blipFill>
        <p:spPr>
          <a:xfrm>
            <a:off x="7444700" y="275100"/>
            <a:ext cx="1051301" cy="1684800"/>
          </a:xfrm>
          <a:prstGeom prst="rect">
            <a:avLst/>
          </a:prstGeom>
          <a:noFill/>
          <a:ln>
            <a:noFill/>
          </a:ln>
        </p:spPr>
      </p:pic>
      <p:grpSp>
        <p:nvGrpSpPr>
          <p:cNvPr id="155" name="Google Shape;155;p20"/>
          <p:cNvGrpSpPr/>
          <p:nvPr/>
        </p:nvGrpSpPr>
        <p:grpSpPr>
          <a:xfrm>
            <a:off x="2343113" y="3749550"/>
            <a:ext cx="4457775" cy="1276300"/>
            <a:chOff x="1763325" y="3605225"/>
            <a:chExt cx="4457775" cy="1276300"/>
          </a:xfrm>
        </p:grpSpPr>
        <p:pic>
          <p:nvPicPr>
            <p:cNvPr id="156" name="Google Shape;156;p20"/>
            <p:cNvPicPr preferRelativeResize="0"/>
            <p:nvPr/>
          </p:nvPicPr>
          <p:blipFill>
            <a:blip r:embed="rId4">
              <a:alphaModFix/>
            </a:blip>
            <a:stretch>
              <a:fillRect/>
            </a:stretch>
          </p:blipFill>
          <p:spPr>
            <a:xfrm>
              <a:off x="1763325" y="3605225"/>
              <a:ext cx="1276300" cy="1276300"/>
            </a:xfrm>
            <a:prstGeom prst="rect">
              <a:avLst/>
            </a:prstGeom>
            <a:noFill/>
            <a:ln>
              <a:noFill/>
            </a:ln>
          </p:spPr>
        </p:pic>
        <p:pic>
          <p:nvPicPr>
            <p:cNvPr id="157" name="Google Shape;157;p20"/>
            <p:cNvPicPr preferRelativeResize="0"/>
            <p:nvPr/>
          </p:nvPicPr>
          <p:blipFill>
            <a:blip r:embed="rId5">
              <a:alphaModFix/>
            </a:blip>
            <a:stretch>
              <a:fillRect/>
            </a:stretch>
          </p:blipFill>
          <p:spPr>
            <a:xfrm>
              <a:off x="3238650" y="3767825"/>
              <a:ext cx="1189649" cy="951100"/>
            </a:xfrm>
            <a:prstGeom prst="rect">
              <a:avLst/>
            </a:prstGeom>
            <a:noFill/>
            <a:ln>
              <a:noFill/>
            </a:ln>
          </p:spPr>
        </p:pic>
        <p:pic>
          <p:nvPicPr>
            <p:cNvPr id="158" name="Google Shape;158;p20"/>
            <p:cNvPicPr preferRelativeResize="0"/>
            <p:nvPr/>
          </p:nvPicPr>
          <p:blipFill>
            <a:blip r:embed="rId6">
              <a:alphaModFix/>
            </a:blip>
            <a:stretch>
              <a:fillRect/>
            </a:stretch>
          </p:blipFill>
          <p:spPr>
            <a:xfrm>
              <a:off x="4711250" y="3835925"/>
              <a:ext cx="1509850" cy="10456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pSp>
        <p:nvGrpSpPr>
          <p:cNvPr id="163" name="Google Shape;163;p21"/>
          <p:cNvGrpSpPr/>
          <p:nvPr/>
        </p:nvGrpSpPr>
        <p:grpSpPr>
          <a:xfrm>
            <a:off x="-833057" y="-691533"/>
            <a:ext cx="2372300" cy="2342100"/>
            <a:chOff x="-833057" y="-691533"/>
            <a:chExt cx="2372300" cy="2342100"/>
          </a:xfrm>
        </p:grpSpPr>
        <p:sp>
          <p:nvSpPr>
            <p:cNvPr id="164" name="Google Shape;164;p2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21"/>
          <p:cNvGrpSpPr/>
          <p:nvPr/>
        </p:nvGrpSpPr>
        <p:grpSpPr>
          <a:xfrm rot="10800000">
            <a:off x="7525368" y="3516667"/>
            <a:ext cx="2372300" cy="2342100"/>
            <a:chOff x="-833057" y="-691533"/>
            <a:chExt cx="2372300" cy="2342100"/>
          </a:xfrm>
        </p:grpSpPr>
        <p:sp>
          <p:nvSpPr>
            <p:cNvPr id="167" name="Google Shape;167;p2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1"/>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70" name="Google Shape;170;p21"/>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Javascript / ECMAScript 2019</a:t>
            </a:r>
            <a:endParaRPr b="1" sz="1200"/>
          </a:p>
          <a:p>
            <a:pPr indent="0" lvl="0" marL="0" rtl="0" algn="l">
              <a:spcBef>
                <a:spcPts val="1600"/>
              </a:spcBef>
              <a:spcAft>
                <a:spcPts val="0"/>
              </a:spcAft>
              <a:buNone/>
            </a:pPr>
            <a:r>
              <a:rPr lang="es" sz="1200"/>
              <a:t>Es un lenguaje de programación interpretado, dialecto del estándar ECMAScript. Se define como orientado a objetos, ​ basado en prototipos, imperativo, débilmente tipado y dinámico.</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71" name="Google Shape;171;p21"/>
          <p:cNvPicPr preferRelativeResize="0"/>
          <p:nvPr/>
        </p:nvPicPr>
        <p:blipFill>
          <a:blip r:embed="rId3">
            <a:alphaModFix/>
          </a:blip>
          <a:stretch>
            <a:fillRect/>
          </a:stretch>
        </p:blipFill>
        <p:spPr>
          <a:xfrm>
            <a:off x="3441300" y="3753800"/>
            <a:ext cx="2261400" cy="1272050"/>
          </a:xfrm>
          <a:prstGeom prst="rect">
            <a:avLst/>
          </a:prstGeom>
          <a:noFill/>
          <a:ln>
            <a:noFill/>
          </a:ln>
        </p:spPr>
      </p:pic>
      <p:pic>
        <p:nvPicPr>
          <p:cNvPr id="172" name="Google Shape;172;p21"/>
          <p:cNvPicPr preferRelativeResize="0"/>
          <p:nvPr/>
        </p:nvPicPr>
        <p:blipFill>
          <a:blip r:embed="rId4">
            <a:alphaModFix/>
          </a:blip>
          <a:stretch>
            <a:fillRect/>
          </a:stretch>
        </p:blipFill>
        <p:spPr>
          <a:xfrm>
            <a:off x="7254226" y="239225"/>
            <a:ext cx="1320824" cy="1863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