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7106279f7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7106279f7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7106279f7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106279f7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6fdda14cb5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6fdda14cb5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7106279f76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7106279f76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6fdda14cb5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6fdda14cb5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6fdda14cb5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6fdda14cb5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6fdda14cb5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6fdda14cb5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85b9fc11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85b9fc11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8741e09c5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8741e09c5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8741e09c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8741e09c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6fdda14cb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6fdda14cb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6fdda14cb5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6fdda14cb5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7106279f76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7106279f76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871011e28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871011e28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871011e28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871011e28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6fdda14cb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6fdda14cb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fdda14cb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fdda14cb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6fdda14cb5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fdda14cb5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6fdda14cb5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6fdda14cb5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6fdda14cb5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fdda14cb5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6fdda14cb5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6fdda14cb5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6fdda14cb5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fdda14cb5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9.png"/><Relationship Id="rId5"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3.png"/><Relationship Id="rId4" Type="http://schemas.openxmlformats.org/officeDocument/2006/relationships/image" Target="../media/image30.png"/><Relationship Id="rId5"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hyperlink" Target="https://ludiba.org" TargetMode="External"/><Relationship Id="rId4" Type="http://schemas.openxmlformats.org/officeDocument/2006/relationships/hyperlink" Target="https://blog.ludiba.org" TargetMode="External"/><Relationship Id="rId5" Type="http://schemas.openxmlformats.org/officeDocument/2006/relationships/hyperlink" Target="https://hub.docker.com/u/redxlus" TargetMode="External"/><Relationship Id="rId6" Type="http://schemas.openxmlformats.org/officeDocument/2006/relationships/hyperlink" Target="https://github.com/RedxLus/open-source-host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15.png"/><Relationship Id="rId6" Type="http://schemas.openxmlformats.org/officeDocument/2006/relationships/image" Target="../media/image2.png"/><Relationship Id="rId7"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8.png"/><Relationship Id="rId5" Type="http://schemas.openxmlformats.org/officeDocument/2006/relationships/image" Target="../media/image18.jpg"/><Relationship Id="rId6"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2190750" y="-764825"/>
            <a:ext cx="4762500" cy="4762500"/>
          </a:xfrm>
          <a:prstGeom prst="rect">
            <a:avLst/>
          </a:prstGeom>
          <a:noFill/>
          <a:ln>
            <a:noFill/>
          </a:ln>
        </p:spPr>
      </p:pic>
      <p:sp>
        <p:nvSpPr>
          <p:cNvPr id="55" name="Google Shape;55;p13"/>
          <p:cNvSpPr txBox="1"/>
          <p:nvPr>
            <p:ph idx="1" type="subTitle"/>
          </p:nvPr>
        </p:nvSpPr>
        <p:spPr>
          <a:xfrm>
            <a:off x="311700" y="2834125"/>
            <a:ext cx="8520600" cy="123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a:t>POR: LUIS DIÉGUEZ BARRIO</a:t>
            </a:r>
            <a:endParaRPr b="1"/>
          </a:p>
          <a:p>
            <a:pPr indent="0" lvl="0" marL="0" rtl="0" algn="ctr">
              <a:spcBef>
                <a:spcPts val="0"/>
              </a:spcBef>
              <a:spcAft>
                <a:spcPts val="0"/>
              </a:spcAft>
              <a:buNone/>
            </a:pPr>
            <a:r>
              <a:rPr lang="es" sz="2400">
                <a:solidFill>
                  <a:srgbClr val="999999"/>
                </a:solidFill>
              </a:rPr>
              <a:t>2ºASIR</a:t>
            </a:r>
            <a:endParaRPr sz="2400">
              <a:solidFill>
                <a:srgbClr val="999999"/>
              </a:solidFill>
            </a:endParaRPr>
          </a:p>
        </p:txBody>
      </p:sp>
      <p:grpSp>
        <p:nvGrpSpPr>
          <p:cNvPr id="56" name="Google Shape;56;p13"/>
          <p:cNvGrpSpPr/>
          <p:nvPr/>
        </p:nvGrpSpPr>
        <p:grpSpPr>
          <a:xfrm>
            <a:off x="-833057" y="-691533"/>
            <a:ext cx="2372300" cy="2342100"/>
            <a:chOff x="-833057" y="-691533"/>
            <a:chExt cx="2372300" cy="2342100"/>
          </a:xfrm>
        </p:grpSpPr>
        <p:sp>
          <p:nvSpPr>
            <p:cNvPr id="57" name="Google Shape;57;p13"/>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13"/>
          <p:cNvGrpSpPr/>
          <p:nvPr/>
        </p:nvGrpSpPr>
        <p:grpSpPr>
          <a:xfrm rot="10800000">
            <a:off x="7525368" y="3516667"/>
            <a:ext cx="2372300" cy="2342100"/>
            <a:chOff x="-833057" y="-691533"/>
            <a:chExt cx="2372300" cy="2342100"/>
          </a:xfrm>
        </p:grpSpPr>
        <p:sp>
          <p:nvSpPr>
            <p:cNvPr id="60" name="Google Shape;60;p13"/>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2" name="Google Shape;62;p13"/>
          <p:cNvPicPr preferRelativeResize="0"/>
          <p:nvPr/>
        </p:nvPicPr>
        <p:blipFill>
          <a:blip r:embed="rId4">
            <a:alphaModFix/>
          </a:blip>
          <a:stretch>
            <a:fillRect/>
          </a:stretch>
        </p:blipFill>
        <p:spPr>
          <a:xfrm>
            <a:off x="3700196" y="3872671"/>
            <a:ext cx="1743600" cy="1160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grpSp>
        <p:nvGrpSpPr>
          <p:cNvPr id="178" name="Google Shape;178;p22"/>
          <p:cNvGrpSpPr/>
          <p:nvPr/>
        </p:nvGrpSpPr>
        <p:grpSpPr>
          <a:xfrm>
            <a:off x="-833057" y="-691533"/>
            <a:ext cx="2372300" cy="2342100"/>
            <a:chOff x="-833057" y="-691533"/>
            <a:chExt cx="2372300" cy="2342100"/>
          </a:xfrm>
        </p:grpSpPr>
        <p:sp>
          <p:nvSpPr>
            <p:cNvPr id="179" name="Google Shape;179;p22"/>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2"/>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 name="Google Shape;181;p22"/>
          <p:cNvGrpSpPr/>
          <p:nvPr/>
        </p:nvGrpSpPr>
        <p:grpSpPr>
          <a:xfrm rot="10800000">
            <a:off x="7525368" y="3516667"/>
            <a:ext cx="2372300" cy="2342100"/>
            <a:chOff x="-833057" y="-691533"/>
            <a:chExt cx="2372300" cy="2342100"/>
          </a:xfrm>
        </p:grpSpPr>
        <p:sp>
          <p:nvSpPr>
            <p:cNvPr id="182" name="Google Shape;182;p22"/>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2"/>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 name="Google Shape;184;p22"/>
          <p:cNvSpPr txBox="1"/>
          <p:nvPr>
            <p:ph idx="4294967295" type="title"/>
          </p:nvPr>
        </p:nvSpPr>
        <p:spPr>
          <a:xfrm>
            <a:off x="568950" y="641975"/>
            <a:ext cx="8006100" cy="5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TECNOLOGÍAS A UTILIZAR</a:t>
            </a:r>
            <a:endParaRPr b="1"/>
          </a:p>
        </p:txBody>
      </p:sp>
      <p:sp>
        <p:nvSpPr>
          <p:cNvPr id="185" name="Google Shape;185;p22"/>
          <p:cNvSpPr txBox="1"/>
          <p:nvPr>
            <p:ph idx="4294967295" type="body"/>
          </p:nvPr>
        </p:nvSpPr>
        <p:spPr>
          <a:xfrm>
            <a:off x="568950" y="1281850"/>
            <a:ext cx="8006100" cy="37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1"/>
                </a:solidFill>
              </a:rPr>
              <a:t>Client-side:</a:t>
            </a:r>
            <a:endParaRPr b="1">
              <a:solidFill>
                <a:schemeClr val="dk1"/>
              </a:solidFill>
            </a:endParaRPr>
          </a:p>
          <a:p>
            <a:pPr indent="-304800" lvl="0" marL="457200" rtl="0" algn="l">
              <a:spcBef>
                <a:spcPts val="1600"/>
              </a:spcBef>
              <a:spcAft>
                <a:spcPts val="0"/>
              </a:spcAft>
              <a:buSzPts val="1200"/>
              <a:buChar char="●"/>
            </a:pPr>
            <a:r>
              <a:rPr b="1" lang="es" sz="1200"/>
              <a:t>PHP</a:t>
            </a:r>
            <a:endParaRPr b="1" sz="1200"/>
          </a:p>
          <a:p>
            <a:pPr indent="0" lvl="0" marL="0" rtl="0" algn="l">
              <a:spcBef>
                <a:spcPts val="1600"/>
              </a:spcBef>
              <a:spcAft>
                <a:spcPts val="0"/>
              </a:spcAft>
              <a:buNone/>
            </a:pPr>
            <a:r>
              <a:rPr lang="es" sz="1200"/>
              <a:t>Es un lenguaje de código abierto especialmente adecuado para el desarrollo web y que puede ser incrustado en HTML. </a:t>
            </a:r>
            <a:endParaRPr sz="1200"/>
          </a:p>
          <a:p>
            <a:pPr indent="0" lvl="0" marL="0" rtl="0" algn="l">
              <a:spcBef>
                <a:spcPts val="1600"/>
              </a:spcBef>
              <a:spcAft>
                <a:spcPts val="0"/>
              </a:spcAft>
              <a:buNone/>
            </a:pPr>
            <a:r>
              <a:rPr lang="es" sz="1200"/>
              <a:t>Con el cual creé un theme de Wordpress desde 0.</a:t>
            </a:r>
            <a:endParaRPr sz="1200"/>
          </a:p>
          <a:p>
            <a:pPr indent="0" lvl="0" marL="457200" rtl="0" algn="l">
              <a:spcBef>
                <a:spcPts val="1600"/>
              </a:spcBef>
              <a:spcAft>
                <a:spcPts val="0"/>
              </a:spcAft>
              <a:buNone/>
            </a:pPr>
            <a:r>
              <a:t/>
            </a:r>
            <a:endParaRPr b="1" sz="1200"/>
          </a:p>
          <a:p>
            <a:pPr indent="0" lvl="0" marL="0" rtl="0" algn="l">
              <a:spcBef>
                <a:spcPts val="1600"/>
              </a:spcBef>
              <a:spcAft>
                <a:spcPts val="0"/>
              </a:spcAft>
              <a:buNone/>
            </a:pPr>
            <a:r>
              <a:t/>
            </a:r>
            <a:endParaRPr b="1"/>
          </a:p>
          <a:p>
            <a:pPr indent="0" lvl="0" marL="0" rtl="0" algn="l">
              <a:spcBef>
                <a:spcPts val="1600"/>
              </a:spcBef>
              <a:spcAft>
                <a:spcPts val="1600"/>
              </a:spcAft>
              <a:buNone/>
            </a:pPr>
            <a:r>
              <a:t/>
            </a:r>
            <a:endParaRPr/>
          </a:p>
        </p:txBody>
      </p:sp>
      <p:pic>
        <p:nvPicPr>
          <p:cNvPr id="186" name="Google Shape;186;p22"/>
          <p:cNvPicPr preferRelativeResize="0"/>
          <p:nvPr/>
        </p:nvPicPr>
        <p:blipFill>
          <a:blip r:embed="rId3">
            <a:alphaModFix/>
          </a:blip>
          <a:stretch>
            <a:fillRect/>
          </a:stretch>
        </p:blipFill>
        <p:spPr>
          <a:xfrm>
            <a:off x="3254492" y="3602725"/>
            <a:ext cx="2635000" cy="1423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grpSp>
        <p:nvGrpSpPr>
          <p:cNvPr id="191" name="Google Shape;191;p23"/>
          <p:cNvGrpSpPr/>
          <p:nvPr/>
        </p:nvGrpSpPr>
        <p:grpSpPr>
          <a:xfrm>
            <a:off x="-833057" y="-691533"/>
            <a:ext cx="2372300" cy="2342100"/>
            <a:chOff x="-833057" y="-691533"/>
            <a:chExt cx="2372300" cy="2342100"/>
          </a:xfrm>
        </p:grpSpPr>
        <p:sp>
          <p:nvSpPr>
            <p:cNvPr id="192" name="Google Shape;192;p23"/>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3"/>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23"/>
          <p:cNvGrpSpPr/>
          <p:nvPr/>
        </p:nvGrpSpPr>
        <p:grpSpPr>
          <a:xfrm rot="10800000">
            <a:off x="7525368" y="3516667"/>
            <a:ext cx="2372300" cy="2342100"/>
            <a:chOff x="-833057" y="-691533"/>
            <a:chExt cx="2372300" cy="2342100"/>
          </a:xfrm>
        </p:grpSpPr>
        <p:sp>
          <p:nvSpPr>
            <p:cNvPr id="195" name="Google Shape;195;p23"/>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3"/>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 name="Google Shape;197;p23"/>
          <p:cNvSpPr txBox="1"/>
          <p:nvPr>
            <p:ph idx="4294967295" type="title"/>
          </p:nvPr>
        </p:nvSpPr>
        <p:spPr>
          <a:xfrm>
            <a:off x="568950" y="641975"/>
            <a:ext cx="8006100" cy="5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TECNOLOGÍAS A UTILIZAR</a:t>
            </a:r>
            <a:endParaRPr b="1"/>
          </a:p>
        </p:txBody>
      </p:sp>
      <p:sp>
        <p:nvSpPr>
          <p:cNvPr id="198" name="Google Shape;198;p23"/>
          <p:cNvSpPr txBox="1"/>
          <p:nvPr>
            <p:ph idx="4294967295" type="body"/>
          </p:nvPr>
        </p:nvSpPr>
        <p:spPr>
          <a:xfrm>
            <a:off x="568950" y="1281850"/>
            <a:ext cx="8006100" cy="37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1"/>
                </a:solidFill>
              </a:rPr>
              <a:t>Client-side:</a:t>
            </a:r>
            <a:endParaRPr b="1">
              <a:solidFill>
                <a:schemeClr val="dk1"/>
              </a:solidFill>
            </a:endParaRPr>
          </a:p>
          <a:p>
            <a:pPr indent="-304800" lvl="0" marL="457200" rtl="0" algn="l">
              <a:spcBef>
                <a:spcPts val="1600"/>
              </a:spcBef>
              <a:spcAft>
                <a:spcPts val="0"/>
              </a:spcAft>
              <a:buSzPts val="1200"/>
              <a:buChar char="●"/>
            </a:pPr>
            <a:r>
              <a:rPr b="1" lang="es" sz="1200"/>
              <a:t>MySQL</a:t>
            </a:r>
            <a:endParaRPr b="1" sz="1200"/>
          </a:p>
          <a:p>
            <a:pPr indent="0" lvl="0" marL="0" rtl="0" algn="l">
              <a:spcBef>
                <a:spcPts val="1600"/>
              </a:spcBef>
              <a:spcAft>
                <a:spcPts val="0"/>
              </a:spcAft>
              <a:buNone/>
            </a:pPr>
            <a:r>
              <a:rPr lang="es" sz="1200"/>
              <a:t>Es un sistema de gestión de bases de datos relacional desarrollado bajo licencia dual.</a:t>
            </a:r>
            <a:endParaRPr sz="1200"/>
          </a:p>
          <a:p>
            <a:pPr indent="0" lvl="0" marL="0" rtl="0" algn="l">
              <a:spcBef>
                <a:spcPts val="1600"/>
              </a:spcBef>
              <a:spcAft>
                <a:spcPts val="0"/>
              </a:spcAft>
              <a:buNone/>
            </a:pPr>
            <a:r>
              <a:rPr lang="es" sz="1200"/>
              <a:t>Base de datos para</a:t>
            </a:r>
            <a:r>
              <a:rPr lang="es" sz="1200"/>
              <a:t> Wordpress y Nextcloud.</a:t>
            </a:r>
            <a:endParaRPr sz="1200"/>
          </a:p>
          <a:p>
            <a:pPr indent="0" lvl="0" marL="457200" rtl="0" algn="l">
              <a:spcBef>
                <a:spcPts val="1600"/>
              </a:spcBef>
              <a:spcAft>
                <a:spcPts val="0"/>
              </a:spcAft>
              <a:buNone/>
            </a:pPr>
            <a:r>
              <a:t/>
            </a:r>
            <a:endParaRPr b="1" sz="1200"/>
          </a:p>
          <a:p>
            <a:pPr indent="0" lvl="0" marL="0" rtl="0" algn="l">
              <a:spcBef>
                <a:spcPts val="1600"/>
              </a:spcBef>
              <a:spcAft>
                <a:spcPts val="0"/>
              </a:spcAft>
              <a:buNone/>
            </a:pPr>
            <a:r>
              <a:t/>
            </a:r>
            <a:endParaRPr b="1"/>
          </a:p>
          <a:p>
            <a:pPr indent="0" lvl="0" marL="0" rtl="0" algn="l">
              <a:spcBef>
                <a:spcPts val="1600"/>
              </a:spcBef>
              <a:spcAft>
                <a:spcPts val="1600"/>
              </a:spcAft>
              <a:buNone/>
            </a:pPr>
            <a:r>
              <a:t/>
            </a:r>
            <a:endParaRPr/>
          </a:p>
        </p:txBody>
      </p:sp>
      <p:pic>
        <p:nvPicPr>
          <p:cNvPr id="199" name="Google Shape;199;p23"/>
          <p:cNvPicPr preferRelativeResize="0"/>
          <p:nvPr/>
        </p:nvPicPr>
        <p:blipFill>
          <a:blip r:embed="rId3">
            <a:alphaModFix/>
          </a:blip>
          <a:stretch>
            <a:fillRect/>
          </a:stretch>
        </p:blipFill>
        <p:spPr>
          <a:xfrm>
            <a:off x="3490238" y="2862325"/>
            <a:ext cx="2163523" cy="216352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grpSp>
        <p:nvGrpSpPr>
          <p:cNvPr id="204" name="Google Shape;204;p24"/>
          <p:cNvGrpSpPr/>
          <p:nvPr/>
        </p:nvGrpSpPr>
        <p:grpSpPr>
          <a:xfrm>
            <a:off x="-833057" y="-691533"/>
            <a:ext cx="2372300" cy="2342100"/>
            <a:chOff x="-833057" y="-691533"/>
            <a:chExt cx="2372300" cy="2342100"/>
          </a:xfrm>
        </p:grpSpPr>
        <p:sp>
          <p:nvSpPr>
            <p:cNvPr id="205" name="Google Shape;205;p24"/>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4"/>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7" name="Google Shape;207;p24"/>
          <p:cNvGrpSpPr/>
          <p:nvPr/>
        </p:nvGrpSpPr>
        <p:grpSpPr>
          <a:xfrm rot="10800000">
            <a:off x="7525368" y="3516667"/>
            <a:ext cx="2372300" cy="2342100"/>
            <a:chOff x="-833057" y="-691533"/>
            <a:chExt cx="2372300" cy="2342100"/>
          </a:xfrm>
        </p:grpSpPr>
        <p:sp>
          <p:nvSpPr>
            <p:cNvPr id="208" name="Google Shape;208;p24"/>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4"/>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 name="Google Shape;210;p24"/>
          <p:cNvSpPr txBox="1"/>
          <p:nvPr>
            <p:ph idx="4294967295" type="title"/>
          </p:nvPr>
        </p:nvSpPr>
        <p:spPr>
          <a:xfrm>
            <a:off x="568950" y="641975"/>
            <a:ext cx="8006100" cy="5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TECNOLOGÍAS A UTILIZAR</a:t>
            </a:r>
            <a:endParaRPr b="1"/>
          </a:p>
        </p:txBody>
      </p:sp>
      <p:sp>
        <p:nvSpPr>
          <p:cNvPr id="211" name="Google Shape;211;p24"/>
          <p:cNvSpPr txBox="1"/>
          <p:nvPr>
            <p:ph idx="4294967295" type="body"/>
          </p:nvPr>
        </p:nvSpPr>
        <p:spPr>
          <a:xfrm>
            <a:off x="568950" y="1281850"/>
            <a:ext cx="8006100" cy="37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1"/>
                </a:solidFill>
              </a:rPr>
              <a:t>Client-side + Server-side:</a:t>
            </a:r>
            <a:endParaRPr b="1">
              <a:solidFill>
                <a:schemeClr val="dk1"/>
              </a:solidFill>
            </a:endParaRPr>
          </a:p>
          <a:p>
            <a:pPr indent="-304800" lvl="0" marL="457200" rtl="0" algn="l">
              <a:spcBef>
                <a:spcPts val="1600"/>
              </a:spcBef>
              <a:spcAft>
                <a:spcPts val="0"/>
              </a:spcAft>
              <a:buSzPts val="1200"/>
              <a:buChar char="●"/>
            </a:pPr>
            <a:r>
              <a:rPr b="1" lang="es" sz="1200"/>
              <a:t>Cpanel en Banahosting</a:t>
            </a:r>
            <a:endParaRPr b="1" sz="1200"/>
          </a:p>
          <a:p>
            <a:pPr indent="0" lvl="0" marL="0" rtl="0" algn="l">
              <a:lnSpc>
                <a:spcPct val="100000"/>
              </a:lnSpc>
              <a:spcBef>
                <a:spcPts val="1600"/>
              </a:spcBef>
              <a:spcAft>
                <a:spcPts val="0"/>
              </a:spcAft>
              <a:buClr>
                <a:schemeClr val="dk1"/>
              </a:buClr>
              <a:buSzPts val="1100"/>
              <a:buFont typeface="Arial"/>
              <a:buNone/>
            </a:pPr>
            <a:r>
              <a:t/>
            </a:r>
            <a:endParaRPr sz="1200"/>
          </a:p>
          <a:p>
            <a:pPr indent="-304800" lvl="1" marL="914400" rtl="0" algn="l">
              <a:spcBef>
                <a:spcPts val="0"/>
              </a:spcBef>
              <a:spcAft>
                <a:spcPts val="0"/>
              </a:spcAft>
              <a:buSzPts val="1200"/>
              <a:buChar char="○"/>
            </a:pPr>
            <a:r>
              <a:rPr lang="es" sz="1200"/>
              <a:t>NodeJS App: Para la página principal</a:t>
            </a:r>
            <a:endParaRPr sz="1200"/>
          </a:p>
          <a:p>
            <a:pPr indent="-304800" lvl="1" marL="914400" rtl="0" algn="l">
              <a:spcBef>
                <a:spcPts val="0"/>
              </a:spcBef>
              <a:spcAft>
                <a:spcPts val="0"/>
              </a:spcAft>
              <a:buSzPts val="1200"/>
              <a:buChar char="○"/>
            </a:pPr>
            <a:r>
              <a:rPr lang="es" sz="1200"/>
              <a:t>Wordpress: Para el blog</a:t>
            </a:r>
            <a:endParaRPr sz="1200"/>
          </a:p>
          <a:p>
            <a:pPr indent="0" lvl="0" marL="457200" rtl="0" algn="l">
              <a:spcBef>
                <a:spcPts val="1600"/>
              </a:spcBef>
              <a:spcAft>
                <a:spcPts val="0"/>
              </a:spcAft>
              <a:buNone/>
            </a:pPr>
            <a:r>
              <a:t/>
            </a:r>
            <a:endParaRPr b="1" sz="1200"/>
          </a:p>
          <a:p>
            <a:pPr indent="0" lvl="0" marL="0" rtl="0" algn="l">
              <a:spcBef>
                <a:spcPts val="1600"/>
              </a:spcBef>
              <a:spcAft>
                <a:spcPts val="0"/>
              </a:spcAft>
              <a:buNone/>
            </a:pPr>
            <a:r>
              <a:t/>
            </a:r>
            <a:endParaRPr b="1"/>
          </a:p>
          <a:p>
            <a:pPr indent="0" lvl="0" marL="0" rtl="0" algn="l">
              <a:spcBef>
                <a:spcPts val="1600"/>
              </a:spcBef>
              <a:spcAft>
                <a:spcPts val="1600"/>
              </a:spcAft>
              <a:buNone/>
            </a:pPr>
            <a:r>
              <a:t/>
            </a:r>
            <a:endParaRPr/>
          </a:p>
        </p:txBody>
      </p:sp>
      <p:pic>
        <p:nvPicPr>
          <p:cNvPr id="212" name="Google Shape;212;p24"/>
          <p:cNvPicPr preferRelativeResize="0"/>
          <p:nvPr/>
        </p:nvPicPr>
        <p:blipFill>
          <a:blip r:embed="rId3">
            <a:alphaModFix/>
          </a:blip>
          <a:stretch>
            <a:fillRect/>
          </a:stretch>
        </p:blipFill>
        <p:spPr>
          <a:xfrm>
            <a:off x="568950" y="4084188"/>
            <a:ext cx="2171700" cy="752475"/>
          </a:xfrm>
          <a:prstGeom prst="rect">
            <a:avLst/>
          </a:prstGeom>
          <a:noFill/>
          <a:ln>
            <a:noFill/>
          </a:ln>
        </p:spPr>
      </p:pic>
      <p:grpSp>
        <p:nvGrpSpPr>
          <p:cNvPr id="213" name="Google Shape;213;p24"/>
          <p:cNvGrpSpPr/>
          <p:nvPr/>
        </p:nvGrpSpPr>
        <p:grpSpPr>
          <a:xfrm>
            <a:off x="3321663" y="3579425"/>
            <a:ext cx="4513325" cy="1257250"/>
            <a:chOff x="1464475" y="3280925"/>
            <a:chExt cx="4513325" cy="1257250"/>
          </a:xfrm>
        </p:grpSpPr>
        <p:pic>
          <p:nvPicPr>
            <p:cNvPr id="214" name="Google Shape;214;p24"/>
            <p:cNvPicPr preferRelativeResize="0"/>
            <p:nvPr/>
          </p:nvPicPr>
          <p:blipFill>
            <a:blip r:embed="rId4">
              <a:alphaModFix/>
            </a:blip>
            <a:stretch>
              <a:fillRect/>
            </a:stretch>
          </p:blipFill>
          <p:spPr>
            <a:xfrm>
              <a:off x="1464475" y="3280925"/>
              <a:ext cx="2263050" cy="1257250"/>
            </a:xfrm>
            <a:prstGeom prst="rect">
              <a:avLst/>
            </a:prstGeom>
            <a:noFill/>
            <a:ln>
              <a:noFill/>
            </a:ln>
          </p:spPr>
        </p:pic>
        <p:pic>
          <p:nvPicPr>
            <p:cNvPr id="215" name="Google Shape;215;p24"/>
            <p:cNvPicPr preferRelativeResize="0"/>
            <p:nvPr/>
          </p:nvPicPr>
          <p:blipFill>
            <a:blip r:embed="rId5">
              <a:alphaModFix/>
            </a:blip>
            <a:stretch>
              <a:fillRect/>
            </a:stretch>
          </p:blipFill>
          <p:spPr>
            <a:xfrm>
              <a:off x="4202300" y="3357475"/>
              <a:ext cx="1775501" cy="1104150"/>
            </a:xfrm>
            <a:prstGeom prst="rect">
              <a:avLst/>
            </a:prstGeom>
            <a:noFill/>
            <a:ln>
              <a:noFill/>
            </a:ln>
          </p:spPr>
        </p:pic>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grpSp>
        <p:nvGrpSpPr>
          <p:cNvPr id="220" name="Google Shape;220;p25"/>
          <p:cNvGrpSpPr/>
          <p:nvPr/>
        </p:nvGrpSpPr>
        <p:grpSpPr>
          <a:xfrm>
            <a:off x="-833057" y="-691533"/>
            <a:ext cx="2372300" cy="2342100"/>
            <a:chOff x="-833057" y="-691533"/>
            <a:chExt cx="2372300" cy="2342100"/>
          </a:xfrm>
        </p:grpSpPr>
        <p:sp>
          <p:nvSpPr>
            <p:cNvPr id="221" name="Google Shape;221;p25"/>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5"/>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25"/>
          <p:cNvGrpSpPr/>
          <p:nvPr/>
        </p:nvGrpSpPr>
        <p:grpSpPr>
          <a:xfrm rot="10800000">
            <a:off x="7525368" y="3516667"/>
            <a:ext cx="2372300" cy="2342100"/>
            <a:chOff x="-833057" y="-691533"/>
            <a:chExt cx="2372300" cy="2342100"/>
          </a:xfrm>
        </p:grpSpPr>
        <p:sp>
          <p:nvSpPr>
            <p:cNvPr id="224" name="Google Shape;224;p25"/>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5"/>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6" name="Google Shape;226;p25"/>
          <p:cNvSpPr txBox="1"/>
          <p:nvPr>
            <p:ph idx="4294967295" type="title"/>
          </p:nvPr>
        </p:nvSpPr>
        <p:spPr>
          <a:xfrm>
            <a:off x="568950" y="641975"/>
            <a:ext cx="8006100" cy="5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TECNOLOGÍAS A UTILIZAR</a:t>
            </a:r>
            <a:endParaRPr b="1"/>
          </a:p>
        </p:txBody>
      </p:sp>
      <p:sp>
        <p:nvSpPr>
          <p:cNvPr id="227" name="Google Shape;227;p25"/>
          <p:cNvSpPr txBox="1"/>
          <p:nvPr>
            <p:ph idx="4294967295" type="body"/>
          </p:nvPr>
        </p:nvSpPr>
        <p:spPr>
          <a:xfrm>
            <a:off x="568950" y="1281850"/>
            <a:ext cx="8006100" cy="37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1"/>
                </a:solidFill>
              </a:rPr>
              <a:t>Client-side + Server-side:</a:t>
            </a:r>
            <a:endParaRPr b="1">
              <a:solidFill>
                <a:schemeClr val="dk1"/>
              </a:solidFill>
            </a:endParaRPr>
          </a:p>
          <a:p>
            <a:pPr indent="-304800" lvl="0" marL="457200" rtl="0" algn="l">
              <a:spcBef>
                <a:spcPts val="1600"/>
              </a:spcBef>
              <a:spcAft>
                <a:spcPts val="0"/>
              </a:spcAft>
              <a:buSzPts val="1200"/>
              <a:buChar char="●"/>
            </a:pPr>
            <a:r>
              <a:rPr b="1" lang="es" sz="1200"/>
              <a:t>CDN</a:t>
            </a:r>
            <a:endParaRPr b="1" sz="1200"/>
          </a:p>
          <a:p>
            <a:pPr indent="0" lvl="0" marL="0" rtl="0" algn="l">
              <a:lnSpc>
                <a:spcPct val="100000"/>
              </a:lnSpc>
              <a:spcBef>
                <a:spcPts val="1600"/>
              </a:spcBef>
              <a:spcAft>
                <a:spcPts val="0"/>
              </a:spcAft>
              <a:buClr>
                <a:schemeClr val="dk1"/>
              </a:buClr>
              <a:buSzPts val="1100"/>
              <a:buFont typeface="Arial"/>
              <a:buNone/>
            </a:pPr>
            <a:r>
              <a:rPr lang="es" sz="1200"/>
              <a:t>Una red de distribución de contenidos es una red superpuesta de computadoras que contienen copias de datos, colocados en varios puntos de una red con el fin de maximizar el ancho de banda para el acceso a los datos de clientes por la red. </a:t>
            </a:r>
            <a:endParaRPr sz="1200"/>
          </a:p>
          <a:p>
            <a:pPr indent="0" lvl="0" marL="0" rtl="0" algn="l">
              <a:lnSpc>
                <a:spcPct val="100000"/>
              </a:lnSpc>
              <a:spcBef>
                <a:spcPts val="0"/>
              </a:spcBef>
              <a:spcAft>
                <a:spcPts val="0"/>
              </a:spcAft>
              <a:buClr>
                <a:schemeClr val="dk1"/>
              </a:buClr>
              <a:buSzPts val="1100"/>
              <a:buFont typeface="Arial"/>
              <a:buNone/>
            </a:pPr>
            <a:r>
              <a:t/>
            </a:r>
            <a:endParaRPr sz="1200"/>
          </a:p>
          <a:p>
            <a:pPr indent="-304800" lvl="1" marL="914400" rtl="0" algn="l">
              <a:spcBef>
                <a:spcPts val="0"/>
              </a:spcBef>
              <a:spcAft>
                <a:spcPts val="0"/>
              </a:spcAft>
              <a:buSzPts val="1200"/>
              <a:buChar char="○"/>
            </a:pPr>
            <a:r>
              <a:rPr lang="es" sz="1200"/>
              <a:t>CloudFlare</a:t>
            </a:r>
            <a:endParaRPr sz="1200"/>
          </a:p>
          <a:p>
            <a:pPr indent="0" lvl="0" marL="457200" rtl="0" algn="l">
              <a:spcBef>
                <a:spcPts val="1600"/>
              </a:spcBef>
              <a:spcAft>
                <a:spcPts val="0"/>
              </a:spcAft>
              <a:buNone/>
            </a:pPr>
            <a:r>
              <a:t/>
            </a:r>
            <a:endParaRPr b="1" sz="1200"/>
          </a:p>
          <a:p>
            <a:pPr indent="0" lvl="0" marL="0" rtl="0" algn="l">
              <a:spcBef>
                <a:spcPts val="1600"/>
              </a:spcBef>
              <a:spcAft>
                <a:spcPts val="0"/>
              </a:spcAft>
              <a:buNone/>
            </a:pPr>
            <a:r>
              <a:t/>
            </a:r>
            <a:endParaRPr b="1"/>
          </a:p>
          <a:p>
            <a:pPr indent="0" lvl="0" marL="0" rtl="0" algn="l">
              <a:spcBef>
                <a:spcPts val="1600"/>
              </a:spcBef>
              <a:spcAft>
                <a:spcPts val="1600"/>
              </a:spcAft>
              <a:buNone/>
            </a:pPr>
            <a:r>
              <a:t/>
            </a:r>
            <a:endParaRPr/>
          </a:p>
        </p:txBody>
      </p:sp>
      <p:pic>
        <p:nvPicPr>
          <p:cNvPr id="228" name="Google Shape;228;p25"/>
          <p:cNvPicPr preferRelativeResize="0"/>
          <p:nvPr/>
        </p:nvPicPr>
        <p:blipFill>
          <a:blip r:embed="rId3">
            <a:alphaModFix/>
          </a:blip>
          <a:stretch>
            <a:fillRect/>
          </a:stretch>
        </p:blipFill>
        <p:spPr>
          <a:xfrm>
            <a:off x="2865575" y="3589844"/>
            <a:ext cx="3412851" cy="1163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grpSp>
        <p:nvGrpSpPr>
          <p:cNvPr id="233" name="Google Shape;233;p26"/>
          <p:cNvGrpSpPr/>
          <p:nvPr/>
        </p:nvGrpSpPr>
        <p:grpSpPr>
          <a:xfrm>
            <a:off x="-833057" y="-691533"/>
            <a:ext cx="2372300" cy="2342100"/>
            <a:chOff x="-833057" y="-691533"/>
            <a:chExt cx="2372300" cy="2342100"/>
          </a:xfrm>
        </p:grpSpPr>
        <p:sp>
          <p:nvSpPr>
            <p:cNvPr id="234" name="Google Shape;234;p26"/>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6"/>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 name="Google Shape;236;p26"/>
          <p:cNvGrpSpPr/>
          <p:nvPr/>
        </p:nvGrpSpPr>
        <p:grpSpPr>
          <a:xfrm rot="10800000">
            <a:off x="7525368" y="3516667"/>
            <a:ext cx="2372300" cy="2342100"/>
            <a:chOff x="-833057" y="-691533"/>
            <a:chExt cx="2372300" cy="2342100"/>
          </a:xfrm>
        </p:grpSpPr>
        <p:sp>
          <p:nvSpPr>
            <p:cNvPr id="237" name="Google Shape;237;p26"/>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6"/>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 name="Google Shape;239;p26"/>
          <p:cNvSpPr txBox="1"/>
          <p:nvPr>
            <p:ph idx="4294967295" type="title"/>
          </p:nvPr>
        </p:nvSpPr>
        <p:spPr>
          <a:xfrm>
            <a:off x="568950" y="641975"/>
            <a:ext cx="8006100" cy="5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TECNOLOGÍAS A UTILIZAR</a:t>
            </a:r>
            <a:endParaRPr b="1"/>
          </a:p>
        </p:txBody>
      </p:sp>
      <p:sp>
        <p:nvSpPr>
          <p:cNvPr id="240" name="Google Shape;240;p26"/>
          <p:cNvSpPr txBox="1"/>
          <p:nvPr>
            <p:ph idx="4294967295" type="body"/>
          </p:nvPr>
        </p:nvSpPr>
        <p:spPr>
          <a:xfrm>
            <a:off x="568950" y="1281850"/>
            <a:ext cx="8006100" cy="37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1"/>
                </a:solidFill>
              </a:rPr>
              <a:t>Virtualización cloud</a:t>
            </a:r>
            <a:r>
              <a:rPr b="1" lang="es">
                <a:solidFill>
                  <a:schemeClr val="dk1"/>
                </a:solidFill>
              </a:rPr>
              <a:t>:</a:t>
            </a:r>
            <a:endParaRPr b="1">
              <a:solidFill>
                <a:schemeClr val="dk1"/>
              </a:solidFill>
            </a:endParaRPr>
          </a:p>
          <a:p>
            <a:pPr indent="-304800" lvl="0" marL="457200" rtl="0" algn="l">
              <a:spcBef>
                <a:spcPts val="1600"/>
              </a:spcBef>
              <a:spcAft>
                <a:spcPts val="0"/>
              </a:spcAft>
              <a:buSzPts val="1200"/>
              <a:buChar char="●"/>
            </a:pPr>
            <a:r>
              <a:rPr b="1" lang="es" sz="1200"/>
              <a:t>Docker</a:t>
            </a:r>
            <a:endParaRPr sz="1200"/>
          </a:p>
          <a:p>
            <a:pPr indent="0" lvl="0" marL="0" rtl="0" algn="l">
              <a:spcBef>
                <a:spcPts val="1600"/>
              </a:spcBef>
              <a:spcAft>
                <a:spcPts val="0"/>
              </a:spcAft>
              <a:buNone/>
            </a:pPr>
            <a:r>
              <a:rPr lang="es" sz="1200"/>
              <a:t>E</a:t>
            </a:r>
            <a:r>
              <a:rPr lang="es" sz="1200"/>
              <a:t>s un proyecto de código abierto que automatiza el despliegue de aplicaciones dentro de contenedores.</a:t>
            </a:r>
            <a:endParaRPr sz="1200"/>
          </a:p>
          <a:p>
            <a:pPr indent="0" lvl="0" marL="0" rtl="0" algn="l">
              <a:spcBef>
                <a:spcPts val="1600"/>
              </a:spcBef>
              <a:spcAft>
                <a:spcPts val="0"/>
              </a:spcAft>
              <a:buNone/>
            </a:pPr>
            <a:r>
              <a:t/>
            </a:r>
            <a:endParaRPr b="1"/>
          </a:p>
          <a:p>
            <a:pPr indent="0" lvl="0" marL="0" rtl="0" algn="l">
              <a:spcBef>
                <a:spcPts val="1600"/>
              </a:spcBef>
              <a:spcAft>
                <a:spcPts val="1600"/>
              </a:spcAft>
              <a:buNone/>
            </a:pPr>
            <a:r>
              <a:t/>
            </a:r>
            <a:endParaRPr/>
          </a:p>
        </p:txBody>
      </p:sp>
      <p:pic>
        <p:nvPicPr>
          <p:cNvPr id="241" name="Google Shape;241;p26"/>
          <p:cNvPicPr preferRelativeResize="0"/>
          <p:nvPr/>
        </p:nvPicPr>
        <p:blipFill>
          <a:blip r:embed="rId3">
            <a:alphaModFix/>
          </a:blip>
          <a:stretch>
            <a:fillRect/>
          </a:stretch>
        </p:blipFill>
        <p:spPr>
          <a:xfrm>
            <a:off x="3128998" y="2454100"/>
            <a:ext cx="2886001" cy="25717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grpSp>
        <p:nvGrpSpPr>
          <p:cNvPr id="246" name="Google Shape;246;p27"/>
          <p:cNvGrpSpPr/>
          <p:nvPr/>
        </p:nvGrpSpPr>
        <p:grpSpPr>
          <a:xfrm>
            <a:off x="-833057" y="-691533"/>
            <a:ext cx="2372300" cy="2342100"/>
            <a:chOff x="-833057" y="-691533"/>
            <a:chExt cx="2372300" cy="2342100"/>
          </a:xfrm>
        </p:grpSpPr>
        <p:sp>
          <p:nvSpPr>
            <p:cNvPr id="247" name="Google Shape;247;p27"/>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7"/>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27"/>
          <p:cNvGrpSpPr/>
          <p:nvPr/>
        </p:nvGrpSpPr>
        <p:grpSpPr>
          <a:xfrm rot="10800000">
            <a:off x="7525368" y="3516667"/>
            <a:ext cx="2372300" cy="2342100"/>
            <a:chOff x="-833057" y="-691533"/>
            <a:chExt cx="2372300" cy="2342100"/>
          </a:xfrm>
        </p:grpSpPr>
        <p:sp>
          <p:nvSpPr>
            <p:cNvPr id="250" name="Google Shape;250;p27"/>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7"/>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2" name="Google Shape;252;p27"/>
          <p:cNvSpPr txBox="1"/>
          <p:nvPr>
            <p:ph idx="4294967295" type="title"/>
          </p:nvPr>
        </p:nvSpPr>
        <p:spPr>
          <a:xfrm>
            <a:off x="568950" y="641975"/>
            <a:ext cx="8006100" cy="5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TECNOLOGÍAS A UTILIZAR</a:t>
            </a:r>
            <a:endParaRPr b="1"/>
          </a:p>
        </p:txBody>
      </p:sp>
      <p:sp>
        <p:nvSpPr>
          <p:cNvPr id="253" name="Google Shape;253;p27"/>
          <p:cNvSpPr txBox="1"/>
          <p:nvPr>
            <p:ph idx="4294967295" type="body"/>
          </p:nvPr>
        </p:nvSpPr>
        <p:spPr>
          <a:xfrm>
            <a:off x="568950" y="1281850"/>
            <a:ext cx="8006100" cy="37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1"/>
                </a:solidFill>
              </a:rPr>
              <a:t>Virtualización cloud:</a:t>
            </a:r>
            <a:endParaRPr b="1">
              <a:solidFill>
                <a:schemeClr val="dk1"/>
              </a:solidFill>
            </a:endParaRPr>
          </a:p>
          <a:p>
            <a:pPr indent="-304800" lvl="0" marL="457200" rtl="0" algn="l">
              <a:spcBef>
                <a:spcPts val="1600"/>
              </a:spcBef>
              <a:spcAft>
                <a:spcPts val="0"/>
              </a:spcAft>
              <a:buSzPts val="1200"/>
              <a:buChar char="●"/>
            </a:pPr>
            <a:r>
              <a:rPr b="1" lang="es" sz="1200"/>
              <a:t>Kubernetes</a:t>
            </a:r>
            <a:endParaRPr b="1" sz="1200"/>
          </a:p>
          <a:p>
            <a:pPr indent="0" lvl="0" marL="0" rtl="0" algn="l">
              <a:spcBef>
                <a:spcPts val="1600"/>
              </a:spcBef>
              <a:spcAft>
                <a:spcPts val="0"/>
              </a:spcAft>
              <a:buNone/>
            </a:pPr>
            <a:r>
              <a:rPr lang="es" sz="1200"/>
              <a:t>Es una plataforma de código abierto para automatizar la implementación, el escalado y la administración de aplicaciones en contenedores.</a:t>
            </a:r>
            <a:endParaRPr sz="1200"/>
          </a:p>
          <a:p>
            <a:pPr indent="0" lvl="0" marL="457200" rtl="0" algn="l">
              <a:spcBef>
                <a:spcPts val="1600"/>
              </a:spcBef>
              <a:spcAft>
                <a:spcPts val="0"/>
              </a:spcAft>
              <a:buNone/>
            </a:pPr>
            <a:r>
              <a:t/>
            </a:r>
            <a:endParaRPr b="1" sz="1200"/>
          </a:p>
          <a:p>
            <a:pPr indent="0" lvl="0" marL="0" rtl="0" algn="l">
              <a:spcBef>
                <a:spcPts val="1600"/>
              </a:spcBef>
              <a:spcAft>
                <a:spcPts val="0"/>
              </a:spcAft>
              <a:buNone/>
            </a:pPr>
            <a:r>
              <a:t/>
            </a:r>
            <a:endParaRPr b="1"/>
          </a:p>
          <a:p>
            <a:pPr indent="0" lvl="0" marL="0" rtl="0" algn="l">
              <a:spcBef>
                <a:spcPts val="1600"/>
              </a:spcBef>
              <a:spcAft>
                <a:spcPts val="1600"/>
              </a:spcAft>
              <a:buNone/>
            </a:pPr>
            <a:r>
              <a:t/>
            </a:r>
            <a:endParaRPr/>
          </a:p>
        </p:txBody>
      </p:sp>
      <p:pic>
        <p:nvPicPr>
          <p:cNvPr id="254" name="Google Shape;254;p27"/>
          <p:cNvPicPr preferRelativeResize="0"/>
          <p:nvPr/>
        </p:nvPicPr>
        <p:blipFill>
          <a:blip r:embed="rId3">
            <a:alphaModFix/>
          </a:blip>
          <a:stretch>
            <a:fillRect/>
          </a:stretch>
        </p:blipFill>
        <p:spPr>
          <a:xfrm>
            <a:off x="2830525" y="2963030"/>
            <a:ext cx="3482949" cy="1772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grpSp>
        <p:nvGrpSpPr>
          <p:cNvPr id="259" name="Google Shape;259;p28"/>
          <p:cNvGrpSpPr/>
          <p:nvPr/>
        </p:nvGrpSpPr>
        <p:grpSpPr>
          <a:xfrm>
            <a:off x="-833057" y="-691533"/>
            <a:ext cx="2372300" cy="2342100"/>
            <a:chOff x="-833057" y="-691533"/>
            <a:chExt cx="2372300" cy="2342100"/>
          </a:xfrm>
        </p:grpSpPr>
        <p:sp>
          <p:nvSpPr>
            <p:cNvPr id="260" name="Google Shape;260;p28"/>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8"/>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 name="Google Shape;262;p28"/>
          <p:cNvGrpSpPr/>
          <p:nvPr/>
        </p:nvGrpSpPr>
        <p:grpSpPr>
          <a:xfrm rot="10800000">
            <a:off x="7525368" y="3516667"/>
            <a:ext cx="2372300" cy="2342100"/>
            <a:chOff x="-833057" y="-691533"/>
            <a:chExt cx="2372300" cy="2342100"/>
          </a:xfrm>
        </p:grpSpPr>
        <p:sp>
          <p:nvSpPr>
            <p:cNvPr id="263" name="Google Shape;263;p28"/>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8"/>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5" name="Google Shape;265;p28"/>
          <p:cNvSpPr txBox="1"/>
          <p:nvPr>
            <p:ph idx="4294967295" type="title"/>
          </p:nvPr>
        </p:nvSpPr>
        <p:spPr>
          <a:xfrm>
            <a:off x="568950" y="641975"/>
            <a:ext cx="8006100" cy="5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TECNOLOGÍAS A UTILIZAR</a:t>
            </a:r>
            <a:endParaRPr b="1"/>
          </a:p>
        </p:txBody>
      </p:sp>
      <p:sp>
        <p:nvSpPr>
          <p:cNvPr id="266" name="Google Shape;266;p28"/>
          <p:cNvSpPr txBox="1"/>
          <p:nvPr>
            <p:ph idx="4294967295" type="body"/>
          </p:nvPr>
        </p:nvSpPr>
        <p:spPr>
          <a:xfrm>
            <a:off x="568950" y="1281850"/>
            <a:ext cx="8006100" cy="37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1"/>
                </a:solidFill>
              </a:rPr>
              <a:t>Virtualización cloud:</a:t>
            </a:r>
            <a:endParaRPr b="1">
              <a:solidFill>
                <a:schemeClr val="dk1"/>
              </a:solidFill>
            </a:endParaRPr>
          </a:p>
          <a:p>
            <a:pPr indent="-304800" lvl="0" marL="457200" rtl="0" algn="l">
              <a:spcBef>
                <a:spcPts val="1600"/>
              </a:spcBef>
              <a:spcAft>
                <a:spcPts val="0"/>
              </a:spcAft>
              <a:buSzPts val="1200"/>
              <a:buChar char="●"/>
            </a:pPr>
            <a:r>
              <a:rPr b="1" lang="es" sz="1200"/>
              <a:t>Google Cloud SDK CLI</a:t>
            </a:r>
            <a:endParaRPr sz="1200"/>
          </a:p>
          <a:p>
            <a:pPr indent="0" lvl="0" marL="457200" rtl="0" algn="l">
              <a:spcBef>
                <a:spcPts val="1600"/>
              </a:spcBef>
              <a:spcAft>
                <a:spcPts val="0"/>
              </a:spcAft>
              <a:buNone/>
            </a:pPr>
            <a:r>
              <a:t/>
            </a:r>
            <a:endParaRPr b="1" sz="1200"/>
          </a:p>
          <a:p>
            <a:pPr indent="0" lvl="0" marL="0" rtl="0" algn="l">
              <a:spcBef>
                <a:spcPts val="1600"/>
              </a:spcBef>
              <a:spcAft>
                <a:spcPts val="0"/>
              </a:spcAft>
              <a:buNone/>
            </a:pPr>
            <a:r>
              <a:t/>
            </a:r>
            <a:endParaRPr b="1"/>
          </a:p>
          <a:p>
            <a:pPr indent="0" lvl="0" marL="0" rtl="0" algn="l">
              <a:spcBef>
                <a:spcPts val="1600"/>
              </a:spcBef>
              <a:spcAft>
                <a:spcPts val="1600"/>
              </a:spcAft>
              <a:buNone/>
            </a:pPr>
            <a:r>
              <a:t/>
            </a:r>
            <a:endParaRPr/>
          </a:p>
        </p:txBody>
      </p:sp>
      <p:pic>
        <p:nvPicPr>
          <p:cNvPr id="267" name="Google Shape;267;p28"/>
          <p:cNvPicPr preferRelativeResize="0"/>
          <p:nvPr/>
        </p:nvPicPr>
        <p:blipFill>
          <a:blip r:embed="rId3">
            <a:alphaModFix/>
          </a:blip>
          <a:stretch>
            <a:fillRect/>
          </a:stretch>
        </p:blipFill>
        <p:spPr>
          <a:xfrm>
            <a:off x="2570475" y="2608112"/>
            <a:ext cx="4003049" cy="222391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grpSp>
        <p:nvGrpSpPr>
          <p:cNvPr id="272" name="Google Shape;272;p29"/>
          <p:cNvGrpSpPr/>
          <p:nvPr/>
        </p:nvGrpSpPr>
        <p:grpSpPr>
          <a:xfrm>
            <a:off x="-833057" y="-691533"/>
            <a:ext cx="2372300" cy="2342100"/>
            <a:chOff x="-833057" y="-691533"/>
            <a:chExt cx="2372300" cy="2342100"/>
          </a:xfrm>
        </p:grpSpPr>
        <p:sp>
          <p:nvSpPr>
            <p:cNvPr id="273" name="Google Shape;273;p29"/>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9"/>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 name="Google Shape;275;p29"/>
          <p:cNvGrpSpPr/>
          <p:nvPr/>
        </p:nvGrpSpPr>
        <p:grpSpPr>
          <a:xfrm rot="10800000">
            <a:off x="7525368" y="3516667"/>
            <a:ext cx="2372300" cy="2342100"/>
            <a:chOff x="-833057" y="-691533"/>
            <a:chExt cx="2372300" cy="2342100"/>
          </a:xfrm>
        </p:grpSpPr>
        <p:sp>
          <p:nvSpPr>
            <p:cNvPr id="276" name="Google Shape;276;p29"/>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9"/>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8" name="Google Shape;278;p29"/>
          <p:cNvSpPr txBox="1"/>
          <p:nvPr>
            <p:ph idx="4294967295" type="title"/>
          </p:nvPr>
        </p:nvSpPr>
        <p:spPr>
          <a:xfrm>
            <a:off x="568950" y="641975"/>
            <a:ext cx="8006100" cy="5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TECNOLOGÍAS A UTILIZAR</a:t>
            </a:r>
            <a:endParaRPr b="1"/>
          </a:p>
        </p:txBody>
      </p:sp>
      <p:sp>
        <p:nvSpPr>
          <p:cNvPr id="279" name="Google Shape;279;p29"/>
          <p:cNvSpPr txBox="1"/>
          <p:nvPr>
            <p:ph idx="4294967295" type="body"/>
          </p:nvPr>
        </p:nvSpPr>
        <p:spPr>
          <a:xfrm>
            <a:off x="568950" y="1281850"/>
            <a:ext cx="8006100" cy="37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1"/>
                </a:solidFill>
              </a:rPr>
              <a:t>Virtualización local:</a:t>
            </a:r>
            <a:endParaRPr b="1">
              <a:solidFill>
                <a:schemeClr val="dk1"/>
              </a:solidFill>
            </a:endParaRPr>
          </a:p>
          <a:p>
            <a:pPr indent="-304800" lvl="0" marL="457200" rtl="0" algn="l">
              <a:spcBef>
                <a:spcPts val="1600"/>
              </a:spcBef>
              <a:spcAft>
                <a:spcPts val="0"/>
              </a:spcAft>
              <a:buSzPts val="1200"/>
              <a:buChar char="●"/>
            </a:pPr>
            <a:r>
              <a:rPr b="1" lang="es" sz="1200"/>
              <a:t>Proxmox</a:t>
            </a:r>
            <a:endParaRPr sz="1200"/>
          </a:p>
          <a:p>
            <a:pPr indent="0" lvl="0" marL="457200" rtl="0" algn="l">
              <a:spcBef>
                <a:spcPts val="1600"/>
              </a:spcBef>
              <a:spcAft>
                <a:spcPts val="0"/>
              </a:spcAft>
              <a:buNone/>
            </a:pPr>
            <a:r>
              <a:t/>
            </a:r>
            <a:endParaRPr b="1" sz="1200"/>
          </a:p>
          <a:p>
            <a:pPr indent="0" lvl="0" marL="0" rtl="0" algn="l">
              <a:spcBef>
                <a:spcPts val="1600"/>
              </a:spcBef>
              <a:spcAft>
                <a:spcPts val="0"/>
              </a:spcAft>
              <a:buNone/>
            </a:pPr>
            <a:r>
              <a:t/>
            </a:r>
            <a:endParaRPr b="1"/>
          </a:p>
          <a:p>
            <a:pPr indent="0" lvl="0" marL="0" rtl="0" algn="l">
              <a:spcBef>
                <a:spcPts val="1600"/>
              </a:spcBef>
              <a:spcAft>
                <a:spcPts val="1600"/>
              </a:spcAft>
              <a:buNone/>
            </a:pPr>
            <a:r>
              <a:t/>
            </a:r>
            <a:endParaRPr/>
          </a:p>
        </p:txBody>
      </p:sp>
      <p:pic>
        <p:nvPicPr>
          <p:cNvPr id="280" name="Google Shape;280;p29"/>
          <p:cNvPicPr preferRelativeResize="0"/>
          <p:nvPr/>
        </p:nvPicPr>
        <p:blipFill>
          <a:blip r:embed="rId3">
            <a:alphaModFix/>
          </a:blip>
          <a:stretch>
            <a:fillRect/>
          </a:stretch>
        </p:blipFill>
        <p:spPr>
          <a:xfrm>
            <a:off x="3234775" y="2847375"/>
            <a:ext cx="2674450" cy="1786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grpSp>
        <p:nvGrpSpPr>
          <p:cNvPr id="285" name="Google Shape;285;p30"/>
          <p:cNvGrpSpPr/>
          <p:nvPr/>
        </p:nvGrpSpPr>
        <p:grpSpPr>
          <a:xfrm>
            <a:off x="-833057" y="-691533"/>
            <a:ext cx="2372300" cy="2342100"/>
            <a:chOff x="-833057" y="-691533"/>
            <a:chExt cx="2372300" cy="2342100"/>
          </a:xfrm>
        </p:grpSpPr>
        <p:sp>
          <p:nvSpPr>
            <p:cNvPr id="286" name="Google Shape;286;p30"/>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0"/>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 name="Google Shape;288;p30"/>
          <p:cNvGrpSpPr/>
          <p:nvPr/>
        </p:nvGrpSpPr>
        <p:grpSpPr>
          <a:xfrm rot="10800000">
            <a:off x="7525368" y="3516667"/>
            <a:ext cx="2372300" cy="2342100"/>
            <a:chOff x="-833057" y="-691533"/>
            <a:chExt cx="2372300" cy="2342100"/>
          </a:xfrm>
        </p:grpSpPr>
        <p:sp>
          <p:nvSpPr>
            <p:cNvPr id="289" name="Google Shape;289;p30"/>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0"/>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1" name="Google Shape;291;p30"/>
          <p:cNvSpPr txBox="1"/>
          <p:nvPr>
            <p:ph idx="4294967295" type="title"/>
          </p:nvPr>
        </p:nvSpPr>
        <p:spPr>
          <a:xfrm>
            <a:off x="568950" y="641975"/>
            <a:ext cx="8006100" cy="5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TECNOLOGÍAS A UTILIZAR</a:t>
            </a:r>
            <a:endParaRPr b="1"/>
          </a:p>
        </p:txBody>
      </p:sp>
      <p:sp>
        <p:nvSpPr>
          <p:cNvPr id="292" name="Google Shape;292;p30"/>
          <p:cNvSpPr txBox="1"/>
          <p:nvPr>
            <p:ph idx="4294967295" type="body"/>
          </p:nvPr>
        </p:nvSpPr>
        <p:spPr>
          <a:xfrm>
            <a:off x="568950" y="1281850"/>
            <a:ext cx="8006100" cy="37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1"/>
                </a:solidFill>
              </a:rPr>
              <a:t>Gestor de clusters</a:t>
            </a:r>
            <a:r>
              <a:rPr b="1" lang="es">
                <a:solidFill>
                  <a:schemeClr val="dk1"/>
                </a:solidFill>
              </a:rPr>
              <a:t>:</a:t>
            </a:r>
            <a:endParaRPr b="1">
              <a:solidFill>
                <a:schemeClr val="dk1"/>
              </a:solidFill>
            </a:endParaRPr>
          </a:p>
          <a:p>
            <a:pPr indent="-304800" lvl="0" marL="457200" rtl="0" algn="l">
              <a:spcBef>
                <a:spcPts val="1600"/>
              </a:spcBef>
              <a:spcAft>
                <a:spcPts val="0"/>
              </a:spcAft>
              <a:buSzPts val="1200"/>
              <a:buChar char="●"/>
            </a:pPr>
            <a:r>
              <a:rPr b="1" lang="es" sz="1200"/>
              <a:t>Rancher</a:t>
            </a:r>
            <a:endParaRPr b="1" sz="1200"/>
          </a:p>
          <a:p>
            <a:pPr indent="0" lvl="0" marL="0" rtl="0" algn="l">
              <a:spcBef>
                <a:spcPts val="1600"/>
              </a:spcBef>
              <a:spcAft>
                <a:spcPts val="0"/>
              </a:spcAft>
              <a:buNone/>
            </a:pPr>
            <a:r>
              <a:rPr lang="es" sz="1200"/>
              <a:t>Es una herramienta de código abierto para orquestar múltiples clústeres, permite implementar, administrar y </a:t>
            </a:r>
            <a:r>
              <a:rPr lang="es" sz="1200"/>
              <a:t>proteger</a:t>
            </a:r>
            <a:r>
              <a:rPr lang="es" sz="1200"/>
              <a:t> los clusters de Kubernetes a un nivel empresarial.</a:t>
            </a:r>
            <a:endParaRPr b="1" sz="1200"/>
          </a:p>
          <a:p>
            <a:pPr indent="0" lvl="0" marL="457200" rtl="0" algn="l">
              <a:spcBef>
                <a:spcPts val="1600"/>
              </a:spcBef>
              <a:spcAft>
                <a:spcPts val="0"/>
              </a:spcAft>
              <a:buNone/>
            </a:pPr>
            <a:r>
              <a:t/>
            </a:r>
            <a:endParaRPr b="1" sz="1200"/>
          </a:p>
          <a:p>
            <a:pPr indent="0" lvl="0" marL="0" rtl="0" algn="l">
              <a:spcBef>
                <a:spcPts val="1600"/>
              </a:spcBef>
              <a:spcAft>
                <a:spcPts val="0"/>
              </a:spcAft>
              <a:buNone/>
            </a:pPr>
            <a:r>
              <a:t/>
            </a:r>
            <a:endParaRPr b="1"/>
          </a:p>
          <a:p>
            <a:pPr indent="0" lvl="0" marL="0" rtl="0" algn="l">
              <a:spcBef>
                <a:spcPts val="1600"/>
              </a:spcBef>
              <a:spcAft>
                <a:spcPts val="1600"/>
              </a:spcAft>
              <a:buNone/>
            </a:pPr>
            <a:r>
              <a:t/>
            </a:r>
            <a:endParaRPr/>
          </a:p>
        </p:txBody>
      </p:sp>
      <p:pic>
        <p:nvPicPr>
          <p:cNvPr id="293" name="Google Shape;293;p30"/>
          <p:cNvPicPr preferRelativeResize="0"/>
          <p:nvPr/>
        </p:nvPicPr>
        <p:blipFill>
          <a:blip r:embed="rId3">
            <a:alphaModFix/>
          </a:blip>
          <a:stretch>
            <a:fillRect/>
          </a:stretch>
        </p:blipFill>
        <p:spPr>
          <a:xfrm>
            <a:off x="2922725" y="3148522"/>
            <a:ext cx="3298550" cy="1675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grpSp>
        <p:nvGrpSpPr>
          <p:cNvPr id="298" name="Google Shape;298;p31"/>
          <p:cNvGrpSpPr/>
          <p:nvPr/>
        </p:nvGrpSpPr>
        <p:grpSpPr>
          <a:xfrm>
            <a:off x="-833057" y="-691533"/>
            <a:ext cx="2372300" cy="2342100"/>
            <a:chOff x="-833057" y="-691533"/>
            <a:chExt cx="2372300" cy="2342100"/>
          </a:xfrm>
        </p:grpSpPr>
        <p:sp>
          <p:nvSpPr>
            <p:cNvPr id="299" name="Google Shape;299;p31"/>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1"/>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1" name="Google Shape;301;p31"/>
          <p:cNvGrpSpPr/>
          <p:nvPr/>
        </p:nvGrpSpPr>
        <p:grpSpPr>
          <a:xfrm rot="10800000">
            <a:off x="7525368" y="3516667"/>
            <a:ext cx="2372300" cy="2342100"/>
            <a:chOff x="-833057" y="-691533"/>
            <a:chExt cx="2372300" cy="2342100"/>
          </a:xfrm>
        </p:grpSpPr>
        <p:sp>
          <p:nvSpPr>
            <p:cNvPr id="302" name="Google Shape;302;p31"/>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1"/>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4" name="Google Shape;304;p31"/>
          <p:cNvSpPr txBox="1"/>
          <p:nvPr>
            <p:ph idx="4294967295" type="title"/>
          </p:nvPr>
        </p:nvSpPr>
        <p:spPr>
          <a:xfrm>
            <a:off x="568950" y="641975"/>
            <a:ext cx="8006100" cy="5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TECNOLOGÍAS A UTILIZAR</a:t>
            </a:r>
            <a:endParaRPr b="1"/>
          </a:p>
        </p:txBody>
      </p:sp>
      <p:sp>
        <p:nvSpPr>
          <p:cNvPr id="305" name="Google Shape;305;p31"/>
          <p:cNvSpPr txBox="1"/>
          <p:nvPr>
            <p:ph idx="4294967295" type="body"/>
          </p:nvPr>
        </p:nvSpPr>
        <p:spPr>
          <a:xfrm>
            <a:off x="568950" y="1281850"/>
            <a:ext cx="8006100" cy="37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1"/>
                </a:solidFill>
              </a:rPr>
              <a:t>VPN</a:t>
            </a:r>
            <a:r>
              <a:rPr b="1" lang="es">
                <a:solidFill>
                  <a:schemeClr val="dk1"/>
                </a:solidFill>
              </a:rPr>
              <a:t>:</a:t>
            </a:r>
            <a:endParaRPr b="1">
              <a:solidFill>
                <a:schemeClr val="dk1"/>
              </a:solidFill>
            </a:endParaRPr>
          </a:p>
          <a:p>
            <a:pPr indent="-304800" lvl="0" marL="457200" rtl="0" algn="l">
              <a:spcBef>
                <a:spcPts val="1600"/>
              </a:spcBef>
              <a:spcAft>
                <a:spcPts val="0"/>
              </a:spcAft>
              <a:buSzPts val="1200"/>
              <a:buChar char="●"/>
            </a:pPr>
            <a:r>
              <a:rPr b="1" lang="es" sz="1200"/>
              <a:t>OpenVPN</a:t>
            </a:r>
            <a:endParaRPr b="1" sz="1200"/>
          </a:p>
          <a:p>
            <a:pPr indent="0" lvl="0" marL="0" rtl="0" algn="l">
              <a:spcBef>
                <a:spcPts val="1600"/>
              </a:spcBef>
              <a:spcAft>
                <a:spcPts val="0"/>
              </a:spcAft>
              <a:buNone/>
            </a:pPr>
            <a:r>
              <a:rPr lang="es" sz="1200"/>
              <a:t>Es una herramienta de código abierto que ofrece conectividad punto-a-punto con validación jerárquica de usuarios y host conectados remotamente. Va a ser instalada dentro de una Raspberry Pi.</a:t>
            </a:r>
            <a:endParaRPr b="1" sz="1200"/>
          </a:p>
          <a:p>
            <a:pPr indent="0" lvl="0" marL="457200" rtl="0" algn="l">
              <a:spcBef>
                <a:spcPts val="1600"/>
              </a:spcBef>
              <a:spcAft>
                <a:spcPts val="0"/>
              </a:spcAft>
              <a:buNone/>
            </a:pPr>
            <a:r>
              <a:t/>
            </a:r>
            <a:endParaRPr b="1" sz="1200"/>
          </a:p>
          <a:p>
            <a:pPr indent="0" lvl="0" marL="0" rtl="0" algn="l">
              <a:spcBef>
                <a:spcPts val="1600"/>
              </a:spcBef>
              <a:spcAft>
                <a:spcPts val="0"/>
              </a:spcAft>
              <a:buNone/>
            </a:pPr>
            <a:r>
              <a:t/>
            </a:r>
            <a:endParaRPr b="1"/>
          </a:p>
          <a:p>
            <a:pPr indent="0" lvl="0" marL="0" rtl="0" algn="l">
              <a:spcBef>
                <a:spcPts val="1600"/>
              </a:spcBef>
              <a:spcAft>
                <a:spcPts val="1600"/>
              </a:spcAft>
              <a:buNone/>
            </a:pPr>
            <a:r>
              <a:t/>
            </a:r>
            <a:endParaRPr/>
          </a:p>
        </p:txBody>
      </p:sp>
      <p:pic>
        <p:nvPicPr>
          <p:cNvPr id="306" name="Google Shape;306;p31"/>
          <p:cNvPicPr preferRelativeResize="0"/>
          <p:nvPr/>
        </p:nvPicPr>
        <p:blipFill>
          <a:blip r:embed="rId3">
            <a:alphaModFix/>
          </a:blip>
          <a:stretch>
            <a:fillRect/>
          </a:stretch>
        </p:blipFill>
        <p:spPr>
          <a:xfrm>
            <a:off x="3750463" y="2898522"/>
            <a:ext cx="1643075" cy="1643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grpSp>
        <p:nvGrpSpPr>
          <p:cNvPr id="67" name="Google Shape;67;p14"/>
          <p:cNvGrpSpPr/>
          <p:nvPr/>
        </p:nvGrpSpPr>
        <p:grpSpPr>
          <a:xfrm>
            <a:off x="-833057" y="-691533"/>
            <a:ext cx="2372300" cy="2342100"/>
            <a:chOff x="-833057" y="-691533"/>
            <a:chExt cx="2372300" cy="2342100"/>
          </a:xfrm>
        </p:grpSpPr>
        <p:sp>
          <p:nvSpPr>
            <p:cNvPr id="68" name="Google Shape;68;p14"/>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14"/>
          <p:cNvGrpSpPr/>
          <p:nvPr/>
        </p:nvGrpSpPr>
        <p:grpSpPr>
          <a:xfrm rot="10800000">
            <a:off x="7525368" y="3516667"/>
            <a:ext cx="2372300" cy="2342100"/>
            <a:chOff x="-833057" y="-691533"/>
            <a:chExt cx="2372300" cy="2342100"/>
          </a:xfrm>
        </p:grpSpPr>
        <p:sp>
          <p:nvSpPr>
            <p:cNvPr id="71" name="Google Shape;71;p14"/>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 name="Google Shape;73;p14"/>
          <p:cNvSpPr txBox="1"/>
          <p:nvPr>
            <p:ph idx="4294967295" type="title"/>
          </p:nvPr>
        </p:nvSpPr>
        <p:spPr>
          <a:xfrm>
            <a:off x="568950" y="641975"/>
            <a:ext cx="8006100" cy="5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ÍNDICE DEL PROYECTO</a:t>
            </a:r>
            <a:endParaRPr b="1"/>
          </a:p>
        </p:txBody>
      </p:sp>
      <p:sp>
        <p:nvSpPr>
          <p:cNvPr id="74" name="Google Shape;74;p14"/>
          <p:cNvSpPr txBox="1"/>
          <p:nvPr>
            <p:ph idx="4294967295" type="body"/>
          </p:nvPr>
        </p:nvSpPr>
        <p:spPr>
          <a:xfrm>
            <a:off x="568950" y="1281851"/>
            <a:ext cx="8006100" cy="3090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s"/>
              <a:t>Resumen del proyecto</a:t>
            </a:r>
            <a:endParaRPr/>
          </a:p>
          <a:p>
            <a:pPr indent="-342900" lvl="0" marL="457200" rtl="0" algn="l">
              <a:spcBef>
                <a:spcPts val="0"/>
              </a:spcBef>
              <a:spcAft>
                <a:spcPts val="0"/>
              </a:spcAft>
              <a:buSzPts val="1800"/>
              <a:buAutoNum type="arabicPeriod"/>
            </a:pPr>
            <a:r>
              <a:rPr lang="es"/>
              <a:t>Tecnologías</a:t>
            </a:r>
            <a:r>
              <a:rPr lang="es"/>
              <a:t> a </a:t>
            </a:r>
            <a:r>
              <a:rPr lang="es"/>
              <a:t>utilizar</a:t>
            </a:r>
            <a:endParaRPr/>
          </a:p>
          <a:p>
            <a:pPr indent="-317500" lvl="1" marL="914400" rtl="0" algn="l">
              <a:spcBef>
                <a:spcPts val="0"/>
              </a:spcBef>
              <a:spcAft>
                <a:spcPts val="0"/>
              </a:spcAft>
              <a:buSzPts val="1400"/>
              <a:buAutoNum type="alphaLcPeriod"/>
            </a:pPr>
            <a:r>
              <a:rPr lang="es"/>
              <a:t>Diagrama de tecnologías</a:t>
            </a:r>
            <a:endParaRPr/>
          </a:p>
          <a:p>
            <a:pPr indent="-342900" lvl="0" marL="457200" rtl="0" algn="l">
              <a:spcBef>
                <a:spcPts val="0"/>
              </a:spcBef>
              <a:spcAft>
                <a:spcPts val="0"/>
              </a:spcAft>
              <a:buSzPts val="1800"/>
              <a:buAutoNum type="arabicPeriod"/>
            </a:pPr>
            <a:r>
              <a:rPr lang="es"/>
              <a:t>Demostración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grpSp>
        <p:nvGrpSpPr>
          <p:cNvPr id="311" name="Google Shape;311;p32"/>
          <p:cNvGrpSpPr/>
          <p:nvPr/>
        </p:nvGrpSpPr>
        <p:grpSpPr>
          <a:xfrm>
            <a:off x="-833057" y="-691533"/>
            <a:ext cx="2372300" cy="2342100"/>
            <a:chOff x="-833057" y="-691533"/>
            <a:chExt cx="2372300" cy="2342100"/>
          </a:xfrm>
        </p:grpSpPr>
        <p:sp>
          <p:nvSpPr>
            <p:cNvPr id="312" name="Google Shape;312;p32"/>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2"/>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4" name="Google Shape;314;p32"/>
          <p:cNvGrpSpPr/>
          <p:nvPr/>
        </p:nvGrpSpPr>
        <p:grpSpPr>
          <a:xfrm rot="10800000">
            <a:off x="7525368" y="3516667"/>
            <a:ext cx="2372300" cy="2342100"/>
            <a:chOff x="-833057" y="-691533"/>
            <a:chExt cx="2372300" cy="2342100"/>
          </a:xfrm>
        </p:grpSpPr>
        <p:sp>
          <p:nvSpPr>
            <p:cNvPr id="315" name="Google Shape;315;p32"/>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2"/>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7" name="Google Shape;317;p32"/>
          <p:cNvSpPr txBox="1"/>
          <p:nvPr>
            <p:ph idx="4294967295" type="title"/>
          </p:nvPr>
        </p:nvSpPr>
        <p:spPr>
          <a:xfrm>
            <a:off x="568950" y="641975"/>
            <a:ext cx="8006100" cy="5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TECNOLOGÍAS A UTILIZAR</a:t>
            </a:r>
            <a:endParaRPr b="1"/>
          </a:p>
        </p:txBody>
      </p:sp>
      <p:sp>
        <p:nvSpPr>
          <p:cNvPr id="318" name="Google Shape;318;p32"/>
          <p:cNvSpPr txBox="1"/>
          <p:nvPr>
            <p:ph idx="4294967295" type="body"/>
          </p:nvPr>
        </p:nvSpPr>
        <p:spPr>
          <a:xfrm>
            <a:off x="568950" y="1281850"/>
            <a:ext cx="8006100" cy="37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1"/>
                </a:solidFill>
              </a:rPr>
              <a:t>Otras herramientas</a:t>
            </a:r>
            <a:r>
              <a:rPr b="1" lang="es">
                <a:solidFill>
                  <a:schemeClr val="dk1"/>
                </a:solidFill>
              </a:rPr>
              <a:t>:</a:t>
            </a:r>
            <a:endParaRPr b="1">
              <a:solidFill>
                <a:schemeClr val="dk1"/>
              </a:solidFill>
            </a:endParaRPr>
          </a:p>
          <a:p>
            <a:pPr indent="-304800" lvl="0" marL="457200" rtl="0" algn="l">
              <a:spcBef>
                <a:spcPts val="1600"/>
              </a:spcBef>
              <a:spcAft>
                <a:spcPts val="0"/>
              </a:spcAft>
              <a:buSzPts val="1200"/>
              <a:buChar char="●"/>
            </a:pPr>
            <a:r>
              <a:rPr b="1" lang="es" sz="1200"/>
              <a:t>IDE: Visual Studio Code</a:t>
            </a:r>
            <a:endParaRPr sz="1200"/>
          </a:p>
          <a:p>
            <a:pPr indent="-304800" lvl="0" marL="457200" rtl="0" algn="l">
              <a:spcBef>
                <a:spcPts val="0"/>
              </a:spcBef>
              <a:spcAft>
                <a:spcPts val="0"/>
              </a:spcAft>
              <a:buSzPts val="1200"/>
              <a:buChar char="●"/>
            </a:pPr>
            <a:r>
              <a:rPr b="1" lang="es" sz="1200"/>
              <a:t>GIT: GitLab (código en desarrollo), GitHub (código en producción y pipeline CI en GitHub Actions)</a:t>
            </a:r>
            <a:endParaRPr b="1" sz="1200"/>
          </a:p>
          <a:p>
            <a:pPr indent="0" lvl="0" marL="457200" rtl="0" algn="l">
              <a:spcBef>
                <a:spcPts val="1600"/>
              </a:spcBef>
              <a:spcAft>
                <a:spcPts val="0"/>
              </a:spcAft>
              <a:buNone/>
            </a:pPr>
            <a:r>
              <a:t/>
            </a:r>
            <a:endParaRPr b="1" sz="1200"/>
          </a:p>
          <a:p>
            <a:pPr indent="0" lvl="0" marL="0" rtl="0" algn="l">
              <a:spcBef>
                <a:spcPts val="1600"/>
              </a:spcBef>
              <a:spcAft>
                <a:spcPts val="0"/>
              </a:spcAft>
              <a:buNone/>
            </a:pPr>
            <a:r>
              <a:t/>
            </a:r>
            <a:endParaRPr b="1"/>
          </a:p>
          <a:p>
            <a:pPr indent="0" lvl="0" marL="0" rtl="0" algn="l">
              <a:spcBef>
                <a:spcPts val="1600"/>
              </a:spcBef>
              <a:spcAft>
                <a:spcPts val="1600"/>
              </a:spcAft>
              <a:buNone/>
            </a:pPr>
            <a:r>
              <a:t/>
            </a:r>
            <a:endParaRPr/>
          </a:p>
        </p:txBody>
      </p:sp>
      <p:grpSp>
        <p:nvGrpSpPr>
          <p:cNvPr id="319" name="Google Shape;319;p32"/>
          <p:cNvGrpSpPr/>
          <p:nvPr/>
        </p:nvGrpSpPr>
        <p:grpSpPr>
          <a:xfrm>
            <a:off x="1299163" y="3516667"/>
            <a:ext cx="5979274" cy="1325508"/>
            <a:chOff x="568950" y="3700342"/>
            <a:chExt cx="5979274" cy="1325508"/>
          </a:xfrm>
        </p:grpSpPr>
        <p:pic>
          <p:nvPicPr>
            <p:cNvPr id="320" name="Google Shape;320;p32"/>
            <p:cNvPicPr preferRelativeResize="0"/>
            <p:nvPr/>
          </p:nvPicPr>
          <p:blipFill>
            <a:blip r:embed="rId3">
              <a:alphaModFix/>
            </a:blip>
            <a:stretch>
              <a:fillRect/>
            </a:stretch>
          </p:blipFill>
          <p:spPr>
            <a:xfrm>
              <a:off x="568950" y="3815250"/>
              <a:ext cx="2421226" cy="1210600"/>
            </a:xfrm>
            <a:prstGeom prst="rect">
              <a:avLst/>
            </a:prstGeom>
            <a:noFill/>
            <a:ln>
              <a:noFill/>
            </a:ln>
          </p:spPr>
        </p:pic>
        <p:pic>
          <p:nvPicPr>
            <p:cNvPr id="321" name="Google Shape;321;p32"/>
            <p:cNvPicPr preferRelativeResize="0"/>
            <p:nvPr/>
          </p:nvPicPr>
          <p:blipFill>
            <a:blip r:embed="rId4">
              <a:alphaModFix/>
            </a:blip>
            <a:stretch>
              <a:fillRect/>
            </a:stretch>
          </p:blipFill>
          <p:spPr>
            <a:xfrm>
              <a:off x="3266450" y="3772150"/>
              <a:ext cx="1356576" cy="1253700"/>
            </a:xfrm>
            <a:prstGeom prst="rect">
              <a:avLst/>
            </a:prstGeom>
            <a:noFill/>
            <a:ln>
              <a:noFill/>
            </a:ln>
          </p:spPr>
        </p:pic>
        <p:pic>
          <p:nvPicPr>
            <p:cNvPr id="322" name="Google Shape;322;p32"/>
            <p:cNvPicPr preferRelativeResize="0"/>
            <p:nvPr/>
          </p:nvPicPr>
          <p:blipFill>
            <a:blip r:embed="rId5">
              <a:alphaModFix/>
            </a:blip>
            <a:stretch>
              <a:fillRect/>
            </a:stretch>
          </p:blipFill>
          <p:spPr>
            <a:xfrm>
              <a:off x="5191650" y="3700342"/>
              <a:ext cx="1356574" cy="1325508"/>
            </a:xfrm>
            <a:prstGeom prst="rect">
              <a:avLst/>
            </a:prstGeom>
            <a:noFill/>
            <a:ln>
              <a:noFill/>
            </a:ln>
          </p:spPr>
        </p:pic>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grpSp>
        <p:nvGrpSpPr>
          <p:cNvPr id="327" name="Google Shape;327;p33"/>
          <p:cNvGrpSpPr/>
          <p:nvPr/>
        </p:nvGrpSpPr>
        <p:grpSpPr>
          <a:xfrm>
            <a:off x="-833057" y="-691533"/>
            <a:ext cx="2372300" cy="2342100"/>
            <a:chOff x="-833057" y="-691533"/>
            <a:chExt cx="2372300" cy="2342100"/>
          </a:xfrm>
        </p:grpSpPr>
        <p:sp>
          <p:nvSpPr>
            <p:cNvPr id="328" name="Google Shape;328;p33"/>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3"/>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0" name="Google Shape;330;p33"/>
          <p:cNvSpPr txBox="1"/>
          <p:nvPr>
            <p:ph idx="4294967295" type="title"/>
          </p:nvPr>
        </p:nvSpPr>
        <p:spPr>
          <a:xfrm>
            <a:off x="568950" y="641975"/>
            <a:ext cx="8006100" cy="5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DIAGRAMA DE TECNOLOGÍAS</a:t>
            </a:r>
            <a:endParaRPr b="1"/>
          </a:p>
        </p:txBody>
      </p:sp>
      <p:sp>
        <p:nvSpPr>
          <p:cNvPr id="331" name="Google Shape;331;p33"/>
          <p:cNvSpPr txBox="1"/>
          <p:nvPr>
            <p:ph idx="4294967295" type="body"/>
          </p:nvPr>
        </p:nvSpPr>
        <p:spPr>
          <a:xfrm>
            <a:off x="568950" y="1281850"/>
            <a:ext cx="8006100" cy="3744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b="1" sz="1200"/>
          </a:p>
          <a:p>
            <a:pPr indent="0" lvl="0" marL="457200" rtl="0" algn="l">
              <a:spcBef>
                <a:spcPts val="1600"/>
              </a:spcBef>
              <a:spcAft>
                <a:spcPts val="0"/>
              </a:spcAft>
              <a:buNone/>
            </a:pPr>
            <a:r>
              <a:t/>
            </a:r>
            <a:endParaRPr b="1" sz="1200"/>
          </a:p>
          <a:p>
            <a:pPr indent="0" lvl="0" marL="0" rtl="0" algn="l">
              <a:spcBef>
                <a:spcPts val="1600"/>
              </a:spcBef>
              <a:spcAft>
                <a:spcPts val="0"/>
              </a:spcAft>
              <a:buNone/>
            </a:pPr>
            <a:r>
              <a:t/>
            </a:r>
            <a:endParaRPr b="1"/>
          </a:p>
          <a:p>
            <a:pPr indent="0" lvl="0" marL="0" rtl="0" algn="l">
              <a:spcBef>
                <a:spcPts val="1600"/>
              </a:spcBef>
              <a:spcAft>
                <a:spcPts val="1600"/>
              </a:spcAft>
              <a:buNone/>
            </a:pPr>
            <a:r>
              <a:t/>
            </a:r>
            <a:endParaRPr/>
          </a:p>
        </p:txBody>
      </p:sp>
      <p:pic>
        <p:nvPicPr>
          <p:cNvPr id="332" name="Google Shape;332;p33"/>
          <p:cNvPicPr preferRelativeResize="0"/>
          <p:nvPr/>
        </p:nvPicPr>
        <p:blipFill>
          <a:blip r:embed="rId3">
            <a:alphaModFix/>
          </a:blip>
          <a:stretch>
            <a:fillRect/>
          </a:stretch>
        </p:blipFill>
        <p:spPr>
          <a:xfrm>
            <a:off x="1033775" y="1605264"/>
            <a:ext cx="7076449" cy="35382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grpSp>
        <p:nvGrpSpPr>
          <p:cNvPr id="337" name="Google Shape;337;p34"/>
          <p:cNvGrpSpPr/>
          <p:nvPr/>
        </p:nvGrpSpPr>
        <p:grpSpPr>
          <a:xfrm rot="10800000">
            <a:off x="7525368" y="3516667"/>
            <a:ext cx="2372300" cy="2342100"/>
            <a:chOff x="-833057" y="-691533"/>
            <a:chExt cx="2372300" cy="2342100"/>
          </a:xfrm>
        </p:grpSpPr>
        <p:sp>
          <p:nvSpPr>
            <p:cNvPr id="338" name="Google Shape;338;p34"/>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4"/>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0" name="Google Shape;340;p34"/>
          <p:cNvSpPr txBox="1"/>
          <p:nvPr>
            <p:ph idx="4294967295" type="body"/>
          </p:nvPr>
        </p:nvSpPr>
        <p:spPr>
          <a:xfrm>
            <a:off x="568950" y="1281850"/>
            <a:ext cx="8006100" cy="3744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b="1" sz="1200"/>
          </a:p>
          <a:p>
            <a:pPr indent="0" lvl="0" marL="457200" rtl="0" algn="l">
              <a:spcBef>
                <a:spcPts val="1600"/>
              </a:spcBef>
              <a:spcAft>
                <a:spcPts val="0"/>
              </a:spcAft>
              <a:buNone/>
            </a:pPr>
            <a:r>
              <a:t/>
            </a:r>
            <a:endParaRPr b="1" sz="1200"/>
          </a:p>
          <a:p>
            <a:pPr indent="0" lvl="0" marL="0" rtl="0" algn="l">
              <a:spcBef>
                <a:spcPts val="1600"/>
              </a:spcBef>
              <a:spcAft>
                <a:spcPts val="0"/>
              </a:spcAft>
              <a:buNone/>
            </a:pPr>
            <a:r>
              <a:t/>
            </a:r>
            <a:endParaRPr b="1"/>
          </a:p>
          <a:p>
            <a:pPr indent="0" lvl="0" marL="0" rtl="0" algn="l">
              <a:spcBef>
                <a:spcPts val="1600"/>
              </a:spcBef>
              <a:spcAft>
                <a:spcPts val="1600"/>
              </a:spcAft>
              <a:buNone/>
            </a:pPr>
            <a:r>
              <a:t/>
            </a:r>
            <a:endParaRPr/>
          </a:p>
        </p:txBody>
      </p:sp>
      <p:pic>
        <p:nvPicPr>
          <p:cNvPr id="341" name="Google Shape;341;p34"/>
          <p:cNvPicPr preferRelativeResize="0"/>
          <p:nvPr/>
        </p:nvPicPr>
        <p:blipFill>
          <a:blip r:embed="rId3">
            <a:alphaModFix/>
          </a:blip>
          <a:stretch>
            <a:fillRect/>
          </a:stretch>
        </p:blipFill>
        <p:spPr>
          <a:xfrm>
            <a:off x="1022663" y="2"/>
            <a:ext cx="7098674" cy="354933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grpSp>
        <p:nvGrpSpPr>
          <p:cNvPr id="346" name="Google Shape;346;p35"/>
          <p:cNvGrpSpPr/>
          <p:nvPr/>
        </p:nvGrpSpPr>
        <p:grpSpPr>
          <a:xfrm>
            <a:off x="-833057" y="-691533"/>
            <a:ext cx="2372300" cy="2342100"/>
            <a:chOff x="-833057" y="-691533"/>
            <a:chExt cx="2372300" cy="2342100"/>
          </a:xfrm>
        </p:grpSpPr>
        <p:sp>
          <p:nvSpPr>
            <p:cNvPr id="347" name="Google Shape;347;p35"/>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5"/>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9" name="Google Shape;349;p35"/>
          <p:cNvGrpSpPr/>
          <p:nvPr/>
        </p:nvGrpSpPr>
        <p:grpSpPr>
          <a:xfrm rot="10800000">
            <a:off x="7525368" y="3516667"/>
            <a:ext cx="2372300" cy="2342100"/>
            <a:chOff x="-833057" y="-691533"/>
            <a:chExt cx="2372300" cy="2342100"/>
          </a:xfrm>
        </p:grpSpPr>
        <p:sp>
          <p:nvSpPr>
            <p:cNvPr id="350" name="Google Shape;350;p35"/>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5"/>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2" name="Google Shape;352;p35"/>
          <p:cNvSpPr txBox="1"/>
          <p:nvPr>
            <p:ph idx="4294967295" type="title"/>
          </p:nvPr>
        </p:nvSpPr>
        <p:spPr>
          <a:xfrm>
            <a:off x="568950" y="641975"/>
            <a:ext cx="8006100" cy="5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DEMOSTRACIÓN</a:t>
            </a:r>
            <a:endParaRPr b="1"/>
          </a:p>
        </p:txBody>
      </p:sp>
      <p:sp>
        <p:nvSpPr>
          <p:cNvPr id="353" name="Google Shape;353;p35"/>
          <p:cNvSpPr txBox="1"/>
          <p:nvPr>
            <p:ph idx="4294967295" type="body"/>
          </p:nvPr>
        </p:nvSpPr>
        <p:spPr>
          <a:xfrm>
            <a:off x="568950" y="1281850"/>
            <a:ext cx="8006100" cy="3744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b="1" lang="es" sz="1200"/>
              <a:t>Página web principal (NodeJS): </a:t>
            </a:r>
            <a:r>
              <a:rPr lang="es" sz="1200" u="sng">
                <a:solidFill>
                  <a:schemeClr val="hlink"/>
                </a:solidFill>
                <a:hlinkClick r:id="rId3"/>
              </a:rPr>
              <a:t>https://ludiba.org</a:t>
            </a:r>
            <a:endParaRPr sz="1200"/>
          </a:p>
          <a:p>
            <a:pPr indent="-304800" lvl="0" marL="457200" rtl="0" algn="l">
              <a:spcBef>
                <a:spcPts val="0"/>
              </a:spcBef>
              <a:spcAft>
                <a:spcPts val="0"/>
              </a:spcAft>
              <a:buSzPts val="1200"/>
              <a:buChar char="●"/>
            </a:pPr>
            <a:r>
              <a:rPr b="1" lang="es" sz="1200"/>
              <a:t>Blog web (Wordpress): </a:t>
            </a:r>
            <a:r>
              <a:rPr lang="es" sz="1200" u="sng">
                <a:solidFill>
                  <a:schemeClr val="hlink"/>
                </a:solidFill>
                <a:hlinkClick r:id="rId4"/>
              </a:rPr>
              <a:t>https://blog.ludiba.org</a:t>
            </a:r>
            <a:endParaRPr sz="1200"/>
          </a:p>
          <a:p>
            <a:pPr indent="-304800" lvl="0" marL="457200" rtl="0" algn="l">
              <a:spcBef>
                <a:spcPts val="0"/>
              </a:spcBef>
              <a:spcAft>
                <a:spcPts val="0"/>
              </a:spcAft>
              <a:buSzPts val="1200"/>
              <a:buChar char="●"/>
            </a:pPr>
            <a:r>
              <a:rPr b="1" lang="es" sz="1200"/>
              <a:t>Directorio de imágenes (Docker):</a:t>
            </a:r>
            <a:r>
              <a:rPr lang="es" sz="1200"/>
              <a:t> </a:t>
            </a:r>
            <a:r>
              <a:rPr lang="es" sz="1100" u="sng">
                <a:solidFill>
                  <a:schemeClr val="hlink"/>
                </a:solidFill>
                <a:hlinkClick r:id="rId5"/>
              </a:rPr>
              <a:t>https://hub.docker.com/u/redxlus</a:t>
            </a:r>
            <a:endParaRPr sz="1200"/>
          </a:p>
          <a:p>
            <a:pPr indent="-304800" lvl="0" marL="457200" rtl="0" algn="l">
              <a:spcBef>
                <a:spcPts val="0"/>
              </a:spcBef>
              <a:spcAft>
                <a:spcPts val="0"/>
              </a:spcAft>
              <a:buSzPts val="1200"/>
              <a:buChar char="●"/>
            </a:pPr>
            <a:r>
              <a:rPr b="1" lang="es" sz="1200"/>
              <a:t>Repositorio del código (Github):</a:t>
            </a:r>
            <a:r>
              <a:rPr lang="es" sz="1200"/>
              <a:t> </a:t>
            </a:r>
            <a:r>
              <a:rPr lang="es" sz="1100" u="sng">
                <a:solidFill>
                  <a:schemeClr val="hlink"/>
                </a:solidFill>
                <a:hlinkClick r:id="rId6"/>
              </a:rPr>
              <a:t>https://github.com/RedxLus/open-source-hosting</a:t>
            </a:r>
            <a:endParaRPr sz="1200"/>
          </a:p>
          <a:p>
            <a:pPr indent="-304800" lvl="0" marL="457200" rtl="0" algn="l">
              <a:spcBef>
                <a:spcPts val="0"/>
              </a:spcBef>
              <a:spcAft>
                <a:spcPts val="0"/>
              </a:spcAft>
              <a:buSzPts val="1200"/>
              <a:buChar char="●"/>
            </a:pPr>
            <a:r>
              <a:rPr b="1" lang="es" sz="1200"/>
              <a:t>Proxmox y Rancher (Gestión)</a:t>
            </a:r>
            <a:endParaRPr b="1" sz="1200"/>
          </a:p>
          <a:p>
            <a:pPr indent="0" lvl="0" marL="457200" rtl="0" algn="l">
              <a:spcBef>
                <a:spcPts val="1600"/>
              </a:spcBef>
              <a:spcAft>
                <a:spcPts val="0"/>
              </a:spcAft>
              <a:buNone/>
            </a:pPr>
            <a:r>
              <a:t/>
            </a:r>
            <a:endParaRPr b="1" sz="1200"/>
          </a:p>
          <a:p>
            <a:pPr indent="0" lvl="0" marL="0" rtl="0" algn="l">
              <a:spcBef>
                <a:spcPts val="1600"/>
              </a:spcBef>
              <a:spcAft>
                <a:spcPts val="0"/>
              </a:spcAft>
              <a:buNone/>
            </a:pPr>
            <a:r>
              <a:t/>
            </a:r>
            <a:endParaRPr b="1"/>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grpSp>
        <p:nvGrpSpPr>
          <p:cNvPr id="79" name="Google Shape;79;p15"/>
          <p:cNvGrpSpPr/>
          <p:nvPr/>
        </p:nvGrpSpPr>
        <p:grpSpPr>
          <a:xfrm>
            <a:off x="-833057" y="-691533"/>
            <a:ext cx="2372300" cy="2342100"/>
            <a:chOff x="-833057" y="-691533"/>
            <a:chExt cx="2372300" cy="2342100"/>
          </a:xfrm>
        </p:grpSpPr>
        <p:sp>
          <p:nvSpPr>
            <p:cNvPr id="80" name="Google Shape;80;p15"/>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 name="Google Shape;82;p15"/>
          <p:cNvGrpSpPr/>
          <p:nvPr/>
        </p:nvGrpSpPr>
        <p:grpSpPr>
          <a:xfrm rot="10800000">
            <a:off x="7525368" y="3516667"/>
            <a:ext cx="2372300" cy="2342100"/>
            <a:chOff x="-833057" y="-691533"/>
            <a:chExt cx="2372300" cy="2342100"/>
          </a:xfrm>
        </p:grpSpPr>
        <p:sp>
          <p:nvSpPr>
            <p:cNvPr id="83" name="Google Shape;83;p15"/>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15"/>
          <p:cNvSpPr txBox="1"/>
          <p:nvPr>
            <p:ph idx="4294967295" type="title"/>
          </p:nvPr>
        </p:nvSpPr>
        <p:spPr>
          <a:xfrm>
            <a:off x="568950" y="641975"/>
            <a:ext cx="8006100" cy="5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RESUMEN DEL PROYECTO</a:t>
            </a:r>
            <a:endParaRPr b="1"/>
          </a:p>
        </p:txBody>
      </p:sp>
      <p:sp>
        <p:nvSpPr>
          <p:cNvPr id="86" name="Google Shape;86;p15"/>
          <p:cNvSpPr txBox="1"/>
          <p:nvPr>
            <p:ph idx="4294967295" type="body"/>
          </p:nvPr>
        </p:nvSpPr>
        <p:spPr>
          <a:xfrm>
            <a:off x="568950" y="1281850"/>
            <a:ext cx="8006100" cy="37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Este proyecto se divide </a:t>
            </a:r>
            <a:r>
              <a:rPr lang="es"/>
              <a:t>principalmente</a:t>
            </a:r>
            <a:r>
              <a:rPr lang="es"/>
              <a:t> en 3 secciones.</a:t>
            </a:r>
            <a:endParaRPr/>
          </a:p>
          <a:p>
            <a:pPr indent="-342900" lvl="0" marL="457200" rtl="0" algn="l">
              <a:spcBef>
                <a:spcPts val="1600"/>
              </a:spcBef>
              <a:spcAft>
                <a:spcPts val="0"/>
              </a:spcAft>
              <a:buSzPts val="1800"/>
              <a:buChar char="●"/>
            </a:pPr>
            <a:r>
              <a:rPr b="1" lang="es"/>
              <a:t>S</a:t>
            </a:r>
            <a:r>
              <a:rPr b="1" lang="es"/>
              <a:t>erver-side: </a:t>
            </a:r>
            <a:r>
              <a:rPr lang="es"/>
              <a:t>Referido al</a:t>
            </a:r>
            <a:r>
              <a:rPr lang="es"/>
              <a:t> servidor de las páginas web.</a:t>
            </a:r>
            <a:endParaRPr/>
          </a:p>
          <a:p>
            <a:pPr indent="-342900" lvl="0" marL="457200" rtl="0" algn="l">
              <a:spcBef>
                <a:spcPts val="0"/>
              </a:spcBef>
              <a:spcAft>
                <a:spcPts val="0"/>
              </a:spcAft>
              <a:buSzPts val="1800"/>
              <a:buChar char="●"/>
            </a:pPr>
            <a:r>
              <a:rPr b="1" lang="es"/>
              <a:t>C</a:t>
            </a:r>
            <a:r>
              <a:rPr b="1" lang="es"/>
              <a:t>lient-side: </a:t>
            </a:r>
            <a:r>
              <a:rPr lang="es"/>
              <a:t>Referido al cliente de las páginas web.</a:t>
            </a:r>
            <a:endParaRPr/>
          </a:p>
          <a:p>
            <a:pPr indent="-342900" lvl="0" marL="457200" rtl="0" algn="l">
              <a:spcBef>
                <a:spcPts val="0"/>
              </a:spcBef>
              <a:spcAft>
                <a:spcPts val="0"/>
              </a:spcAft>
              <a:buSzPts val="1800"/>
              <a:buChar char="●"/>
            </a:pPr>
            <a:r>
              <a:rPr b="1" lang="es"/>
              <a:t>Virtualización: </a:t>
            </a:r>
            <a:r>
              <a:rPr lang="es"/>
              <a:t>Los servicios que van a estar disponibles y accesibles desde la página web. Y las herramientas de gestión.</a:t>
            </a:r>
            <a:endParaRPr/>
          </a:p>
          <a:p>
            <a:pPr indent="0" lvl="0" marL="0" rtl="0" algn="l">
              <a:spcBef>
                <a:spcPts val="1600"/>
              </a:spcBef>
              <a:spcAft>
                <a:spcPts val="0"/>
              </a:spcAft>
              <a:buNone/>
            </a:pPr>
            <a:r>
              <a:rPr lang="es"/>
              <a:t>Las 2 primeras secciones se complementan para crear la web pública pero el código interno sea privado.</a:t>
            </a:r>
            <a:endParaRPr/>
          </a:p>
          <a:p>
            <a:pPr indent="0" lvl="0" marL="0" rtl="0" algn="l">
              <a:spcBef>
                <a:spcPts val="1600"/>
              </a:spcBef>
              <a:spcAft>
                <a:spcPts val="1600"/>
              </a:spcAft>
              <a:buNone/>
            </a:pPr>
            <a:r>
              <a:rPr lang="es"/>
              <a:t>La última sección va a realizarse en un servidor en la nube (Cloud) y en un servidor local bajo una VPN.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grpSp>
        <p:nvGrpSpPr>
          <p:cNvPr id="91" name="Google Shape;91;p16"/>
          <p:cNvGrpSpPr/>
          <p:nvPr/>
        </p:nvGrpSpPr>
        <p:grpSpPr>
          <a:xfrm>
            <a:off x="-833057" y="-691533"/>
            <a:ext cx="2372300" cy="2342100"/>
            <a:chOff x="-833057" y="-691533"/>
            <a:chExt cx="2372300" cy="2342100"/>
          </a:xfrm>
        </p:grpSpPr>
        <p:sp>
          <p:nvSpPr>
            <p:cNvPr id="92" name="Google Shape;92;p16"/>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 name="Google Shape;94;p16"/>
          <p:cNvGrpSpPr/>
          <p:nvPr/>
        </p:nvGrpSpPr>
        <p:grpSpPr>
          <a:xfrm rot="10800000">
            <a:off x="7525368" y="3516667"/>
            <a:ext cx="2372300" cy="2342100"/>
            <a:chOff x="-833057" y="-691533"/>
            <a:chExt cx="2372300" cy="2342100"/>
          </a:xfrm>
        </p:grpSpPr>
        <p:sp>
          <p:nvSpPr>
            <p:cNvPr id="95" name="Google Shape;95;p16"/>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6"/>
          <p:cNvSpPr txBox="1"/>
          <p:nvPr>
            <p:ph idx="4294967295" type="title"/>
          </p:nvPr>
        </p:nvSpPr>
        <p:spPr>
          <a:xfrm>
            <a:off x="568950" y="641975"/>
            <a:ext cx="8006100" cy="5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TECNOLOGÍAS</a:t>
            </a:r>
            <a:r>
              <a:rPr b="1" lang="es"/>
              <a:t> A UTILIZAR</a:t>
            </a:r>
            <a:endParaRPr b="1"/>
          </a:p>
        </p:txBody>
      </p:sp>
      <p:sp>
        <p:nvSpPr>
          <p:cNvPr id="98" name="Google Shape;98;p16"/>
          <p:cNvSpPr txBox="1"/>
          <p:nvPr>
            <p:ph idx="4294967295" type="body"/>
          </p:nvPr>
        </p:nvSpPr>
        <p:spPr>
          <a:xfrm>
            <a:off x="568950" y="1281850"/>
            <a:ext cx="8006100" cy="37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1"/>
                </a:solidFill>
              </a:rPr>
              <a:t>Server-side:</a:t>
            </a:r>
            <a:endParaRPr b="1">
              <a:solidFill>
                <a:schemeClr val="dk1"/>
              </a:solidFill>
            </a:endParaRPr>
          </a:p>
          <a:p>
            <a:pPr indent="-304800" lvl="0" marL="457200" rtl="0" algn="l">
              <a:spcBef>
                <a:spcPts val="1600"/>
              </a:spcBef>
              <a:spcAft>
                <a:spcPts val="0"/>
              </a:spcAft>
              <a:buSzPts val="1200"/>
              <a:buChar char="●"/>
            </a:pPr>
            <a:r>
              <a:rPr b="1" lang="es" sz="1200"/>
              <a:t>NodeJS</a:t>
            </a:r>
            <a:r>
              <a:rPr lang="es" sz="1200"/>
              <a:t>:</a:t>
            </a:r>
            <a:endParaRPr sz="1200"/>
          </a:p>
          <a:p>
            <a:pPr indent="0" lvl="0" marL="0" rtl="0" algn="l">
              <a:spcBef>
                <a:spcPts val="1600"/>
              </a:spcBef>
              <a:spcAft>
                <a:spcPts val="0"/>
              </a:spcAft>
              <a:buNone/>
            </a:pPr>
            <a:r>
              <a:rPr lang="es" sz="1200"/>
              <a:t>Muchas </a:t>
            </a:r>
            <a:r>
              <a:rPr lang="es" sz="1200"/>
              <a:t>características</a:t>
            </a:r>
            <a:r>
              <a:rPr lang="es" sz="1200"/>
              <a:t> similares a PHP. Ambos server-side scripting language.</a:t>
            </a:r>
            <a:endParaRPr sz="1200"/>
          </a:p>
          <a:p>
            <a:pPr indent="0" lvl="0" marL="0" rtl="0" algn="l">
              <a:spcBef>
                <a:spcPts val="1600"/>
              </a:spcBef>
              <a:spcAft>
                <a:spcPts val="0"/>
              </a:spcAft>
              <a:buNone/>
            </a:pPr>
            <a:r>
              <a:rPr lang="es" sz="1200"/>
              <a:t>Diferencias: Mayor </a:t>
            </a:r>
            <a:r>
              <a:rPr lang="es" sz="1200"/>
              <a:t>número</a:t>
            </a:r>
            <a:r>
              <a:rPr lang="es" sz="1200"/>
              <a:t> de extensiones y funcionalidad. Basado en JS. Más moderno. Al ser multi-hilo tiene un menor consumo de </a:t>
            </a:r>
            <a:r>
              <a:rPr lang="es" sz="1200"/>
              <a:t>recursos</a:t>
            </a:r>
            <a:r>
              <a:rPr lang="es" sz="1200"/>
              <a:t>.</a:t>
            </a:r>
            <a:endParaRPr sz="1200"/>
          </a:p>
          <a:p>
            <a:pPr indent="0" lvl="0" marL="0" rtl="0" algn="l">
              <a:spcBef>
                <a:spcPts val="1600"/>
              </a:spcBef>
              <a:spcAft>
                <a:spcPts val="0"/>
              </a:spcAft>
              <a:buNone/>
            </a:pPr>
            <a:r>
              <a:t/>
            </a:r>
            <a:endParaRPr b="1"/>
          </a:p>
          <a:p>
            <a:pPr indent="0" lvl="0" marL="0" rtl="0" algn="l">
              <a:spcBef>
                <a:spcPts val="1600"/>
              </a:spcBef>
              <a:spcAft>
                <a:spcPts val="1600"/>
              </a:spcAft>
              <a:buNone/>
            </a:pPr>
            <a:r>
              <a:t/>
            </a:r>
            <a:endParaRPr/>
          </a:p>
        </p:txBody>
      </p:sp>
      <p:pic>
        <p:nvPicPr>
          <p:cNvPr id="99" name="Google Shape;99;p16"/>
          <p:cNvPicPr preferRelativeResize="0"/>
          <p:nvPr/>
        </p:nvPicPr>
        <p:blipFill>
          <a:blip r:embed="rId3">
            <a:alphaModFix/>
          </a:blip>
          <a:stretch>
            <a:fillRect/>
          </a:stretch>
        </p:blipFill>
        <p:spPr>
          <a:xfrm>
            <a:off x="3299500" y="3611950"/>
            <a:ext cx="2545000" cy="1413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grpSp>
        <p:nvGrpSpPr>
          <p:cNvPr id="104" name="Google Shape;104;p17"/>
          <p:cNvGrpSpPr/>
          <p:nvPr/>
        </p:nvGrpSpPr>
        <p:grpSpPr>
          <a:xfrm>
            <a:off x="-833057" y="-691533"/>
            <a:ext cx="2372300" cy="2342100"/>
            <a:chOff x="-833057" y="-691533"/>
            <a:chExt cx="2372300" cy="2342100"/>
          </a:xfrm>
        </p:grpSpPr>
        <p:sp>
          <p:nvSpPr>
            <p:cNvPr id="105" name="Google Shape;105;p17"/>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7"/>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 name="Google Shape;107;p17"/>
          <p:cNvGrpSpPr/>
          <p:nvPr/>
        </p:nvGrpSpPr>
        <p:grpSpPr>
          <a:xfrm rot="10800000">
            <a:off x="7525368" y="3516667"/>
            <a:ext cx="2372300" cy="2342100"/>
            <a:chOff x="-833057" y="-691533"/>
            <a:chExt cx="2372300" cy="2342100"/>
          </a:xfrm>
        </p:grpSpPr>
        <p:sp>
          <p:nvSpPr>
            <p:cNvPr id="108" name="Google Shape;108;p17"/>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 name="Google Shape;110;p17"/>
          <p:cNvSpPr txBox="1"/>
          <p:nvPr>
            <p:ph idx="4294967295" type="title"/>
          </p:nvPr>
        </p:nvSpPr>
        <p:spPr>
          <a:xfrm>
            <a:off x="568950" y="641975"/>
            <a:ext cx="8006100" cy="5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TECNOLOGÍAS A UTILIZAR</a:t>
            </a:r>
            <a:endParaRPr b="1"/>
          </a:p>
        </p:txBody>
      </p:sp>
      <p:sp>
        <p:nvSpPr>
          <p:cNvPr id="111" name="Google Shape;111;p17"/>
          <p:cNvSpPr txBox="1"/>
          <p:nvPr>
            <p:ph idx="4294967295" type="body"/>
          </p:nvPr>
        </p:nvSpPr>
        <p:spPr>
          <a:xfrm>
            <a:off x="568950" y="1281850"/>
            <a:ext cx="8006100" cy="37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1"/>
                </a:solidFill>
              </a:rPr>
              <a:t>Server-side:</a:t>
            </a:r>
            <a:endParaRPr b="1">
              <a:solidFill>
                <a:schemeClr val="dk1"/>
              </a:solidFill>
            </a:endParaRPr>
          </a:p>
          <a:p>
            <a:pPr indent="-304800" lvl="0" marL="457200" rtl="0" algn="l">
              <a:spcBef>
                <a:spcPts val="1600"/>
              </a:spcBef>
              <a:spcAft>
                <a:spcPts val="0"/>
              </a:spcAft>
              <a:buSzPts val="1200"/>
              <a:buChar char="●"/>
            </a:pPr>
            <a:r>
              <a:rPr b="1" lang="es" sz="1200"/>
              <a:t>NodeJS → Paquetes</a:t>
            </a:r>
            <a:r>
              <a:rPr lang="es" sz="1200"/>
              <a:t>:</a:t>
            </a:r>
            <a:endParaRPr sz="1200"/>
          </a:p>
          <a:p>
            <a:pPr indent="-304800" lvl="1" marL="914400" rtl="0" algn="l">
              <a:spcBef>
                <a:spcPts val="0"/>
              </a:spcBef>
              <a:spcAft>
                <a:spcPts val="0"/>
              </a:spcAft>
              <a:buSzPts val="1200"/>
              <a:buChar char="○"/>
            </a:pPr>
            <a:r>
              <a:rPr lang="es" sz="1200"/>
              <a:t>Express: Gestión del servidor.</a:t>
            </a:r>
            <a:endParaRPr sz="1200"/>
          </a:p>
          <a:p>
            <a:pPr indent="-304800" lvl="1" marL="914400" rtl="0" algn="l">
              <a:spcBef>
                <a:spcPts val="0"/>
              </a:spcBef>
              <a:spcAft>
                <a:spcPts val="0"/>
              </a:spcAft>
              <a:buSzPts val="1200"/>
              <a:buChar char="○"/>
            </a:pPr>
            <a:r>
              <a:rPr lang="es" sz="1200"/>
              <a:t>EJS: Maquetación web.</a:t>
            </a:r>
            <a:endParaRPr sz="1200"/>
          </a:p>
          <a:p>
            <a:pPr indent="-304800" lvl="1" marL="914400" rtl="0" algn="l">
              <a:spcBef>
                <a:spcPts val="0"/>
              </a:spcBef>
              <a:spcAft>
                <a:spcPts val="0"/>
              </a:spcAft>
              <a:buSzPts val="1200"/>
              <a:buChar char="○"/>
            </a:pPr>
            <a:r>
              <a:rPr lang="es" sz="1200"/>
              <a:t>A</a:t>
            </a:r>
            <a:r>
              <a:rPr lang="es" sz="1200"/>
              <a:t>xios: Cliente HTTP basado en promesas.</a:t>
            </a:r>
            <a:endParaRPr sz="1200"/>
          </a:p>
          <a:p>
            <a:pPr indent="-304800" lvl="1" marL="914400" rtl="0" algn="l">
              <a:spcBef>
                <a:spcPts val="0"/>
              </a:spcBef>
              <a:spcAft>
                <a:spcPts val="0"/>
              </a:spcAft>
              <a:buSzPts val="1200"/>
              <a:buChar char="○"/>
            </a:pPr>
            <a:r>
              <a:rPr lang="es" sz="1200"/>
              <a:t>Body-parser: Manejar la solicitud de HTTP.</a:t>
            </a:r>
            <a:endParaRPr sz="1200"/>
          </a:p>
          <a:p>
            <a:pPr indent="-304800" lvl="1" marL="914400" rtl="0" algn="l">
              <a:spcBef>
                <a:spcPts val="0"/>
              </a:spcBef>
              <a:spcAft>
                <a:spcPts val="0"/>
              </a:spcAft>
              <a:buSzPts val="1200"/>
              <a:buChar char="○"/>
            </a:pPr>
            <a:r>
              <a:rPr lang="es" sz="1200"/>
              <a:t>Node-fetch: Interfaz para realizar peticiones.</a:t>
            </a:r>
            <a:endParaRPr sz="1200"/>
          </a:p>
          <a:p>
            <a:pPr indent="-304800" lvl="1" marL="914400" rtl="0" algn="l">
              <a:spcBef>
                <a:spcPts val="0"/>
              </a:spcBef>
              <a:spcAft>
                <a:spcPts val="0"/>
              </a:spcAft>
              <a:buSzPts val="1200"/>
              <a:buChar char="○"/>
            </a:pPr>
            <a:r>
              <a:rPr lang="es" sz="1200"/>
              <a:t>Nodemon: Ejecutar la aplicación.</a:t>
            </a:r>
            <a:endParaRPr sz="1200"/>
          </a:p>
          <a:p>
            <a:pPr indent="0" lvl="0" marL="0" rtl="0" algn="l">
              <a:spcBef>
                <a:spcPts val="1600"/>
              </a:spcBef>
              <a:spcAft>
                <a:spcPts val="0"/>
              </a:spcAft>
              <a:buNone/>
            </a:pPr>
            <a:r>
              <a:t/>
            </a:r>
            <a:endParaRPr b="1"/>
          </a:p>
          <a:p>
            <a:pPr indent="0" lvl="0" marL="0" rtl="0" algn="l">
              <a:spcBef>
                <a:spcPts val="1600"/>
              </a:spcBef>
              <a:spcAft>
                <a:spcPts val="1600"/>
              </a:spcAft>
              <a:buNone/>
            </a:pPr>
            <a:r>
              <a:t/>
            </a:r>
            <a:endParaRPr/>
          </a:p>
        </p:txBody>
      </p:sp>
      <p:pic>
        <p:nvPicPr>
          <p:cNvPr id="112" name="Google Shape;112;p17"/>
          <p:cNvPicPr preferRelativeResize="0"/>
          <p:nvPr/>
        </p:nvPicPr>
        <p:blipFill>
          <a:blip r:embed="rId3">
            <a:alphaModFix/>
          </a:blip>
          <a:stretch>
            <a:fillRect/>
          </a:stretch>
        </p:blipFill>
        <p:spPr>
          <a:xfrm>
            <a:off x="335153" y="3851361"/>
            <a:ext cx="1577680" cy="942970"/>
          </a:xfrm>
          <a:prstGeom prst="rect">
            <a:avLst/>
          </a:prstGeom>
          <a:noFill/>
          <a:ln>
            <a:noFill/>
          </a:ln>
        </p:spPr>
      </p:pic>
      <p:pic>
        <p:nvPicPr>
          <p:cNvPr id="113" name="Google Shape;113;p17"/>
          <p:cNvPicPr preferRelativeResize="0"/>
          <p:nvPr/>
        </p:nvPicPr>
        <p:blipFill>
          <a:blip r:embed="rId4">
            <a:alphaModFix/>
          </a:blip>
          <a:stretch>
            <a:fillRect/>
          </a:stretch>
        </p:blipFill>
        <p:spPr>
          <a:xfrm>
            <a:off x="2014183" y="3906752"/>
            <a:ext cx="1675278" cy="832163"/>
          </a:xfrm>
          <a:prstGeom prst="rect">
            <a:avLst/>
          </a:prstGeom>
          <a:noFill/>
          <a:ln>
            <a:noFill/>
          </a:ln>
        </p:spPr>
      </p:pic>
      <p:pic>
        <p:nvPicPr>
          <p:cNvPr id="114" name="Google Shape;114;p17"/>
          <p:cNvPicPr preferRelativeResize="0"/>
          <p:nvPr/>
        </p:nvPicPr>
        <p:blipFill>
          <a:blip r:embed="rId5">
            <a:alphaModFix/>
          </a:blip>
          <a:stretch>
            <a:fillRect/>
          </a:stretch>
        </p:blipFill>
        <p:spPr>
          <a:xfrm>
            <a:off x="3774450" y="4194238"/>
            <a:ext cx="988675" cy="257200"/>
          </a:xfrm>
          <a:prstGeom prst="rect">
            <a:avLst/>
          </a:prstGeom>
          <a:noFill/>
          <a:ln>
            <a:noFill/>
          </a:ln>
        </p:spPr>
      </p:pic>
      <p:pic>
        <p:nvPicPr>
          <p:cNvPr id="115" name="Google Shape;115;p17"/>
          <p:cNvPicPr preferRelativeResize="0"/>
          <p:nvPr/>
        </p:nvPicPr>
        <p:blipFill>
          <a:blip r:embed="rId6">
            <a:alphaModFix/>
          </a:blip>
          <a:stretch>
            <a:fillRect/>
          </a:stretch>
        </p:blipFill>
        <p:spPr>
          <a:xfrm>
            <a:off x="6595113" y="4104524"/>
            <a:ext cx="2028738" cy="436625"/>
          </a:xfrm>
          <a:prstGeom prst="rect">
            <a:avLst/>
          </a:prstGeom>
          <a:noFill/>
          <a:ln>
            <a:noFill/>
          </a:ln>
        </p:spPr>
      </p:pic>
      <p:pic>
        <p:nvPicPr>
          <p:cNvPr id="116" name="Google Shape;116;p17"/>
          <p:cNvPicPr preferRelativeResize="0"/>
          <p:nvPr/>
        </p:nvPicPr>
        <p:blipFill>
          <a:blip r:embed="rId7">
            <a:alphaModFix/>
          </a:blip>
          <a:stretch>
            <a:fillRect/>
          </a:stretch>
        </p:blipFill>
        <p:spPr>
          <a:xfrm>
            <a:off x="4848125" y="3903250"/>
            <a:ext cx="1678349" cy="8391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grpSp>
        <p:nvGrpSpPr>
          <p:cNvPr id="121" name="Google Shape;121;p18"/>
          <p:cNvGrpSpPr/>
          <p:nvPr/>
        </p:nvGrpSpPr>
        <p:grpSpPr>
          <a:xfrm>
            <a:off x="-833057" y="-691533"/>
            <a:ext cx="2372300" cy="2342100"/>
            <a:chOff x="-833057" y="-691533"/>
            <a:chExt cx="2372300" cy="2342100"/>
          </a:xfrm>
        </p:grpSpPr>
        <p:sp>
          <p:nvSpPr>
            <p:cNvPr id="122" name="Google Shape;122;p18"/>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8"/>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 name="Google Shape;124;p18"/>
          <p:cNvGrpSpPr/>
          <p:nvPr/>
        </p:nvGrpSpPr>
        <p:grpSpPr>
          <a:xfrm rot="10800000">
            <a:off x="7525368" y="3516667"/>
            <a:ext cx="2372300" cy="2342100"/>
            <a:chOff x="-833057" y="-691533"/>
            <a:chExt cx="2372300" cy="2342100"/>
          </a:xfrm>
        </p:grpSpPr>
        <p:sp>
          <p:nvSpPr>
            <p:cNvPr id="125" name="Google Shape;125;p18"/>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8"/>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 name="Google Shape;127;p18"/>
          <p:cNvSpPr txBox="1"/>
          <p:nvPr>
            <p:ph idx="4294967295" type="title"/>
          </p:nvPr>
        </p:nvSpPr>
        <p:spPr>
          <a:xfrm>
            <a:off x="568950" y="641975"/>
            <a:ext cx="8006100" cy="5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TECNOLOGÍAS A UTILIZAR</a:t>
            </a:r>
            <a:endParaRPr b="1"/>
          </a:p>
        </p:txBody>
      </p:sp>
      <p:sp>
        <p:nvSpPr>
          <p:cNvPr id="128" name="Google Shape;128;p18"/>
          <p:cNvSpPr txBox="1"/>
          <p:nvPr>
            <p:ph idx="4294967295" type="body"/>
          </p:nvPr>
        </p:nvSpPr>
        <p:spPr>
          <a:xfrm>
            <a:off x="568950" y="1281850"/>
            <a:ext cx="8006100" cy="37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1"/>
                </a:solidFill>
              </a:rPr>
              <a:t>Server-side:</a:t>
            </a:r>
            <a:endParaRPr b="1">
              <a:solidFill>
                <a:schemeClr val="dk1"/>
              </a:solidFill>
            </a:endParaRPr>
          </a:p>
          <a:p>
            <a:pPr indent="-304800" lvl="0" marL="457200" rtl="0" algn="l">
              <a:spcBef>
                <a:spcPts val="1600"/>
              </a:spcBef>
              <a:spcAft>
                <a:spcPts val="0"/>
              </a:spcAft>
              <a:buSzPts val="1200"/>
              <a:buChar char="●"/>
            </a:pPr>
            <a:r>
              <a:rPr b="1" lang="es" sz="1200"/>
              <a:t>APIS</a:t>
            </a:r>
            <a:endParaRPr sz="1200"/>
          </a:p>
          <a:p>
            <a:pPr indent="0" lvl="0" marL="0" rtl="0" algn="l">
              <a:lnSpc>
                <a:spcPct val="100000"/>
              </a:lnSpc>
              <a:spcBef>
                <a:spcPts val="1600"/>
              </a:spcBef>
              <a:spcAft>
                <a:spcPts val="0"/>
              </a:spcAft>
              <a:buNone/>
            </a:pPr>
            <a:r>
              <a:t/>
            </a:r>
            <a:endParaRPr sz="1200"/>
          </a:p>
          <a:p>
            <a:pPr indent="-304800" lvl="1" marL="914400" rtl="0" algn="l">
              <a:spcBef>
                <a:spcPts val="0"/>
              </a:spcBef>
              <a:spcAft>
                <a:spcPts val="0"/>
              </a:spcAft>
              <a:buSzPts val="1200"/>
              <a:buChar char="○"/>
            </a:pPr>
            <a:r>
              <a:rPr lang="es" sz="1200"/>
              <a:t>MCSRVSTAT.US</a:t>
            </a:r>
            <a:endParaRPr sz="1200"/>
          </a:p>
          <a:p>
            <a:pPr indent="0" lvl="0" marL="914400" rtl="0" algn="l">
              <a:spcBef>
                <a:spcPts val="1600"/>
              </a:spcBef>
              <a:spcAft>
                <a:spcPts val="0"/>
              </a:spcAft>
              <a:buNone/>
            </a:pPr>
            <a:r>
              <a:rPr lang="es" sz="1200"/>
              <a:t>Interacción entre la página web, el cliente y el servicio.</a:t>
            </a:r>
            <a:endParaRPr sz="1200"/>
          </a:p>
          <a:p>
            <a:pPr indent="0" lvl="0" marL="0" rtl="0" algn="l">
              <a:spcBef>
                <a:spcPts val="1600"/>
              </a:spcBef>
              <a:spcAft>
                <a:spcPts val="0"/>
              </a:spcAft>
              <a:buNone/>
            </a:pPr>
            <a:r>
              <a:t/>
            </a:r>
            <a:endParaRPr b="1"/>
          </a:p>
          <a:p>
            <a:pPr indent="0" lvl="0" marL="0" rtl="0" algn="l">
              <a:spcBef>
                <a:spcPts val="1600"/>
              </a:spcBef>
              <a:spcAft>
                <a:spcPts val="1600"/>
              </a:spcAft>
              <a:buNone/>
            </a:pPr>
            <a:r>
              <a:t/>
            </a:r>
            <a:endParaRPr/>
          </a:p>
        </p:txBody>
      </p:sp>
      <p:pic>
        <p:nvPicPr>
          <p:cNvPr id="129" name="Google Shape;129;p18"/>
          <p:cNvPicPr preferRelativeResize="0"/>
          <p:nvPr/>
        </p:nvPicPr>
        <p:blipFill>
          <a:blip r:embed="rId3">
            <a:alphaModFix/>
          </a:blip>
          <a:stretch>
            <a:fillRect/>
          </a:stretch>
        </p:blipFill>
        <p:spPr>
          <a:xfrm>
            <a:off x="2814625" y="3978100"/>
            <a:ext cx="3514725" cy="1047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grpSp>
        <p:nvGrpSpPr>
          <p:cNvPr id="134" name="Google Shape;134;p19"/>
          <p:cNvGrpSpPr/>
          <p:nvPr/>
        </p:nvGrpSpPr>
        <p:grpSpPr>
          <a:xfrm>
            <a:off x="-833057" y="-691533"/>
            <a:ext cx="2372300" cy="2342100"/>
            <a:chOff x="-833057" y="-691533"/>
            <a:chExt cx="2372300" cy="2342100"/>
          </a:xfrm>
        </p:grpSpPr>
        <p:sp>
          <p:nvSpPr>
            <p:cNvPr id="135" name="Google Shape;135;p19"/>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9"/>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 name="Google Shape;137;p19"/>
          <p:cNvGrpSpPr/>
          <p:nvPr/>
        </p:nvGrpSpPr>
        <p:grpSpPr>
          <a:xfrm rot="10800000">
            <a:off x="7525368" y="3516667"/>
            <a:ext cx="2372300" cy="2342100"/>
            <a:chOff x="-833057" y="-691533"/>
            <a:chExt cx="2372300" cy="2342100"/>
          </a:xfrm>
        </p:grpSpPr>
        <p:sp>
          <p:nvSpPr>
            <p:cNvPr id="138" name="Google Shape;138;p19"/>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9"/>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19"/>
          <p:cNvSpPr txBox="1"/>
          <p:nvPr>
            <p:ph idx="4294967295" type="title"/>
          </p:nvPr>
        </p:nvSpPr>
        <p:spPr>
          <a:xfrm>
            <a:off x="568950" y="641975"/>
            <a:ext cx="8006100" cy="5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TECNOLOGÍAS A UTILIZAR</a:t>
            </a:r>
            <a:endParaRPr b="1"/>
          </a:p>
        </p:txBody>
      </p:sp>
      <p:sp>
        <p:nvSpPr>
          <p:cNvPr id="141" name="Google Shape;141;p19"/>
          <p:cNvSpPr txBox="1"/>
          <p:nvPr>
            <p:ph idx="4294967295" type="body"/>
          </p:nvPr>
        </p:nvSpPr>
        <p:spPr>
          <a:xfrm>
            <a:off x="568950" y="1281850"/>
            <a:ext cx="8006100" cy="37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1"/>
                </a:solidFill>
              </a:rPr>
              <a:t>Client-side</a:t>
            </a:r>
            <a:r>
              <a:rPr b="1" lang="es">
                <a:solidFill>
                  <a:schemeClr val="dk1"/>
                </a:solidFill>
              </a:rPr>
              <a:t>:</a:t>
            </a:r>
            <a:endParaRPr b="1">
              <a:solidFill>
                <a:schemeClr val="dk1"/>
              </a:solidFill>
            </a:endParaRPr>
          </a:p>
          <a:p>
            <a:pPr indent="-304800" lvl="0" marL="457200" rtl="0" algn="l">
              <a:spcBef>
                <a:spcPts val="1600"/>
              </a:spcBef>
              <a:spcAft>
                <a:spcPts val="0"/>
              </a:spcAft>
              <a:buSzPts val="1200"/>
              <a:buChar char="●"/>
            </a:pPr>
            <a:r>
              <a:rPr b="1" lang="es" sz="1200"/>
              <a:t>HTML 5</a:t>
            </a:r>
            <a:endParaRPr b="1" sz="1200"/>
          </a:p>
          <a:p>
            <a:pPr indent="0" lvl="0" marL="0" rtl="0" algn="l">
              <a:spcBef>
                <a:spcPts val="1600"/>
              </a:spcBef>
              <a:spcAft>
                <a:spcPts val="0"/>
              </a:spcAft>
              <a:buNone/>
            </a:pPr>
            <a:r>
              <a:rPr lang="es" sz="1200"/>
              <a:t>Es un lenguaje de marcado que se utiliza para el desarrollo de páginas web. </a:t>
            </a:r>
            <a:endParaRPr b="1" sz="1200"/>
          </a:p>
          <a:p>
            <a:pPr indent="0" lvl="0" marL="0" rtl="0" algn="l">
              <a:spcBef>
                <a:spcPts val="1600"/>
              </a:spcBef>
              <a:spcAft>
                <a:spcPts val="0"/>
              </a:spcAft>
              <a:buNone/>
            </a:pPr>
            <a:r>
              <a:t/>
            </a:r>
            <a:endParaRPr b="1"/>
          </a:p>
          <a:p>
            <a:pPr indent="0" lvl="0" marL="0" rtl="0" algn="l">
              <a:spcBef>
                <a:spcPts val="1600"/>
              </a:spcBef>
              <a:spcAft>
                <a:spcPts val="1600"/>
              </a:spcAft>
              <a:buNone/>
            </a:pPr>
            <a:r>
              <a:t/>
            </a:r>
            <a:endParaRPr/>
          </a:p>
        </p:txBody>
      </p:sp>
      <p:pic>
        <p:nvPicPr>
          <p:cNvPr id="142" name="Google Shape;142;p19"/>
          <p:cNvPicPr preferRelativeResize="0"/>
          <p:nvPr/>
        </p:nvPicPr>
        <p:blipFill>
          <a:blip r:embed="rId3">
            <a:alphaModFix/>
          </a:blip>
          <a:stretch>
            <a:fillRect/>
          </a:stretch>
        </p:blipFill>
        <p:spPr>
          <a:xfrm>
            <a:off x="3725675" y="3454850"/>
            <a:ext cx="1571001" cy="15710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grpSp>
        <p:nvGrpSpPr>
          <p:cNvPr id="147" name="Google Shape;147;p20"/>
          <p:cNvGrpSpPr/>
          <p:nvPr/>
        </p:nvGrpSpPr>
        <p:grpSpPr>
          <a:xfrm>
            <a:off x="-833057" y="-691533"/>
            <a:ext cx="2372300" cy="2342100"/>
            <a:chOff x="-833057" y="-691533"/>
            <a:chExt cx="2372300" cy="2342100"/>
          </a:xfrm>
        </p:grpSpPr>
        <p:sp>
          <p:nvSpPr>
            <p:cNvPr id="148" name="Google Shape;148;p20"/>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0"/>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 name="Google Shape;150;p20"/>
          <p:cNvGrpSpPr/>
          <p:nvPr/>
        </p:nvGrpSpPr>
        <p:grpSpPr>
          <a:xfrm rot="10800000">
            <a:off x="7525368" y="3516667"/>
            <a:ext cx="2372300" cy="2342100"/>
            <a:chOff x="-833057" y="-691533"/>
            <a:chExt cx="2372300" cy="2342100"/>
          </a:xfrm>
        </p:grpSpPr>
        <p:sp>
          <p:nvSpPr>
            <p:cNvPr id="151" name="Google Shape;151;p20"/>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0"/>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 name="Google Shape;153;p20"/>
          <p:cNvSpPr txBox="1"/>
          <p:nvPr>
            <p:ph idx="4294967295" type="title"/>
          </p:nvPr>
        </p:nvSpPr>
        <p:spPr>
          <a:xfrm>
            <a:off x="568950" y="641975"/>
            <a:ext cx="8006100" cy="5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TECNOLOGÍAS A UTILIZAR</a:t>
            </a:r>
            <a:endParaRPr b="1"/>
          </a:p>
        </p:txBody>
      </p:sp>
      <p:sp>
        <p:nvSpPr>
          <p:cNvPr id="154" name="Google Shape;154;p20"/>
          <p:cNvSpPr txBox="1"/>
          <p:nvPr>
            <p:ph idx="4294967295" type="body"/>
          </p:nvPr>
        </p:nvSpPr>
        <p:spPr>
          <a:xfrm>
            <a:off x="568950" y="1281850"/>
            <a:ext cx="8006100" cy="37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1"/>
                </a:solidFill>
              </a:rPr>
              <a:t>Client-side:</a:t>
            </a:r>
            <a:endParaRPr b="1">
              <a:solidFill>
                <a:schemeClr val="dk1"/>
              </a:solidFill>
            </a:endParaRPr>
          </a:p>
          <a:p>
            <a:pPr indent="-304800" lvl="0" marL="457200" rtl="0" algn="l">
              <a:spcBef>
                <a:spcPts val="1600"/>
              </a:spcBef>
              <a:spcAft>
                <a:spcPts val="0"/>
              </a:spcAft>
              <a:buSzPts val="1200"/>
              <a:buChar char="●"/>
            </a:pPr>
            <a:r>
              <a:rPr b="1" lang="es" sz="1200"/>
              <a:t>CSS</a:t>
            </a:r>
            <a:r>
              <a:rPr b="1" lang="es" sz="1200"/>
              <a:t> 3</a:t>
            </a:r>
            <a:endParaRPr b="1" sz="1200"/>
          </a:p>
          <a:p>
            <a:pPr indent="0" lvl="0" marL="0" rtl="0" algn="l">
              <a:spcBef>
                <a:spcPts val="1600"/>
              </a:spcBef>
              <a:spcAft>
                <a:spcPts val="0"/>
              </a:spcAft>
              <a:buNone/>
            </a:pPr>
            <a:r>
              <a:rPr lang="es" sz="1200"/>
              <a:t>Es un lenguaje de diseño gráfico para definir y crear la presentación de un documento estructurado escrito en un lenguaje de marcado.​</a:t>
            </a:r>
            <a:endParaRPr sz="1200"/>
          </a:p>
          <a:p>
            <a:pPr indent="457200" lvl="0" marL="0" rtl="0" algn="l">
              <a:spcBef>
                <a:spcPts val="1600"/>
              </a:spcBef>
              <a:spcAft>
                <a:spcPts val="0"/>
              </a:spcAft>
              <a:buNone/>
            </a:pPr>
            <a:r>
              <a:rPr lang="es" sz="1200"/>
              <a:t>Herramientas de estilos: Bootstrap. Normalize.css. TailWind CSS.</a:t>
            </a:r>
            <a:endParaRPr sz="1200"/>
          </a:p>
          <a:p>
            <a:pPr indent="0" lvl="0" marL="0" rtl="0" algn="l">
              <a:lnSpc>
                <a:spcPct val="115000"/>
              </a:lnSpc>
              <a:spcBef>
                <a:spcPts val="1600"/>
              </a:spcBef>
              <a:spcAft>
                <a:spcPts val="0"/>
              </a:spcAft>
              <a:buNone/>
            </a:pPr>
            <a:r>
              <a:t/>
            </a:r>
            <a:endParaRPr sz="1200"/>
          </a:p>
          <a:p>
            <a:pPr indent="0" lvl="0" marL="457200" rtl="0" algn="l">
              <a:spcBef>
                <a:spcPts val="0"/>
              </a:spcBef>
              <a:spcAft>
                <a:spcPts val="0"/>
              </a:spcAft>
              <a:buNone/>
            </a:pPr>
            <a:r>
              <a:rPr lang="es" sz="1200"/>
              <a:t>				</a:t>
            </a:r>
            <a:endParaRPr sz="1200"/>
          </a:p>
          <a:p>
            <a:pPr indent="0" lvl="0" marL="0" rtl="0" algn="l">
              <a:spcBef>
                <a:spcPts val="1600"/>
              </a:spcBef>
              <a:spcAft>
                <a:spcPts val="0"/>
              </a:spcAft>
              <a:buNone/>
            </a:pPr>
            <a:r>
              <a:t/>
            </a:r>
            <a:endParaRPr sz="1200"/>
          </a:p>
          <a:p>
            <a:pPr indent="0" lvl="0" marL="457200" rtl="0" algn="l">
              <a:spcBef>
                <a:spcPts val="1600"/>
              </a:spcBef>
              <a:spcAft>
                <a:spcPts val="0"/>
              </a:spcAft>
              <a:buNone/>
            </a:pPr>
            <a:r>
              <a:t/>
            </a:r>
            <a:endParaRPr b="1" sz="1200"/>
          </a:p>
          <a:p>
            <a:pPr indent="0" lvl="0" marL="0" rtl="0" algn="l">
              <a:spcBef>
                <a:spcPts val="1600"/>
              </a:spcBef>
              <a:spcAft>
                <a:spcPts val="0"/>
              </a:spcAft>
              <a:buNone/>
            </a:pPr>
            <a:r>
              <a:t/>
            </a:r>
            <a:endParaRPr b="1"/>
          </a:p>
          <a:p>
            <a:pPr indent="0" lvl="0" marL="0" rtl="0" algn="l">
              <a:spcBef>
                <a:spcPts val="1600"/>
              </a:spcBef>
              <a:spcAft>
                <a:spcPts val="1600"/>
              </a:spcAft>
              <a:buNone/>
            </a:pPr>
            <a:r>
              <a:t/>
            </a:r>
            <a:endParaRPr/>
          </a:p>
        </p:txBody>
      </p:sp>
      <p:pic>
        <p:nvPicPr>
          <p:cNvPr id="155" name="Google Shape;155;p20"/>
          <p:cNvPicPr preferRelativeResize="0"/>
          <p:nvPr/>
        </p:nvPicPr>
        <p:blipFill>
          <a:blip r:embed="rId3">
            <a:alphaModFix/>
          </a:blip>
          <a:stretch>
            <a:fillRect/>
          </a:stretch>
        </p:blipFill>
        <p:spPr>
          <a:xfrm>
            <a:off x="568950" y="3341050"/>
            <a:ext cx="1051301" cy="1684800"/>
          </a:xfrm>
          <a:prstGeom prst="rect">
            <a:avLst/>
          </a:prstGeom>
          <a:noFill/>
          <a:ln>
            <a:noFill/>
          </a:ln>
        </p:spPr>
      </p:pic>
      <p:grpSp>
        <p:nvGrpSpPr>
          <p:cNvPr id="156" name="Google Shape;156;p20"/>
          <p:cNvGrpSpPr/>
          <p:nvPr/>
        </p:nvGrpSpPr>
        <p:grpSpPr>
          <a:xfrm>
            <a:off x="2343113" y="3749550"/>
            <a:ext cx="4457775" cy="1276300"/>
            <a:chOff x="1763325" y="3605225"/>
            <a:chExt cx="4457775" cy="1276300"/>
          </a:xfrm>
        </p:grpSpPr>
        <p:pic>
          <p:nvPicPr>
            <p:cNvPr id="157" name="Google Shape;157;p20"/>
            <p:cNvPicPr preferRelativeResize="0"/>
            <p:nvPr/>
          </p:nvPicPr>
          <p:blipFill>
            <a:blip r:embed="rId4">
              <a:alphaModFix/>
            </a:blip>
            <a:stretch>
              <a:fillRect/>
            </a:stretch>
          </p:blipFill>
          <p:spPr>
            <a:xfrm>
              <a:off x="1763325" y="3605225"/>
              <a:ext cx="1276300" cy="1276300"/>
            </a:xfrm>
            <a:prstGeom prst="rect">
              <a:avLst/>
            </a:prstGeom>
            <a:noFill/>
            <a:ln>
              <a:noFill/>
            </a:ln>
          </p:spPr>
        </p:pic>
        <p:pic>
          <p:nvPicPr>
            <p:cNvPr id="158" name="Google Shape;158;p20"/>
            <p:cNvPicPr preferRelativeResize="0"/>
            <p:nvPr/>
          </p:nvPicPr>
          <p:blipFill>
            <a:blip r:embed="rId5">
              <a:alphaModFix/>
            </a:blip>
            <a:stretch>
              <a:fillRect/>
            </a:stretch>
          </p:blipFill>
          <p:spPr>
            <a:xfrm>
              <a:off x="3238650" y="3767825"/>
              <a:ext cx="1189649" cy="951100"/>
            </a:xfrm>
            <a:prstGeom prst="rect">
              <a:avLst/>
            </a:prstGeom>
            <a:noFill/>
            <a:ln>
              <a:noFill/>
            </a:ln>
          </p:spPr>
        </p:pic>
        <p:pic>
          <p:nvPicPr>
            <p:cNvPr id="159" name="Google Shape;159;p20"/>
            <p:cNvPicPr preferRelativeResize="0"/>
            <p:nvPr/>
          </p:nvPicPr>
          <p:blipFill>
            <a:blip r:embed="rId6">
              <a:alphaModFix/>
            </a:blip>
            <a:stretch>
              <a:fillRect/>
            </a:stretch>
          </p:blipFill>
          <p:spPr>
            <a:xfrm>
              <a:off x="4711250" y="3835925"/>
              <a:ext cx="1509850" cy="1045600"/>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grpSp>
        <p:nvGrpSpPr>
          <p:cNvPr id="164" name="Google Shape;164;p21"/>
          <p:cNvGrpSpPr/>
          <p:nvPr/>
        </p:nvGrpSpPr>
        <p:grpSpPr>
          <a:xfrm>
            <a:off x="-833057" y="-691533"/>
            <a:ext cx="2372300" cy="2342100"/>
            <a:chOff x="-833057" y="-691533"/>
            <a:chExt cx="2372300" cy="2342100"/>
          </a:xfrm>
        </p:grpSpPr>
        <p:sp>
          <p:nvSpPr>
            <p:cNvPr id="165" name="Google Shape;165;p21"/>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1"/>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 name="Google Shape;167;p21"/>
          <p:cNvGrpSpPr/>
          <p:nvPr/>
        </p:nvGrpSpPr>
        <p:grpSpPr>
          <a:xfrm rot="10800000">
            <a:off x="7525368" y="3516667"/>
            <a:ext cx="2372300" cy="2342100"/>
            <a:chOff x="-833057" y="-691533"/>
            <a:chExt cx="2372300" cy="2342100"/>
          </a:xfrm>
        </p:grpSpPr>
        <p:sp>
          <p:nvSpPr>
            <p:cNvPr id="168" name="Google Shape;168;p21"/>
            <p:cNvSpPr/>
            <p:nvPr/>
          </p:nvSpPr>
          <p:spPr>
            <a:xfrm rot="8100000">
              <a:off x="-816633" y="-137459"/>
              <a:ext cx="1800152"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1"/>
            <p:cNvSpPr/>
            <p:nvPr/>
          </p:nvSpPr>
          <p:spPr>
            <a:xfrm rot="8100000">
              <a:off x="-891871" y="83466"/>
              <a:ext cx="2520129" cy="792101"/>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21"/>
          <p:cNvSpPr txBox="1"/>
          <p:nvPr>
            <p:ph idx="4294967295" type="title"/>
          </p:nvPr>
        </p:nvSpPr>
        <p:spPr>
          <a:xfrm>
            <a:off x="568950" y="641975"/>
            <a:ext cx="8006100" cy="5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TECNOLOGÍAS A UTILIZAR</a:t>
            </a:r>
            <a:endParaRPr b="1"/>
          </a:p>
        </p:txBody>
      </p:sp>
      <p:sp>
        <p:nvSpPr>
          <p:cNvPr id="171" name="Google Shape;171;p21"/>
          <p:cNvSpPr txBox="1"/>
          <p:nvPr>
            <p:ph idx="4294967295" type="body"/>
          </p:nvPr>
        </p:nvSpPr>
        <p:spPr>
          <a:xfrm>
            <a:off x="568950" y="1281850"/>
            <a:ext cx="8006100" cy="37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1"/>
                </a:solidFill>
              </a:rPr>
              <a:t>Client-side:</a:t>
            </a:r>
            <a:endParaRPr b="1">
              <a:solidFill>
                <a:schemeClr val="dk1"/>
              </a:solidFill>
            </a:endParaRPr>
          </a:p>
          <a:p>
            <a:pPr indent="-304800" lvl="0" marL="457200" rtl="0" algn="l">
              <a:spcBef>
                <a:spcPts val="1600"/>
              </a:spcBef>
              <a:spcAft>
                <a:spcPts val="0"/>
              </a:spcAft>
              <a:buSzPts val="1200"/>
              <a:buChar char="●"/>
            </a:pPr>
            <a:r>
              <a:rPr b="1" lang="es" sz="1200"/>
              <a:t>Javascript / ECMAScript 2019</a:t>
            </a:r>
            <a:endParaRPr b="1" sz="1200"/>
          </a:p>
          <a:p>
            <a:pPr indent="0" lvl="0" marL="0" rtl="0" algn="l">
              <a:spcBef>
                <a:spcPts val="1600"/>
              </a:spcBef>
              <a:spcAft>
                <a:spcPts val="0"/>
              </a:spcAft>
              <a:buNone/>
            </a:pPr>
            <a:r>
              <a:rPr lang="es" sz="1200"/>
              <a:t>Es un lenguaje de programación interpretado, dialecto del estándar ECMAScript. Se define como orientado a objetos, ​ basado en prototipos, imperativo, débilmente tipado y dinámico.</a:t>
            </a:r>
            <a:endParaRPr sz="1200"/>
          </a:p>
          <a:p>
            <a:pPr indent="0" lvl="0" marL="457200" rtl="0" algn="l">
              <a:spcBef>
                <a:spcPts val="1600"/>
              </a:spcBef>
              <a:spcAft>
                <a:spcPts val="0"/>
              </a:spcAft>
              <a:buNone/>
            </a:pPr>
            <a:r>
              <a:t/>
            </a:r>
            <a:endParaRPr b="1" sz="1200"/>
          </a:p>
          <a:p>
            <a:pPr indent="0" lvl="0" marL="0" rtl="0" algn="l">
              <a:spcBef>
                <a:spcPts val="1600"/>
              </a:spcBef>
              <a:spcAft>
                <a:spcPts val="0"/>
              </a:spcAft>
              <a:buNone/>
            </a:pPr>
            <a:r>
              <a:t/>
            </a:r>
            <a:endParaRPr b="1"/>
          </a:p>
          <a:p>
            <a:pPr indent="0" lvl="0" marL="0" rtl="0" algn="l">
              <a:spcBef>
                <a:spcPts val="1600"/>
              </a:spcBef>
              <a:spcAft>
                <a:spcPts val="1600"/>
              </a:spcAft>
              <a:buNone/>
            </a:pPr>
            <a:r>
              <a:t/>
            </a:r>
            <a:endParaRPr/>
          </a:p>
        </p:txBody>
      </p:sp>
      <p:pic>
        <p:nvPicPr>
          <p:cNvPr id="172" name="Google Shape;172;p21"/>
          <p:cNvPicPr preferRelativeResize="0"/>
          <p:nvPr/>
        </p:nvPicPr>
        <p:blipFill>
          <a:blip r:embed="rId3">
            <a:alphaModFix/>
          </a:blip>
          <a:stretch>
            <a:fillRect/>
          </a:stretch>
        </p:blipFill>
        <p:spPr>
          <a:xfrm>
            <a:off x="3441300" y="3516675"/>
            <a:ext cx="2261400" cy="1272050"/>
          </a:xfrm>
          <a:prstGeom prst="rect">
            <a:avLst/>
          </a:prstGeom>
          <a:noFill/>
          <a:ln>
            <a:noFill/>
          </a:ln>
        </p:spPr>
      </p:pic>
      <p:pic>
        <p:nvPicPr>
          <p:cNvPr id="173" name="Google Shape;173;p21"/>
          <p:cNvPicPr preferRelativeResize="0"/>
          <p:nvPr/>
        </p:nvPicPr>
        <p:blipFill>
          <a:blip r:embed="rId4">
            <a:alphaModFix/>
          </a:blip>
          <a:stretch>
            <a:fillRect/>
          </a:stretch>
        </p:blipFill>
        <p:spPr>
          <a:xfrm>
            <a:off x="568951" y="3161850"/>
            <a:ext cx="1320824" cy="18639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