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9CC97-1AD5-3340-F2AA-E19EF3B9BE1A}" v="10" dt="2024-04-21T07:27:45.363"/>
    <p1510:client id="{6F14FAF7-D9D7-9BF5-B3DD-4C5B765B1915}" v="317" dt="2024-04-21T06:38:13.126"/>
    <p1510:client id="{74733EE9-5B93-FDEA-5E2F-B777B386E687}" v="7" dt="2024-04-21T07:32:37.857"/>
    <p1510:client id="{CDDC0048-91A7-4823-EE33-B531D9396C79}" v="110" dt="2024-04-21T06:14:21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Tetris Effect Wallpapers - Wallpaper Cave">
            <a:extLst>
              <a:ext uri="{FF2B5EF4-FFF2-40B4-BE49-F238E27FC236}">
                <a16:creationId xmlns:a16="http://schemas.microsoft.com/office/drawing/2014/main" id="{840EB28E-F633-0F18-4C0B-85D7AE4AA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3" r="9800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0468" y="2637116"/>
            <a:ext cx="4530783" cy="158842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4000" b="1" dirty="0"/>
              <a:t>НП "</a:t>
            </a:r>
            <a:r>
              <a:rPr lang="en-US" sz="4000" b="1" err="1"/>
              <a:t>Обучение</a:t>
            </a:r>
            <a:r>
              <a:rPr lang="en-US" sz="4000" b="1" dirty="0"/>
              <a:t> </a:t>
            </a:r>
            <a:r>
              <a:rPr lang="en-US" sz="4000" b="1" err="1"/>
              <a:t>за</a:t>
            </a:r>
            <a:r>
              <a:rPr lang="en-US" sz="4000" b="1" dirty="0"/>
              <a:t> ИТ </a:t>
            </a:r>
            <a:r>
              <a:rPr lang="en-US" sz="4000" b="1" err="1"/>
              <a:t>кариера</a:t>
            </a:r>
            <a:r>
              <a:rPr lang="en-US" sz="4000" b="1" dirty="0"/>
              <a:t>"</a:t>
            </a:r>
            <a:endParaRPr lang="en-US"/>
          </a:p>
          <a:p>
            <a:pPr algn="r"/>
            <a:r>
              <a:rPr lang="en-US" sz="4000" b="1" err="1"/>
              <a:t>Курсов</a:t>
            </a:r>
            <a:r>
              <a:rPr lang="en-US" sz="4000" b="1" dirty="0"/>
              <a:t> </a:t>
            </a:r>
            <a:r>
              <a:rPr lang="en-US" sz="4000" b="1" err="1"/>
              <a:t>проект</a:t>
            </a:r>
            <a:r>
              <a:rPr lang="en-US" sz="4000" b="1" dirty="0"/>
              <a:t> - “</a:t>
            </a:r>
            <a:r>
              <a:rPr lang="en-US" sz="4000" b="1" err="1"/>
              <a:t>Тетрис</a:t>
            </a:r>
            <a:r>
              <a:rPr lang="en-US" sz="4000" b="1" dirty="0"/>
              <a:t>”</a:t>
            </a:r>
          </a:p>
          <a:p>
            <a:pPr algn="l"/>
            <a:endParaRPr lang="en-US" sz="25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19" y="3947716"/>
            <a:ext cx="3633747" cy="1368975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r"/>
            <a:r>
              <a:rPr lang="en-US" sz="1600" err="1"/>
              <a:t>Изготвил</a:t>
            </a:r>
            <a:r>
              <a:rPr lang="en-US" sz="1600" dirty="0"/>
              <a:t>: </a:t>
            </a:r>
            <a:r>
              <a:rPr lang="en-US" sz="1600" err="1"/>
              <a:t>Реджеб</a:t>
            </a:r>
            <a:r>
              <a:rPr lang="en-US" sz="1600" dirty="0"/>
              <a:t> </a:t>
            </a:r>
            <a:r>
              <a:rPr lang="en-US" sz="1600" err="1"/>
              <a:t>Реджеб</a:t>
            </a:r>
            <a:endParaRPr lang="en-US"/>
          </a:p>
          <a:p>
            <a:pPr algn="r"/>
            <a:r>
              <a:rPr lang="en-US" sz="1600" err="1"/>
              <a:t>Група</a:t>
            </a:r>
            <a:r>
              <a:rPr lang="en-US" sz="1600" dirty="0"/>
              <a:t> 08</a:t>
            </a:r>
          </a:p>
          <a:p>
            <a:pPr algn="r"/>
            <a:r>
              <a:rPr lang="en-US" sz="1600" err="1"/>
              <a:t>Гр.Хасково</a:t>
            </a:r>
            <a:r>
              <a:rPr lang="en-US" sz="1600" dirty="0"/>
              <a:t> - 2024г.</a:t>
            </a:r>
          </a:p>
          <a:p>
            <a:pPr algn="r"/>
            <a:r>
              <a:rPr lang="en-US" sz="1600" dirty="0" err="1"/>
              <a:t>GitHub:</a:t>
            </a:r>
            <a:r>
              <a:rPr lang="en-US" sz="1600" dirty="0" err="1">
                <a:ea typeface="+mn-lt"/>
                <a:cs typeface="+mn-lt"/>
              </a:rPr>
              <a:t>https</a:t>
            </a:r>
            <a:r>
              <a:rPr lang="en-US" sz="1600" dirty="0">
                <a:ea typeface="+mn-lt"/>
                <a:cs typeface="+mn-lt"/>
              </a:rPr>
              <a:t>://github.com/</a:t>
            </a:r>
            <a:r>
              <a:rPr lang="en-US" sz="1600" dirty="0" err="1">
                <a:ea typeface="+mn-lt"/>
                <a:cs typeface="+mn-lt"/>
              </a:rPr>
              <a:t>RedzhebRedzheb</a:t>
            </a:r>
            <a:r>
              <a:rPr lang="en-US" sz="1600" dirty="0">
                <a:ea typeface="+mn-lt"/>
                <a:cs typeface="+mn-lt"/>
              </a:rPr>
              <a:t>/</a:t>
            </a:r>
            <a:r>
              <a:rPr lang="en-US" sz="1600" dirty="0" err="1">
                <a:ea typeface="+mn-lt"/>
                <a:cs typeface="+mn-lt"/>
              </a:rPr>
              <a:t>tetrisItKariera.git</a:t>
            </a:r>
            <a:endParaRPr lang="en-US" sz="1600" dirty="0" err="1"/>
          </a:p>
          <a:p>
            <a:pPr algn="r"/>
            <a:r>
              <a:rPr lang="en-US" sz="1600" err="1"/>
              <a:t>Tinkercad</a:t>
            </a:r>
            <a:r>
              <a:rPr lang="en-US" sz="1600" dirty="0"/>
              <a:t>: https://www.tinkercad.com/things/6TPcSjbIeHz-dazzling-turing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79" y="727006"/>
            <a:ext cx="5047692" cy="1618489"/>
          </a:xfrm>
        </p:spPr>
        <p:txBody>
          <a:bodyPr anchor="ctr">
            <a:noAutofit/>
          </a:bodyPr>
          <a:lstStyle/>
          <a:p>
            <a:r>
              <a:rPr lang="en-US" sz="6100" dirty="0" err="1">
                <a:latin typeface="Aptos Display"/>
                <a:cs typeface="Calibri"/>
              </a:rPr>
              <a:t>Сорс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код</a:t>
            </a:r>
            <a:r>
              <a:rPr lang="en-US" sz="6100" dirty="0">
                <a:latin typeface="Aptos Display"/>
                <a:cs typeface="Calibri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9BF-9C1D-67AF-BEB4-D5D86AC4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034" y="2708510"/>
            <a:ext cx="3457912" cy="26229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err="1">
                <a:solidFill>
                  <a:srgbClr val="0D0D0D"/>
                </a:solidFill>
                <a:latin typeface="Aptos"/>
                <a:cs typeface="Calibri"/>
              </a:rPr>
              <a:t>clearLines</a:t>
            </a:r>
            <a:r>
              <a:rPr lang="en-US" sz="1600" dirty="0">
                <a:solidFill>
                  <a:srgbClr val="0D0D0D"/>
                </a:solidFill>
                <a:latin typeface="Aptos"/>
                <a:cs typeface="Calibri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Проверява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за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пълни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редове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изтрива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ги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увеличава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резултата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600">
              <a:ea typeface="+mn-lt"/>
              <a:cs typeface="+mn-lt"/>
            </a:endParaRPr>
          </a:p>
          <a:p>
            <a:r>
              <a:rPr lang="en-US" sz="1600" err="1">
                <a:solidFill>
                  <a:srgbClr val="0D0D0D"/>
                </a:solidFill>
                <a:latin typeface="Aptos"/>
                <a:cs typeface="Calibri"/>
              </a:rPr>
              <a:t>getHighScore</a:t>
            </a:r>
            <a:r>
              <a:rPr lang="en-US" sz="1600" dirty="0">
                <a:solidFill>
                  <a:srgbClr val="0D0D0D"/>
                </a:solidFill>
                <a:latin typeface="Aptos"/>
                <a:cs typeface="Calibri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0D0D0D"/>
                </a:solidFill>
                <a:latin typeface="Aptos"/>
                <a:cs typeface="Calibri"/>
              </a:rPr>
              <a:t>saveHighScore</a:t>
            </a:r>
            <a:r>
              <a:rPr lang="en-US" sz="1600" dirty="0">
                <a:solidFill>
                  <a:srgbClr val="0D0D0D"/>
                </a:solidFill>
                <a:latin typeface="Aptos"/>
                <a:cs typeface="Calibri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Чете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записва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най-високия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резултат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в EEPROM.</a:t>
            </a:r>
            <a:endParaRPr lang="en-US" sz="1600"/>
          </a:p>
          <a:p>
            <a:endParaRPr lang="en-US" sz="1600" dirty="0">
              <a:solidFill>
                <a:srgbClr val="0D0D0D"/>
              </a:solidFill>
            </a:endParaRP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C1725C1-4AA0-CC0D-317E-70D3B2DFF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121" y="2341062"/>
            <a:ext cx="4899894" cy="184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2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157" y="779198"/>
            <a:ext cx="6477747" cy="1618489"/>
          </a:xfrm>
        </p:spPr>
        <p:txBody>
          <a:bodyPr anchor="ctr">
            <a:noAutofit/>
          </a:bodyPr>
          <a:lstStyle/>
          <a:p>
            <a:r>
              <a:rPr lang="en-US" sz="6100" dirty="0" err="1">
                <a:latin typeface="Aptos Display"/>
                <a:cs typeface="Calibri"/>
              </a:rPr>
              <a:t>Сорс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код</a:t>
            </a:r>
            <a:r>
              <a:rPr lang="en-US" sz="6100" dirty="0">
                <a:latin typeface="Aptos Display"/>
                <a:cs typeface="Calibri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9BF-9C1D-67AF-BEB4-D5D86AC4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09" y="2562373"/>
            <a:ext cx="3457912" cy="26229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solidFill>
                  <a:srgbClr val="0D0D0D"/>
                </a:solidFill>
                <a:latin typeface="Aptos"/>
              </a:rPr>
              <a:t>restart()</a:t>
            </a: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Рестартира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играта</a:t>
            </a: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като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изчиства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дисплея</a:t>
            </a: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повторно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инициализира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стойностите</a:t>
            </a: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800">
              <a:solidFill>
                <a:srgbClr val="0D0D0D"/>
              </a:solidFill>
            </a:endParaRPr>
          </a:p>
          <a:p>
            <a:r>
              <a:rPr lang="en-US" sz="1800" err="1">
                <a:solidFill>
                  <a:srgbClr val="0D0D0D"/>
                </a:solidFill>
                <a:latin typeface="Aptos"/>
              </a:rPr>
              <a:t>flashLine</a:t>
            </a:r>
            <a:r>
              <a:rPr lang="en-US" sz="1800">
                <a:solidFill>
                  <a:srgbClr val="0D0D0D"/>
                </a:solidFill>
                <a:latin typeface="Aptos"/>
              </a:rPr>
              <a:t>()</a:t>
            </a: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Визуализация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ефект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при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изчистване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ред</a:t>
            </a: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800"/>
          </a:p>
          <a:p>
            <a:endParaRPr lang="en-US" sz="1600" dirty="0">
              <a:solidFill>
                <a:srgbClr val="0D0D0D"/>
              </a:solidFill>
            </a:endParaRPr>
          </a:p>
          <a:p>
            <a:endParaRPr lang="en-US" sz="1600" dirty="0">
              <a:solidFill>
                <a:srgbClr val="0D0D0D"/>
              </a:solidFill>
            </a:endParaRP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3640587-9F89-B5A8-A2E8-0B47BC9B6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56" y="2069078"/>
            <a:ext cx="3530252" cy="1613378"/>
          </a:xfrm>
          <a:prstGeom prst="rect">
            <a:avLst/>
          </a:prstGeom>
        </p:spPr>
      </p:pic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8384A2C-5315-A44B-56F7-19B6A7DD0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718" y="3840924"/>
            <a:ext cx="3445441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4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157" y="779198"/>
            <a:ext cx="6477747" cy="1618489"/>
          </a:xfrm>
        </p:spPr>
        <p:txBody>
          <a:bodyPr anchor="ctr">
            <a:noAutofit/>
          </a:bodyPr>
          <a:lstStyle/>
          <a:p>
            <a:r>
              <a:rPr lang="en-US" sz="6100" dirty="0" err="1">
                <a:latin typeface="Aptos Display"/>
                <a:cs typeface="Calibri"/>
              </a:rPr>
              <a:t>Заключение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5AA8ED-818B-4E02-74EB-852383E4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0255"/>
            <a:ext cx="9106422" cy="35788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ptos"/>
                <a:cs typeface="Calibri"/>
              </a:rPr>
              <a:t>Този</a:t>
            </a:r>
            <a:r>
              <a:rPr lang="en-US" dirty="0">
                <a:latin typeface="Aptos"/>
                <a:cs typeface="Calibri"/>
              </a:rPr>
              <a:t> </a:t>
            </a:r>
            <a:r>
              <a:rPr lang="en-US" dirty="0" err="1">
                <a:latin typeface="Aptos"/>
                <a:cs typeface="Calibri"/>
              </a:rPr>
              <a:t>проект</a:t>
            </a:r>
            <a:r>
              <a:rPr lang="en-US" dirty="0">
                <a:latin typeface="Aptos"/>
                <a:cs typeface="Calibri"/>
              </a:rPr>
              <a:t> е пример за приложение, което съчетава хардуерни и софтуерни компоненти за създаването на забавна игра. Играчите развиват своите стратегически и координационни умения, докато се състезават за подобряване на своите рекорди в </a:t>
            </a:r>
            <a:r>
              <a:rPr lang="en-US" dirty="0" err="1">
                <a:latin typeface="Aptos"/>
                <a:cs typeface="Calibri"/>
              </a:rPr>
              <a:t>класическата</a:t>
            </a:r>
            <a:r>
              <a:rPr lang="en-US" dirty="0">
                <a:latin typeface="Aptos"/>
                <a:cs typeface="Calibri"/>
              </a:rPr>
              <a:t> </a:t>
            </a:r>
            <a:r>
              <a:rPr lang="en-US" dirty="0" err="1">
                <a:latin typeface="Aptos"/>
                <a:cs typeface="Calibri"/>
              </a:rPr>
              <a:t>игра</a:t>
            </a:r>
            <a:r>
              <a:rPr lang="en-US" dirty="0">
                <a:latin typeface="Aptos"/>
                <a:cs typeface="Calibri"/>
              </a:rPr>
              <a:t> </a:t>
            </a:r>
            <a:r>
              <a:rPr lang="en-US" dirty="0" err="1">
                <a:latin typeface="Aptos"/>
                <a:cs typeface="Calibri"/>
              </a:rPr>
              <a:t>Тетрис</a:t>
            </a:r>
            <a:r>
              <a:rPr lang="en-US" dirty="0">
                <a:latin typeface="Aptos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353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00" y="1321993"/>
            <a:ext cx="10893170" cy="3894050"/>
          </a:xfrm>
        </p:spPr>
        <p:txBody>
          <a:bodyPr anchor="ctr">
            <a:noAutofit/>
          </a:bodyPr>
          <a:lstStyle/>
          <a:p>
            <a:pPr algn="ctr"/>
            <a:r>
              <a:rPr lang="en-US" sz="6100" dirty="0" err="1">
                <a:latin typeface="Aptos Display"/>
                <a:cs typeface="Calibri"/>
              </a:rPr>
              <a:t>Благодаря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за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вниманието</a:t>
            </a:r>
            <a:endParaRPr lang="en-US" dirty="0" err="1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5AA8ED-818B-4E02-74EB-852383E4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769" y="3788035"/>
            <a:ext cx="5230838" cy="20131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200" b="1" dirty="0" err="1">
                <a:latin typeface="Aptos"/>
                <a:cs typeface="Calibri"/>
              </a:rPr>
              <a:t>Използвана</a:t>
            </a:r>
            <a:r>
              <a:rPr lang="en-US" sz="1200" b="1" dirty="0">
                <a:latin typeface="Aptos"/>
                <a:cs typeface="Calibri"/>
              </a:rPr>
              <a:t> </a:t>
            </a:r>
            <a:r>
              <a:rPr lang="en-US" sz="1200" b="1" dirty="0" err="1">
                <a:latin typeface="Aptos"/>
                <a:cs typeface="Calibri"/>
              </a:rPr>
              <a:t>литература</a:t>
            </a:r>
            <a:r>
              <a:rPr lang="en-US" sz="1200" b="1" dirty="0">
                <a:latin typeface="Aptos"/>
                <a:cs typeface="Calibri"/>
              </a:rPr>
              <a:t>: </a:t>
            </a:r>
            <a:r>
              <a:rPr lang="en-US" sz="1200" dirty="0">
                <a:latin typeface="Aptos"/>
                <a:cs typeface="Calibri"/>
              </a:rPr>
              <a:t>Arduino.CC; Reddit; </a:t>
            </a:r>
            <a:r>
              <a:rPr lang="en-US" sz="1200" dirty="0" err="1">
                <a:latin typeface="Aptos"/>
                <a:cs typeface="Calibri"/>
              </a:rPr>
              <a:t>SoftUni</a:t>
            </a:r>
            <a:r>
              <a:rPr lang="en-US" sz="1200" dirty="0">
                <a:latin typeface="Aptos"/>
                <a:cs typeface="Calibri"/>
              </a:rPr>
              <a:t>; </a:t>
            </a:r>
            <a:r>
              <a:rPr lang="en-US" sz="1200" dirty="0" err="1">
                <a:latin typeface="Aptos"/>
                <a:cs typeface="Calibri"/>
              </a:rPr>
              <a:t>Tinkercad,GitHub</a:t>
            </a:r>
          </a:p>
          <a:p>
            <a:pPr marL="0" indent="0">
              <a:buNone/>
            </a:pPr>
            <a:endParaRPr lang="en-US" sz="1200" dirty="0">
              <a:latin typeface="Aptos"/>
              <a:cs typeface="Calibri"/>
            </a:endParaRPr>
          </a:p>
          <a:p>
            <a:pPr marL="0" indent="0">
              <a:buNone/>
            </a:pPr>
            <a:endParaRPr lang="en-US" sz="1200" dirty="0">
              <a:latin typeface="Apto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980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100">
                <a:latin typeface="Aptos Display"/>
                <a:cs typeface="Calibri"/>
              </a:rPr>
              <a:t>Описание на проекта: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9BF-9C1D-67AF-BEB4-D5D86AC4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ptos"/>
                <a:cs typeface="Calibri"/>
              </a:rPr>
              <a:t>Проектът представлява игра на тетрис, реализирана за микроконтролер с използване на Arduino платформата. Играта използва LCD дисплей за визуализация и бутони за управление на движението и ротацията на падащите фигури. Допълнително, проектът включва възможност за запазване на най-висок резултат чрез използване на EEPROM памет.</a:t>
            </a:r>
          </a:p>
        </p:txBody>
      </p:sp>
    </p:spTree>
    <p:extLst>
      <p:ext uri="{BB962C8B-B14F-4D97-AF65-F5344CB8AC3E}">
        <p14:creationId xmlns:p14="http://schemas.microsoft.com/office/powerpoint/2010/main" val="154982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323765"/>
            <a:ext cx="8074815" cy="1316565"/>
          </a:xfrm>
        </p:spPr>
        <p:txBody>
          <a:bodyPr anchor="ctr">
            <a:normAutofit/>
          </a:bodyPr>
          <a:lstStyle/>
          <a:p>
            <a:r>
              <a:rPr lang="en-US" sz="6100" err="1">
                <a:ea typeface="+mj-lt"/>
                <a:cs typeface="+mj-lt"/>
              </a:rPr>
              <a:t>Блокова</a:t>
            </a:r>
            <a:r>
              <a:rPr lang="en-US" sz="6100">
                <a:ea typeface="+mj-lt"/>
                <a:cs typeface="+mj-lt"/>
              </a:rPr>
              <a:t> </a:t>
            </a:r>
            <a:r>
              <a:rPr lang="en-US" sz="6100" err="1">
                <a:ea typeface="+mj-lt"/>
                <a:cs typeface="+mj-lt"/>
              </a:rPr>
              <a:t>схема</a:t>
            </a:r>
            <a:r>
              <a:rPr lang="en-US" sz="6100">
                <a:ea typeface="+mj-lt"/>
                <a:cs typeface="+mj-lt"/>
              </a:rPr>
              <a:t>:</a:t>
            </a:r>
          </a:p>
          <a:p>
            <a:endParaRPr lang="en-US" sz="6100" dirty="0">
              <a:latin typeface="Aptos Display"/>
              <a:cs typeface="Calibri"/>
            </a:endParaRPr>
          </a:p>
        </p:txBody>
      </p:sp>
      <p:pic>
        <p:nvPicPr>
          <p:cNvPr id="5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7D624F9F-E91F-364B-ABFF-D6201FB8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132" y="1983775"/>
            <a:ext cx="7793360" cy="389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0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818682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100" dirty="0" err="1">
                <a:latin typeface="Aptos Display"/>
                <a:cs typeface="Calibri"/>
              </a:rPr>
              <a:t>Електрическа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схема</a:t>
            </a:r>
            <a:r>
              <a:rPr lang="en-US" sz="6100" dirty="0">
                <a:latin typeface="Aptos Display"/>
                <a:cs typeface="Calibri"/>
              </a:rPr>
              <a:t>:</a:t>
            </a:r>
          </a:p>
        </p:txBody>
      </p:sp>
      <p:pic>
        <p:nvPicPr>
          <p:cNvPr id="6" name="Content Placeholder 5" descr="A circuit board with wires connected to it&#10;&#10;Description automatically generated">
            <a:extLst>
              <a:ext uri="{FF2B5EF4-FFF2-40B4-BE49-F238E27FC236}">
                <a16:creationId xmlns:a16="http://schemas.microsoft.com/office/drawing/2014/main" id="{E11C9B33-D310-2AAA-85B7-01E145C61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683" y="2344668"/>
            <a:ext cx="6554632" cy="3633512"/>
          </a:xfrm>
        </p:spPr>
      </p:pic>
    </p:spTree>
    <p:extLst>
      <p:ext uri="{BB962C8B-B14F-4D97-AF65-F5344CB8AC3E}">
        <p14:creationId xmlns:p14="http://schemas.microsoft.com/office/powerpoint/2010/main" val="407838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Autofit/>
          </a:bodyPr>
          <a:lstStyle/>
          <a:p>
            <a:r>
              <a:rPr lang="en-US" sz="6100" dirty="0">
                <a:latin typeface="Aptos Display"/>
                <a:cs typeface="Calibri"/>
              </a:rPr>
              <a:t>Списък </a:t>
            </a:r>
            <a:r>
              <a:rPr lang="en-US" sz="6100" dirty="0" err="1">
                <a:latin typeface="Aptos Display"/>
                <a:cs typeface="Calibri"/>
              </a:rPr>
              <a:t>със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съставните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части</a:t>
            </a:r>
            <a:r>
              <a:rPr lang="en-US" sz="6100" dirty="0">
                <a:latin typeface="Aptos Display"/>
                <a:cs typeface="Calibri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9BF-9C1D-67AF-BEB4-D5D86AC4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latin typeface="Aptos"/>
                <a:cs typeface="Calibri"/>
              </a:rPr>
              <a:t>Микроконтролер</a:t>
            </a:r>
            <a:r>
              <a:rPr lang="en-US" sz="2400" dirty="0">
                <a:latin typeface="Aptos"/>
                <a:cs typeface="Calibri"/>
              </a:rPr>
              <a:t> Arduino Uno</a:t>
            </a:r>
          </a:p>
          <a:p>
            <a:r>
              <a:rPr lang="en-US" sz="2400" dirty="0">
                <a:latin typeface="Aptos"/>
                <a:cs typeface="Calibri"/>
              </a:rPr>
              <a:t>Breadboard</a:t>
            </a:r>
          </a:p>
          <a:p>
            <a:r>
              <a:rPr lang="en-US" sz="2400" dirty="0">
                <a:latin typeface="Aptos"/>
                <a:cs typeface="Calibri"/>
              </a:rPr>
              <a:t>LCD </a:t>
            </a:r>
            <a:r>
              <a:rPr lang="en-US" sz="2400" dirty="0" err="1">
                <a:latin typeface="Aptos"/>
                <a:cs typeface="Calibri"/>
              </a:rPr>
              <a:t>дисплей</a:t>
            </a:r>
            <a:r>
              <a:rPr lang="en-US" sz="2400" dirty="0">
                <a:latin typeface="Aptos"/>
                <a:cs typeface="Calibri"/>
              </a:rPr>
              <a:t> 16x2</a:t>
            </a:r>
          </a:p>
          <a:p>
            <a:r>
              <a:rPr lang="en-US" sz="2400" dirty="0">
                <a:latin typeface="Aptos"/>
                <a:cs typeface="Calibri"/>
              </a:rPr>
              <a:t>5 </a:t>
            </a:r>
            <a:r>
              <a:rPr lang="en-US" sz="2400" dirty="0" err="1">
                <a:latin typeface="Aptos"/>
                <a:cs typeface="Calibri"/>
              </a:rPr>
              <a:t>бутона</a:t>
            </a:r>
            <a:endParaRPr lang="en-US" sz="2400" dirty="0">
              <a:latin typeface="Aptos"/>
              <a:cs typeface="Calibri"/>
            </a:endParaRPr>
          </a:p>
          <a:p>
            <a:r>
              <a:rPr lang="en-US" sz="2400" dirty="0" err="1">
                <a:latin typeface="Aptos"/>
                <a:cs typeface="Calibri"/>
              </a:rPr>
              <a:t>Резистор</a:t>
            </a:r>
            <a:r>
              <a:rPr lang="en-US" sz="2400" dirty="0">
                <a:latin typeface="Aptos"/>
                <a:cs typeface="Calibri"/>
              </a:rPr>
              <a:t> 270 Ω</a:t>
            </a:r>
          </a:p>
          <a:p>
            <a:r>
              <a:rPr lang="en-US" sz="2400" err="1">
                <a:latin typeface="Aptos"/>
                <a:cs typeface="Calibri"/>
              </a:rPr>
              <a:t>Потенциометър</a:t>
            </a:r>
            <a:endParaRPr lang="en-US" sz="2400">
              <a:latin typeface="Aptos"/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715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212" y="727006"/>
            <a:ext cx="5047692" cy="1618489"/>
          </a:xfrm>
        </p:spPr>
        <p:txBody>
          <a:bodyPr anchor="ctr">
            <a:noAutofit/>
          </a:bodyPr>
          <a:lstStyle/>
          <a:p>
            <a:r>
              <a:rPr lang="en-US" sz="6100" dirty="0" err="1">
                <a:latin typeface="Aptos Display"/>
                <a:cs typeface="Calibri"/>
              </a:rPr>
              <a:t>Сорс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код</a:t>
            </a:r>
            <a:r>
              <a:rPr lang="en-US" sz="6100" dirty="0">
                <a:latin typeface="Aptos Display"/>
                <a:cs typeface="Calibri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9BF-9C1D-67AF-BEB4-D5D86AC4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7" y="2437113"/>
            <a:ext cx="3948514" cy="28003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solidFill>
                  <a:srgbClr val="0D0D0D"/>
                </a:solidFill>
                <a:latin typeface="Aptos"/>
                <a:cs typeface="Calibri"/>
              </a:rPr>
              <a:t>setup()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Настройва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пиновете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за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входове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инициализира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LCD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дисплея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създава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символи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за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LCD,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сетва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начални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стойности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показва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началния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екран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с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най-високия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резултат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800">
              <a:ea typeface="+mn-lt"/>
              <a:cs typeface="+mn-lt"/>
            </a:endParaRPr>
          </a:p>
          <a:p>
            <a:r>
              <a:rPr lang="en-US" sz="1800" dirty="0">
                <a:solidFill>
                  <a:srgbClr val="0D0D0D"/>
                </a:solidFill>
                <a:latin typeface="Aptos"/>
                <a:cs typeface="Calibri"/>
              </a:rPr>
              <a:t>initialize()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Изчиства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игралното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поле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подготвя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нова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игра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като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задава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началните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стойности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за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скоростта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игра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резултата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времето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за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следващото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движение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блока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800" dirty="0"/>
          </a:p>
          <a:p>
            <a:endParaRPr lang="en-US" sz="1200" dirty="0">
              <a:solidFill>
                <a:srgbClr val="0D0D0D"/>
              </a:solidFill>
              <a:cs typeface="Calibri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5F030ED-F808-67E6-F914-77133F5BB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796" y="1538352"/>
            <a:ext cx="3333750" cy="4000500"/>
          </a:xfrm>
          <a:prstGeom prst="rect">
            <a:avLst/>
          </a:prstGeom>
        </p:spPr>
      </p:pic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5BD155D-E3F8-DD01-FFC6-7F29E8909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437" y="2826772"/>
            <a:ext cx="30194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6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212" y="727006"/>
            <a:ext cx="5047692" cy="1618489"/>
          </a:xfrm>
        </p:spPr>
        <p:txBody>
          <a:bodyPr anchor="ctr">
            <a:noAutofit/>
          </a:bodyPr>
          <a:lstStyle/>
          <a:p>
            <a:r>
              <a:rPr lang="en-US" sz="6100" dirty="0" err="1">
                <a:latin typeface="Aptos Display"/>
                <a:cs typeface="Calibri"/>
              </a:rPr>
              <a:t>Сорс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код</a:t>
            </a:r>
            <a:r>
              <a:rPr lang="en-US" sz="6100" dirty="0">
                <a:latin typeface="Aptos Display"/>
                <a:cs typeface="Calibri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9BF-9C1D-67AF-BEB4-D5D86AC4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7" y="2656318"/>
            <a:ext cx="3948514" cy="26229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solidFill>
                  <a:srgbClr val="0D0D0D"/>
                </a:solidFill>
                <a:latin typeface="Aptos"/>
                <a:cs typeface="Calibri"/>
              </a:rPr>
              <a:t>loop()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Основният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цикъл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играта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който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проверява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действията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потребителя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чрез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бутоните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обработва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логиката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за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движение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блоковете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проверка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за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пълни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редове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актуализация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резултата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 err="1">
                <a:solidFill>
                  <a:srgbClr val="0D0D0D"/>
                </a:solidFill>
                <a:latin typeface="Aptos"/>
                <a:cs typeface="Calibri"/>
              </a:rPr>
              <a:t>getKey</a:t>
            </a:r>
            <a:r>
              <a:rPr lang="en-US" sz="1600" dirty="0">
                <a:solidFill>
                  <a:srgbClr val="0D0D0D"/>
                </a:solidFill>
                <a:latin typeface="Aptos"/>
                <a:cs typeface="Calibri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Чете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статуса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бутоните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връща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съответния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код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натиснат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бутон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600" dirty="0"/>
          </a:p>
          <a:p>
            <a:endParaRPr lang="en-US" sz="1600" dirty="0">
              <a:solidFill>
                <a:srgbClr val="0D0D0D"/>
              </a:solidFill>
            </a:endParaRPr>
          </a:p>
          <a:p>
            <a:endParaRPr lang="en-US" sz="1600" dirty="0">
              <a:solidFill>
                <a:srgbClr val="0D0D0D"/>
              </a:solidFill>
            </a:endParaRPr>
          </a:p>
          <a:p>
            <a:endParaRPr lang="en-US" sz="1600" dirty="0">
              <a:solidFill>
                <a:srgbClr val="0D0D0D"/>
              </a:solidFill>
              <a:cs typeface="Calibri"/>
            </a:endParaRP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9C3E9DA-CE0F-CF8D-BDB8-5FA952F18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" r="27523" b="77"/>
          <a:stretch/>
        </p:blipFill>
        <p:spPr>
          <a:xfrm>
            <a:off x="5188411" y="1384647"/>
            <a:ext cx="2696776" cy="4080353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B5CB7DC-9C7E-9250-98E2-1BC15E85C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916" y="2172875"/>
            <a:ext cx="3410472" cy="22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8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59" y="727006"/>
            <a:ext cx="5955828" cy="1722872"/>
          </a:xfrm>
        </p:spPr>
        <p:txBody>
          <a:bodyPr anchor="ctr">
            <a:noAutofit/>
          </a:bodyPr>
          <a:lstStyle/>
          <a:p>
            <a:r>
              <a:rPr lang="en-US" sz="6100" dirty="0" err="1">
                <a:latin typeface="Aptos Display"/>
                <a:cs typeface="Calibri"/>
              </a:rPr>
              <a:t>Сорс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код</a:t>
            </a:r>
            <a:r>
              <a:rPr lang="en-US" sz="6100" dirty="0">
                <a:latin typeface="Aptos Display"/>
                <a:cs typeface="Calibri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9BF-9C1D-67AF-BEB4-D5D86AC4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60" y="2551935"/>
            <a:ext cx="3614487" cy="2622943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1600" dirty="0">
              <a:solidFill>
                <a:srgbClr val="0D0D0D"/>
              </a:solidFill>
            </a:endParaRPr>
          </a:p>
          <a:p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Функции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за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движение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600" dirty="0" err="1">
                <a:solidFill>
                  <a:srgbClr val="0D0D0D"/>
                </a:solidFill>
                <a:latin typeface="Aptos"/>
                <a:ea typeface="+mn-lt"/>
                <a:cs typeface="+mn-lt"/>
              </a:rPr>
              <a:t>moveDown</a:t>
            </a:r>
            <a:r>
              <a:rPr lang="en-US" sz="1600" dirty="0">
                <a:solidFill>
                  <a:srgbClr val="0D0D0D"/>
                </a:solidFill>
                <a:latin typeface="Aptos"/>
                <a:ea typeface="+mn-lt"/>
                <a:cs typeface="+mn-lt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D0D0D"/>
                </a:solidFill>
                <a:latin typeface="Aptos"/>
                <a:ea typeface="+mn-lt"/>
                <a:cs typeface="+mn-lt"/>
              </a:rPr>
              <a:t>moveLeft</a:t>
            </a:r>
            <a:r>
              <a:rPr lang="en-US" sz="1600" dirty="0">
                <a:solidFill>
                  <a:srgbClr val="0D0D0D"/>
                </a:solidFill>
                <a:latin typeface="Aptos"/>
                <a:ea typeface="+mn-lt"/>
                <a:cs typeface="+mn-lt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D0D0D"/>
                </a:solidFill>
                <a:latin typeface="Aptos"/>
                <a:ea typeface="+mn-lt"/>
                <a:cs typeface="+mn-lt"/>
              </a:rPr>
              <a:t>moveRight</a:t>
            </a:r>
            <a:r>
              <a:rPr lang="en-US" sz="1600" dirty="0">
                <a:solidFill>
                  <a:srgbClr val="0D0D0D"/>
                </a:solidFill>
                <a:latin typeface="Aptos"/>
                <a:ea typeface="+mn-lt"/>
                <a:cs typeface="+mn-lt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dirty="0">
                <a:solidFill>
                  <a:srgbClr val="0D0D0D"/>
                </a:solidFill>
                <a:latin typeface="Aptos"/>
                <a:ea typeface="+mn-lt"/>
                <a:cs typeface="+mn-lt"/>
              </a:rPr>
              <a:t>rotate()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които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манипулират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положението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текущата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фигура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въз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основа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входа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от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бутоните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600" dirty="0"/>
          </a:p>
          <a:p>
            <a:endParaRPr lang="en-US" sz="1600" dirty="0">
              <a:solidFill>
                <a:srgbClr val="0D0D0D"/>
              </a:solidFill>
            </a:endParaRPr>
          </a:p>
          <a:p>
            <a:endParaRPr lang="en-US" sz="1600" dirty="0">
              <a:solidFill>
                <a:srgbClr val="0D0D0D"/>
              </a:solidFill>
              <a:cs typeface="Calibri"/>
            </a:endParaRPr>
          </a:p>
        </p:txBody>
      </p:sp>
      <p:pic>
        <p:nvPicPr>
          <p:cNvPr id="9" name="Picture 8" descr="A computer code with text&#10;&#10;Description automatically generated">
            <a:extLst>
              <a:ext uri="{FF2B5EF4-FFF2-40B4-BE49-F238E27FC236}">
                <a16:creationId xmlns:a16="http://schemas.microsoft.com/office/drawing/2014/main" id="{AEC037DB-0B96-BB5D-2BF4-CE3B03071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769" y="1965281"/>
            <a:ext cx="3305175" cy="1638300"/>
          </a:xfrm>
          <a:prstGeom prst="rect">
            <a:avLst/>
          </a:prstGeom>
        </p:spPr>
      </p:pic>
      <p:pic>
        <p:nvPicPr>
          <p:cNvPr id="10" name="Picture 9" descr="A computer code with text&#10;&#10;Description automatically generated">
            <a:extLst>
              <a:ext uri="{FF2B5EF4-FFF2-40B4-BE49-F238E27FC236}">
                <a16:creationId xmlns:a16="http://schemas.microsoft.com/office/drawing/2014/main" id="{860F53F2-D412-84DB-1658-E3AA55AA6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832" y="2059683"/>
            <a:ext cx="3201705" cy="1439058"/>
          </a:xfrm>
          <a:prstGeom prst="rect">
            <a:avLst/>
          </a:prstGeom>
        </p:spPr>
      </p:pic>
      <p:pic>
        <p:nvPicPr>
          <p:cNvPr id="11" name="Picture 10" descr="A computer code with text&#10;&#10;Description automatically generated">
            <a:extLst>
              <a:ext uri="{FF2B5EF4-FFF2-40B4-BE49-F238E27FC236}">
                <a16:creationId xmlns:a16="http://schemas.microsoft.com/office/drawing/2014/main" id="{DDF55CDE-4B74-3790-5D72-DE3BD6FB0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917" y="4118520"/>
            <a:ext cx="3190875" cy="1590675"/>
          </a:xfrm>
          <a:prstGeom prst="rect">
            <a:avLst/>
          </a:prstGeom>
        </p:spPr>
      </p:pic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47FB3E7-90BA-6BB8-9E51-32AFAE8F9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798" y="4098946"/>
            <a:ext cx="2736678" cy="160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89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212" y="727006"/>
            <a:ext cx="5047692" cy="1618489"/>
          </a:xfrm>
        </p:spPr>
        <p:txBody>
          <a:bodyPr anchor="ctr">
            <a:noAutofit/>
          </a:bodyPr>
          <a:lstStyle/>
          <a:p>
            <a:r>
              <a:rPr lang="en-US" sz="6100" dirty="0" err="1">
                <a:latin typeface="Aptos Display"/>
                <a:cs typeface="Calibri"/>
              </a:rPr>
              <a:t>Сорс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код</a:t>
            </a:r>
            <a:r>
              <a:rPr lang="en-US" sz="6100" dirty="0">
                <a:latin typeface="Aptos Display"/>
                <a:cs typeface="Calibri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9BF-9C1D-67AF-BEB4-D5D86AC4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7" y="2656318"/>
            <a:ext cx="3948514" cy="26229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 err="1">
                <a:solidFill>
                  <a:srgbClr val="0D0D0D"/>
                </a:solidFill>
                <a:latin typeface="Aptos"/>
                <a:cs typeface="Calibri"/>
              </a:rPr>
              <a:t>drawScreen</a:t>
            </a:r>
            <a:r>
              <a:rPr lang="en-US" sz="1600" dirty="0">
                <a:solidFill>
                  <a:srgbClr val="0D0D0D"/>
                </a:solidFill>
                <a:latin typeface="Aptos"/>
                <a:cs typeface="Calibri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Обновява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дисплея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като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показва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текущото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състояние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игралното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поле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 err="1">
                <a:solidFill>
                  <a:srgbClr val="0D0D0D"/>
                </a:solidFill>
                <a:latin typeface="Aptos"/>
                <a:cs typeface="Calibri"/>
              </a:rPr>
              <a:t>drawShape</a:t>
            </a:r>
            <a:r>
              <a:rPr lang="en-US" sz="1600" dirty="0">
                <a:solidFill>
                  <a:srgbClr val="0D0D0D"/>
                </a:solidFill>
                <a:latin typeface="Aptos"/>
                <a:cs typeface="Calibri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D0D0D"/>
                </a:solidFill>
                <a:latin typeface="Aptos"/>
                <a:cs typeface="Calibri"/>
              </a:rPr>
              <a:t>clearShape</a:t>
            </a:r>
            <a:r>
              <a:rPr lang="en-US" sz="1600" dirty="0">
                <a:solidFill>
                  <a:srgbClr val="0D0D0D"/>
                </a:solidFill>
                <a:latin typeface="Aptos"/>
                <a:cs typeface="Calibri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Показват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или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премахват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текущата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фигура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от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игралното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поле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dirty="0"/>
          </a:p>
          <a:p>
            <a:endParaRPr lang="en-US" sz="1600" dirty="0">
              <a:solidFill>
                <a:srgbClr val="0D0D0D"/>
              </a:solidFill>
            </a:endParaRPr>
          </a:p>
          <a:p>
            <a:endParaRPr lang="en-US" sz="1600" dirty="0">
              <a:solidFill>
                <a:srgbClr val="0D0D0D"/>
              </a:solidFill>
            </a:endParaRPr>
          </a:p>
          <a:p>
            <a:endParaRPr lang="en-US" sz="1600" dirty="0">
              <a:solidFill>
                <a:srgbClr val="0D0D0D"/>
              </a:solidFill>
            </a:endParaRPr>
          </a:p>
          <a:p>
            <a:endParaRPr lang="en-US" sz="1600" dirty="0">
              <a:solidFill>
                <a:srgbClr val="0D0D0D"/>
              </a:solidFill>
              <a:cs typeface="Calibri"/>
            </a:endParaRP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465405C-C692-D23E-8E41-88AE45003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537" y="2052116"/>
            <a:ext cx="4733925" cy="2143125"/>
          </a:xfrm>
          <a:prstGeom prst="rect">
            <a:avLst/>
          </a:prstGeom>
        </p:spPr>
      </p:pic>
      <p:pic>
        <p:nvPicPr>
          <p:cNvPr id="5" name="Picture 4" descr="A close-up of a word&#10;&#10;Description automatically generated">
            <a:extLst>
              <a:ext uri="{FF2B5EF4-FFF2-40B4-BE49-F238E27FC236}">
                <a16:creationId xmlns:a16="http://schemas.microsoft.com/office/drawing/2014/main" id="{5188DFD1-A003-9337-2223-A6A4A57CF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63" y="5018174"/>
            <a:ext cx="4876800" cy="542925"/>
          </a:xfrm>
          <a:prstGeom prst="rect">
            <a:avLst/>
          </a:prstGeom>
        </p:spPr>
      </p:pic>
      <p:pic>
        <p:nvPicPr>
          <p:cNvPr id="9" name="Picture 8" descr="A close-up of words&#10;&#10;Description automatically generated">
            <a:extLst>
              <a:ext uri="{FF2B5EF4-FFF2-40B4-BE49-F238E27FC236}">
                <a16:creationId xmlns:a16="http://schemas.microsoft.com/office/drawing/2014/main" id="{D50146E3-0C46-710D-3111-91F04EBB7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163" y="5012955"/>
            <a:ext cx="48101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3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НП "Обучение за ИТ кариера" Курсов проект - “Тетрис” </vt:lpstr>
      <vt:lpstr>Описание на проекта:  </vt:lpstr>
      <vt:lpstr>Блокова схема: </vt:lpstr>
      <vt:lpstr>Електрическа схема:</vt:lpstr>
      <vt:lpstr>Списък със съставните части:</vt:lpstr>
      <vt:lpstr>Сорс код:</vt:lpstr>
      <vt:lpstr>Сорс код:</vt:lpstr>
      <vt:lpstr>Сорс код:</vt:lpstr>
      <vt:lpstr>Сорс код:</vt:lpstr>
      <vt:lpstr>Сорс код:</vt:lpstr>
      <vt:lpstr>Сорс код:</vt:lpstr>
      <vt:lpstr>Заключение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183</cp:revision>
  <dcterms:created xsi:type="dcterms:W3CDTF">2024-04-21T06:06:41Z</dcterms:created>
  <dcterms:modified xsi:type="dcterms:W3CDTF">2024-04-21T07:32:44Z</dcterms:modified>
</cp:coreProperties>
</file>