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8f60ce546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8f60ce54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8f60ce54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8f60ce54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fb18b53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fb18b53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fb18b53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fb18b53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b18b53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fb18b53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fb18b530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fb18b53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b18b530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fb18b530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fb18b53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fb18b53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 SQL_SAFE_UPDATES = 0;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8f60ce546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8f60ce54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b18b53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fb18b53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.mysql.com/doc/refman/5.7/en/spatial-types.html" TargetMode="External"/><Relationship Id="rId4" Type="http://schemas.openxmlformats.org/officeDocument/2006/relationships/hyperlink" Target="https://dev.mysql.com/doc/refman/5.7/en/date-and-time-typ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03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and TIME &amp; Spatial 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423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Reece, </a:t>
            </a:r>
            <a:r>
              <a:rPr lang="en" sz="1700">
                <a:solidFill>
                  <a:schemeClr val="dk1"/>
                </a:solidFill>
              </a:rPr>
              <a:t>Roman, Michelle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555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08400"/>
            <a:ext cx="8520600" cy="48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--</a:t>
            </a:r>
            <a:r>
              <a:rPr lang="en" sz="1600">
                <a:solidFill>
                  <a:schemeClr val="lt1"/>
                </a:solidFill>
              </a:rPr>
              <a:t>Creates</a:t>
            </a:r>
            <a:r>
              <a:rPr lang="en" sz="1600">
                <a:solidFill>
                  <a:schemeClr val="lt1"/>
                </a:solidFill>
              </a:rPr>
              <a:t> a table named locations that stores the name and coordinates of that location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CREATE TABLE locations ( id INT AUTO_INCREMENT PRIMARY KEY, name VARCHAR(100), coordinates POINT NOT NULL, SPATIAL INDEX (coordinates) ); 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-- Insert a location 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INSERT INTO locations (name, coordinates) VALUES (“Central Park”, ST_GeomFromText(“POINT(-73.968285 40.78501)”)); 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-- Find locations within a certain distance 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lt1"/>
                </a:solidFill>
              </a:rPr>
              <a:t>SELECT name FROM locations WHERE ST_Distance_Sphere(coordinates, ST_SRID(ST_GeomFromText('POINT(-73.9600 40.7800)'), 0)) &lt; 1000;</a:t>
            </a:r>
            <a:endParaRPr sz="16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https://dev.mysql.com/doc/refman/5.7/en/spatial-types.html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https://dev.mysql.com/doc/refman/5.7/en/date-and-time-types.html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choosing the right data type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Optimizes storage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Avoids wasted space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Smaller data size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Improves performance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Data integrity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Reduces need for data type </a:t>
            </a:r>
            <a:r>
              <a:rPr lang="en" sz="1500">
                <a:solidFill>
                  <a:schemeClr val="dk1"/>
                </a:solidFill>
              </a:rPr>
              <a:t>conversions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Consistency 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Adapts to grow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Improves maintainability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Date and Time data type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10750"/>
            <a:ext cx="8520600" cy="3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Represents temporal values such as date, time, datetime, timestamp, and year.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DATETIME 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datatype</a:t>
            </a:r>
            <a:r>
              <a:rPr lang="en" sz="1600">
                <a:solidFill>
                  <a:schemeClr val="dk1"/>
                </a:solidFill>
              </a:rPr>
              <a:t> is used </a:t>
            </a:r>
            <a:r>
              <a:rPr lang="en" sz="1600">
                <a:solidFill>
                  <a:schemeClr val="dk1"/>
                </a:solidFill>
              </a:rPr>
              <a:t>for values that store both date and time parts.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MySQL retrieves and displays DATETIME values in YYYY-MM-DD hh:mm:ss format. 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date 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Used for values with date but no time.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Format YYYY-MM-DD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time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Hours, minutes, seconds, fractional seconds 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Timestamp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Used for values that contain both date and time values</a:t>
            </a:r>
            <a:endParaRPr sz="1600">
              <a:solidFill>
                <a:schemeClr val="dk1"/>
              </a:solidFill>
            </a:endParaRPr>
          </a:p>
          <a:p>
            <a:pPr indent="-32702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○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a range of </a:t>
            </a:r>
            <a:r>
              <a:rPr lang="en" sz="1550">
                <a:solidFill>
                  <a:schemeClr val="dk1"/>
                </a:solidFill>
              </a:rPr>
              <a:t>'1970-01-01 00:00:01'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 UTC to </a:t>
            </a:r>
            <a:r>
              <a:rPr lang="en" sz="1550">
                <a:solidFill>
                  <a:schemeClr val="dk1"/>
                </a:solidFill>
              </a:rPr>
              <a:t>'2038-01-19 03:14:07'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 UTC.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○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With or without timezone 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choose DATE and TIME 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57125" y="126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String</a:t>
            </a:r>
            <a:r>
              <a:rPr lang="en" sz="2000">
                <a:solidFill>
                  <a:schemeClr val="dk1"/>
                </a:solidFill>
              </a:rPr>
              <a:t> format is used for better readability.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Numeric format is used to ensure less errors.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Stores both Date and Time 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Keeps date and time information in a single column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Wide range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No time zone conversion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TIMESTAMP and DATETIME offers automatic initialization and updating to </a:t>
            </a:r>
            <a:r>
              <a:rPr lang="en" sz="2000">
                <a:solidFill>
                  <a:schemeClr val="dk1"/>
                </a:solidFill>
              </a:rPr>
              <a:t>current</a:t>
            </a:r>
            <a:r>
              <a:rPr lang="en" sz="2000">
                <a:solidFill>
                  <a:schemeClr val="dk1"/>
                </a:solidFill>
              </a:rPr>
              <a:t> date and time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Easier Readability and Manual Input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Spatial Data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Spatial data types store and manipulate geographical and </a:t>
            </a:r>
            <a:r>
              <a:rPr lang="en" sz="1900">
                <a:solidFill>
                  <a:schemeClr val="dk1"/>
                </a:solidFill>
              </a:rPr>
              <a:t>geometric</a:t>
            </a:r>
            <a:r>
              <a:rPr lang="en" sz="1900">
                <a:solidFill>
                  <a:schemeClr val="dk1"/>
                </a:solidFill>
              </a:rPr>
              <a:t> data.</a:t>
            </a:r>
            <a:endParaRPr sz="1900">
              <a:solidFill>
                <a:schemeClr val="dk1"/>
              </a:solidFill>
            </a:endParaRPr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Some spatial data types hold single geometry values:</a:t>
            </a:r>
            <a:endParaRPr sz="1900">
              <a:solidFill>
                <a:schemeClr val="dk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GEOMETRY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POINT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LINESTRING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POLYGON</a:t>
            </a:r>
            <a:endParaRPr sz="1500">
              <a:solidFill>
                <a:schemeClr val="dk1"/>
              </a:solidFill>
            </a:endParaRPr>
          </a:p>
          <a:p>
            <a:pPr indent="-34020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 The other spatial data types hold collections of values:</a:t>
            </a:r>
            <a:endParaRPr sz="1900">
              <a:solidFill>
                <a:schemeClr val="dk1"/>
              </a:solidFill>
            </a:endParaRPr>
          </a:p>
          <a:p>
            <a:pPr indent="-316706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MULTIPOINT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MULTILINESTRING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MULTIPOLYGON</a:t>
            </a:r>
            <a:endParaRPr sz="1500">
              <a:solidFill>
                <a:schemeClr val="dk1"/>
              </a:solidFill>
            </a:endParaRPr>
          </a:p>
          <a:p>
            <a:pPr indent="-316706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GEOMETRYCOLLECTION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Spatial data type 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</a:t>
            </a:r>
            <a:r>
              <a:rPr lang="en" sz="2100">
                <a:solidFill>
                  <a:schemeClr val="dk1"/>
                </a:solidFill>
              </a:rPr>
              <a:t>patial data types enable the generation, storage, and analysis of geographic features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 A geographic feature is anything in the world that has a location</a:t>
            </a:r>
            <a:endParaRPr sz="21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An entity (a mountain, a pond, or a city)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 space (a town district or the tropics)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 definable location (a place where two streets intersect)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Efficient way to store spatial data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Ability to do numerous advanced queries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555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231925" y="491150"/>
            <a:ext cx="8600400" cy="4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--</a:t>
            </a:r>
            <a:r>
              <a:rPr lang="en" sz="2200">
                <a:solidFill>
                  <a:schemeClr val="lt1"/>
                </a:solidFill>
              </a:rPr>
              <a:t> Create a table with DATETIME column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CREATE TABLE orders (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    order_id INT PRIMARY KEY AUTO_INCREMENT,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    customer_name VARCHAR(100),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sz="2200">
                <a:solidFill>
                  <a:schemeClr val="lt1"/>
                </a:solidFill>
              </a:rPr>
              <a:t>    order_date DATETIME NOT NULL DEFAULT CURRENT_TIMESTAMP,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    status VARCHAR(50));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-- inserting records into order table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INSERT INTO orders (customer_name, order_date, status) Values 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(“Reece Schenck”, “2025-02-09 11:30:00”, “Pending”);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-- Update the order date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UPDATE orders SET order_date = “2024-02-09 11:30:00” WHERE  customer_name = “Reece Schenck”;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555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83025" y="143000"/>
            <a:ext cx="8983800" cy="49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10">
                <a:solidFill>
                  <a:schemeClr val="lt1"/>
                </a:solidFill>
              </a:rPr>
              <a:t>CREATE TABLE events ( id INT AUTO_INCREMENT PRIMARY KEY, event_name VARCHAR(100), event_date DATE, start_time TIME, event_datetime DATETIME,created_at TIMESTAMP DEFAULT CURRENT_TIMESTAMP);</a:t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10">
                <a:solidFill>
                  <a:schemeClr val="lt1"/>
                </a:solidFill>
              </a:rPr>
              <a:t>INSERT INTO events (event_name, event_date, start_time, event_datetime) VALUES (“Tech Conference”, “2025-03-15”, “09:00:00”, “2025-03-15 09:00:00”), (“Music Festival”, “2025-06-20”, “18:30:00”, “2025-06-20 18:30:00”), (“Webinar on AI”, “2025-02-2”', “15:00:00”, “2025-02-25 15:00:00”);</a:t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10">
                <a:solidFill>
                  <a:schemeClr val="lt1"/>
                </a:solidFill>
              </a:rPr>
              <a:t>SELECT event_name, start_time FROM events WHERE event_date = “2025-03-15”;</a:t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10">
                <a:solidFill>
                  <a:schemeClr val="lt1"/>
                </a:solidFill>
              </a:rPr>
              <a:t>SELECT event_name, event_datetime FROM events WHERE event_datetime &gt; NOW() ORDER BY event_datetime ASC;</a:t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10">
                <a:solidFill>
                  <a:schemeClr val="lt1"/>
                </a:solidFill>
              </a:rPr>
              <a:t>SELECT event_name, event_datetime FROM events WHERE event_date = CURDATE();</a:t>
            </a:r>
            <a:endParaRPr sz="1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310">
                <a:solidFill>
                  <a:schemeClr val="lt1"/>
                </a:solidFill>
              </a:rPr>
              <a:t>SELECT event_name, event_datetime FROM events WHERE event_date BETWEEN CURDATE() AND DATE_ADD(CURDATE(), INTERVAL 7 DAY);</a:t>
            </a:r>
            <a:endParaRPr sz="131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5555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71500" y="108400"/>
            <a:ext cx="9018600" cy="4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--C</a:t>
            </a:r>
            <a:r>
              <a:rPr lang="en" sz="1400">
                <a:solidFill>
                  <a:schemeClr val="lt1"/>
                </a:solidFill>
              </a:rPr>
              <a:t>reate a table named delivery_zone that defines and names a boundary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CREATE TABLE delivery_zones ( id INT AUTO_INCREMENT PRIMARY KEY, name VARCHAR(100), boundary POLYGON NOT NULL, SPATIAL INDEX (boundary) );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INSERT INTO delivery_zones (name, boundary) VALUES (“Zone A”, ST_GeomFromText(“POLYGON((0 0, 10 0, 10 10, 0 10, 0 0))”));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--</a:t>
            </a:r>
            <a:r>
              <a:rPr lang="en" sz="1400">
                <a:solidFill>
                  <a:schemeClr val="lt1"/>
                </a:solidFill>
              </a:rPr>
              <a:t> will return “Zone A”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SELECT name FROM delivery_zones WHERE ST_Contains(boundary, ST_GeomFromText(“POINT(5 5)”));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</a:rPr>
              <a:t>-- will return an empty result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SELECT name FROM delivery_zones WHERE ST_Contains(boundary, ST_GeomFromText(“POINT(20 20)”));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