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Lst>
  <p:sldSz cy="5143500" cx="9144000"/>
  <p:notesSz cx="6858000" cy="9144000"/>
  <p:embeddedFontLst>
    <p:embeddedFont>
      <p:font typeface="Average"/>
      <p:regular r:id="rId70"/>
    </p:embeddedFont>
    <p:embeddedFont>
      <p:font typeface="Oswald"/>
      <p:regular r:id="rId71"/>
      <p:bold r:id="rId72"/>
    </p:embeddedFont>
    <p:embeddedFont>
      <p:font typeface="Roboto Mono"/>
      <p:regular r:id="rId73"/>
      <p:bold r:id="rId74"/>
      <p:italic r:id="rId75"/>
      <p:bold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F1244CF-EBB8-4585-A10A-B7E59187076E}">
  <a:tblStyle styleId="{8F1244CF-EBB8-4585-A10A-B7E59187076E}"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RobotoMono-regular.fntdata"/><Relationship Id="rId72" Type="http://schemas.openxmlformats.org/officeDocument/2006/relationships/font" Target="fonts/Oswald-bold.fntdata"/><Relationship Id="rId31" Type="http://schemas.openxmlformats.org/officeDocument/2006/relationships/slide" Target="slides/slide25.xml"/><Relationship Id="rId75" Type="http://schemas.openxmlformats.org/officeDocument/2006/relationships/font" Target="fonts/RobotoMono-italic.fntdata"/><Relationship Id="rId30" Type="http://schemas.openxmlformats.org/officeDocument/2006/relationships/slide" Target="slides/slide24.xml"/><Relationship Id="rId74" Type="http://schemas.openxmlformats.org/officeDocument/2006/relationships/font" Target="fonts/RobotoMono-bold.fntdata"/><Relationship Id="rId33" Type="http://schemas.openxmlformats.org/officeDocument/2006/relationships/slide" Target="slides/slide27.xml"/><Relationship Id="rId32" Type="http://schemas.openxmlformats.org/officeDocument/2006/relationships/slide" Target="slides/slide26.xml"/><Relationship Id="rId76" Type="http://schemas.openxmlformats.org/officeDocument/2006/relationships/font" Target="fonts/RobotoMono-boldItalic.fntdata"/><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Oswald-regular.fntdata"/><Relationship Id="rId70" Type="http://schemas.openxmlformats.org/officeDocument/2006/relationships/font" Target="fonts/Average-regular.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56e4fbad3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56e4fbad3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Reece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56d4d8d7b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56d4d8d7b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56e4fbad3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56e4fbad3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Reece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56e4fbad3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56e4fbad3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56e4fbad3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56e4fbad3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Reece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56e4fbad3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56e4fbad3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56e4fbad3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56e4fbad3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56e4fbad3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56e4fbad3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Reece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56e4fbad37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56e4fbad3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56e4fbad3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56e4fbad3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56e4fbad37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6e4fbad3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RRM</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56e4fbad3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56e4fbad3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Reece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56e4fbad37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56e4fbad37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56e4fbad37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56e4fbad37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56e4fbad3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56e4fbad3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56e4fbad37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56e4fbad37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56e4fbad37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56e4fbad37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56e4fbad37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56e4fbad37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56e4fbad37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56e4fbad37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56e4fbad37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56e4fbad37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56e4fbad37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56e4fbad37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56d4d8d7b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6d4d8d7b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56e4fbad37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56e4fbad37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56e4fbad37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56e4fbad37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56e4fbad37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56e4fbad37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56e4fbad37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56e4fbad37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56e4fbad37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56e4fbad37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56e4fbad37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56e4fbad37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56e4fbad37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56e4fbad37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56e4fbad37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56e4fbad37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56e4fbad37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56e4fbad37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56e4fbad37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356e4fbad37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56e4fbad37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56e4fbad3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56e94900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356e94900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56e4fbad3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56e4fbad3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56e94900a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356e94900a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356e94900a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356e94900a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56e94900a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56e94900a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Michelle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56e4fbad3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56e4fbad3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356e94900a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356e94900a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56e94900a6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56e94900a6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Reece</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56e4fbad3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356e4fbad3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Reece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56e4fbad3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356e4fbad3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Reece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56d4d8d7b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56d4d8d7b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356e4fbad37_1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356e4fbad37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Reece</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356e4fbad3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356e4fbad3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356e4fbad37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356e4fbad37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356e4fbad37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356e4fbad37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9d6b8cd362f2dcd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9d6b8cd362f2dcd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356e4fbad37_1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356e4fbad37_1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356e4fbad3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356e4fbad3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Roman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356e4fbad37_1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356e4fbad37_1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356e4fbad37_1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356e4fbad37_1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356e94900a6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356e94900a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56e4fbad3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56e4fbad3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Michelle </a:t>
            </a:r>
            <a:endParaRPr/>
          </a:p>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356e94900a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356e94900a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356e94900a6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356e94900a6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9d6b8cd362f2dcd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9d6b8cd362f2dcd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356d4d8d7b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356d4d8d7b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56d4d8d7b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56d4d8d7b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56d4d8d7b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56d4d8d7b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56d45aad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56d45aad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0.png"/><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hyperlink" Target="https://blog.hubspot.com/sales/contact-management-software" TargetMode="External"/><Relationship Id="rId4" Type="http://schemas.openxmlformats.org/officeDocument/2006/relationships/hyperlink" Target="https://www.hubspot.com/products/crm/contact-management" TargetMode="External"/><Relationship Id="rId10" Type="http://schemas.openxmlformats.org/officeDocument/2006/relationships/hyperlink" Target="https://www.insightly.com/pricing-plans/" TargetMode="External"/><Relationship Id="rId9" Type="http://schemas.openxmlformats.org/officeDocument/2006/relationships/hyperlink" Target="https://www.pipedrive.com/en/roles/crm-for-contact-managers" TargetMode="External"/><Relationship Id="rId5" Type="http://schemas.openxmlformats.org/officeDocument/2006/relationships/hyperlink" Target="https://www.capterra.com/contact-management-software/" TargetMode="External"/><Relationship Id="rId6" Type="http://schemas.openxmlformats.org/officeDocument/2006/relationships/hyperlink" Target="https://www.techradar.com/best/best-contact-management-software" TargetMode="External"/><Relationship Id="rId7" Type="http://schemas.openxmlformats.org/officeDocument/2006/relationships/hyperlink" Target="https://www.techradar.com/best/best-contact-management-software" TargetMode="External"/><Relationship Id="rId8" Type="http://schemas.openxmlformats.org/officeDocument/2006/relationships/hyperlink" Target="https://www.pipedrive.com/en/roles/crm-for-contact-manager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Undercover Martyn </a:t>
            </a:r>
            <a:endParaRPr/>
          </a:p>
          <a:p>
            <a:pPr indent="0" lvl="0" marL="0" rtl="0" algn="ctr">
              <a:spcBef>
                <a:spcPts val="0"/>
              </a:spcBef>
              <a:spcAft>
                <a:spcPts val="0"/>
              </a:spcAft>
              <a:buNone/>
            </a:pPr>
            <a:r>
              <a:rPr lang="en"/>
              <a:t>CMS</a:t>
            </a:r>
            <a:endParaRPr/>
          </a:p>
        </p:txBody>
      </p:sp>
      <p:sp>
        <p:nvSpPr>
          <p:cNvPr id="60" name="Google Shape;60;p13"/>
          <p:cNvSpPr txBox="1"/>
          <p:nvPr>
            <p:ph idx="12" type="sldNum"/>
          </p:nvPr>
        </p:nvSpPr>
        <p:spPr>
          <a:xfrm>
            <a:off x="8513500" y="4610775"/>
            <a:ext cx="525300" cy="4641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Entity Relationship Model</a:t>
            </a:r>
            <a:endParaRPr/>
          </a:p>
        </p:txBody>
      </p:sp>
      <p:sp>
        <p:nvSpPr>
          <p:cNvPr id="118" name="Google Shape;118;p2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External Models</a:t>
            </a:r>
            <a:endParaRPr/>
          </a:p>
        </p:txBody>
      </p:sp>
      <p:sp>
        <p:nvSpPr>
          <p:cNvPr id="124" name="Google Shape;124;p23"/>
          <p:cNvSpPr txBox="1"/>
          <p:nvPr>
            <p:ph idx="1" type="body"/>
          </p:nvPr>
        </p:nvSpPr>
        <p:spPr>
          <a:xfrm>
            <a:off x="83100" y="865325"/>
            <a:ext cx="4260300" cy="3895200"/>
          </a:xfrm>
          <a:prstGeom prst="rect">
            <a:avLst/>
          </a:prstGeom>
        </p:spPr>
        <p:txBody>
          <a:bodyPr anchorCtr="0" anchor="t" bIns="91425" lIns="91425" spcFirstLastPara="1" rIns="91425" wrap="square" tIns="91425">
            <a:normAutofit/>
          </a:bodyPr>
          <a:lstStyle/>
          <a:p>
            <a:pPr indent="0" lvl="0" marL="0" rtl="0" algn="l">
              <a:lnSpc>
                <a:spcPct val="100000"/>
              </a:lnSpc>
              <a:spcBef>
                <a:spcPts val="1200"/>
              </a:spcBef>
              <a:spcAft>
                <a:spcPts val="0"/>
              </a:spcAft>
              <a:buNone/>
            </a:pPr>
            <a:r>
              <a:rPr b="1" lang="en" sz="1200">
                <a:solidFill>
                  <a:schemeClr val="dk1"/>
                </a:solidFill>
                <a:latin typeface="Arial"/>
                <a:ea typeface="Arial"/>
                <a:cs typeface="Arial"/>
                <a:sym typeface="Arial"/>
              </a:rPr>
              <a:t>External Model 1: User and Activities</a:t>
            </a:r>
            <a:endParaRPr b="1" sz="1200">
              <a:solidFill>
                <a:schemeClr val="dk1"/>
              </a:solidFill>
              <a:latin typeface="Arial"/>
              <a:ea typeface="Arial"/>
              <a:cs typeface="Arial"/>
              <a:sym typeface="Arial"/>
            </a:endParaRPr>
          </a:p>
          <a:p>
            <a:pPr indent="0" lvl="0" marL="0" rtl="0" algn="l">
              <a:lnSpc>
                <a:spcPct val="100000"/>
              </a:lnSpc>
              <a:spcBef>
                <a:spcPts val="1200"/>
              </a:spcBef>
              <a:spcAft>
                <a:spcPts val="0"/>
              </a:spcAft>
              <a:buNone/>
            </a:pPr>
            <a:r>
              <a:rPr lang="en" sz="1200">
                <a:solidFill>
                  <a:schemeClr val="dk1"/>
                </a:solidFill>
                <a:latin typeface="Arial"/>
                <a:ea typeface="Arial"/>
                <a:cs typeface="Arial"/>
                <a:sym typeface="Arial"/>
              </a:rPr>
              <a:t>Focused on the relationship between users, their login credentials, and their relations to meetings and activity logs.</a:t>
            </a:r>
            <a:endParaRPr sz="1200">
              <a:solidFill>
                <a:schemeClr val="dk1"/>
              </a:solidFill>
              <a:latin typeface="Arial"/>
              <a:ea typeface="Arial"/>
              <a:cs typeface="Arial"/>
              <a:sym typeface="Arial"/>
            </a:endParaRPr>
          </a:p>
          <a:p>
            <a:pPr indent="-304800" lvl="0" marL="457200" rtl="0" algn="l">
              <a:lnSpc>
                <a:spcPct val="100000"/>
              </a:lnSpc>
              <a:spcBef>
                <a:spcPts val="1200"/>
              </a:spcBef>
              <a:spcAft>
                <a:spcPts val="0"/>
              </a:spcAft>
              <a:buClr>
                <a:schemeClr val="dk1"/>
              </a:buClr>
              <a:buSzPts val="1200"/>
              <a:buFont typeface="Arial"/>
              <a:buChar char="●"/>
            </a:pPr>
            <a:r>
              <a:rPr b="1" lang="en" sz="1200">
                <a:solidFill>
                  <a:schemeClr val="dk1"/>
                </a:solidFill>
                <a:latin typeface="Arial"/>
                <a:ea typeface="Arial"/>
                <a:cs typeface="Arial"/>
                <a:sym typeface="Arial"/>
              </a:rPr>
              <a:t>Entities</a:t>
            </a:r>
            <a:r>
              <a:rPr lang="en"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indent="-304800" lvl="1" marL="914400" rtl="0" algn="l">
              <a:lnSpc>
                <a:spcPct val="100000"/>
              </a:lnSpc>
              <a:spcBef>
                <a:spcPts val="0"/>
              </a:spcBef>
              <a:spcAft>
                <a:spcPts val="0"/>
              </a:spcAft>
              <a:buClr>
                <a:schemeClr val="dk1"/>
              </a:buClr>
              <a:buSzPts val="1200"/>
              <a:buFont typeface="Arial"/>
              <a:buChar char="○"/>
            </a:pPr>
            <a:r>
              <a:rPr b="1" lang="en" sz="1200">
                <a:solidFill>
                  <a:schemeClr val="dk1"/>
                </a:solidFill>
                <a:latin typeface="Arial"/>
                <a:ea typeface="Arial"/>
                <a:cs typeface="Arial"/>
                <a:sym typeface="Arial"/>
              </a:rPr>
              <a:t>User</a:t>
            </a:r>
            <a:r>
              <a:rPr lang="en" sz="1200">
                <a:solidFill>
                  <a:schemeClr val="dk1"/>
                </a:solidFill>
                <a:latin typeface="Arial"/>
                <a:ea typeface="Arial"/>
                <a:cs typeface="Arial"/>
                <a:sym typeface="Arial"/>
              </a:rPr>
              <a:t>: Represents the individuals who use the CMS.</a:t>
            </a:r>
            <a:endParaRPr sz="1200">
              <a:solidFill>
                <a:schemeClr val="dk1"/>
              </a:solidFill>
              <a:latin typeface="Arial"/>
              <a:ea typeface="Arial"/>
              <a:cs typeface="Arial"/>
              <a:sym typeface="Arial"/>
            </a:endParaRPr>
          </a:p>
          <a:p>
            <a:pPr indent="-304800" lvl="1" marL="914400" rtl="0" algn="l">
              <a:lnSpc>
                <a:spcPct val="100000"/>
              </a:lnSpc>
              <a:spcBef>
                <a:spcPts val="0"/>
              </a:spcBef>
              <a:spcAft>
                <a:spcPts val="0"/>
              </a:spcAft>
              <a:buClr>
                <a:schemeClr val="dk1"/>
              </a:buClr>
              <a:buSzPts val="1200"/>
              <a:buFont typeface="Arial"/>
              <a:buChar char="○"/>
            </a:pPr>
            <a:r>
              <a:rPr b="1" lang="en" sz="1200">
                <a:solidFill>
                  <a:schemeClr val="dk1"/>
                </a:solidFill>
                <a:latin typeface="Arial"/>
                <a:ea typeface="Arial"/>
                <a:cs typeface="Arial"/>
                <a:sym typeface="Arial"/>
              </a:rPr>
              <a:t>Meeting</a:t>
            </a:r>
            <a:r>
              <a:rPr lang="en" sz="1200">
                <a:solidFill>
                  <a:schemeClr val="dk1"/>
                </a:solidFill>
                <a:latin typeface="Arial"/>
                <a:ea typeface="Arial"/>
                <a:cs typeface="Arial"/>
                <a:sym typeface="Arial"/>
              </a:rPr>
              <a:t>: Stores details of meetings.</a:t>
            </a:r>
            <a:endParaRPr sz="1200">
              <a:solidFill>
                <a:schemeClr val="dk1"/>
              </a:solidFill>
              <a:latin typeface="Arial"/>
              <a:ea typeface="Arial"/>
              <a:cs typeface="Arial"/>
              <a:sym typeface="Arial"/>
            </a:endParaRPr>
          </a:p>
          <a:p>
            <a:pPr indent="-304800" lvl="1" marL="914400" rtl="0" algn="l">
              <a:lnSpc>
                <a:spcPct val="100000"/>
              </a:lnSpc>
              <a:spcBef>
                <a:spcPts val="0"/>
              </a:spcBef>
              <a:spcAft>
                <a:spcPts val="0"/>
              </a:spcAft>
              <a:buClr>
                <a:schemeClr val="dk1"/>
              </a:buClr>
              <a:buSzPts val="1200"/>
              <a:buFont typeface="Arial"/>
              <a:buChar char="○"/>
            </a:pPr>
            <a:r>
              <a:rPr b="1" lang="en" sz="1200">
                <a:solidFill>
                  <a:schemeClr val="dk1"/>
                </a:solidFill>
                <a:latin typeface="Arial"/>
                <a:ea typeface="Arial"/>
                <a:cs typeface="Arial"/>
                <a:sym typeface="Arial"/>
              </a:rPr>
              <a:t>ActivityLog</a:t>
            </a:r>
            <a:r>
              <a:rPr lang="en" sz="1200">
                <a:solidFill>
                  <a:schemeClr val="dk1"/>
                </a:solidFill>
                <a:latin typeface="Arial"/>
                <a:ea typeface="Arial"/>
                <a:cs typeface="Arial"/>
                <a:sym typeface="Arial"/>
              </a:rPr>
              <a:t>: Tracks user activities.</a:t>
            </a:r>
            <a:endParaRPr sz="1200">
              <a:solidFill>
                <a:schemeClr val="dk1"/>
              </a:solidFill>
              <a:latin typeface="Arial"/>
              <a:ea typeface="Arial"/>
              <a:cs typeface="Arial"/>
              <a:sym typeface="Arial"/>
            </a:endParaRPr>
          </a:p>
          <a:p>
            <a:pPr indent="-304800" lvl="1" marL="914400" rtl="0" algn="l">
              <a:lnSpc>
                <a:spcPct val="100000"/>
              </a:lnSpc>
              <a:spcBef>
                <a:spcPts val="0"/>
              </a:spcBef>
              <a:spcAft>
                <a:spcPts val="0"/>
              </a:spcAft>
              <a:buClr>
                <a:schemeClr val="dk1"/>
              </a:buClr>
              <a:buSzPts val="1200"/>
              <a:buFont typeface="Arial"/>
              <a:buChar char="○"/>
            </a:pPr>
            <a:r>
              <a:rPr b="1" lang="en" sz="1200">
                <a:solidFill>
                  <a:schemeClr val="dk1"/>
                </a:solidFill>
                <a:latin typeface="Arial"/>
                <a:ea typeface="Arial"/>
                <a:cs typeface="Arial"/>
                <a:sym typeface="Arial"/>
              </a:rPr>
              <a:t>ActivityType</a:t>
            </a:r>
            <a:r>
              <a:rPr lang="en" sz="1200">
                <a:solidFill>
                  <a:schemeClr val="dk1"/>
                </a:solidFill>
                <a:latin typeface="Arial"/>
                <a:ea typeface="Arial"/>
                <a:cs typeface="Arial"/>
                <a:sym typeface="Arial"/>
              </a:rPr>
              <a:t>: Categorizes logged activities.</a:t>
            </a:r>
            <a:endParaRPr sz="1200">
              <a:solidFill>
                <a:schemeClr val="dk1"/>
              </a:solidFill>
              <a:latin typeface="Arial"/>
              <a:ea typeface="Arial"/>
              <a:cs typeface="Arial"/>
              <a:sym typeface="Arial"/>
            </a:endParaRPr>
          </a:p>
          <a:p>
            <a:pPr indent="0" lvl="0" marL="914400" rtl="0" algn="l">
              <a:lnSpc>
                <a:spcPct val="100000"/>
              </a:lnSpc>
              <a:spcBef>
                <a:spcPts val="1200"/>
              </a:spcBef>
              <a:spcAft>
                <a:spcPts val="0"/>
              </a:spcAft>
              <a:buNone/>
            </a:pPr>
            <a:r>
              <a:t/>
            </a:r>
            <a:endParaRPr sz="1200">
              <a:solidFill>
                <a:schemeClr val="dk1"/>
              </a:solidFill>
              <a:latin typeface="Arial"/>
              <a:ea typeface="Arial"/>
              <a:cs typeface="Arial"/>
              <a:sym typeface="Arial"/>
            </a:endParaRPr>
          </a:p>
          <a:p>
            <a:pPr indent="-304800" lvl="0" marL="457200" rtl="0" algn="l">
              <a:lnSpc>
                <a:spcPct val="100000"/>
              </a:lnSpc>
              <a:spcBef>
                <a:spcPts val="1200"/>
              </a:spcBef>
              <a:spcAft>
                <a:spcPts val="0"/>
              </a:spcAft>
              <a:buClr>
                <a:schemeClr val="dk1"/>
              </a:buClr>
              <a:buSzPts val="1200"/>
              <a:buFont typeface="Arial"/>
              <a:buChar char="●"/>
            </a:pPr>
            <a:r>
              <a:rPr b="1" lang="en" sz="1200">
                <a:solidFill>
                  <a:schemeClr val="dk1"/>
                </a:solidFill>
                <a:latin typeface="Arial"/>
                <a:ea typeface="Arial"/>
                <a:cs typeface="Arial"/>
                <a:sym typeface="Arial"/>
              </a:rPr>
              <a:t>Relationships</a:t>
            </a:r>
            <a:r>
              <a:rPr lang="en"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indent="-304800" lvl="1" marL="914400" rtl="0" algn="l">
              <a:lnSpc>
                <a:spcPct val="100000"/>
              </a:lnSpc>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A </a:t>
            </a:r>
            <a:r>
              <a:rPr b="1" lang="en" sz="1200">
                <a:solidFill>
                  <a:schemeClr val="dk1"/>
                </a:solidFill>
                <a:latin typeface="Arial"/>
                <a:ea typeface="Arial"/>
                <a:cs typeface="Arial"/>
                <a:sym typeface="Arial"/>
              </a:rPr>
              <a:t>User</a:t>
            </a:r>
            <a:r>
              <a:rPr lang="en" sz="1200">
                <a:solidFill>
                  <a:schemeClr val="dk1"/>
                </a:solidFill>
                <a:latin typeface="Arial"/>
                <a:ea typeface="Arial"/>
                <a:cs typeface="Arial"/>
                <a:sym typeface="Arial"/>
              </a:rPr>
              <a:t> can perform many </a:t>
            </a:r>
            <a:r>
              <a:rPr b="1" lang="en" sz="1200">
                <a:solidFill>
                  <a:schemeClr val="dk1"/>
                </a:solidFill>
                <a:latin typeface="Arial"/>
                <a:ea typeface="Arial"/>
                <a:cs typeface="Arial"/>
                <a:sym typeface="Arial"/>
              </a:rPr>
              <a:t>ActivityLogs </a:t>
            </a:r>
            <a:r>
              <a:rPr lang="en" sz="1200">
                <a:solidFill>
                  <a:schemeClr val="dk1"/>
                </a:solidFill>
                <a:latin typeface="Arial"/>
                <a:ea typeface="Arial"/>
                <a:cs typeface="Arial"/>
                <a:sym typeface="Arial"/>
              </a:rPr>
              <a:t>(1:N).</a:t>
            </a:r>
            <a:endParaRPr sz="1200">
              <a:solidFill>
                <a:schemeClr val="dk1"/>
              </a:solidFill>
              <a:latin typeface="Arial"/>
              <a:ea typeface="Arial"/>
              <a:cs typeface="Arial"/>
              <a:sym typeface="Arial"/>
            </a:endParaRPr>
          </a:p>
          <a:p>
            <a:pPr indent="-304800" lvl="1" marL="914400" rtl="0" algn="l">
              <a:lnSpc>
                <a:spcPct val="100000"/>
              </a:lnSpc>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A </a:t>
            </a:r>
            <a:r>
              <a:rPr b="1" lang="en" sz="1200">
                <a:solidFill>
                  <a:schemeClr val="dk1"/>
                </a:solidFill>
                <a:latin typeface="Arial"/>
                <a:ea typeface="Arial"/>
                <a:cs typeface="Arial"/>
                <a:sym typeface="Arial"/>
              </a:rPr>
              <a:t>User</a:t>
            </a:r>
            <a:r>
              <a:rPr lang="en" sz="1200">
                <a:solidFill>
                  <a:schemeClr val="dk1"/>
                </a:solidFill>
                <a:latin typeface="Arial"/>
                <a:ea typeface="Arial"/>
                <a:cs typeface="Arial"/>
                <a:sym typeface="Arial"/>
              </a:rPr>
              <a:t> can organize many </a:t>
            </a:r>
            <a:r>
              <a:rPr b="1" lang="en" sz="1200">
                <a:solidFill>
                  <a:schemeClr val="dk1"/>
                </a:solidFill>
                <a:latin typeface="Arial"/>
                <a:ea typeface="Arial"/>
                <a:cs typeface="Arial"/>
                <a:sym typeface="Arial"/>
              </a:rPr>
              <a:t>Meetings </a:t>
            </a:r>
            <a:r>
              <a:rPr lang="en" sz="1200">
                <a:solidFill>
                  <a:schemeClr val="dk1"/>
                </a:solidFill>
                <a:latin typeface="Arial"/>
                <a:ea typeface="Arial"/>
                <a:cs typeface="Arial"/>
                <a:sym typeface="Arial"/>
              </a:rPr>
              <a:t>(1:N).</a:t>
            </a:r>
            <a:endParaRPr sz="1200">
              <a:solidFill>
                <a:schemeClr val="dk1"/>
              </a:solidFill>
              <a:latin typeface="Arial"/>
              <a:ea typeface="Arial"/>
              <a:cs typeface="Arial"/>
              <a:sym typeface="Arial"/>
            </a:endParaRPr>
          </a:p>
          <a:p>
            <a:pPr indent="-304800" lvl="1" marL="914400" rtl="0" algn="l">
              <a:lnSpc>
                <a:spcPct val="100000"/>
              </a:lnSpc>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An </a:t>
            </a:r>
            <a:r>
              <a:rPr b="1" lang="en" sz="1200">
                <a:solidFill>
                  <a:schemeClr val="dk1"/>
                </a:solidFill>
                <a:latin typeface="Arial"/>
                <a:ea typeface="Arial"/>
                <a:cs typeface="Arial"/>
                <a:sym typeface="Arial"/>
              </a:rPr>
              <a:t>ActivityLog </a:t>
            </a:r>
            <a:r>
              <a:rPr lang="en" sz="1200">
                <a:solidFill>
                  <a:schemeClr val="dk1"/>
                </a:solidFill>
                <a:latin typeface="Arial"/>
                <a:ea typeface="Arial"/>
                <a:cs typeface="Arial"/>
                <a:sym typeface="Arial"/>
              </a:rPr>
              <a:t>is an </a:t>
            </a:r>
            <a:r>
              <a:rPr b="1" lang="en" sz="1200">
                <a:solidFill>
                  <a:schemeClr val="dk1"/>
                </a:solidFill>
                <a:latin typeface="Arial"/>
                <a:ea typeface="Arial"/>
                <a:cs typeface="Arial"/>
                <a:sym typeface="Arial"/>
              </a:rPr>
              <a:t>ActivityType </a:t>
            </a:r>
            <a:r>
              <a:rPr lang="en" sz="1200">
                <a:solidFill>
                  <a:schemeClr val="dk1"/>
                </a:solidFill>
                <a:latin typeface="Arial"/>
                <a:ea typeface="Arial"/>
                <a:cs typeface="Arial"/>
                <a:sym typeface="Arial"/>
              </a:rPr>
              <a:t>(1:N).</a:t>
            </a:r>
            <a:endParaRPr sz="1200">
              <a:solidFill>
                <a:schemeClr val="dk1"/>
              </a:solidFill>
              <a:latin typeface="Arial"/>
              <a:ea typeface="Arial"/>
              <a:cs typeface="Arial"/>
              <a:sym typeface="Arial"/>
            </a:endParaRPr>
          </a:p>
          <a:p>
            <a:pPr indent="0" lvl="0" marL="0" rtl="0" algn="l">
              <a:spcBef>
                <a:spcPts val="1200"/>
              </a:spcBef>
              <a:spcAft>
                <a:spcPts val="1200"/>
              </a:spcAft>
              <a:buNone/>
            </a:pPr>
            <a:r>
              <a:t/>
            </a:r>
            <a:endParaRPr/>
          </a:p>
        </p:txBody>
      </p:sp>
      <p:sp>
        <p:nvSpPr>
          <p:cNvPr id="125" name="Google Shape;125;p23"/>
          <p:cNvSpPr txBox="1"/>
          <p:nvPr>
            <p:ph idx="1" type="body"/>
          </p:nvPr>
        </p:nvSpPr>
        <p:spPr>
          <a:xfrm>
            <a:off x="4495800" y="847675"/>
            <a:ext cx="4582500" cy="40122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1200"/>
              </a:spcBef>
              <a:spcAft>
                <a:spcPts val="0"/>
              </a:spcAft>
              <a:buNone/>
            </a:pPr>
            <a:r>
              <a:rPr b="1" lang="en" sz="4921">
                <a:solidFill>
                  <a:schemeClr val="dk1"/>
                </a:solidFill>
                <a:latin typeface="Arial"/>
                <a:ea typeface="Arial"/>
                <a:cs typeface="Arial"/>
                <a:sym typeface="Arial"/>
              </a:rPr>
              <a:t>External Model 2: Contacts and Contact Management</a:t>
            </a:r>
            <a:endParaRPr b="1" sz="4921">
              <a:solidFill>
                <a:schemeClr val="dk1"/>
              </a:solidFill>
              <a:latin typeface="Arial"/>
              <a:ea typeface="Arial"/>
              <a:cs typeface="Arial"/>
              <a:sym typeface="Arial"/>
            </a:endParaRPr>
          </a:p>
          <a:p>
            <a:pPr indent="0" lvl="0" marL="0" rtl="0" algn="l">
              <a:lnSpc>
                <a:spcPct val="100000"/>
              </a:lnSpc>
              <a:spcBef>
                <a:spcPts val="1200"/>
              </a:spcBef>
              <a:spcAft>
                <a:spcPts val="0"/>
              </a:spcAft>
              <a:buNone/>
            </a:pPr>
            <a:r>
              <a:rPr lang="en" sz="4921">
                <a:solidFill>
                  <a:schemeClr val="dk1"/>
                </a:solidFill>
                <a:latin typeface="Arial"/>
                <a:ea typeface="Arial"/>
                <a:cs typeface="Arial"/>
                <a:sym typeface="Arial"/>
              </a:rPr>
              <a:t>focused on the relationship between contacts</a:t>
            </a:r>
            <a:r>
              <a:rPr lang="en" sz="4921">
                <a:solidFill>
                  <a:schemeClr val="dk1"/>
                </a:solidFill>
                <a:latin typeface="Arial"/>
                <a:ea typeface="Arial"/>
                <a:cs typeface="Arial"/>
                <a:sym typeface="Arial"/>
              </a:rPr>
              <a:t> and all of </a:t>
            </a:r>
            <a:r>
              <a:rPr lang="en" sz="4921">
                <a:solidFill>
                  <a:schemeClr val="dk1"/>
                </a:solidFill>
                <a:latin typeface="Arial"/>
                <a:ea typeface="Arial"/>
                <a:cs typeface="Arial"/>
                <a:sym typeface="Arial"/>
              </a:rPr>
              <a:t>their elements.</a:t>
            </a:r>
            <a:endParaRPr sz="4921">
              <a:solidFill>
                <a:schemeClr val="dk1"/>
              </a:solidFill>
              <a:latin typeface="Arial"/>
              <a:ea typeface="Arial"/>
              <a:cs typeface="Arial"/>
              <a:sym typeface="Arial"/>
            </a:endParaRPr>
          </a:p>
          <a:p>
            <a:pPr indent="-306727" lvl="0" marL="457200" rtl="0" algn="l">
              <a:lnSpc>
                <a:spcPct val="100000"/>
              </a:lnSpc>
              <a:spcBef>
                <a:spcPts val="1200"/>
              </a:spcBef>
              <a:spcAft>
                <a:spcPts val="0"/>
              </a:spcAft>
              <a:buClr>
                <a:schemeClr val="dk1"/>
              </a:buClr>
              <a:buSzPct val="100000"/>
              <a:buFont typeface="Arial"/>
              <a:buChar char="●"/>
            </a:pPr>
            <a:r>
              <a:rPr b="1" lang="en" sz="4921">
                <a:solidFill>
                  <a:schemeClr val="dk1"/>
                </a:solidFill>
                <a:latin typeface="Arial"/>
                <a:ea typeface="Arial"/>
                <a:cs typeface="Arial"/>
                <a:sym typeface="Arial"/>
              </a:rPr>
              <a:t>Entities</a:t>
            </a:r>
            <a:r>
              <a:rPr lang="en" sz="4921">
                <a:solidFill>
                  <a:schemeClr val="dk1"/>
                </a:solidFill>
                <a:latin typeface="Arial"/>
                <a:ea typeface="Arial"/>
                <a:cs typeface="Arial"/>
                <a:sym typeface="Arial"/>
              </a:rPr>
              <a:t>:</a:t>
            </a:r>
            <a:endParaRPr sz="4921">
              <a:solidFill>
                <a:schemeClr val="dk1"/>
              </a:solidFill>
              <a:latin typeface="Arial"/>
              <a:ea typeface="Arial"/>
              <a:cs typeface="Arial"/>
              <a:sym typeface="Arial"/>
            </a:endParaRPr>
          </a:p>
          <a:p>
            <a:pPr indent="-306727" lvl="1" marL="914400" rtl="0" algn="l">
              <a:lnSpc>
                <a:spcPct val="100000"/>
              </a:lnSpc>
              <a:spcBef>
                <a:spcPts val="0"/>
              </a:spcBef>
              <a:spcAft>
                <a:spcPts val="0"/>
              </a:spcAft>
              <a:buClr>
                <a:schemeClr val="dk1"/>
              </a:buClr>
              <a:buSzPct val="100000"/>
              <a:buFont typeface="Arial"/>
              <a:buChar char="○"/>
            </a:pPr>
            <a:r>
              <a:rPr b="1" lang="en" sz="4921">
                <a:solidFill>
                  <a:schemeClr val="dk1"/>
                </a:solidFill>
                <a:latin typeface="Arial"/>
                <a:ea typeface="Arial"/>
                <a:cs typeface="Arial"/>
                <a:sym typeface="Arial"/>
              </a:rPr>
              <a:t>Contact</a:t>
            </a:r>
            <a:r>
              <a:rPr lang="en" sz="4921">
                <a:solidFill>
                  <a:schemeClr val="dk1"/>
                </a:solidFill>
                <a:latin typeface="Arial"/>
                <a:ea typeface="Arial"/>
                <a:cs typeface="Arial"/>
                <a:sym typeface="Arial"/>
              </a:rPr>
              <a:t>: Stores contact details.</a:t>
            </a:r>
            <a:endParaRPr sz="4921">
              <a:solidFill>
                <a:schemeClr val="dk1"/>
              </a:solidFill>
              <a:latin typeface="Arial"/>
              <a:ea typeface="Arial"/>
              <a:cs typeface="Arial"/>
              <a:sym typeface="Arial"/>
            </a:endParaRPr>
          </a:p>
          <a:p>
            <a:pPr indent="-306727" lvl="1" marL="914400" rtl="0" algn="l">
              <a:lnSpc>
                <a:spcPct val="100000"/>
              </a:lnSpc>
              <a:spcBef>
                <a:spcPts val="0"/>
              </a:spcBef>
              <a:spcAft>
                <a:spcPts val="0"/>
              </a:spcAft>
              <a:buClr>
                <a:schemeClr val="dk1"/>
              </a:buClr>
              <a:buSzPct val="100000"/>
              <a:buFont typeface="Arial"/>
              <a:buChar char="○"/>
            </a:pPr>
            <a:r>
              <a:rPr b="1" lang="en" sz="4921">
                <a:solidFill>
                  <a:schemeClr val="dk1"/>
                </a:solidFill>
                <a:latin typeface="Arial"/>
                <a:ea typeface="Arial"/>
                <a:cs typeface="Arial"/>
                <a:sym typeface="Arial"/>
              </a:rPr>
              <a:t>Tag</a:t>
            </a:r>
            <a:r>
              <a:rPr lang="en" sz="4921">
                <a:solidFill>
                  <a:schemeClr val="dk1"/>
                </a:solidFill>
                <a:latin typeface="Arial"/>
                <a:ea typeface="Arial"/>
                <a:cs typeface="Arial"/>
                <a:sym typeface="Arial"/>
              </a:rPr>
              <a:t>: Labels assigned to contacts.</a:t>
            </a:r>
            <a:endParaRPr sz="4921">
              <a:solidFill>
                <a:schemeClr val="dk1"/>
              </a:solidFill>
              <a:latin typeface="Arial"/>
              <a:ea typeface="Arial"/>
              <a:cs typeface="Arial"/>
              <a:sym typeface="Arial"/>
            </a:endParaRPr>
          </a:p>
          <a:p>
            <a:pPr indent="-306727" lvl="1" marL="914400" rtl="0" algn="l">
              <a:lnSpc>
                <a:spcPct val="100000"/>
              </a:lnSpc>
              <a:spcBef>
                <a:spcPts val="0"/>
              </a:spcBef>
              <a:spcAft>
                <a:spcPts val="0"/>
              </a:spcAft>
              <a:buClr>
                <a:schemeClr val="dk1"/>
              </a:buClr>
              <a:buSzPct val="100000"/>
              <a:buFont typeface="Arial"/>
              <a:buChar char="○"/>
            </a:pPr>
            <a:r>
              <a:rPr b="1" lang="en" sz="4921">
                <a:solidFill>
                  <a:schemeClr val="dk1"/>
                </a:solidFill>
                <a:latin typeface="Arial"/>
                <a:ea typeface="Arial"/>
                <a:cs typeface="Arial"/>
                <a:sym typeface="Arial"/>
              </a:rPr>
              <a:t>Group</a:t>
            </a:r>
            <a:r>
              <a:rPr lang="en" sz="4921">
                <a:solidFill>
                  <a:schemeClr val="dk1"/>
                </a:solidFill>
                <a:latin typeface="Arial"/>
                <a:ea typeface="Arial"/>
                <a:cs typeface="Arial"/>
                <a:sym typeface="Arial"/>
              </a:rPr>
              <a:t>: Groups contacts for better organization.</a:t>
            </a:r>
            <a:endParaRPr sz="4921">
              <a:solidFill>
                <a:schemeClr val="dk1"/>
              </a:solidFill>
              <a:latin typeface="Arial"/>
              <a:ea typeface="Arial"/>
              <a:cs typeface="Arial"/>
              <a:sym typeface="Arial"/>
            </a:endParaRPr>
          </a:p>
          <a:p>
            <a:pPr indent="-306727" lvl="1" marL="914400" rtl="0" algn="l">
              <a:lnSpc>
                <a:spcPct val="100000"/>
              </a:lnSpc>
              <a:spcBef>
                <a:spcPts val="0"/>
              </a:spcBef>
              <a:spcAft>
                <a:spcPts val="0"/>
              </a:spcAft>
              <a:buClr>
                <a:schemeClr val="dk1"/>
              </a:buClr>
              <a:buSzPct val="100000"/>
              <a:buFont typeface="Arial"/>
              <a:buChar char="○"/>
            </a:pPr>
            <a:r>
              <a:rPr b="1" lang="en" sz="4921">
                <a:solidFill>
                  <a:schemeClr val="dk1"/>
                </a:solidFill>
                <a:latin typeface="Arial"/>
                <a:ea typeface="Arial"/>
                <a:cs typeface="Arial"/>
                <a:sym typeface="Arial"/>
              </a:rPr>
              <a:t>Company</a:t>
            </a:r>
            <a:r>
              <a:rPr lang="en" sz="4921">
                <a:solidFill>
                  <a:schemeClr val="dk1"/>
                </a:solidFill>
                <a:latin typeface="Arial"/>
                <a:ea typeface="Arial"/>
                <a:cs typeface="Arial"/>
                <a:sym typeface="Arial"/>
              </a:rPr>
              <a:t>: Companies that contacts are associated with.</a:t>
            </a:r>
            <a:endParaRPr sz="4921">
              <a:solidFill>
                <a:schemeClr val="dk1"/>
              </a:solidFill>
              <a:latin typeface="Arial"/>
              <a:ea typeface="Arial"/>
              <a:cs typeface="Arial"/>
              <a:sym typeface="Arial"/>
            </a:endParaRPr>
          </a:p>
          <a:p>
            <a:pPr indent="-306727" lvl="1" marL="914400" rtl="0" algn="l">
              <a:lnSpc>
                <a:spcPct val="100000"/>
              </a:lnSpc>
              <a:spcBef>
                <a:spcPts val="0"/>
              </a:spcBef>
              <a:spcAft>
                <a:spcPts val="0"/>
              </a:spcAft>
              <a:buClr>
                <a:schemeClr val="dk1"/>
              </a:buClr>
              <a:buSzPct val="100000"/>
              <a:buFont typeface="Arial"/>
              <a:buChar char="○"/>
            </a:pPr>
            <a:r>
              <a:rPr b="1" lang="en" sz="4921">
                <a:solidFill>
                  <a:schemeClr val="dk1"/>
                </a:solidFill>
                <a:latin typeface="Arial"/>
                <a:ea typeface="Arial"/>
                <a:cs typeface="Arial"/>
                <a:sym typeface="Arial"/>
              </a:rPr>
              <a:t>ContactNote</a:t>
            </a:r>
            <a:r>
              <a:rPr lang="en" sz="4921">
                <a:solidFill>
                  <a:schemeClr val="dk1"/>
                </a:solidFill>
                <a:latin typeface="Arial"/>
                <a:ea typeface="Arial"/>
                <a:cs typeface="Arial"/>
                <a:sym typeface="Arial"/>
              </a:rPr>
              <a:t>: Notes related to a contact.</a:t>
            </a:r>
            <a:endParaRPr sz="4921">
              <a:solidFill>
                <a:schemeClr val="dk1"/>
              </a:solidFill>
              <a:latin typeface="Arial"/>
              <a:ea typeface="Arial"/>
              <a:cs typeface="Arial"/>
              <a:sym typeface="Arial"/>
            </a:endParaRPr>
          </a:p>
          <a:p>
            <a:pPr indent="-306727" lvl="1" marL="914400" rtl="0" algn="l">
              <a:lnSpc>
                <a:spcPct val="100000"/>
              </a:lnSpc>
              <a:spcBef>
                <a:spcPts val="0"/>
              </a:spcBef>
              <a:spcAft>
                <a:spcPts val="0"/>
              </a:spcAft>
              <a:buClr>
                <a:schemeClr val="dk1"/>
              </a:buClr>
              <a:buSzPct val="100000"/>
              <a:buFont typeface="Arial"/>
              <a:buChar char="○"/>
            </a:pPr>
            <a:r>
              <a:rPr b="1" lang="en" sz="4921">
                <a:solidFill>
                  <a:schemeClr val="dk1"/>
                </a:solidFill>
                <a:latin typeface="Arial"/>
                <a:ea typeface="Arial"/>
                <a:cs typeface="Arial"/>
                <a:sym typeface="Arial"/>
              </a:rPr>
              <a:t>Email</a:t>
            </a:r>
            <a:r>
              <a:rPr lang="en" sz="4921">
                <a:solidFill>
                  <a:schemeClr val="dk1"/>
                </a:solidFill>
                <a:latin typeface="Arial"/>
                <a:ea typeface="Arial"/>
                <a:cs typeface="Arial"/>
                <a:sym typeface="Arial"/>
              </a:rPr>
              <a:t>: Stores email addresses.</a:t>
            </a:r>
            <a:endParaRPr sz="4921">
              <a:solidFill>
                <a:schemeClr val="dk1"/>
              </a:solidFill>
              <a:latin typeface="Arial"/>
              <a:ea typeface="Arial"/>
              <a:cs typeface="Arial"/>
              <a:sym typeface="Arial"/>
            </a:endParaRPr>
          </a:p>
          <a:p>
            <a:pPr indent="-306727" lvl="1" marL="914400" rtl="0" algn="l">
              <a:lnSpc>
                <a:spcPct val="100000"/>
              </a:lnSpc>
              <a:spcBef>
                <a:spcPts val="0"/>
              </a:spcBef>
              <a:spcAft>
                <a:spcPts val="0"/>
              </a:spcAft>
              <a:buClr>
                <a:schemeClr val="dk1"/>
              </a:buClr>
              <a:buSzPct val="100000"/>
              <a:buFont typeface="Arial"/>
              <a:buChar char="○"/>
            </a:pPr>
            <a:r>
              <a:rPr b="1" lang="en" sz="4921">
                <a:solidFill>
                  <a:schemeClr val="dk1"/>
                </a:solidFill>
                <a:latin typeface="Arial"/>
                <a:ea typeface="Arial"/>
                <a:cs typeface="Arial"/>
                <a:sym typeface="Arial"/>
              </a:rPr>
              <a:t>Picture</a:t>
            </a:r>
            <a:r>
              <a:rPr lang="en" sz="4921">
                <a:solidFill>
                  <a:schemeClr val="dk1"/>
                </a:solidFill>
                <a:latin typeface="Arial"/>
                <a:ea typeface="Arial"/>
                <a:cs typeface="Arial"/>
                <a:sym typeface="Arial"/>
              </a:rPr>
              <a:t>: Stores profile image.</a:t>
            </a:r>
            <a:endParaRPr sz="4921">
              <a:solidFill>
                <a:schemeClr val="dk1"/>
              </a:solidFill>
              <a:latin typeface="Arial"/>
              <a:ea typeface="Arial"/>
              <a:cs typeface="Arial"/>
              <a:sym typeface="Arial"/>
            </a:endParaRPr>
          </a:p>
          <a:p>
            <a:pPr indent="-306727" lvl="1" marL="914400" rtl="0" algn="l">
              <a:lnSpc>
                <a:spcPct val="100000"/>
              </a:lnSpc>
              <a:spcBef>
                <a:spcPts val="0"/>
              </a:spcBef>
              <a:spcAft>
                <a:spcPts val="0"/>
              </a:spcAft>
              <a:buClr>
                <a:schemeClr val="dk1"/>
              </a:buClr>
              <a:buSzPct val="100000"/>
              <a:buFont typeface="Arial"/>
              <a:buChar char="○"/>
            </a:pPr>
            <a:r>
              <a:rPr b="1" lang="en" sz="4921">
                <a:solidFill>
                  <a:schemeClr val="dk1"/>
                </a:solidFill>
                <a:latin typeface="Arial"/>
                <a:ea typeface="Arial"/>
                <a:cs typeface="Arial"/>
                <a:sym typeface="Arial"/>
              </a:rPr>
              <a:t>Phone</a:t>
            </a:r>
            <a:r>
              <a:rPr lang="en" sz="4921">
                <a:solidFill>
                  <a:schemeClr val="dk1"/>
                </a:solidFill>
                <a:latin typeface="Arial"/>
                <a:ea typeface="Arial"/>
                <a:cs typeface="Arial"/>
                <a:sym typeface="Arial"/>
              </a:rPr>
              <a:t>: Stores phone numbers and types.</a:t>
            </a:r>
            <a:endParaRPr sz="4921">
              <a:solidFill>
                <a:schemeClr val="dk1"/>
              </a:solidFill>
              <a:latin typeface="Arial"/>
              <a:ea typeface="Arial"/>
              <a:cs typeface="Arial"/>
              <a:sym typeface="Arial"/>
            </a:endParaRPr>
          </a:p>
          <a:p>
            <a:pPr indent="-306727" lvl="0" marL="457200" rtl="0" algn="l">
              <a:lnSpc>
                <a:spcPct val="100000"/>
              </a:lnSpc>
              <a:spcBef>
                <a:spcPts val="0"/>
              </a:spcBef>
              <a:spcAft>
                <a:spcPts val="0"/>
              </a:spcAft>
              <a:buClr>
                <a:schemeClr val="dk1"/>
              </a:buClr>
              <a:buSzPct val="100000"/>
              <a:buFont typeface="Arial"/>
              <a:buChar char="●"/>
            </a:pPr>
            <a:r>
              <a:rPr b="1" lang="en" sz="4921">
                <a:solidFill>
                  <a:schemeClr val="dk1"/>
                </a:solidFill>
                <a:latin typeface="Arial"/>
                <a:ea typeface="Arial"/>
                <a:cs typeface="Arial"/>
                <a:sym typeface="Arial"/>
              </a:rPr>
              <a:t>Relationships</a:t>
            </a:r>
            <a:r>
              <a:rPr lang="en" sz="4921">
                <a:solidFill>
                  <a:schemeClr val="dk1"/>
                </a:solidFill>
                <a:latin typeface="Arial"/>
                <a:ea typeface="Arial"/>
                <a:cs typeface="Arial"/>
                <a:sym typeface="Arial"/>
              </a:rPr>
              <a:t>:</a:t>
            </a:r>
            <a:endParaRPr sz="4921">
              <a:solidFill>
                <a:schemeClr val="dk1"/>
              </a:solidFill>
              <a:latin typeface="Arial"/>
              <a:ea typeface="Arial"/>
              <a:cs typeface="Arial"/>
              <a:sym typeface="Arial"/>
            </a:endParaRPr>
          </a:p>
          <a:p>
            <a:pPr indent="-306727" lvl="1" marL="914400" rtl="0" algn="l">
              <a:lnSpc>
                <a:spcPct val="100000"/>
              </a:lnSpc>
              <a:spcBef>
                <a:spcPts val="0"/>
              </a:spcBef>
              <a:spcAft>
                <a:spcPts val="0"/>
              </a:spcAft>
              <a:buClr>
                <a:schemeClr val="dk1"/>
              </a:buClr>
              <a:buSzPct val="100000"/>
              <a:buFont typeface="Arial"/>
              <a:buChar char="○"/>
            </a:pPr>
            <a:r>
              <a:rPr lang="en" sz="4921">
                <a:solidFill>
                  <a:schemeClr val="dk1"/>
                </a:solidFill>
                <a:latin typeface="Arial"/>
                <a:ea typeface="Arial"/>
                <a:cs typeface="Arial"/>
                <a:sym typeface="Arial"/>
              </a:rPr>
              <a:t>A </a:t>
            </a:r>
            <a:r>
              <a:rPr b="1" lang="en" sz="4921">
                <a:solidFill>
                  <a:schemeClr val="dk1"/>
                </a:solidFill>
                <a:latin typeface="Arial"/>
                <a:ea typeface="Arial"/>
                <a:cs typeface="Arial"/>
                <a:sym typeface="Arial"/>
              </a:rPr>
              <a:t>Contact </a:t>
            </a:r>
            <a:r>
              <a:rPr lang="en" sz="4921">
                <a:solidFill>
                  <a:schemeClr val="dk1"/>
                </a:solidFill>
                <a:latin typeface="Arial"/>
                <a:ea typeface="Arial"/>
                <a:cs typeface="Arial"/>
                <a:sym typeface="Arial"/>
              </a:rPr>
              <a:t>can have many </a:t>
            </a:r>
            <a:r>
              <a:rPr b="1" lang="en" sz="4921">
                <a:solidFill>
                  <a:schemeClr val="dk1"/>
                </a:solidFill>
                <a:latin typeface="Arial"/>
                <a:ea typeface="Arial"/>
                <a:cs typeface="Arial"/>
                <a:sym typeface="Arial"/>
              </a:rPr>
              <a:t>Phones</a:t>
            </a:r>
            <a:r>
              <a:rPr lang="en" sz="4921">
                <a:solidFill>
                  <a:schemeClr val="dk1"/>
                </a:solidFill>
                <a:latin typeface="Arial"/>
                <a:ea typeface="Arial"/>
                <a:cs typeface="Arial"/>
                <a:sym typeface="Arial"/>
              </a:rPr>
              <a:t> (1:N).</a:t>
            </a:r>
            <a:endParaRPr sz="4921">
              <a:solidFill>
                <a:schemeClr val="dk1"/>
              </a:solidFill>
              <a:latin typeface="Arial"/>
              <a:ea typeface="Arial"/>
              <a:cs typeface="Arial"/>
              <a:sym typeface="Arial"/>
            </a:endParaRPr>
          </a:p>
          <a:p>
            <a:pPr indent="-306727" lvl="1" marL="914400" rtl="0" algn="l">
              <a:lnSpc>
                <a:spcPct val="100000"/>
              </a:lnSpc>
              <a:spcBef>
                <a:spcPts val="0"/>
              </a:spcBef>
              <a:spcAft>
                <a:spcPts val="0"/>
              </a:spcAft>
              <a:buClr>
                <a:schemeClr val="dk1"/>
              </a:buClr>
              <a:buSzPct val="100000"/>
              <a:buFont typeface="Arial"/>
              <a:buChar char="○"/>
            </a:pPr>
            <a:r>
              <a:rPr lang="en" sz="4921">
                <a:solidFill>
                  <a:schemeClr val="dk1"/>
                </a:solidFill>
                <a:latin typeface="Arial"/>
                <a:ea typeface="Arial"/>
                <a:cs typeface="Arial"/>
                <a:sym typeface="Arial"/>
              </a:rPr>
              <a:t>A </a:t>
            </a:r>
            <a:r>
              <a:rPr b="1" lang="en" sz="4921">
                <a:solidFill>
                  <a:schemeClr val="dk1"/>
                </a:solidFill>
                <a:latin typeface="Arial"/>
                <a:ea typeface="Arial"/>
                <a:cs typeface="Arial"/>
                <a:sym typeface="Arial"/>
              </a:rPr>
              <a:t>Contact </a:t>
            </a:r>
            <a:r>
              <a:rPr lang="en" sz="4921">
                <a:solidFill>
                  <a:schemeClr val="dk1"/>
                </a:solidFill>
                <a:latin typeface="Arial"/>
                <a:ea typeface="Arial"/>
                <a:cs typeface="Arial"/>
                <a:sym typeface="Arial"/>
              </a:rPr>
              <a:t>can have many </a:t>
            </a:r>
            <a:r>
              <a:rPr b="1" lang="en" sz="4921">
                <a:solidFill>
                  <a:schemeClr val="dk1"/>
                </a:solidFill>
                <a:latin typeface="Arial"/>
                <a:ea typeface="Arial"/>
                <a:cs typeface="Arial"/>
                <a:sym typeface="Arial"/>
              </a:rPr>
              <a:t>Emails </a:t>
            </a:r>
            <a:r>
              <a:rPr lang="en" sz="4921">
                <a:solidFill>
                  <a:schemeClr val="dk1"/>
                </a:solidFill>
                <a:latin typeface="Arial"/>
                <a:ea typeface="Arial"/>
                <a:cs typeface="Arial"/>
                <a:sym typeface="Arial"/>
              </a:rPr>
              <a:t>(1:N).</a:t>
            </a:r>
            <a:endParaRPr sz="4921">
              <a:solidFill>
                <a:schemeClr val="dk1"/>
              </a:solidFill>
              <a:latin typeface="Arial"/>
              <a:ea typeface="Arial"/>
              <a:cs typeface="Arial"/>
              <a:sym typeface="Arial"/>
            </a:endParaRPr>
          </a:p>
          <a:p>
            <a:pPr indent="-306727" lvl="1" marL="914400" rtl="0" algn="l">
              <a:lnSpc>
                <a:spcPct val="100000"/>
              </a:lnSpc>
              <a:spcBef>
                <a:spcPts val="0"/>
              </a:spcBef>
              <a:spcAft>
                <a:spcPts val="0"/>
              </a:spcAft>
              <a:buClr>
                <a:schemeClr val="dk1"/>
              </a:buClr>
              <a:buSzPct val="100000"/>
              <a:buFont typeface="Arial"/>
              <a:buChar char="○"/>
            </a:pPr>
            <a:r>
              <a:rPr lang="en" sz="4921">
                <a:solidFill>
                  <a:schemeClr val="dk1"/>
                </a:solidFill>
                <a:latin typeface="Arial"/>
                <a:ea typeface="Arial"/>
                <a:cs typeface="Arial"/>
                <a:sym typeface="Arial"/>
              </a:rPr>
              <a:t>A </a:t>
            </a:r>
            <a:r>
              <a:rPr b="1" lang="en" sz="4921">
                <a:solidFill>
                  <a:schemeClr val="dk1"/>
                </a:solidFill>
                <a:latin typeface="Arial"/>
                <a:ea typeface="Arial"/>
                <a:cs typeface="Arial"/>
                <a:sym typeface="Arial"/>
              </a:rPr>
              <a:t>Contact </a:t>
            </a:r>
            <a:r>
              <a:rPr lang="en" sz="4921">
                <a:solidFill>
                  <a:schemeClr val="dk1"/>
                </a:solidFill>
                <a:latin typeface="Arial"/>
                <a:ea typeface="Arial"/>
                <a:cs typeface="Arial"/>
                <a:sym typeface="Arial"/>
              </a:rPr>
              <a:t>has only one profile </a:t>
            </a:r>
            <a:r>
              <a:rPr b="1" lang="en" sz="4921">
                <a:solidFill>
                  <a:schemeClr val="dk1"/>
                </a:solidFill>
                <a:latin typeface="Arial"/>
                <a:ea typeface="Arial"/>
                <a:cs typeface="Arial"/>
                <a:sym typeface="Arial"/>
              </a:rPr>
              <a:t>Picture </a:t>
            </a:r>
            <a:r>
              <a:rPr lang="en" sz="4921">
                <a:solidFill>
                  <a:schemeClr val="dk1"/>
                </a:solidFill>
                <a:latin typeface="Arial"/>
                <a:ea typeface="Arial"/>
                <a:cs typeface="Arial"/>
                <a:sym typeface="Arial"/>
              </a:rPr>
              <a:t>(1:N).</a:t>
            </a:r>
            <a:endParaRPr sz="4921">
              <a:solidFill>
                <a:schemeClr val="dk1"/>
              </a:solidFill>
              <a:latin typeface="Arial"/>
              <a:ea typeface="Arial"/>
              <a:cs typeface="Arial"/>
              <a:sym typeface="Arial"/>
            </a:endParaRPr>
          </a:p>
          <a:p>
            <a:pPr indent="-306727" lvl="1" marL="914400" rtl="0" algn="l">
              <a:lnSpc>
                <a:spcPct val="100000"/>
              </a:lnSpc>
              <a:spcBef>
                <a:spcPts val="0"/>
              </a:spcBef>
              <a:spcAft>
                <a:spcPts val="0"/>
              </a:spcAft>
              <a:buClr>
                <a:schemeClr val="dk1"/>
              </a:buClr>
              <a:buSzPct val="100000"/>
              <a:buFont typeface="Arial"/>
              <a:buChar char="○"/>
            </a:pPr>
            <a:r>
              <a:rPr lang="en" sz="4921">
                <a:solidFill>
                  <a:schemeClr val="dk1"/>
                </a:solidFill>
                <a:latin typeface="Arial"/>
                <a:ea typeface="Arial"/>
                <a:cs typeface="Arial"/>
                <a:sym typeface="Arial"/>
              </a:rPr>
              <a:t>A </a:t>
            </a:r>
            <a:r>
              <a:rPr b="1" lang="en" sz="4921">
                <a:solidFill>
                  <a:schemeClr val="dk1"/>
                </a:solidFill>
                <a:latin typeface="Arial"/>
                <a:ea typeface="Arial"/>
                <a:cs typeface="Arial"/>
                <a:sym typeface="Arial"/>
              </a:rPr>
              <a:t>Contact</a:t>
            </a:r>
            <a:r>
              <a:rPr lang="en" sz="4921">
                <a:solidFill>
                  <a:schemeClr val="dk1"/>
                </a:solidFill>
                <a:latin typeface="Arial"/>
                <a:ea typeface="Arial"/>
                <a:cs typeface="Arial"/>
                <a:sym typeface="Arial"/>
              </a:rPr>
              <a:t> can have numerous </a:t>
            </a:r>
            <a:r>
              <a:rPr b="1" lang="en" sz="4921">
                <a:solidFill>
                  <a:schemeClr val="dk1"/>
                </a:solidFill>
                <a:latin typeface="Arial"/>
                <a:ea typeface="Arial"/>
                <a:cs typeface="Arial"/>
                <a:sym typeface="Arial"/>
              </a:rPr>
              <a:t>ContactNotes </a:t>
            </a:r>
            <a:r>
              <a:rPr lang="en" sz="4921">
                <a:solidFill>
                  <a:schemeClr val="dk1"/>
                </a:solidFill>
                <a:latin typeface="Arial"/>
                <a:ea typeface="Arial"/>
                <a:cs typeface="Arial"/>
                <a:sym typeface="Arial"/>
              </a:rPr>
              <a:t>(1:N).</a:t>
            </a:r>
            <a:endParaRPr sz="4921">
              <a:solidFill>
                <a:schemeClr val="dk1"/>
              </a:solidFill>
              <a:latin typeface="Arial"/>
              <a:ea typeface="Arial"/>
              <a:cs typeface="Arial"/>
              <a:sym typeface="Arial"/>
            </a:endParaRPr>
          </a:p>
          <a:p>
            <a:pPr indent="-306727" lvl="1" marL="914400" rtl="0" algn="l">
              <a:lnSpc>
                <a:spcPct val="100000"/>
              </a:lnSpc>
              <a:spcBef>
                <a:spcPts val="0"/>
              </a:spcBef>
              <a:spcAft>
                <a:spcPts val="0"/>
              </a:spcAft>
              <a:buClr>
                <a:schemeClr val="dk1"/>
              </a:buClr>
              <a:buSzPct val="100000"/>
              <a:buFont typeface="Arial"/>
              <a:buChar char="○"/>
            </a:pPr>
            <a:r>
              <a:rPr lang="en" sz="4921">
                <a:solidFill>
                  <a:schemeClr val="dk1"/>
                </a:solidFill>
                <a:latin typeface="Arial"/>
                <a:ea typeface="Arial"/>
                <a:cs typeface="Arial"/>
                <a:sym typeface="Arial"/>
              </a:rPr>
              <a:t>Multiple </a:t>
            </a:r>
            <a:r>
              <a:rPr b="1" lang="en" sz="4921">
                <a:solidFill>
                  <a:schemeClr val="dk1"/>
                </a:solidFill>
                <a:latin typeface="Arial"/>
                <a:ea typeface="Arial"/>
                <a:cs typeface="Arial"/>
                <a:sym typeface="Arial"/>
              </a:rPr>
              <a:t>Contacts</a:t>
            </a:r>
            <a:r>
              <a:rPr lang="en" sz="4921">
                <a:solidFill>
                  <a:schemeClr val="dk1"/>
                </a:solidFill>
                <a:latin typeface="Arial"/>
                <a:ea typeface="Arial"/>
                <a:cs typeface="Arial"/>
                <a:sym typeface="Arial"/>
              </a:rPr>
              <a:t> can have a </a:t>
            </a:r>
            <a:r>
              <a:rPr b="1" lang="en" sz="4921">
                <a:solidFill>
                  <a:schemeClr val="dk1"/>
                </a:solidFill>
                <a:latin typeface="Arial"/>
                <a:ea typeface="Arial"/>
                <a:cs typeface="Arial"/>
                <a:sym typeface="Arial"/>
              </a:rPr>
              <a:t>Company</a:t>
            </a:r>
            <a:r>
              <a:rPr lang="en" sz="4921">
                <a:solidFill>
                  <a:schemeClr val="dk1"/>
                </a:solidFill>
                <a:latin typeface="Arial"/>
                <a:ea typeface="Arial"/>
                <a:cs typeface="Arial"/>
                <a:sym typeface="Arial"/>
              </a:rPr>
              <a:t> (1:N)</a:t>
            </a:r>
            <a:endParaRPr sz="4921">
              <a:solidFill>
                <a:schemeClr val="dk1"/>
              </a:solidFill>
              <a:latin typeface="Arial"/>
              <a:ea typeface="Arial"/>
              <a:cs typeface="Arial"/>
              <a:sym typeface="Arial"/>
            </a:endParaRPr>
          </a:p>
          <a:p>
            <a:pPr indent="-306727" lvl="1" marL="914400" rtl="0" algn="l">
              <a:lnSpc>
                <a:spcPct val="100000"/>
              </a:lnSpc>
              <a:spcBef>
                <a:spcPts val="0"/>
              </a:spcBef>
              <a:spcAft>
                <a:spcPts val="0"/>
              </a:spcAft>
              <a:buClr>
                <a:schemeClr val="dk1"/>
              </a:buClr>
              <a:buSzPct val="100000"/>
              <a:buFont typeface="Arial"/>
              <a:buChar char="○"/>
            </a:pPr>
            <a:r>
              <a:rPr lang="en" sz="4921">
                <a:solidFill>
                  <a:schemeClr val="dk1"/>
                </a:solidFill>
                <a:latin typeface="Arial"/>
                <a:ea typeface="Arial"/>
                <a:cs typeface="Arial"/>
                <a:sym typeface="Arial"/>
              </a:rPr>
              <a:t>Multiple</a:t>
            </a:r>
            <a:r>
              <a:rPr b="1" lang="en" sz="4921">
                <a:solidFill>
                  <a:schemeClr val="dk1"/>
                </a:solidFill>
                <a:latin typeface="Arial"/>
                <a:ea typeface="Arial"/>
                <a:cs typeface="Arial"/>
                <a:sym typeface="Arial"/>
              </a:rPr>
              <a:t> Contacts </a:t>
            </a:r>
            <a:r>
              <a:rPr lang="en" sz="4921">
                <a:solidFill>
                  <a:schemeClr val="dk1"/>
                </a:solidFill>
                <a:latin typeface="Arial"/>
                <a:ea typeface="Arial"/>
                <a:cs typeface="Arial"/>
                <a:sym typeface="Arial"/>
              </a:rPr>
              <a:t>can belong to multiple </a:t>
            </a:r>
            <a:r>
              <a:rPr b="1" lang="en" sz="4921">
                <a:solidFill>
                  <a:schemeClr val="dk1"/>
                </a:solidFill>
                <a:latin typeface="Arial"/>
                <a:ea typeface="Arial"/>
                <a:cs typeface="Arial"/>
                <a:sym typeface="Arial"/>
              </a:rPr>
              <a:t>Groups </a:t>
            </a:r>
            <a:r>
              <a:rPr lang="en" sz="4921">
                <a:solidFill>
                  <a:schemeClr val="dk1"/>
                </a:solidFill>
                <a:latin typeface="Arial"/>
                <a:ea typeface="Arial"/>
                <a:cs typeface="Arial"/>
                <a:sym typeface="Arial"/>
              </a:rPr>
              <a:t>(M:N)</a:t>
            </a:r>
            <a:endParaRPr sz="4921">
              <a:solidFill>
                <a:schemeClr val="dk1"/>
              </a:solidFill>
              <a:latin typeface="Arial"/>
              <a:ea typeface="Arial"/>
              <a:cs typeface="Arial"/>
              <a:sym typeface="Arial"/>
            </a:endParaRPr>
          </a:p>
          <a:p>
            <a:pPr indent="-306727" lvl="1" marL="914400" rtl="0" algn="l">
              <a:lnSpc>
                <a:spcPct val="100000"/>
              </a:lnSpc>
              <a:spcBef>
                <a:spcPts val="0"/>
              </a:spcBef>
              <a:spcAft>
                <a:spcPts val="0"/>
              </a:spcAft>
              <a:buClr>
                <a:schemeClr val="dk1"/>
              </a:buClr>
              <a:buSzPct val="100000"/>
              <a:buFont typeface="Arial"/>
              <a:buChar char="○"/>
            </a:pPr>
            <a:r>
              <a:rPr lang="en" sz="4921">
                <a:solidFill>
                  <a:schemeClr val="dk1"/>
                </a:solidFill>
                <a:latin typeface="Arial"/>
                <a:ea typeface="Arial"/>
                <a:cs typeface="Arial"/>
                <a:sym typeface="Arial"/>
              </a:rPr>
              <a:t>Multiple </a:t>
            </a:r>
            <a:r>
              <a:rPr b="1" lang="en" sz="4921">
                <a:solidFill>
                  <a:schemeClr val="dk1"/>
                </a:solidFill>
                <a:latin typeface="Arial"/>
                <a:ea typeface="Arial"/>
                <a:cs typeface="Arial"/>
                <a:sym typeface="Arial"/>
              </a:rPr>
              <a:t>Contacts </a:t>
            </a:r>
            <a:r>
              <a:rPr lang="en" sz="4921">
                <a:solidFill>
                  <a:schemeClr val="dk1"/>
                </a:solidFill>
                <a:latin typeface="Arial"/>
                <a:ea typeface="Arial"/>
                <a:cs typeface="Arial"/>
                <a:sym typeface="Arial"/>
              </a:rPr>
              <a:t>can have multiple </a:t>
            </a:r>
            <a:r>
              <a:rPr b="1" lang="en" sz="4921">
                <a:solidFill>
                  <a:schemeClr val="dk1"/>
                </a:solidFill>
                <a:latin typeface="Arial"/>
                <a:ea typeface="Arial"/>
                <a:cs typeface="Arial"/>
                <a:sym typeface="Arial"/>
              </a:rPr>
              <a:t>Tags </a:t>
            </a:r>
            <a:r>
              <a:rPr lang="en" sz="4921">
                <a:solidFill>
                  <a:schemeClr val="dk1"/>
                </a:solidFill>
                <a:latin typeface="Arial"/>
                <a:ea typeface="Arial"/>
                <a:cs typeface="Arial"/>
                <a:sym typeface="Arial"/>
              </a:rPr>
              <a:t>(M:N)</a:t>
            </a:r>
            <a:endParaRPr sz="4921">
              <a:solidFill>
                <a:schemeClr val="dk1"/>
              </a:solidFill>
              <a:latin typeface="Arial"/>
              <a:ea typeface="Arial"/>
              <a:cs typeface="Arial"/>
              <a:sym typeface="Arial"/>
            </a:endParaRPr>
          </a:p>
          <a:p>
            <a:pPr indent="0" lvl="0" marL="0" rtl="0" algn="l">
              <a:spcBef>
                <a:spcPts val="1200"/>
              </a:spcBef>
              <a:spcAft>
                <a:spcPts val="1200"/>
              </a:spcAft>
              <a:buNone/>
            </a:pPr>
            <a:r>
              <a:t/>
            </a:r>
            <a:endParaRPr>
              <a:solidFill>
                <a:schemeClr val="dk1"/>
              </a:solidFill>
            </a:endParaRPr>
          </a:p>
        </p:txBody>
      </p:sp>
      <p:cxnSp>
        <p:nvCxnSpPr>
          <p:cNvPr id="126" name="Google Shape;126;p23"/>
          <p:cNvCxnSpPr/>
          <p:nvPr/>
        </p:nvCxnSpPr>
        <p:spPr>
          <a:xfrm>
            <a:off x="4413750" y="17250"/>
            <a:ext cx="11700" cy="5109000"/>
          </a:xfrm>
          <a:prstGeom prst="straightConnector1">
            <a:avLst/>
          </a:prstGeom>
          <a:noFill/>
          <a:ln cap="flat" cmpd="sng" w="28575">
            <a:solidFill>
              <a:schemeClr val="dk1"/>
            </a:solidFill>
            <a:prstDash val="solid"/>
            <a:round/>
            <a:headEnd len="med" w="med" type="none"/>
            <a:tailEnd len="med" w="med" type="none"/>
          </a:ln>
        </p:spPr>
      </p:cxnSp>
      <p:sp>
        <p:nvSpPr>
          <p:cNvPr id="127" name="Google Shape;127;p2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External Model 1 </a:t>
            </a:r>
            <a:r>
              <a:rPr lang="en"/>
              <a:t>Diagram</a:t>
            </a:r>
            <a:endParaRPr/>
          </a:p>
        </p:txBody>
      </p:sp>
      <p:sp>
        <p:nvSpPr>
          <p:cNvPr id="133" name="Google Shape;133;p2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5"/>
          <p:cNvPicPr preferRelativeResize="0"/>
          <p:nvPr/>
        </p:nvPicPr>
        <p:blipFill>
          <a:blip r:embed="rId3">
            <a:alphaModFix/>
          </a:blip>
          <a:stretch>
            <a:fillRect/>
          </a:stretch>
        </p:blipFill>
        <p:spPr>
          <a:xfrm>
            <a:off x="96200" y="791287"/>
            <a:ext cx="8951600" cy="3560925"/>
          </a:xfrm>
          <a:prstGeom prst="rect">
            <a:avLst/>
          </a:prstGeom>
          <a:noFill/>
          <a:ln>
            <a:noFill/>
          </a:ln>
        </p:spPr>
      </p:pic>
      <p:sp>
        <p:nvSpPr>
          <p:cNvPr id="139" name="Google Shape;139;p2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External Model 2 Diagram</a:t>
            </a:r>
            <a:endParaRPr/>
          </a:p>
        </p:txBody>
      </p:sp>
      <p:sp>
        <p:nvSpPr>
          <p:cNvPr id="145" name="Google Shape;145;p2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7"/>
          <p:cNvPicPr preferRelativeResize="0"/>
          <p:nvPr/>
        </p:nvPicPr>
        <p:blipFill>
          <a:blip r:embed="rId3">
            <a:alphaModFix/>
          </a:blip>
          <a:stretch>
            <a:fillRect/>
          </a:stretch>
        </p:blipFill>
        <p:spPr>
          <a:xfrm>
            <a:off x="1199263" y="63412"/>
            <a:ext cx="6745475" cy="5016675"/>
          </a:xfrm>
          <a:prstGeom prst="rect">
            <a:avLst/>
          </a:prstGeom>
          <a:noFill/>
          <a:ln>
            <a:noFill/>
          </a:ln>
        </p:spPr>
      </p:pic>
      <p:sp>
        <p:nvSpPr>
          <p:cNvPr id="151" name="Google Shape;151;p2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1593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Conceptual Model</a:t>
            </a:r>
            <a:endParaRPr/>
          </a:p>
        </p:txBody>
      </p:sp>
      <p:sp>
        <p:nvSpPr>
          <p:cNvPr id="157" name="Google Shape;157;p28"/>
          <p:cNvSpPr txBox="1"/>
          <p:nvPr>
            <p:ph idx="1" type="body"/>
          </p:nvPr>
        </p:nvSpPr>
        <p:spPr>
          <a:xfrm>
            <a:off x="159300" y="695275"/>
            <a:ext cx="8861400" cy="4372200"/>
          </a:xfrm>
          <a:prstGeom prst="rect">
            <a:avLst/>
          </a:prstGeom>
        </p:spPr>
        <p:txBody>
          <a:bodyPr anchorCtr="0" anchor="t" bIns="91425" lIns="91425" spcFirstLastPara="1" rIns="91425" wrap="square" tIns="91425">
            <a:noAutofit/>
          </a:bodyPr>
          <a:lstStyle/>
          <a:p>
            <a:pPr indent="0" lvl="0" marL="0" rtl="0" algn="l">
              <a:lnSpc>
                <a:spcPct val="80000"/>
              </a:lnSpc>
              <a:spcBef>
                <a:spcPts val="1200"/>
              </a:spcBef>
              <a:spcAft>
                <a:spcPts val="0"/>
              </a:spcAft>
              <a:buSzPts val="852"/>
              <a:buNone/>
            </a:pPr>
            <a:r>
              <a:rPr b="1" lang="en" sz="1030">
                <a:solidFill>
                  <a:schemeClr val="dk1"/>
                </a:solidFill>
                <a:latin typeface="Arial"/>
                <a:ea typeface="Arial"/>
                <a:cs typeface="Arial"/>
                <a:sym typeface="Arial"/>
              </a:rPr>
              <a:t>Entities and Attributes</a:t>
            </a:r>
            <a:endParaRPr b="1" sz="1030">
              <a:solidFill>
                <a:schemeClr val="dk1"/>
              </a:solidFill>
              <a:latin typeface="Arial"/>
              <a:ea typeface="Arial"/>
              <a:cs typeface="Arial"/>
              <a:sym typeface="Arial"/>
            </a:endParaRPr>
          </a:p>
          <a:p>
            <a:pPr indent="-294005" lvl="0" marL="457200" rtl="0" algn="l">
              <a:lnSpc>
                <a:spcPct val="80000"/>
              </a:lnSpc>
              <a:spcBef>
                <a:spcPts val="1200"/>
              </a:spcBef>
              <a:spcAft>
                <a:spcPts val="0"/>
              </a:spcAft>
              <a:buClr>
                <a:schemeClr val="dk1"/>
              </a:buClr>
              <a:buSzPts val="1030"/>
              <a:buFont typeface="Arial"/>
              <a:buAutoNum type="arabicPeriod"/>
            </a:pPr>
            <a:r>
              <a:rPr b="1" lang="en" sz="1030">
                <a:solidFill>
                  <a:schemeClr val="dk1"/>
                </a:solidFill>
                <a:latin typeface="Arial"/>
                <a:ea typeface="Arial"/>
                <a:cs typeface="Arial"/>
                <a:sym typeface="Arial"/>
              </a:rPr>
              <a:t>User</a:t>
            </a:r>
            <a:endParaRPr b="1" sz="1030">
              <a:solidFill>
                <a:schemeClr val="dk1"/>
              </a:solidFill>
              <a:latin typeface="Arial"/>
              <a:ea typeface="Arial"/>
              <a:cs typeface="Arial"/>
              <a:sym typeface="Arial"/>
            </a:endParaRPr>
          </a:p>
          <a:p>
            <a:pPr indent="-294005" lvl="1" marL="914400" rtl="0" algn="l">
              <a:lnSpc>
                <a:spcPct val="80000"/>
              </a:lnSpc>
              <a:spcBef>
                <a:spcPts val="0"/>
              </a:spcBef>
              <a:spcAft>
                <a:spcPts val="0"/>
              </a:spcAft>
              <a:buClr>
                <a:schemeClr val="dk1"/>
              </a:buClr>
              <a:buSzPts val="1030"/>
              <a:buFont typeface="Arial"/>
              <a:buChar char="○"/>
            </a:pPr>
            <a:r>
              <a:rPr lang="en" sz="1030">
                <a:solidFill>
                  <a:schemeClr val="dk1"/>
                </a:solidFill>
                <a:latin typeface="Arial"/>
                <a:ea typeface="Arial"/>
                <a:cs typeface="Arial"/>
                <a:sym typeface="Arial"/>
              </a:rPr>
              <a:t>Attributes: </a:t>
            </a:r>
            <a:r>
              <a:rPr lang="en" sz="1030">
                <a:solidFill>
                  <a:schemeClr val="dk1"/>
                </a:solidFill>
                <a:latin typeface="Roboto Mono"/>
                <a:ea typeface="Roboto Mono"/>
                <a:cs typeface="Roboto Mono"/>
                <a:sym typeface="Roboto Mono"/>
              </a:rPr>
              <a:t>UserID, Username, Password, Email, Role, FirstName, LastName, LastLogin</a:t>
            </a:r>
            <a:endParaRPr sz="1030">
              <a:solidFill>
                <a:schemeClr val="dk1"/>
              </a:solidFill>
              <a:latin typeface="Roboto Mono"/>
              <a:ea typeface="Roboto Mono"/>
              <a:cs typeface="Roboto Mono"/>
              <a:sym typeface="Roboto Mono"/>
            </a:endParaRPr>
          </a:p>
          <a:p>
            <a:pPr indent="-294005" lvl="0" marL="457200" rtl="0" algn="l">
              <a:lnSpc>
                <a:spcPct val="80000"/>
              </a:lnSpc>
              <a:spcBef>
                <a:spcPts val="0"/>
              </a:spcBef>
              <a:spcAft>
                <a:spcPts val="0"/>
              </a:spcAft>
              <a:buClr>
                <a:schemeClr val="dk1"/>
              </a:buClr>
              <a:buSzPts val="1030"/>
              <a:buFont typeface="Arial"/>
              <a:buAutoNum type="arabicPeriod"/>
            </a:pPr>
            <a:r>
              <a:rPr b="1" lang="en" sz="1030">
                <a:solidFill>
                  <a:schemeClr val="dk1"/>
                </a:solidFill>
                <a:latin typeface="Arial"/>
                <a:ea typeface="Arial"/>
                <a:cs typeface="Arial"/>
                <a:sym typeface="Arial"/>
              </a:rPr>
              <a:t>Contact</a:t>
            </a:r>
            <a:endParaRPr b="1" sz="1030">
              <a:solidFill>
                <a:schemeClr val="dk1"/>
              </a:solidFill>
              <a:latin typeface="Arial"/>
              <a:ea typeface="Arial"/>
              <a:cs typeface="Arial"/>
              <a:sym typeface="Arial"/>
            </a:endParaRPr>
          </a:p>
          <a:p>
            <a:pPr indent="-294005" lvl="1" marL="914400" rtl="0" algn="l">
              <a:lnSpc>
                <a:spcPct val="80000"/>
              </a:lnSpc>
              <a:spcBef>
                <a:spcPts val="0"/>
              </a:spcBef>
              <a:spcAft>
                <a:spcPts val="0"/>
              </a:spcAft>
              <a:buClr>
                <a:schemeClr val="dk1"/>
              </a:buClr>
              <a:buSzPts val="1030"/>
              <a:buFont typeface="Arial"/>
              <a:buChar char="○"/>
            </a:pPr>
            <a:r>
              <a:rPr lang="en" sz="1030">
                <a:solidFill>
                  <a:schemeClr val="dk1"/>
                </a:solidFill>
                <a:latin typeface="Arial"/>
                <a:ea typeface="Arial"/>
                <a:cs typeface="Arial"/>
                <a:sym typeface="Arial"/>
              </a:rPr>
              <a:t>Attributes:</a:t>
            </a:r>
            <a:r>
              <a:rPr lang="en" sz="1030">
                <a:solidFill>
                  <a:schemeClr val="dk1"/>
                </a:solidFill>
                <a:latin typeface="Roboto Mono"/>
                <a:ea typeface="Roboto Mono"/>
                <a:cs typeface="Roboto Mono"/>
                <a:sym typeface="Roboto Mono"/>
              </a:rPr>
              <a:t> ContactID, UserID, CompanyID, FirstName, LastName, DateOfBirth, Gender, Nickname, Address, Age</a:t>
            </a:r>
            <a:endParaRPr sz="1030">
              <a:solidFill>
                <a:schemeClr val="dk1"/>
              </a:solidFill>
              <a:latin typeface="Roboto Mono"/>
              <a:ea typeface="Roboto Mono"/>
              <a:cs typeface="Roboto Mono"/>
              <a:sym typeface="Roboto Mono"/>
            </a:endParaRPr>
          </a:p>
          <a:p>
            <a:pPr indent="-294005" lvl="0" marL="457200" rtl="0" algn="l">
              <a:lnSpc>
                <a:spcPct val="80000"/>
              </a:lnSpc>
              <a:spcBef>
                <a:spcPts val="0"/>
              </a:spcBef>
              <a:spcAft>
                <a:spcPts val="0"/>
              </a:spcAft>
              <a:buClr>
                <a:schemeClr val="dk1"/>
              </a:buClr>
              <a:buSzPts val="1030"/>
              <a:buFont typeface="Arial"/>
              <a:buAutoNum type="arabicPeriod"/>
            </a:pPr>
            <a:r>
              <a:rPr b="1" lang="en" sz="1030">
                <a:solidFill>
                  <a:schemeClr val="dk1"/>
                </a:solidFill>
                <a:latin typeface="Arial"/>
                <a:ea typeface="Arial"/>
                <a:cs typeface="Arial"/>
                <a:sym typeface="Arial"/>
              </a:rPr>
              <a:t>Phone</a:t>
            </a:r>
            <a:endParaRPr b="1" sz="1030">
              <a:solidFill>
                <a:schemeClr val="dk1"/>
              </a:solidFill>
              <a:latin typeface="Arial"/>
              <a:ea typeface="Arial"/>
              <a:cs typeface="Arial"/>
              <a:sym typeface="Arial"/>
            </a:endParaRPr>
          </a:p>
          <a:p>
            <a:pPr indent="-294005" lvl="1" marL="914400" rtl="0" algn="l">
              <a:lnSpc>
                <a:spcPct val="80000"/>
              </a:lnSpc>
              <a:spcBef>
                <a:spcPts val="0"/>
              </a:spcBef>
              <a:spcAft>
                <a:spcPts val="0"/>
              </a:spcAft>
              <a:buClr>
                <a:schemeClr val="dk1"/>
              </a:buClr>
              <a:buSzPts val="1030"/>
              <a:buFont typeface="Arial"/>
              <a:buChar char="○"/>
            </a:pPr>
            <a:r>
              <a:rPr lang="en" sz="1030">
                <a:solidFill>
                  <a:schemeClr val="dk1"/>
                </a:solidFill>
                <a:latin typeface="Arial"/>
                <a:ea typeface="Arial"/>
                <a:cs typeface="Arial"/>
                <a:sym typeface="Arial"/>
              </a:rPr>
              <a:t>Attributes: </a:t>
            </a:r>
            <a:r>
              <a:rPr lang="en" sz="1030">
                <a:solidFill>
                  <a:schemeClr val="dk1"/>
                </a:solidFill>
                <a:latin typeface="Roboto Mono"/>
                <a:ea typeface="Roboto Mono"/>
                <a:cs typeface="Roboto Mono"/>
                <a:sym typeface="Roboto Mono"/>
              </a:rPr>
              <a:t>PhoneID, ContactID, PhoneNumber, PhoneType, CountryCode</a:t>
            </a:r>
            <a:endParaRPr sz="1030">
              <a:solidFill>
                <a:schemeClr val="dk1"/>
              </a:solidFill>
              <a:latin typeface="Roboto Mono"/>
              <a:ea typeface="Roboto Mono"/>
              <a:cs typeface="Roboto Mono"/>
              <a:sym typeface="Roboto Mono"/>
            </a:endParaRPr>
          </a:p>
          <a:p>
            <a:pPr indent="-294005" lvl="0" marL="457200" rtl="0" algn="l">
              <a:lnSpc>
                <a:spcPct val="80000"/>
              </a:lnSpc>
              <a:spcBef>
                <a:spcPts val="0"/>
              </a:spcBef>
              <a:spcAft>
                <a:spcPts val="0"/>
              </a:spcAft>
              <a:buClr>
                <a:schemeClr val="dk1"/>
              </a:buClr>
              <a:buSzPts val="1030"/>
              <a:buFont typeface="Arial"/>
              <a:buAutoNum type="arabicPeriod"/>
            </a:pPr>
            <a:r>
              <a:rPr b="1" lang="en" sz="1030">
                <a:solidFill>
                  <a:schemeClr val="dk1"/>
                </a:solidFill>
                <a:latin typeface="Arial"/>
                <a:ea typeface="Arial"/>
                <a:cs typeface="Arial"/>
                <a:sym typeface="Arial"/>
              </a:rPr>
              <a:t>Email</a:t>
            </a:r>
            <a:endParaRPr b="1" sz="1030">
              <a:solidFill>
                <a:schemeClr val="dk1"/>
              </a:solidFill>
              <a:latin typeface="Arial"/>
              <a:ea typeface="Arial"/>
              <a:cs typeface="Arial"/>
              <a:sym typeface="Arial"/>
            </a:endParaRPr>
          </a:p>
          <a:p>
            <a:pPr indent="-294005" lvl="1" marL="914400" rtl="0" algn="l">
              <a:lnSpc>
                <a:spcPct val="80000"/>
              </a:lnSpc>
              <a:spcBef>
                <a:spcPts val="0"/>
              </a:spcBef>
              <a:spcAft>
                <a:spcPts val="0"/>
              </a:spcAft>
              <a:buClr>
                <a:schemeClr val="dk1"/>
              </a:buClr>
              <a:buSzPts val="1030"/>
              <a:buFont typeface="Arial"/>
              <a:buChar char="○"/>
            </a:pPr>
            <a:r>
              <a:rPr lang="en" sz="1030">
                <a:solidFill>
                  <a:schemeClr val="dk1"/>
                </a:solidFill>
                <a:latin typeface="Arial"/>
                <a:ea typeface="Arial"/>
                <a:cs typeface="Arial"/>
                <a:sym typeface="Arial"/>
              </a:rPr>
              <a:t>Attributes: </a:t>
            </a:r>
            <a:r>
              <a:rPr lang="en" sz="1030">
                <a:solidFill>
                  <a:schemeClr val="dk1"/>
                </a:solidFill>
                <a:latin typeface="Roboto Mono"/>
                <a:ea typeface="Roboto Mono"/>
                <a:cs typeface="Roboto Mono"/>
                <a:sym typeface="Roboto Mono"/>
              </a:rPr>
              <a:t>EmailID, ContactID, EmailAddress, EmailType, IsPrimary</a:t>
            </a:r>
            <a:endParaRPr sz="1030">
              <a:solidFill>
                <a:schemeClr val="dk1"/>
              </a:solidFill>
              <a:latin typeface="Roboto Mono"/>
              <a:ea typeface="Roboto Mono"/>
              <a:cs typeface="Roboto Mono"/>
              <a:sym typeface="Roboto Mono"/>
            </a:endParaRPr>
          </a:p>
          <a:p>
            <a:pPr indent="-294005" lvl="0" marL="457200" rtl="0" algn="l">
              <a:lnSpc>
                <a:spcPct val="80000"/>
              </a:lnSpc>
              <a:spcBef>
                <a:spcPts val="0"/>
              </a:spcBef>
              <a:spcAft>
                <a:spcPts val="0"/>
              </a:spcAft>
              <a:buClr>
                <a:schemeClr val="dk1"/>
              </a:buClr>
              <a:buSzPts val="1030"/>
              <a:buFont typeface="Arial"/>
              <a:buAutoNum type="arabicPeriod"/>
            </a:pPr>
            <a:r>
              <a:rPr b="1" lang="en" sz="1030">
                <a:solidFill>
                  <a:schemeClr val="dk1"/>
                </a:solidFill>
                <a:latin typeface="Arial"/>
                <a:ea typeface="Arial"/>
                <a:cs typeface="Arial"/>
                <a:sym typeface="Arial"/>
              </a:rPr>
              <a:t>Picture</a:t>
            </a:r>
            <a:endParaRPr b="1" sz="1030">
              <a:solidFill>
                <a:schemeClr val="dk1"/>
              </a:solidFill>
              <a:latin typeface="Arial"/>
              <a:ea typeface="Arial"/>
              <a:cs typeface="Arial"/>
              <a:sym typeface="Arial"/>
            </a:endParaRPr>
          </a:p>
          <a:p>
            <a:pPr indent="-294005" lvl="1" marL="914400" rtl="0" algn="l">
              <a:lnSpc>
                <a:spcPct val="80000"/>
              </a:lnSpc>
              <a:spcBef>
                <a:spcPts val="0"/>
              </a:spcBef>
              <a:spcAft>
                <a:spcPts val="0"/>
              </a:spcAft>
              <a:buClr>
                <a:schemeClr val="dk1"/>
              </a:buClr>
              <a:buSzPts val="1030"/>
              <a:buFont typeface="Arial"/>
              <a:buChar char="○"/>
            </a:pPr>
            <a:r>
              <a:rPr lang="en" sz="1030">
                <a:solidFill>
                  <a:schemeClr val="dk1"/>
                </a:solidFill>
                <a:latin typeface="Arial"/>
                <a:ea typeface="Arial"/>
                <a:cs typeface="Arial"/>
                <a:sym typeface="Arial"/>
              </a:rPr>
              <a:t>Attributes:</a:t>
            </a:r>
            <a:r>
              <a:rPr lang="en" sz="1030">
                <a:solidFill>
                  <a:schemeClr val="dk1"/>
                </a:solidFill>
                <a:latin typeface="Roboto Mono"/>
                <a:ea typeface="Roboto Mono"/>
                <a:cs typeface="Roboto Mono"/>
                <a:sym typeface="Roboto Mono"/>
              </a:rPr>
              <a:t> PictureID, ContactID, ImageURL, UploadedDate, Description</a:t>
            </a:r>
            <a:endParaRPr sz="1030">
              <a:solidFill>
                <a:schemeClr val="dk1"/>
              </a:solidFill>
              <a:latin typeface="Roboto Mono"/>
              <a:ea typeface="Roboto Mono"/>
              <a:cs typeface="Roboto Mono"/>
              <a:sym typeface="Roboto Mono"/>
            </a:endParaRPr>
          </a:p>
          <a:p>
            <a:pPr indent="-294005" lvl="0" marL="457200" rtl="0" algn="l">
              <a:lnSpc>
                <a:spcPct val="80000"/>
              </a:lnSpc>
              <a:spcBef>
                <a:spcPts val="0"/>
              </a:spcBef>
              <a:spcAft>
                <a:spcPts val="0"/>
              </a:spcAft>
              <a:buClr>
                <a:schemeClr val="dk1"/>
              </a:buClr>
              <a:buSzPts val="1030"/>
              <a:buFont typeface="Arial"/>
              <a:buAutoNum type="arabicPeriod"/>
            </a:pPr>
            <a:r>
              <a:rPr b="1" lang="en" sz="1030">
                <a:solidFill>
                  <a:schemeClr val="dk1"/>
                </a:solidFill>
                <a:latin typeface="Arial"/>
                <a:ea typeface="Arial"/>
                <a:cs typeface="Arial"/>
                <a:sym typeface="Arial"/>
              </a:rPr>
              <a:t>ActivityLog</a:t>
            </a:r>
            <a:endParaRPr b="1" sz="1030">
              <a:solidFill>
                <a:schemeClr val="dk1"/>
              </a:solidFill>
              <a:latin typeface="Arial"/>
              <a:ea typeface="Arial"/>
              <a:cs typeface="Arial"/>
              <a:sym typeface="Arial"/>
            </a:endParaRPr>
          </a:p>
          <a:p>
            <a:pPr indent="-294005" lvl="1" marL="914400" rtl="0" algn="l">
              <a:lnSpc>
                <a:spcPct val="80000"/>
              </a:lnSpc>
              <a:spcBef>
                <a:spcPts val="0"/>
              </a:spcBef>
              <a:spcAft>
                <a:spcPts val="0"/>
              </a:spcAft>
              <a:buClr>
                <a:schemeClr val="dk1"/>
              </a:buClr>
              <a:buSzPts val="1030"/>
              <a:buFont typeface="Arial"/>
              <a:buChar char="○"/>
            </a:pPr>
            <a:r>
              <a:rPr lang="en" sz="1030">
                <a:solidFill>
                  <a:schemeClr val="dk1"/>
                </a:solidFill>
                <a:latin typeface="Arial"/>
                <a:ea typeface="Arial"/>
                <a:cs typeface="Arial"/>
                <a:sym typeface="Arial"/>
              </a:rPr>
              <a:t>Attributes: </a:t>
            </a:r>
            <a:r>
              <a:rPr lang="en" sz="1030">
                <a:solidFill>
                  <a:schemeClr val="dk1"/>
                </a:solidFill>
                <a:latin typeface="Roboto Mono"/>
                <a:ea typeface="Roboto Mono"/>
                <a:cs typeface="Roboto Mono"/>
                <a:sym typeface="Roboto Mono"/>
              </a:rPr>
              <a:t>ActivityLogID, UserID, ActivityTypeID, Timestamp, Description</a:t>
            </a:r>
            <a:endParaRPr sz="1030">
              <a:solidFill>
                <a:schemeClr val="dk1"/>
              </a:solidFill>
              <a:latin typeface="Roboto Mono"/>
              <a:ea typeface="Roboto Mono"/>
              <a:cs typeface="Roboto Mono"/>
              <a:sym typeface="Roboto Mono"/>
            </a:endParaRPr>
          </a:p>
          <a:p>
            <a:pPr indent="-294005" lvl="0" marL="457200" rtl="0" algn="l">
              <a:lnSpc>
                <a:spcPct val="80000"/>
              </a:lnSpc>
              <a:spcBef>
                <a:spcPts val="0"/>
              </a:spcBef>
              <a:spcAft>
                <a:spcPts val="0"/>
              </a:spcAft>
              <a:buClr>
                <a:schemeClr val="dk1"/>
              </a:buClr>
              <a:buSzPts val="1030"/>
              <a:buFont typeface="Arial"/>
              <a:buAutoNum type="arabicPeriod"/>
            </a:pPr>
            <a:r>
              <a:rPr b="1" lang="en" sz="1030">
                <a:solidFill>
                  <a:schemeClr val="dk1"/>
                </a:solidFill>
                <a:latin typeface="Arial"/>
                <a:ea typeface="Arial"/>
                <a:cs typeface="Arial"/>
                <a:sym typeface="Arial"/>
              </a:rPr>
              <a:t>ActivityType</a:t>
            </a:r>
            <a:endParaRPr b="1" sz="1030">
              <a:solidFill>
                <a:schemeClr val="dk1"/>
              </a:solidFill>
              <a:latin typeface="Arial"/>
              <a:ea typeface="Arial"/>
              <a:cs typeface="Arial"/>
              <a:sym typeface="Arial"/>
            </a:endParaRPr>
          </a:p>
          <a:p>
            <a:pPr indent="-294005" lvl="1" marL="914400" rtl="0" algn="l">
              <a:lnSpc>
                <a:spcPct val="80000"/>
              </a:lnSpc>
              <a:spcBef>
                <a:spcPts val="0"/>
              </a:spcBef>
              <a:spcAft>
                <a:spcPts val="0"/>
              </a:spcAft>
              <a:buClr>
                <a:schemeClr val="dk1"/>
              </a:buClr>
              <a:buSzPts val="1030"/>
              <a:buFont typeface="Arial"/>
              <a:buChar char="○"/>
            </a:pPr>
            <a:r>
              <a:rPr lang="en" sz="1030">
                <a:solidFill>
                  <a:schemeClr val="dk1"/>
                </a:solidFill>
                <a:latin typeface="Arial"/>
                <a:ea typeface="Arial"/>
                <a:cs typeface="Arial"/>
                <a:sym typeface="Arial"/>
              </a:rPr>
              <a:t>Attributes: </a:t>
            </a:r>
            <a:r>
              <a:rPr lang="en" sz="1030">
                <a:solidFill>
                  <a:schemeClr val="dk1"/>
                </a:solidFill>
                <a:latin typeface="Roboto Mono"/>
                <a:ea typeface="Roboto Mono"/>
                <a:cs typeface="Roboto Mono"/>
                <a:sym typeface="Roboto Mono"/>
              </a:rPr>
              <a:t>ActivityTypeID, Name, Description, UpdatedDate, CreatedDate</a:t>
            </a:r>
            <a:endParaRPr sz="1030">
              <a:solidFill>
                <a:schemeClr val="dk1"/>
              </a:solidFill>
              <a:latin typeface="Roboto Mono"/>
              <a:ea typeface="Roboto Mono"/>
              <a:cs typeface="Roboto Mono"/>
              <a:sym typeface="Roboto Mono"/>
            </a:endParaRPr>
          </a:p>
          <a:p>
            <a:pPr indent="-294005" lvl="0" marL="457200" rtl="0" algn="l">
              <a:lnSpc>
                <a:spcPct val="80000"/>
              </a:lnSpc>
              <a:spcBef>
                <a:spcPts val="0"/>
              </a:spcBef>
              <a:spcAft>
                <a:spcPts val="0"/>
              </a:spcAft>
              <a:buClr>
                <a:schemeClr val="dk1"/>
              </a:buClr>
              <a:buSzPts val="1030"/>
              <a:buFont typeface="Arial"/>
              <a:buAutoNum type="arabicPeriod"/>
            </a:pPr>
            <a:r>
              <a:rPr b="1" lang="en" sz="1030">
                <a:solidFill>
                  <a:schemeClr val="dk1"/>
                </a:solidFill>
                <a:latin typeface="Arial"/>
                <a:ea typeface="Arial"/>
                <a:cs typeface="Arial"/>
                <a:sym typeface="Arial"/>
              </a:rPr>
              <a:t>ContactNote</a:t>
            </a:r>
            <a:endParaRPr b="1" sz="1030">
              <a:solidFill>
                <a:schemeClr val="dk1"/>
              </a:solidFill>
              <a:latin typeface="Arial"/>
              <a:ea typeface="Arial"/>
              <a:cs typeface="Arial"/>
              <a:sym typeface="Arial"/>
            </a:endParaRPr>
          </a:p>
          <a:p>
            <a:pPr indent="-294005" lvl="1" marL="914400" rtl="0" algn="l">
              <a:lnSpc>
                <a:spcPct val="80000"/>
              </a:lnSpc>
              <a:spcBef>
                <a:spcPts val="0"/>
              </a:spcBef>
              <a:spcAft>
                <a:spcPts val="0"/>
              </a:spcAft>
              <a:buClr>
                <a:schemeClr val="dk1"/>
              </a:buClr>
              <a:buSzPts val="1030"/>
              <a:buFont typeface="Arial"/>
              <a:buChar char="○"/>
            </a:pPr>
            <a:r>
              <a:rPr lang="en" sz="1030">
                <a:solidFill>
                  <a:schemeClr val="dk1"/>
                </a:solidFill>
                <a:latin typeface="Arial"/>
                <a:ea typeface="Arial"/>
                <a:cs typeface="Arial"/>
                <a:sym typeface="Arial"/>
              </a:rPr>
              <a:t>Attributes:</a:t>
            </a:r>
            <a:r>
              <a:rPr lang="en" sz="1030">
                <a:solidFill>
                  <a:schemeClr val="dk1"/>
                </a:solidFill>
                <a:latin typeface="Roboto Mono"/>
                <a:ea typeface="Roboto Mono"/>
                <a:cs typeface="Roboto Mono"/>
                <a:sym typeface="Roboto Mono"/>
              </a:rPr>
              <a:t> NoteID, ContactID, NoteTitle, NoteText, CreatedDate, LastModified, Status</a:t>
            </a:r>
            <a:endParaRPr sz="1030">
              <a:solidFill>
                <a:schemeClr val="dk1"/>
              </a:solidFill>
              <a:latin typeface="Roboto Mono"/>
              <a:ea typeface="Roboto Mono"/>
              <a:cs typeface="Roboto Mono"/>
              <a:sym typeface="Roboto Mono"/>
            </a:endParaRPr>
          </a:p>
          <a:p>
            <a:pPr indent="-294005" lvl="0" marL="457200" rtl="0" algn="l">
              <a:lnSpc>
                <a:spcPct val="80000"/>
              </a:lnSpc>
              <a:spcBef>
                <a:spcPts val="0"/>
              </a:spcBef>
              <a:spcAft>
                <a:spcPts val="0"/>
              </a:spcAft>
              <a:buClr>
                <a:schemeClr val="dk1"/>
              </a:buClr>
              <a:buSzPts val="1030"/>
              <a:buFont typeface="Arial"/>
              <a:buAutoNum type="arabicPeriod"/>
            </a:pPr>
            <a:r>
              <a:rPr b="1" lang="en" sz="1030">
                <a:solidFill>
                  <a:schemeClr val="dk1"/>
                </a:solidFill>
                <a:latin typeface="Arial"/>
                <a:ea typeface="Arial"/>
                <a:cs typeface="Arial"/>
                <a:sym typeface="Arial"/>
              </a:rPr>
              <a:t>Group</a:t>
            </a:r>
            <a:endParaRPr b="1" sz="1030">
              <a:solidFill>
                <a:schemeClr val="dk1"/>
              </a:solidFill>
              <a:latin typeface="Arial"/>
              <a:ea typeface="Arial"/>
              <a:cs typeface="Arial"/>
              <a:sym typeface="Arial"/>
            </a:endParaRPr>
          </a:p>
          <a:p>
            <a:pPr indent="-294005" lvl="1" marL="914400" rtl="0" algn="l">
              <a:lnSpc>
                <a:spcPct val="80000"/>
              </a:lnSpc>
              <a:spcBef>
                <a:spcPts val="0"/>
              </a:spcBef>
              <a:spcAft>
                <a:spcPts val="0"/>
              </a:spcAft>
              <a:buClr>
                <a:schemeClr val="dk1"/>
              </a:buClr>
              <a:buSzPts val="1030"/>
              <a:buFont typeface="Arial"/>
              <a:buChar char="○"/>
            </a:pPr>
            <a:r>
              <a:rPr lang="en" sz="1030">
                <a:solidFill>
                  <a:schemeClr val="dk1"/>
                </a:solidFill>
                <a:latin typeface="Arial"/>
                <a:ea typeface="Arial"/>
                <a:cs typeface="Arial"/>
                <a:sym typeface="Arial"/>
              </a:rPr>
              <a:t>Attributes: </a:t>
            </a:r>
            <a:r>
              <a:rPr lang="en" sz="1030">
                <a:solidFill>
                  <a:schemeClr val="dk1"/>
                </a:solidFill>
                <a:latin typeface="Roboto Mono"/>
                <a:ea typeface="Roboto Mono"/>
                <a:cs typeface="Roboto Mono"/>
                <a:sym typeface="Roboto Mono"/>
              </a:rPr>
              <a:t>GroupID, Name, Description, CreatedDate, Status</a:t>
            </a:r>
            <a:endParaRPr sz="1030">
              <a:solidFill>
                <a:schemeClr val="dk1"/>
              </a:solidFill>
              <a:latin typeface="Roboto Mono"/>
              <a:ea typeface="Roboto Mono"/>
              <a:cs typeface="Roboto Mono"/>
              <a:sym typeface="Roboto Mono"/>
            </a:endParaRPr>
          </a:p>
          <a:p>
            <a:pPr indent="-294005" lvl="0" marL="457200" rtl="0" algn="l">
              <a:lnSpc>
                <a:spcPct val="80000"/>
              </a:lnSpc>
              <a:spcBef>
                <a:spcPts val="0"/>
              </a:spcBef>
              <a:spcAft>
                <a:spcPts val="0"/>
              </a:spcAft>
              <a:buClr>
                <a:schemeClr val="dk1"/>
              </a:buClr>
              <a:buSzPts val="1030"/>
              <a:buFont typeface="Arial"/>
              <a:buAutoNum type="arabicPeriod"/>
            </a:pPr>
            <a:r>
              <a:rPr b="1" lang="en" sz="1030">
                <a:solidFill>
                  <a:schemeClr val="dk1"/>
                </a:solidFill>
                <a:latin typeface="Arial"/>
                <a:ea typeface="Arial"/>
                <a:cs typeface="Arial"/>
                <a:sym typeface="Arial"/>
              </a:rPr>
              <a:t>Tag</a:t>
            </a:r>
            <a:endParaRPr b="1" sz="1030">
              <a:solidFill>
                <a:schemeClr val="dk1"/>
              </a:solidFill>
              <a:latin typeface="Arial"/>
              <a:ea typeface="Arial"/>
              <a:cs typeface="Arial"/>
              <a:sym typeface="Arial"/>
            </a:endParaRPr>
          </a:p>
          <a:p>
            <a:pPr indent="-294005" lvl="1" marL="914400" rtl="0" algn="l">
              <a:lnSpc>
                <a:spcPct val="80000"/>
              </a:lnSpc>
              <a:spcBef>
                <a:spcPts val="0"/>
              </a:spcBef>
              <a:spcAft>
                <a:spcPts val="0"/>
              </a:spcAft>
              <a:buClr>
                <a:schemeClr val="dk1"/>
              </a:buClr>
              <a:buSzPts val="1030"/>
              <a:buFont typeface="Arial"/>
              <a:buChar char="○"/>
            </a:pPr>
            <a:r>
              <a:rPr lang="en" sz="1030">
                <a:solidFill>
                  <a:schemeClr val="dk1"/>
                </a:solidFill>
                <a:latin typeface="Arial"/>
                <a:ea typeface="Arial"/>
                <a:cs typeface="Arial"/>
                <a:sym typeface="Arial"/>
              </a:rPr>
              <a:t>Attributes:</a:t>
            </a:r>
            <a:r>
              <a:rPr lang="en" sz="1030">
                <a:solidFill>
                  <a:schemeClr val="dk1"/>
                </a:solidFill>
                <a:latin typeface="Roboto Mono"/>
                <a:ea typeface="Roboto Mono"/>
                <a:cs typeface="Roboto Mono"/>
                <a:sym typeface="Roboto Mono"/>
              </a:rPr>
              <a:t> TagID, Name, Description, CreatedDate, Color</a:t>
            </a:r>
            <a:endParaRPr sz="1030">
              <a:solidFill>
                <a:schemeClr val="dk1"/>
              </a:solidFill>
              <a:latin typeface="Roboto Mono"/>
              <a:ea typeface="Roboto Mono"/>
              <a:cs typeface="Roboto Mono"/>
              <a:sym typeface="Roboto Mono"/>
            </a:endParaRPr>
          </a:p>
          <a:p>
            <a:pPr indent="-294005" lvl="0" marL="457200" rtl="0" algn="l">
              <a:lnSpc>
                <a:spcPct val="80000"/>
              </a:lnSpc>
              <a:spcBef>
                <a:spcPts val="0"/>
              </a:spcBef>
              <a:spcAft>
                <a:spcPts val="0"/>
              </a:spcAft>
              <a:buClr>
                <a:schemeClr val="dk1"/>
              </a:buClr>
              <a:buSzPts val="1030"/>
              <a:buFont typeface="Arial"/>
              <a:buAutoNum type="arabicPeriod"/>
            </a:pPr>
            <a:r>
              <a:rPr b="1" lang="en" sz="1030">
                <a:solidFill>
                  <a:schemeClr val="dk1"/>
                </a:solidFill>
                <a:latin typeface="Arial"/>
                <a:ea typeface="Arial"/>
                <a:cs typeface="Arial"/>
                <a:sym typeface="Arial"/>
              </a:rPr>
              <a:t>Meeting</a:t>
            </a:r>
            <a:endParaRPr b="1" sz="1030">
              <a:solidFill>
                <a:schemeClr val="dk1"/>
              </a:solidFill>
              <a:latin typeface="Arial"/>
              <a:ea typeface="Arial"/>
              <a:cs typeface="Arial"/>
              <a:sym typeface="Arial"/>
            </a:endParaRPr>
          </a:p>
          <a:p>
            <a:pPr indent="-294005" lvl="1" marL="914400" rtl="0" algn="l">
              <a:lnSpc>
                <a:spcPct val="80000"/>
              </a:lnSpc>
              <a:spcBef>
                <a:spcPts val="0"/>
              </a:spcBef>
              <a:spcAft>
                <a:spcPts val="0"/>
              </a:spcAft>
              <a:buClr>
                <a:schemeClr val="dk1"/>
              </a:buClr>
              <a:buSzPts val="1030"/>
              <a:buFont typeface="Arial"/>
              <a:buChar char="○"/>
            </a:pPr>
            <a:r>
              <a:rPr lang="en" sz="1030">
                <a:solidFill>
                  <a:schemeClr val="dk1"/>
                </a:solidFill>
                <a:latin typeface="Arial"/>
                <a:ea typeface="Arial"/>
                <a:cs typeface="Arial"/>
                <a:sym typeface="Arial"/>
              </a:rPr>
              <a:t>Attributes: </a:t>
            </a:r>
            <a:r>
              <a:rPr lang="en" sz="1030">
                <a:solidFill>
                  <a:schemeClr val="dk1"/>
                </a:solidFill>
                <a:latin typeface="Roboto Mono"/>
                <a:ea typeface="Roboto Mono"/>
                <a:cs typeface="Roboto Mono"/>
                <a:sym typeface="Roboto Mono"/>
              </a:rPr>
              <a:t>MeetingID, Title, Description, Location, Time, CreatedDate</a:t>
            </a:r>
            <a:endParaRPr sz="1030">
              <a:solidFill>
                <a:schemeClr val="dk1"/>
              </a:solidFill>
              <a:latin typeface="Roboto Mono"/>
              <a:ea typeface="Roboto Mono"/>
              <a:cs typeface="Roboto Mono"/>
              <a:sym typeface="Roboto Mono"/>
            </a:endParaRPr>
          </a:p>
          <a:p>
            <a:pPr indent="-294005" lvl="0" marL="457200" rtl="0" algn="l">
              <a:lnSpc>
                <a:spcPct val="80000"/>
              </a:lnSpc>
              <a:spcBef>
                <a:spcPts val="0"/>
              </a:spcBef>
              <a:spcAft>
                <a:spcPts val="0"/>
              </a:spcAft>
              <a:buClr>
                <a:schemeClr val="dk1"/>
              </a:buClr>
              <a:buSzPts val="1030"/>
              <a:buFont typeface="Arial"/>
              <a:buAutoNum type="arabicPeriod"/>
            </a:pPr>
            <a:r>
              <a:rPr b="1" lang="en" sz="1030">
                <a:solidFill>
                  <a:schemeClr val="dk1"/>
                </a:solidFill>
                <a:latin typeface="Arial"/>
                <a:ea typeface="Arial"/>
                <a:cs typeface="Arial"/>
                <a:sym typeface="Arial"/>
              </a:rPr>
              <a:t>Company</a:t>
            </a:r>
            <a:endParaRPr b="1" sz="1030">
              <a:solidFill>
                <a:schemeClr val="dk1"/>
              </a:solidFill>
              <a:latin typeface="Arial"/>
              <a:ea typeface="Arial"/>
              <a:cs typeface="Arial"/>
              <a:sym typeface="Arial"/>
            </a:endParaRPr>
          </a:p>
          <a:p>
            <a:pPr indent="-294005" lvl="1" marL="914400" rtl="0" algn="l">
              <a:lnSpc>
                <a:spcPct val="80000"/>
              </a:lnSpc>
              <a:spcBef>
                <a:spcPts val="0"/>
              </a:spcBef>
              <a:spcAft>
                <a:spcPts val="0"/>
              </a:spcAft>
              <a:buClr>
                <a:schemeClr val="dk1"/>
              </a:buClr>
              <a:buSzPts val="1030"/>
              <a:buFont typeface="Arial"/>
              <a:buChar char="○"/>
            </a:pPr>
            <a:r>
              <a:rPr lang="en" sz="1030">
                <a:solidFill>
                  <a:schemeClr val="dk1"/>
                </a:solidFill>
                <a:latin typeface="Arial"/>
                <a:ea typeface="Arial"/>
                <a:cs typeface="Arial"/>
                <a:sym typeface="Arial"/>
              </a:rPr>
              <a:t>Attributes: </a:t>
            </a:r>
            <a:r>
              <a:rPr lang="en" sz="1030">
                <a:solidFill>
                  <a:schemeClr val="dk1"/>
                </a:solidFill>
                <a:latin typeface="Roboto Mono"/>
                <a:ea typeface="Roboto Mono"/>
                <a:cs typeface="Roboto Mono"/>
                <a:sym typeface="Roboto Mono"/>
              </a:rPr>
              <a:t>CompanyID, Name, Industry, Address, Email, Website</a:t>
            </a:r>
            <a:endParaRPr sz="1185">
              <a:solidFill>
                <a:schemeClr val="dk1"/>
              </a:solidFill>
            </a:endParaRPr>
          </a:p>
        </p:txBody>
      </p:sp>
      <p:sp>
        <p:nvSpPr>
          <p:cNvPr id="158" name="Google Shape;158;p2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ER Diagram</a:t>
            </a:r>
            <a:endParaRPr/>
          </a:p>
        </p:txBody>
      </p:sp>
      <p:sp>
        <p:nvSpPr>
          <p:cNvPr id="164" name="Google Shape;164;p2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30"/>
          <p:cNvPicPr preferRelativeResize="0"/>
          <p:nvPr/>
        </p:nvPicPr>
        <p:blipFill>
          <a:blip r:embed="rId3">
            <a:alphaModFix/>
          </a:blip>
          <a:stretch>
            <a:fillRect/>
          </a:stretch>
        </p:blipFill>
        <p:spPr>
          <a:xfrm>
            <a:off x="340425" y="176513"/>
            <a:ext cx="8463150" cy="4790475"/>
          </a:xfrm>
          <a:prstGeom prst="rect">
            <a:avLst/>
          </a:prstGeom>
          <a:noFill/>
          <a:ln>
            <a:noFill/>
          </a:ln>
        </p:spPr>
      </p:pic>
      <p:sp>
        <p:nvSpPr>
          <p:cNvPr id="170" name="Google Shape;170;p3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1593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Enhanced</a:t>
            </a:r>
            <a:r>
              <a:rPr lang="en"/>
              <a:t> Entity Relationship Models</a:t>
            </a:r>
            <a:endParaRPr/>
          </a:p>
        </p:txBody>
      </p:sp>
      <p:sp>
        <p:nvSpPr>
          <p:cNvPr id="176" name="Google Shape;176;p31"/>
          <p:cNvSpPr txBox="1"/>
          <p:nvPr>
            <p:ph idx="1" type="body"/>
          </p:nvPr>
        </p:nvSpPr>
        <p:spPr>
          <a:xfrm>
            <a:off x="94575" y="789125"/>
            <a:ext cx="8937600" cy="4278300"/>
          </a:xfrm>
          <a:prstGeom prst="rect">
            <a:avLst/>
          </a:prstGeom>
        </p:spPr>
        <p:txBody>
          <a:bodyPr anchorCtr="0" anchor="t" bIns="91425" lIns="91425" spcFirstLastPara="1" rIns="91425" wrap="square" tIns="91425">
            <a:normAutofit fontScale="92500" lnSpcReduction="10000"/>
          </a:bodyPr>
          <a:lstStyle/>
          <a:p>
            <a:pPr indent="-299085" lvl="0" marL="457200" rtl="0" algn="l">
              <a:lnSpc>
                <a:spcPct val="150000"/>
              </a:lnSpc>
              <a:spcBef>
                <a:spcPts val="300"/>
              </a:spcBef>
              <a:spcAft>
                <a:spcPts val="0"/>
              </a:spcAft>
              <a:buClr>
                <a:schemeClr val="dk1"/>
              </a:buClr>
              <a:buSzPct val="100000"/>
              <a:buFont typeface="Arial"/>
              <a:buChar char="●"/>
            </a:pPr>
            <a:r>
              <a:rPr lang="en" sz="1200" u="sng">
                <a:solidFill>
                  <a:schemeClr val="dk1"/>
                </a:solidFill>
                <a:latin typeface="Arial"/>
                <a:ea typeface="Arial"/>
                <a:cs typeface="Arial"/>
                <a:sym typeface="Arial"/>
              </a:rPr>
              <a:t>Each entity, such as </a:t>
            </a:r>
            <a:r>
              <a:rPr b="1" lang="en" sz="1200" u="sng">
                <a:solidFill>
                  <a:schemeClr val="dk1"/>
                </a:solidFill>
                <a:latin typeface="Arial"/>
                <a:ea typeface="Arial"/>
                <a:cs typeface="Arial"/>
                <a:sym typeface="Arial"/>
              </a:rPr>
              <a:t>User</a:t>
            </a:r>
            <a:r>
              <a:rPr lang="en" sz="1200" u="sng">
                <a:solidFill>
                  <a:schemeClr val="dk1"/>
                </a:solidFill>
                <a:latin typeface="Arial"/>
                <a:ea typeface="Arial"/>
                <a:cs typeface="Arial"/>
                <a:sym typeface="Arial"/>
              </a:rPr>
              <a:t>, </a:t>
            </a:r>
            <a:r>
              <a:rPr b="1" lang="en" sz="1200" u="sng">
                <a:solidFill>
                  <a:schemeClr val="dk1"/>
                </a:solidFill>
                <a:latin typeface="Arial"/>
                <a:ea typeface="Arial"/>
                <a:cs typeface="Arial"/>
                <a:sym typeface="Arial"/>
              </a:rPr>
              <a:t>Contact</a:t>
            </a:r>
            <a:r>
              <a:rPr lang="en" sz="1200" u="sng">
                <a:solidFill>
                  <a:schemeClr val="dk1"/>
                </a:solidFill>
                <a:latin typeface="Arial"/>
                <a:ea typeface="Arial"/>
                <a:cs typeface="Arial"/>
                <a:sym typeface="Arial"/>
              </a:rPr>
              <a:t>, and </a:t>
            </a:r>
            <a:r>
              <a:rPr b="1" lang="en" sz="1200" u="sng">
                <a:solidFill>
                  <a:schemeClr val="dk1"/>
                </a:solidFill>
                <a:latin typeface="Arial"/>
                <a:ea typeface="Arial"/>
                <a:cs typeface="Arial"/>
                <a:sym typeface="Arial"/>
              </a:rPr>
              <a:t>Phone</a:t>
            </a:r>
            <a:r>
              <a:rPr lang="en" sz="1200" u="sng">
                <a:solidFill>
                  <a:schemeClr val="dk1"/>
                </a:solidFill>
                <a:latin typeface="Arial"/>
                <a:ea typeface="Arial"/>
                <a:cs typeface="Arial"/>
                <a:sym typeface="Arial"/>
              </a:rPr>
              <a:t>, was designed with at least five attributes, including a primary key(PK) to ensure unique identification of records. </a:t>
            </a:r>
            <a:endParaRPr sz="1200" u="sng">
              <a:solidFill>
                <a:schemeClr val="dk1"/>
              </a:solidFill>
              <a:latin typeface="Arial"/>
              <a:ea typeface="Arial"/>
              <a:cs typeface="Arial"/>
              <a:sym typeface="Arial"/>
            </a:endParaRPr>
          </a:p>
          <a:p>
            <a:pPr indent="-299085" lvl="1" marL="914400" rtl="0" algn="l">
              <a:lnSpc>
                <a:spcPct val="150000"/>
              </a:lnSpc>
              <a:spcBef>
                <a:spcPts val="0"/>
              </a:spcBef>
              <a:spcAft>
                <a:spcPts val="0"/>
              </a:spcAft>
              <a:buClr>
                <a:schemeClr val="dk1"/>
              </a:buClr>
              <a:buSzPct val="100000"/>
              <a:buFont typeface="Arial"/>
              <a:buChar char="○"/>
            </a:pPr>
            <a:r>
              <a:rPr b="1" lang="en" sz="1200">
                <a:solidFill>
                  <a:schemeClr val="dk1"/>
                </a:solidFill>
                <a:latin typeface="Arial"/>
                <a:ea typeface="Arial"/>
                <a:cs typeface="Arial"/>
                <a:sym typeface="Arial"/>
              </a:rPr>
              <a:t>UserID</a:t>
            </a:r>
            <a:r>
              <a:rPr lang="en" sz="1200">
                <a:solidFill>
                  <a:schemeClr val="dk1"/>
                </a:solidFill>
                <a:latin typeface="Arial"/>
                <a:ea typeface="Arial"/>
                <a:cs typeface="Arial"/>
                <a:sym typeface="Arial"/>
              </a:rPr>
              <a:t> in the </a:t>
            </a:r>
            <a:r>
              <a:rPr b="1" lang="en" sz="1200">
                <a:solidFill>
                  <a:schemeClr val="dk1"/>
                </a:solidFill>
                <a:latin typeface="Arial"/>
                <a:ea typeface="Arial"/>
                <a:cs typeface="Arial"/>
                <a:sym typeface="Arial"/>
              </a:rPr>
              <a:t>User</a:t>
            </a:r>
            <a:r>
              <a:rPr lang="en" sz="1200">
                <a:solidFill>
                  <a:schemeClr val="dk1"/>
                </a:solidFill>
                <a:latin typeface="Arial"/>
                <a:ea typeface="Arial"/>
                <a:cs typeface="Arial"/>
                <a:sym typeface="Arial"/>
              </a:rPr>
              <a:t> entity and </a:t>
            </a:r>
            <a:r>
              <a:rPr b="1" lang="en" sz="1200">
                <a:solidFill>
                  <a:schemeClr val="dk1"/>
                </a:solidFill>
                <a:latin typeface="Arial"/>
                <a:ea typeface="Arial"/>
                <a:cs typeface="Arial"/>
                <a:sym typeface="Arial"/>
              </a:rPr>
              <a:t>ContactID</a:t>
            </a:r>
            <a:r>
              <a:rPr lang="en" sz="1200">
                <a:solidFill>
                  <a:schemeClr val="dk1"/>
                </a:solidFill>
                <a:latin typeface="Arial"/>
                <a:ea typeface="Arial"/>
                <a:cs typeface="Arial"/>
                <a:sym typeface="Arial"/>
              </a:rPr>
              <a:t> in the </a:t>
            </a:r>
            <a:r>
              <a:rPr b="1" lang="en" sz="1200">
                <a:solidFill>
                  <a:schemeClr val="dk1"/>
                </a:solidFill>
                <a:latin typeface="Arial"/>
                <a:ea typeface="Arial"/>
                <a:cs typeface="Arial"/>
                <a:sym typeface="Arial"/>
              </a:rPr>
              <a:t>Contact</a:t>
            </a:r>
            <a:r>
              <a:rPr lang="en" sz="1200">
                <a:solidFill>
                  <a:schemeClr val="dk1"/>
                </a:solidFill>
                <a:latin typeface="Arial"/>
                <a:ea typeface="Arial"/>
                <a:cs typeface="Arial"/>
                <a:sym typeface="Arial"/>
              </a:rPr>
              <a:t> entity serve as </a:t>
            </a:r>
            <a:r>
              <a:rPr b="1" i="1" lang="en" sz="1200">
                <a:solidFill>
                  <a:schemeClr val="dk1"/>
                </a:solidFill>
                <a:latin typeface="Arial"/>
                <a:ea typeface="Arial"/>
                <a:cs typeface="Arial"/>
                <a:sym typeface="Arial"/>
              </a:rPr>
              <a:t>primary keys</a:t>
            </a:r>
            <a:r>
              <a:rPr lang="en"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299085" lvl="1" marL="914400" rtl="0" algn="l">
              <a:lnSpc>
                <a:spcPct val="150000"/>
              </a:lnSpc>
              <a:spcBef>
                <a:spcPts val="0"/>
              </a:spcBef>
              <a:spcAft>
                <a:spcPts val="0"/>
              </a:spcAft>
              <a:buClr>
                <a:schemeClr val="dk1"/>
              </a:buClr>
              <a:buSzPct val="100000"/>
              <a:buFont typeface="Arial"/>
              <a:buChar char="○"/>
            </a:pPr>
            <a:r>
              <a:rPr b="1" i="1" lang="en" sz="1200">
                <a:solidFill>
                  <a:schemeClr val="dk1"/>
                </a:solidFill>
                <a:latin typeface="Arial"/>
                <a:ea typeface="Arial"/>
                <a:cs typeface="Arial"/>
                <a:sym typeface="Arial"/>
              </a:rPr>
              <a:t>Foreign keys (FK)</a:t>
            </a:r>
            <a:r>
              <a:rPr lang="en" sz="1200">
                <a:solidFill>
                  <a:schemeClr val="dk1"/>
                </a:solidFill>
                <a:latin typeface="Arial"/>
                <a:ea typeface="Arial"/>
                <a:cs typeface="Arial"/>
                <a:sym typeface="Arial"/>
              </a:rPr>
              <a:t> were introduced to establish relationships between entities, such as the </a:t>
            </a:r>
            <a:r>
              <a:rPr b="1" lang="en" sz="1200">
                <a:solidFill>
                  <a:schemeClr val="dk1"/>
                </a:solidFill>
                <a:latin typeface="Arial"/>
                <a:ea typeface="Arial"/>
                <a:cs typeface="Arial"/>
                <a:sym typeface="Arial"/>
              </a:rPr>
              <a:t>UserID</a:t>
            </a:r>
            <a:r>
              <a:rPr lang="en" sz="1200">
                <a:solidFill>
                  <a:schemeClr val="dk1"/>
                </a:solidFill>
                <a:latin typeface="Arial"/>
                <a:ea typeface="Arial"/>
                <a:cs typeface="Arial"/>
                <a:sym typeface="Arial"/>
              </a:rPr>
              <a:t> in the </a:t>
            </a:r>
            <a:r>
              <a:rPr b="1" lang="en" sz="1200">
                <a:solidFill>
                  <a:schemeClr val="dk1"/>
                </a:solidFill>
                <a:latin typeface="Arial"/>
                <a:ea typeface="Arial"/>
                <a:cs typeface="Arial"/>
                <a:sym typeface="Arial"/>
              </a:rPr>
              <a:t>Contact</a:t>
            </a:r>
            <a:r>
              <a:rPr lang="en" sz="1200">
                <a:solidFill>
                  <a:schemeClr val="dk1"/>
                </a:solidFill>
                <a:latin typeface="Arial"/>
                <a:ea typeface="Arial"/>
                <a:cs typeface="Arial"/>
                <a:sym typeface="Arial"/>
              </a:rPr>
              <a:t> entity, which references the </a:t>
            </a:r>
            <a:r>
              <a:rPr b="1" lang="en" sz="1200">
                <a:solidFill>
                  <a:schemeClr val="dk1"/>
                </a:solidFill>
                <a:latin typeface="Arial"/>
                <a:ea typeface="Arial"/>
                <a:cs typeface="Arial"/>
                <a:sym typeface="Arial"/>
              </a:rPr>
              <a:t>UserID</a:t>
            </a:r>
            <a:r>
              <a:rPr lang="en" sz="1200">
                <a:solidFill>
                  <a:schemeClr val="dk1"/>
                </a:solidFill>
                <a:latin typeface="Arial"/>
                <a:ea typeface="Arial"/>
                <a:cs typeface="Arial"/>
                <a:sym typeface="Arial"/>
              </a:rPr>
              <a:t> in the </a:t>
            </a:r>
            <a:r>
              <a:rPr b="1" lang="en" sz="1200">
                <a:solidFill>
                  <a:schemeClr val="dk1"/>
                </a:solidFill>
                <a:latin typeface="Arial"/>
                <a:ea typeface="Arial"/>
                <a:cs typeface="Arial"/>
                <a:sym typeface="Arial"/>
              </a:rPr>
              <a:t>User</a:t>
            </a:r>
            <a:r>
              <a:rPr lang="en" sz="1200">
                <a:solidFill>
                  <a:schemeClr val="dk1"/>
                </a:solidFill>
                <a:latin typeface="Arial"/>
                <a:ea typeface="Arial"/>
                <a:cs typeface="Arial"/>
                <a:sym typeface="Arial"/>
              </a:rPr>
              <a:t> entity.</a:t>
            </a:r>
            <a:endParaRPr sz="1200">
              <a:solidFill>
                <a:schemeClr val="dk1"/>
              </a:solidFill>
              <a:latin typeface="Arial"/>
              <a:ea typeface="Arial"/>
              <a:cs typeface="Arial"/>
              <a:sym typeface="Arial"/>
            </a:endParaRPr>
          </a:p>
          <a:p>
            <a:pPr indent="-299085" lvl="0" marL="457200" rtl="0" algn="l">
              <a:lnSpc>
                <a:spcPct val="150000"/>
              </a:lnSpc>
              <a:spcBef>
                <a:spcPts val="0"/>
              </a:spcBef>
              <a:spcAft>
                <a:spcPts val="0"/>
              </a:spcAft>
              <a:buClr>
                <a:schemeClr val="dk1"/>
              </a:buClr>
              <a:buSzPct val="100000"/>
              <a:buFont typeface="Arial"/>
              <a:buChar char="●"/>
            </a:pPr>
            <a:r>
              <a:rPr lang="en" sz="1200" u="sng">
                <a:solidFill>
                  <a:schemeClr val="dk1"/>
                </a:solidFill>
                <a:latin typeface="Arial"/>
                <a:ea typeface="Arial"/>
                <a:cs typeface="Arial"/>
                <a:sym typeface="Arial"/>
              </a:rPr>
              <a:t>1:1, 1:N, and M:N cardinalities: </a:t>
            </a:r>
            <a:endParaRPr sz="1200" u="sng">
              <a:solidFill>
                <a:schemeClr val="dk1"/>
              </a:solidFill>
              <a:latin typeface="Arial"/>
              <a:ea typeface="Arial"/>
              <a:cs typeface="Arial"/>
              <a:sym typeface="Arial"/>
            </a:endParaRPr>
          </a:p>
          <a:p>
            <a:pPr indent="-299085" lvl="1" marL="914400" rtl="0" algn="l">
              <a:lnSpc>
                <a:spcPct val="150000"/>
              </a:lnSpc>
              <a:spcBef>
                <a:spcPts val="0"/>
              </a:spcBef>
              <a:spcAft>
                <a:spcPts val="0"/>
              </a:spcAft>
              <a:buClr>
                <a:schemeClr val="dk1"/>
              </a:buClr>
              <a:buSzPct val="100000"/>
              <a:buFont typeface="Arial"/>
              <a:buChar char="○"/>
            </a:pPr>
            <a:r>
              <a:rPr b="1" i="1" lang="en" sz="1200">
                <a:solidFill>
                  <a:schemeClr val="dk1"/>
                </a:solidFill>
                <a:latin typeface="Arial"/>
                <a:ea typeface="Arial"/>
                <a:cs typeface="Arial"/>
                <a:sym typeface="Arial"/>
              </a:rPr>
              <a:t>1:1 relationship</a:t>
            </a:r>
            <a:r>
              <a:rPr lang="en" sz="1200">
                <a:solidFill>
                  <a:schemeClr val="dk1"/>
                </a:solidFill>
                <a:latin typeface="Arial"/>
                <a:ea typeface="Arial"/>
                <a:cs typeface="Arial"/>
                <a:sym typeface="Arial"/>
              </a:rPr>
              <a:t>, such as between </a:t>
            </a:r>
            <a:r>
              <a:rPr b="1" lang="en" sz="1200">
                <a:solidFill>
                  <a:schemeClr val="dk1"/>
                </a:solidFill>
                <a:latin typeface="Arial"/>
                <a:ea typeface="Arial"/>
                <a:cs typeface="Arial"/>
                <a:sym typeface="Arial"/>
              </a:rPr>
              <a:t>Contact</a:t>
            </a:r>
            <a:r>
              <a:rPr lang="en" sz="1200">
                <a:solidFill>
                  <a:schemeClr val="dk1"/>
                </a:solidFill>
                <a:latin typeface="Arial"/>
                <a:ea typeface="Arial"/>
                <a:cs typeface="Arial"/>
                <a:sym typeface="Arial"/>
              </a:rPr>
              <a:t> and </a:t>
            </a:r>
            <a:r>
              <a:rPr b="1" lang="en" sz="1200">
                <a:solidFill>
                  <a:schemeClr val="dk1"/>
                </a:solidFill>
                <a:latin typeface="Arial"/>
                <a:ea typeface="Arial"/>
                <a:cs typeface="Arial"/>
                <a:sym typeface="Arial"/>
              </a:rPr>
              <a:t>Picture</a:t>
            </a:r>
            <a:r>
              <a:rPr lang="en" sz="1200">
                <a:solidFill>
                  <a:schemeClr val="dk1"/>
                </a:solidFill>
                <a:latin typeface="Arial"/>
                <a:ea typeface="Arial"/>
                <a:cs typeface="Arial"/>
                <a:sym typeface="Arial"/>
              </a:rPr>
              <a:t>, ensures that each contact may have only one picture. </a:t>
            </a:r>
            <a:endParaRPr sz="1200">
              <a:solidFill>
                <a:schemeClr val="dk1"/>
              </a:solidFill>
              <a:latin typeface="Arial"/>
              <a:ea typeface="Arial"/>
              <a:cs typeface="Arial"/>
              <a:sym typeface="Arial"/>
            </a:endParaRPr>
          </a:p>
          <a:p>
            <a:pPr indent="-299085" lvl="1" marL="914400" rtl="0" algn="l">
              <a:lnSpc>
                <a:spcPct val="150000"/>
              </a:lnSpc>
              <a:spcBef>
                <a:spcPts val="0"/>
              </a:spcBef>
              <a:spcAft>
                <a:spcPts val="0"/>
              </a:spcAft>
              <a:buClr>
                <a:schemeClr val="dk1"/>
              </a:buClr>
              <a:buSzPct val="100000"/>
              <a:buFont typeface="Arial"/>
              <a:buChar char="○"/>
            </a:pPr>
            <a:r>
              <a:rPr b="1" i="1" lang="en" sz="1200">
                <a:solidFill>
                  <a:schemeClr val="dk1"/>
                </a:solidFill>
                <a:latin typeface="Arial"/>
                <a:ea typeface="Arial"/>
                <a:cs typeface="Arial"/>
                <a:sym typeface="Arial"/>
              </a:rPr>
              <a:t>1:N relationship</a:t>
            </a:r>
            <a:r>
              <a:rPr lang="en" sz="1200">
                <a:solidFill>
                  <a:schemeClr val="dk1"/>
                </a:solidFill>
                <a:latin typeface="Arial"/>
                <a:ea typeface="Arial"/>
                <a:cs typeface="Arial"/>
                <a:sym typeface="Arial"/>
              </a:rPr>
              <a:t>, such as between </a:t>
            </a:r>
            <a:r>
              <a:rPr b="1" lang="en" sz="1200">
                <a:solidFill>
                  <a:schemeClr val="dk1"/>
                </a:solidFill>
                <a:latin typeface="Arial"/>
                <a:ea typeface="Arial"/>
                <a:cs typeface="Arial"/>
                <a:sym typeface="Arial"/>
              </a:rPr>
              <a:t>User</a:t>
            </a:r>
            <a:r>
              <a:rPr lang="en" sz="1200">
                <a:solidFill>
                  <a:schemeClr val="dk1"/>
                </a:solidFill>
                <a:latin typeface="Arial"/>
                <a:ea typeface="Arial"/>
                <a:cs typeface="Arial"/>
                <a:sym typeface="Arial"/>
              </a:rPr>
              <a:t> and </a:t>
            </a:r>
            <a:r>
              <a:rPr b="1" lang="en" sz="1200">
                <a:solidFill>
                  <a:schemeClr val="dk1"/>
                </a:solidFill>
                <a:latin typeface="Arial"/>
                <a:ea typeface="Arial"/>
                <a:cs typeface="Arial"/>
                <a:sym typeface="Arial"/>
              </a:rPr>
              <a:t>Contact</a:t>
            </a:r>
            <a:r>
              <a:rPr lang="en" sz="1200">
                <a:solidFill>
                  <a:schemeClr val="dk1"/>
                </a:solidFill>
                <a:latin typeface="Arial"/>
                <a:ea typeface="Arial"/>
                <a:cs typeface="Arial"/>
                <a:sym typeface="Arial"/>
              </a:rPr>
              <a:t>, allows each user to have multiple contacts. </a:t>
            </a:r>
            <a:endParaRPr sz="1200">
              <a:solidFill>
                <a:schemeClr val="dk1"/>
              </a:solidFill>
              <a:latin typeface="Arial"/>
              <a:ea typeface="Arial"/>
              <a:cs typeface="Arial"/>
              <a:sym typeface="Arial"/>
            </a:endParaRPr>
          </a:p>
          <a:p>
            <a:pPr indent="-299085" lvl="1" marL="914400" rtl="0" algn="l">
              <a:lnSpc>
                <a:spcPct val="150000"/>
              </a:lnSpc>
              <a:spcBef>
                <a:spcPts val="0"/>
              </a:spcBef>
              <a:spcAft>
                <a:spcPts val="0"/>
              </a:spcAft>
              <a:buClr>
                <a:schemeClr val="dk1"/>
              </a:buClr>
              <a:buSzPct val="100000"/>
              <a:buFont typeface="Arial"/>
              <a:buChar char="○"/>
            </a:pPr>
            <a:r>
              <a:rPr b="1" i="1" lang="en" sz="1200">
                <a:solidFill>
                  <a:schemeClr val="dk1"/>
                </a:solidFill>
                <a:latin typeface="Arial"/>
                <a:ea typeface="Arial"/>
                <a:cs typeface="Arial"/>
                <a:sym typeface="Arial"/>
              </a:rPr>
              <a:t>M:N relationship</a:t>
            </a:r>
            <a:r>
              <a:rPr lang="en" sz="1200">
                <a:solidFill>
                  <a:schemeClr val="dk1"/>
                </a:solidFill>
                <a:latin typeface="Arial"/>
                <a:ea typeface="Arial"/>
                <a:cs typeface="Arial"/>
                <a:sym typeface="Arial"/>
              </a:rPr>
              <a:t>, such as between </a:t>
            </a:r>
            <a:r>
              <a:rPr b="1" lang="en" sz="1200">
                <a:solidFill>
                  <a:schemeClr val="dk1"/>
                </a:solidFill>
                <a:latin typeface="Arial"/>
                <a:ea typeface="Arial"/>
                <a:cs typeface="Arial"/>
                <a:sym typeface="Arial"/>
              </a:rPr>
              <a:t>Contact</a:t>
            </a:r>
            <a:r>
              <a:rPr lang="en" sz="1200">
                <a:solidFill>
                  <a:schemeClr val="dk1"/>
                </a:solidFill>
                <a:latin typeface="Arial"/>
                <a:ea typeface="Arial"/>
                <a:cs typeface="Arial"/>
                <a:sym typeface="Arial"/>
              </a:rPr>
              <a:t> and </a:t>
            </a:r>
            <a:r>
              <a:rPr b="1" lang="en" sz="1200">
                <a:solidFill>
                  <a:schemeClr val="dk1"/>
                </a:solidFill>
                <a:latin typeface="Arial"/>
                <a:ea typeface="Arial"/>
                <a:cs typeface="Arial"/>
                <a:sym typeface="Arial"/>
              </a:rPr>
              <a:t>Tag</a:t>
            </a:r>
            <a:r>
              <a:rPr lang="en" sz="1200">
                <a:solidFill>
                  <a:schemeClr val="dk1"/>
                </a:solidFill>
                <a:latin typeface="Arial"/>
                <a:ea typeface="Arial"/>
                <a:cs typeface="Arial"/>
                <a:sym typeface="Arial"/>
              </a:rPr>
              <a:t>, enables many-to-many interactions where a contact may have zero or many tags, and a tag may be related to one or more contacts. </a:t>
            </a:r>
            <a:endParaRPr sz="1200">
              <a:solidFill>
                <a:schemeClr val="dk1"/>
              </a:solidFill>
              <a:latin typeface="Arial"/>
              <a:ea typeface="Arial"/>
              <a:cs typeface="Arial"/>
              <a:sym typeface="Arial"/>
            </a:endParaRPr>
          </a:p>
          <a:p>
            <a:pPr indent="-299085" lvl="1" marL="914400" rtl="0" algn="l">
              <a:lnSpc>
                <a:spcPct val="150000"/>
              </a:lnSpc>
              <a:spcBef>
                <a:spcPts val="0"/>
              </a:spcBef>
              <a:spcAft>
                <a:spcPts val="0"/>
              </a:spcAft>
              <a:buClr>
                <a:schemeClr val="dk1"/>
              </a:buClr>
              <a:buSzPct val="100000"/>
              <a:buFont typeface="Arial"/>
              <a:buChar char="○"/>
            </a:pPr>
            <a:r>
              <a:rPr b="1" i="1" lang="en" sz="1200">
                <a:solidFill>
                  <a:schemeClr val="dk1"/>
                </a:solidFill>
                <a:latin typeface="Arial"/>
                <a:ea typeface="Arial"/>
                <a:cs typeface="Arial"/>
                <a:sym typeface="Arial"/>
              </a:rPr>
              <a:t>Total participation</a:t>
            </a:r>
            <a:r>
              <a:rPr lang="en" sz="1200">
                <a:solidFill>
                  <a:schemeClr val="dk1"/>
                </a:solidFill>
                <a:latin typeface="Arial"/>
                <a:ea typeface="Arial"/>
                <a:cs typeface="Arial"/>
                <a:sym typeface="Arial"/>
              </a:rPr>
              <a:t> was applied where every instance of an entity must participate in a relationship, such as every </a:t>
            </a:r>
            <a:r>
              <a:rPr b="1" lang="en" sz="1200">
                <a:solidFill>
                  <a:schemeClr val="dk1"/>
                </a:solidFill>
                <a:latin typeface="Arial"/>
                <a:ea typeface="Arial"/>
                <a:cs typeface="Arial"/>
                <a:sym typeface="Arial"/>
              </a:rPr>
              <a:t>Contact</a:t>
            </a:r>
            <a:r>
              <a:rPr lang="en" sz="1200">
                <a:solidFill>
                  <a:schemeClr val="dk1"/>
                </a:solidFill>
                <a:latin typeface="Arial"/>
                <a:ea typeface="Arial"/>
                <a:cs typeface="Arial"/>
                <a:sym typeface="Arial"/>
              </a:rPr>
              <a:t> requiring at least one </a:t>
            </a:r>
            <a:r>
              <a:rPr b="1" lang="en" sz="1200">
                <a:solidFill>
                  <a:schemeClr val="dk1"/>
                </a:solidFill>
                <a:latin typeface="Arial"/>
                <a:ea typeface="Arial"/>
                <a:cs typeface="Arial"/>
                <a:sym typeface="Arial"/>
              </a:rPr>
              <a:t>Phone</a:t>
            </a:r>
            <a:r>
              <a:rPr lang="en"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299085" lvl="1" marL="914400" rtl="0" algn="l">
              <a:lnSpc>
                <a:spcPct val="150000"/>
              </a:lnSpc>
              <a:spcBef>
                <a:spcPts val="0"/>
              </a:spcBef>
              <a:spcAft>
                <a:spcPts val="0"/>
              </a:spcAft>
              <a:buClr>
                <a:schemeClr val="dk1"/>
              </a:buClr>
              <a:buSzPct val="100000"/>
              <a:buFont typeface="Arial"/>
              <a:buChar char="○"/>
            </a:pPr>
            <a:r>
              <a:rPr b="1" i="1" lang="en" sz="1200">
                <a:solidFill>
                  <a:schemeClr val="dk1"/>
                </a:solidFill>
                <a:latin typeface="Arial"/>
                <a:ea typeface="Arial"/>
                <a:cs typeface="Arial"/>
                <a:sym typeface="Arial"/>
              </a:rPr>
              <a:t>Partial participation</a:t>
            </a:r>
            <a:r>
              <a:rPr lang="en" sz="1200">
                <a:solidFill>
                  <a:schemeClr val="dk1"/>
                </a:solidFill>
                <a:latin typeface="Arial"/>
                <a:ea typeface="Arial"/>
                <a:cs typeface="Arial"/>
                <a:sym typeface="Arial"/>
              </a:rPr>
              <a:t> was used where relationships are optional, such as not all </a:t>
            </a:r>
            <a:r>
              <a:rPr b="1" lang="en" sz="1200">
                <a:solidFill>
                  <a:schemeClr val="dk1"/>
                </a:solidFill>
                <a:latin typeface="Arial"/>
                <a:ea typeface="Arial"/>
                <a:cs typeface="Arial"/>
                <a:sym typeface="Arial"/>
              </a:rPr>
              <a:t>Contacts</a:t>
            </a:r>
            <a:r>
              <a:rPr lang="en" sz="1200">
                <a:solidFill>
                  <a:schemeClr val="dk1"/>
                </a:solidFill>
                <a:latin typeface="Arial"/>
                <a:ea typeface="Arial"/>
                <a:cs typeface="Arial"/>
                <a:sym typeface="Arial"/>
              </a:rPr>
              <a:t> having a Company.</a:t>
            </a:r>
            <a:endParaRPr sz="1200">
              <a:solidFill>
                <a:schemeClr val="dk1"/>
              </a:solidFill>
              <a:latin typeface="Arial"/>
              <a:ea typeface="Arial"/>
              <a:cs typeface="Arial"/>
              <a:sym typeface="Arial"/>
            </a:endParaRPr>
          </a:p>
          <a:p>
            <a:pPr indent="-299085" lvl="0" marL="457200" rtl="0" algn="l">
              <a:lnSpc>
                <a:spcPct val="150000"/>
              </a:lnSpc>
              <a:spcBef>
                <a:spcPts val="0"/>
              </a:spcBef>
              <a:spcAft>
                <a:spcPts val="0"/>
              </a:spcAft>
              <a:buClr>
                <a:schemeClr val="dk1"/>
              </a:buClr>
              <a:buSzPct val="100000"/>
              <a:buFont typeface="Arial"/>
              <a:buChar char="●"/>
            </a:pPr>
            <a:r>
              <a:rPr lang="en" sz="1200" u="sng">
                <a:solidFill>
                  <a:schemeClr val="dk1"/>
                </a:solidFill>
                <a:latin typeface="Arial"/>
                <a:ea typeface="Arial"/>
                <a:cs typeface="Arial"/>
                <a:sym typeface="Arial"/>
              </a:rPr>
              <a:t>multivalued, composite, and derived attributes:</a:t>
            </a:r>
            <a:endParaRPr sz="1200" u="sng">
              <a:solidFill>
                <a:schemeClr val="dk1"/>
              </a:solidFill>
              <a:latin typeface="Arial"/>
              <a:ea typeface="Arial"/>
              <a:cs typeface="Arial"/>
              <a:sym typeface="Arial"/>
            </a:endParaRPr>
          </a:p>
          <a:p>
            <a:pPr indent="-299085" lvl="1" marL="914400" rtl="0" algn="l">
              <a:lnSpc>
                <a:spcPct val="150000"/>
              </a:lnSpc>
              <a:spcBef>
                <a:spcPts val="0"/>
              </a:spcBef>
              <a:spcAft>
                <a:spcPts val="0"/>
              </a:spcAft>
              <a:buClr>
                <a:schemeClr val="dk1"/>
              </a:buClr>
              <a:buSzPct val="100000"/>
              <a:buFont typeface="Arial"/>
              <a:buChar char="○"/>
            </a:pPr>
            <a:r>
              <a:rPr b="1" lang="en" sz="1200">
                <a:solidFill>
                  <a:schemeClr val="dk1"/>
                </a:solidFill>
                <a:latin typeface="Arial"/>
                <a:ea typeface="Arial"/>
                <a:cs typeface="Arial"/>
                <a:sym typeface="Arial"/>
              </a:rPr>
              <a:t>Nickname</a:t>
            </a:r>
            <a:r>
              <a:rPr lang="en" sz="1200">
                <a:solidFill>
                  <a:schemeClr val="dk1"/>
                </a:solidFill>
                <a:latin typeface="Arial"/>
                <a:ea typeface="Arial"/>
                <a:cs typeface="Arial"/>
                <a:sym typeface="Arial"/>
              </a:rPr>
              <a:t> attribute in the </a:t>
            </a:r>
            <a:r>
              <a:rPr b="1" lang="en" sz="1200">
                <a:solidFill>
                  <a:schemeClr val="dk1"/>
                </a:solidFill>
                <a:latin typeface="Arial"/>
                <a:ea typeface="Arial"/>
                <a:cs typeface="Arial"/>
                <a:sym typeface="Arial"/>
              </a:rPr>
              <a:t>Contact</a:t>
            </a:r>
            <a:r>
              <a:rPr lang="en" sz="1200">
                <a:solidFill>
                  <a:schemeClr val="dk1"/>
                </a:solidFill>
                <a:latin typeface="Arial"/>
                <a:ea typeface="Arial"/>
                <a:cs typeface="Arial"/>
                <a:sym typeface="Arial"/>
              </a:rPr>
              <a:t> entity supports </a:t>
            </a:r>
            <a:r>
              <a:rPr b="1" i="1" lang="en" sz="1200">
                <a:solidFill>
                  <a:schemeClr val="dk1"/>
                </a:solidFill>
                <a:latin typeface="Arial"/>
                <a:ea typeface="Arial"/>
                <a:cs typeface="Arial"/>
                <a:sym typeface="Arial"/>
              </a:rPr>
              <a:t>multiple values</a:t>
            </a:r>
            <a:endParaRPr b="1" i="1" sz="1200">
              <a:solidFill>
                <a:schemeClr val="dk1"/>
              </a:solidFill>
              <a:latin typeface="Arial"/>
              <a:ea typeface="Arial"/>
              <a:cs typeface="Arial"/>
              <a:sym typeface="Arial"/>
            </a:endParaRPr>
          </a:p>
          <a:p>
            <a:pPr indent="-299085" lvl="1" marL="914400" rtl="0" algn="l">
              <a:lnSpc>
                <a:spcPct val="150000"/>
              </a:lnSpc>
              <a:spcBef>
                <a:spcPts val="0"/>
              </a:spcBef>
              <a:spcAft>
                <a:spcPts val="0"/>
              </a:spcAft>
              <a:buClr>
                <a:schemeClr val="dk1"/>
              </a:buClr>
              <a:buSzPct val="100000"/>
              <a:buFont typeface="Arial"/>
              <a:buChar char="○"/>
            </a:pPr>
            <a:r>
              <a:rPr b="1" lang="en" sz="1200">
                <a:solidFill>
                  <a:schemeClr val="dk1"/>
                </a:solidFill>
                <a:latin typeface="Arial"/>
                <a:ea typeface="Arial"/>
                <a:cs typeface="Arial"/>
                <a:sym typeface="Arial"/>
              </a:rPr>
              <a:t>Address</a:t>
            </a:r>
            <a:r>
              <a:rPr lang="en" sz="1200">
                <a:solidFill>
                  <a:schemeClr val="dk1"/>
                </a:solidFill>
                <a:latin typeface="Arial"/>
                <a:ea typeface="Arial"/>
                <a:cs typeface="Arial"/>
                <a:sym typeface="Arial"/>
              </a:rPr>
              <a:t> </a:t>
            </a:r>
            <a:r>
              <a:rPr lang="en" sz="1200">
                <a:solidFill>
                  <a:schemeClr val="dk1"/>
                </a:solidFill>
                <a:latin typeface="Arial"/>
                <a:ea typeface="Arial"/>
                <a:cs typeface="Arial"/>
                <a:sym typeface="Arial"/>
              </a:rPr>
              <a:t>attribute </a:t>
            </a:r>
            <a:r>
              <a:rPr lang="en" sz="1200">
                <a:solidFill>
                  <a:schemeClr val="dk1"/>
                </a:solidFill>
                <a:latin typeface="Arial"/>
                <a:ea typeface="Arial"/>
                <a:cs typeface="Arial"/>
                <a:sym typeface="Arial"/>
              </a:rPr>
              <a:t>was designed as a </a:t>
            </a:r>
            <a:r>
              <a:rPr b="1" i="1" lang="en" sz="1200">
                <a:solidFill>
                  <a:schemeClr val="dk1"/>
                </a:solidFill>
                <a:latin typeface="Arial"/>
                <a:ea typeface="Arial"/>
                <a:cs typeface="Arial"/>
                <a:sym typeface="Arial"/>
              </a:rPr>
              <a:t>composite attribute</a:t>
            </a:r>
            <a:r>
              <a:rPr lang="en" sz="1200">
                <a:solidFill>
                  <a:schemeClr val="dk1"/>
                </a:solidFill>
                <a:latin typeface="Arial"/>
                <a:ea typeface="Arial"/>
                <a:cs typeface="Arial"/>
                <a:sym typeface="Arial"/>
              </a:rPr>
              <a:t>, breaking down into </a:t>
            </a:r>
            <a:r>
              <a:rPr b="1" lang="en" sz="1200">
                <a:solidFill>
                  <a:schemeClr val="dk1"/>
                </a:solidFill>
                <a:latin typeface="Arial"/>
                <a:ea typeface="Arial"/>
                <a:cs typeface="Arial"/>
                <a:sym typeface="Arial"/>
              </a:rPr>
              <a:t>Street, City</a:t>
            </a:r>
            <a:r>
              <a:rPr lang="en" sz="1200">
                <a:solidFill>
                  <a:schemeClr val="dk1"/>
                </a:solidFill>
                <a:latin typeface="Arial"/>
                <a:ea typeface="Arial"/>
                <a:cs typeface="Arial"/>
                <a:sym typeface="Arial"/>
              </a:rPr>
              <a:t>, </a:t>
            </a:r>
            <a:r>
              <a:rPr b="1" lang="en" sz="1200">
                <a:solidFill>
                  <a:schemeClr val="dk1"/>
                </a:solidFill>
                <a:latin typeface="Arial"/>
                <a:ea typeface="Arial"/>
                <a:cs typeface="Arial"/>
                <a:sym typeface="Arial"/>
              </a:rPr>
              <a:t>State</a:t>
            </a:r>
            <a:r>
              <a:rPr lang="en" sz="1200">
                <a:solidFill>
                  <a:schemeClr val="dk1"/>
                </a:solidFill>
                <a:latin typeface="Arial"/>
                <a:ea typeface="Arial"/>
                <a:cs typeface="Arial"/>
                <a:sym typeface="Arial"/>
              </a:rPr>
              <a:t>, </a:t>
            </a:r>
            <a:r>
              <a:rPr b="1" lang="en" sz="1200">
                <a:solidFill>
                  <a:schemeClr val="dk1"/>
                </a:solidFill>
                <a:latin typeface="Arial"/>
                <a:ea typeface="Arial"/>
                <a:cs typeface="Arial"/>
                <a:sym typeface="Arial"/>
              </a:rPr>
              <a:t>ZipCode</a:t>
            </a:r>
            <a:r>
              <a:rPr lang="en" sz="1200">
                <a:solidFill>
                  <a:schemeClr val="dk1"/>
                </a:solidFill>
                <a:latin typeface="Arial"/>
                <a:ea typeface="Arial"/>
                <a:cs typeface="Arial"/>
                <a:sym typeface="Arial"/>
              </a:rPr>
              <a:t>, and </a:t>
            </a:r>
            <a:r>
              <a:rPr b="1" lang="en" sz="1200">
                <a:solidFill>
                  <a:schemeClr val="dk1"/>
                </a:solidFill>
                <a:latin typeface="Arial"/>
                <a:ea typeface="Arial"/>
                <a:cs typeface="Arial"/>
                <a:sym typeface="Arial"/>
              </a:rPr>
              <a:t>Country</a:t>
            </a:r>
            <a:r>
              <a:rPr lang="en"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299085" lvl="1" marL="914400" rtl="0" algn="l">
              <a:lnSpc>
                <a:spcPct val="150000"/>
              </a:lnSpc>
              <a:spcBef>
                <a:spcPts val="0"/>
              </a:spcBef>
              <a:spcAft>
                <a:spcPts val="0"/>
              </a:spcAft>
              <a:buClr>
                <a:schemeClr val="dk1"/>
              </a:buClr>
              <a:buSzPct val="100000"/>
              <a:buFont typeface="Arial"/>
              <a:buChar char="○"/>
            </a:pPr>
            <a:r>
              <a:rPr b="1" lang="en" sz="1200">
                <a:solidFill>
                  <a:schemeClr val="dk1"/>
                </a:solidFill>
                <a:latin typeface="Arial"/>
                <a:ea typeface="Arial"/>
                <a:cs typeface="Arial"/>
                <a:sym typeface="Arial"/>
              </a:rPr>
              <a:t>Age</a:t>
            </a:r>
            <a:r>
              <a:rPr lang="en" sz="1200">
                <a:solidFill>
                  <a:schemeClr val="dk1"/>
                </a:solidFill>
                <a:latin typeface="Arial"/>
                <a:ea typeface="Arial"/>
                <a:cs typeface="Arial"/>
                <a:sym typeface="Arial"/>
              </a:rPr>
              <a:t> </a:t>
            </a:r>
            <a:r>
              <a:rPr lang="en" sz="1200">
                <a:solidFill>
                  <a:schemeClr val="dk1"/>
                </a:solidFill>
                <a:latin typeface="Arial"/>
                <a:ea typeface="Arial"/>
                <a:cs typeface="Arial"/>
                <a:sym typeface="Arial"/>
              </a:rPr>
              <a:t>attribute</a:t>
            </a:r>
            <a:r>
              <a:rPr lang="en" sz="1200">
                <a:solidFill>
                  <a:schemeClr val="dk1"/>
                </a:solidFill>
                <a:latin typeface="Arial"/>
                <a:ea typeface="Arial"/>
                <a:cs typeface="Arial"/>
                <a:sym typeface="Arial"/>
              </a:rPr>
              <a:t> in the </a:t>
            </a:r>
            <a:r>
              <a:rPr b="1" lang="en" sz="1200">
                <a:solidFill>
                  <a:schemeClr val="dk1"/>
                </a:solidFill>
                <a:latin typeface="Arial"/>
                <a:ea typeface="Arial"/>
                <a:cs typeface="Arial"/>
                <a:sym typeface="Arial"/>
              </a:rPr>
              <a:t>Contact</a:t>
            </a:r>
            <a:r>
              <a:rPr lang="en" sz="1200">
                <a:solidFill>
                  <a:schemeClr val="dk1"/>
                </a:solidFill>
                <a:latin typeface="Arial"/>
                <a:ea typeface="Arial"/>
                <a:cs typeface="Arial"/>
                <a:sym typeface="Arial"/>
              </a:rPr>
              <a:t> entity, was </a:t>
            </a:r>
            <a:r>
              <a:rPr b="1" i="1" lang="en" sz="1200">
                <a:solidFill>
                  <a:schemeClr val="dk1"/>
                </a:solidFill>
                <a:latin typeface="Arial"/>
                <a:ea typeface="Arial"/>
                <a:cs typeface="Arial"/>
                <a:sym typeface="Arial"/>
              </a:rPr>
              <a:t>derived</a:t>
            </a:r>
            <a:r>
              <a:rPr lang="en" sz="1200">
                <a:solidFill>
                  <a:schemeClr val="dk1"/>
                </a:solidFill>
                <a:latin typeface="Arial"/>
                <a:ea typeface="Arial"/>
                <a:cs typeface="Arial"/>
                <a:sym typeface="Arial"/>
              </a:rPr>
              <a:t> based on the </a:t>
            </a:r>
            <a:r>
              <a:rPr b="1" lang="en" sz="1200">
                <a:solidFill>
                  <a:schemeClr val="dk1"/>
                </a:solidFill>
                <a:latin typeface="Arial"/>
                <a:ea typeface="Arial"/>
                <a:cs typeface="Arial"/>
                <a:sym typeface="Arial"/>
              </a:rPr>
              <a:t>DateOfBirth</a:t>
            </a:r>
            <a:r>
              <a:rPr lang="en" sz="1200">
                <a:solidFill>
                  <a:schemeClr val="dk1"/>
                </a:solidFill>
                <a:latin typeface="Arial"/>
                <a:ea typeface="Arial"/>
                <a:cs typeface="Arial"/>
                <a:sym typeface="Arial"/>
              </a:rPr>
              <a:t> attribute.</a:t>
            </a:r>
            <a:endParaRPr>
              <a:solidFill>
                <a:schemeClr val="dk1"/>
              </a:solidFill>
            </a:endParaRPr>
          </a:p>
        </p:txBody>
      </p:sp>
      <p:sp>
        <p:nvSpPr>
          <p:cNvPr id="177" name="Google Shape;177;p3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Team Description </a:t>
            </a:r>
            <a:endParaRPr/>
          </a:p>
        </p:txBody>
      </p:sp>
      <p:sp>
        <p:nvSpPr>
          <p:cNvPr id="66" name="Google Shape;66;p1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EER Diagram</a:t>
            </a:r>
            <a:endParaRPr/>
          </a:p>
        </p:txBody>
      </p:sp>
      <p:sp>
        <p:nvSpPr>
          <p:cNvPr id="183" name="Google Shape;183;p3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3"/>
          <p:cNvPicPr preferRelativeResize="0"/>
          <p:nvPr/>
        </p:nvPicPr>
        <p:blipFill rotWithShape="1">
          <a:blip r:embed="rId3">
            <a:alphaModFix/>
          </a:blip>
          <a:srcRect b="884" l="0" r="0" t="874"/>
          <a:stretch/>
        </p:blipFill>
        <p:spPr>
          <a:xfrm>
            <a:off x="1219770" y="68113"/>
            <a:ext cx="6704467" cy="5007275"/>
          </a:xfrm>
          <a:prstGeom prst="rect">
            <a:avLst/>
          </a:prstGeom>
          <a:noFill/>
          <a:ln>
            <a:noFill/>
          </a:ln>
        </p:spPr>
      </p:pic>
      <p:sp>
        <p:nvSpPr>
          <p:cNvPr id="189" name="Google Shape;189;p3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Database Development </a:t>
            </a:r>
            <a:endParaRPr/>
          </a:p>
        </p:txBody>
      </p:sp>
      <p:sp>
        <p:nvSpPr>
          <p:cNvPr id="195" name="Google Shape;195;p3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Development</a:t>
            </a:r>
            <a:endParaRPr/>
          </a:p>
        </p:txBody>
      </p:sp>
      <p:sp>
        <p:nvSpPr>
          <p:cNvPr id="201" name="Google Shape;201;p35"/>
          <p:cNvSpPr txBox="1"/>
          <p:nvPr>
            <p:ph idx="1" type="body"/>
          </p:nvPr>
        </p:nvSpPr>
        <p:spPr>
          <a:xfrm>
            <a:off x="311700" y="12286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000">
                <a:solidFill>
                  <a:schemeClr val="dk1"/>
                </a:solidFill>
              </a:rPr>
              <a:t>Create Schema</a:t>
            </a:r>
            <a:endParaRPr sz="2000">
              <a:solidFill>
                <a:schemeClr val="dk1"/>
              </a:solidFill>
            </a:endParaRPr>
          </a:p>
          <a:p>
            <a:pPr indent="0" lvl="0" marL="0" rtl="0" algn="l">
              <a:spcBef>
                <a:spcPts val="1200"/>
              </a:spcBef>
              <a:spcAft>
                <a:spcPts val="0"/>
              </a:spcAft>
              <a:buNone/>
            </a:pPr>
            <a:r>
              <a:t/>
            </a:r>
            <a:endParaRPr>
              <a:solidFill>
                <a:schemeClr val="dk1"/>
              </a:solidFill>
            </a:endParaRPr>
          </a:p>
          <a:p>
            <a:pPr indent="-330200" lvl="0" marL="457200" rtl="0" algn="l">
              <a:lnSpc>
                <a:spcPct val="150000"/>
              </a:lnSpc>
              <a:spcBef>
                <a:spcPts val="1200"/>
              </a:spcBef>
              <a:spcAft>
                <a:spcPts val="0"/>
              </a:spcAft>
              <a:buClr>
                <a:schemeClr val="dk1"/>
              </a:buClr>
              <a:buSzPts val="1600"/>
              <a:buChar char="●"/>
            </a:pPr>
            <a:r>
              <a:rPr lang="en" sz="1600">
                <a:solidFill>
                  <a:schemeClr val="dk1"/>
                </a:solidFill>
              </a:rPr>
              <a:t> Where all the tables will be created in, the character set says what set of characters will be used, in this case the UTF8 character encoding will be used, this has more support for non english characters.</a:t>
            </a:r>
            <a:endParaRPr sz="1600">
              <a:solidFill>
                <a:schemeClr val="dk1"/>
              </a:solidFill>
            </a:endParaRPr>
          </a:p>
          <a:p>
            <a:pPr indent="0" lvl="0" marL="457200" rtl="0" algn="l">
              <a:spcBef>
                <a:spcPts val="0"/>
              </a:spcBef>
              <a:spcAft>
                <a:spcPts val="1200"/>
              </a:spcAft>
              <a:buNone/>
            </a:pPr>
            <a:r>
              <a:rPr lang="en">
                <a:solidFill>
                  <a:schemeClr val="dk1"/>
                </a:solidFill>
              </a:rPr>
              <a:t> </a:t>
            </a:r>
            <a:endParaRPr>
              <a:solidFill>
                <a:schemeClr val="dk1"/>
              </a:solidFill>
            </a:endParaRPr>
          </a:p>
        </p:txBody>
      </p:sp>
      <p:sp>
        <p:nvSpPr>
          <p:cNvPr id="202" name="Google Shape;202;p3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000">
                <a:solidFill>
                  <a:schemeClr val="dk1"/>
                </a:solidFill>
              </a:rPr>
              <a:t>Table Creation</a:t>
            </a:r>
            <a:endParaRPr sz="2000">
              <a:solidFill>
                <a:schemeClr val="dk1"/>
              </a:solidFill>
            </a:endParaRPr>
          </a:p>
          <a:p>
            <a:pPr indent="0" lvl="0" marL="0" rtl="0" algn="l">
              <a:spcBef>
                <a:spcPts val="1200"/>
              </a:spcBef>
              <a:spcAft>
                <a:spcPts val="0"/>
              </a:spcAft>
              <a:buNone/>
            </a:pPr>
            <a:r>
              <a:t/>
            </a:r>
            <a:endParaRPr>
              <a:solidFill>
                <a:schemeClr val="dk1"/>
              </a:solidFill>
            </a:endParaRPr>
          </a:p>
          <a:p>
            <a:pPr indent="-330200" lvl="0" marL="457200" rtl="0" algn="l">
              <a:lnSpc>
                <a:spcPct val="150000"/>
              </a:lnSpc>
              <a:spcBef>
                <a:spcPts val="1200"/>
              </a:spcBef>
              <a:spcAft>
                <a:spcPts val="0"/>
              </a:spcAft>
              <a:buClr>
                <a:schemeClr val="dk1"/>
              </a:buClr>
              <a:buSzPts val="1600"/>
              <a:buChar char="●"/>
            </a:pPr>
            <a:r>
              <a:rPr lang="en" sz="1600">
                <a:solidFill>
                  <a:schemeClr val="dk1"/>
                </a:solidFill>
              </a:rPr>
              <a:t> It defines the structure of the table by specifying each column’s data type, whether it can be null, and its default value. It also sets a primary key to uniquely identify each contact, creates foreign key relationships and defines indexes.</a:t>
            </a:r>
            <a:endParaRPr sz="1600">
              <a:solidFill>
                <a:schemeClr val="dk1"/>
              </a:solidFill>
            </a:endParaRPr>
          </a:p>
        </p:txBody>
      </p:sp>
      <p:sp>
        <p:nvSpPr>
          <p:cNvPr id="203" name="Google Shape;203;p3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Table </a:t>
            </a:r>
            <a:endParaRPr/>
          </a:p>
        </p:txBody>
      </p:sp>
      <p:sp>
        <p:nvSpPr>
          <p:cNvPr id="209" name="Google Shape;209;p36"/>
          <p:cNvSpPr txBox="1"/>
          <p:nvPr>
            <p:ph idx="1" type="body"/>
          </p:nvPr>
        </p:nvSpPr>
        <p:spPr>
          <a:xfrm>
            <a:off x="342000" y="1116375"/>
            <a:ext cx="8397000" cy="75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1"/>
                </a:solidFill>
              </a:rPr>
              <a:t>Description: </a:t>
            </a:r>
            <a:r>
              <a:rPr lang="en" sz="1600">
                <a:solidFill>
                  <a:schemeClr val="dk1"/>
                </a:solidFill>
              </a:rPr>
              <a:t>Stores information about system users, including their login credentials, personal details, and role within the system.</a:t>
            </a:r>
            <a:r>
              <a:rPr lang="en" sz="1600">
                <a:solidFill>
                  <a:schemeClr val="dk1"/>
                </a:solidFill>
              </a:rPr>
              <a:t> </a:t>
            </a:r>
            <a:endParaRPr sz="1600">
              <a:solidFill>
                <a:schemeClr val="dk1"/>
              </a:solidFill>
            </a:endParaRPr>
          </a:p>
        </p:txBody>
      </p:sp>
      <p:graphicFrame>
        <p:nvGraphicFramePr>
          <p:cNvPr id="210" name="Google Shape;210;p36"/>
          <p:cNvGraphicFramePr/>
          <p:nvPr/>
        </p:nvGraphicFramePr>
        <p:xfrm>
          <a:off x="566375" y="2061825"/>
          <a:ext cx="3000000" cy="3000000"/>
        </p:xfrm>
        <a:graphic>
          <a:graphicData uri="http://schemas.openxmlformats.org/drawingml/2006/table">
            <a:tbl>
              <a:tblPr>
                <a:noFill/>
                <a:tableStyleId>{8F1244CF-EBB8-4585-A10A-B7E59187076E}</a:tableStyleId>
              </a:tblPr>
              <a:tblGrid>
                <a:gridCol w="1024600"/>
                <a:gridCol w="2807400"/>
                <a:gridCol w="532800"/>
                <a:gridCol w="3655800"/>
              </a:tblGrid>
              <a:tr h="271250">
                <a:tc>
                  <a:txBody>
                    <a:bodyPr/>
                    <a:lstStyle/>
                    <a:p>
                      <a:pPr indent="0" lvl="0" marL="0" rtl="0" algn="ctr">
                        <a:spcBef>
                          <a:spcPts val="300"/>
                        </a:spcBef>
                        <a:spcAft>
                          <a:spcPts val="0"/>
                        </a:spcAft>
                        <a:buNone/>
                      </a:pPr>
                      <a:r>
                        <a:rPr b="1" lang="en" sz="900">
                          <a:solidFill>
                            <a:schemeClr val="accent3"/>
                          </a:solidFill>
                        </a:rPr>
                        <a:t>Attribute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Data Type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Key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Description</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r>
              <a:tr h="271250">
                <a:tc>
                  <a:txBody>
                    <a:bodyPr/>
                    <a:lstStyle/>
                    <a:p>
                      <a:pPr indent="0" lvl="0" marL="0" rtl="0" algn="l">
                        <a:spcBef>
                          <a:spcPts val="300"/>
                        </a:spcBef>
                        <a:spcAft>
                          <a:spcPts val="0"/>
                        </a:spcAft>
                        <a:buNone/>
                      </a:pPr>
                      <a:r>
                        <a:rPr lang="en" sz="900">
                          <a:solidFill>
                            <a:schemeClr val="accent3"/>
                          </a:solidFill>
                        </a:rPr>
                        <a:t>UserID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AUTO_INCREMENT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PK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Unique identifier for each user.</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419875">
                <a:tc>
                  <a:txBody>
                    <a:bodyPr/>
                    <a:lstStyle/>
                    <a:p>
                      <a:pPr indent="0" lvl="0" marL="0" rtl="0" algn="l">
                        <a:spcBef>
                          <a:spcPts val="300"/>
                        </a:spcBef>
                        <a:spcAft>
                          <a:spcPts val="0"/>
                        </a:spcAft>
                        <a:buNone/>
                      </a:pPr>
                      <a:r>
                        <a:rPr lang="en" sz="900">
                          <a:solidFill>
                            <a:schemeClr val="accent3"/>
                          </a:solidFill>
                        </a:rPr>
                        <a:t>Username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VARCHAR(50) NOT NULL UNIQUE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Stores the user's login username, which must be unique.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419875">
                <a:tc>
                  <a:txBody>
                    <a:bodyPr/>
                    <a:lstStyle/>
                    <a:p>
                      <a:pPr indent="0" lvl="0" marL="0" rtl="0" algn="l">
                        <a:spcBef>
                          <a:spcPts val="300"/>
                        </a:spcBef>
                        <a:spcAft>
                          <a:spcPts val="0"/>
                        </a:spcAft>
                        <a:buNone/>
                      </a:pPr>
                      <a:r>
                        <a:rPr lang="en" sz="900">
                          <a:solidFill>
                            <a:schemeClr val="accent3"/>
                          </a:solidFill>
                        </a:rPr>
                        <a:t>Password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CHAR(64</a:t>
                      </a:r>
                      <a:r>
                        <a:rPr lang="en" sz="900">
                          <a:solidFill>
                            <a:schemeClr val="accent3"/>
                          </a:solidFill>
                        </a:rPr>
                        <a:t>)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Securely stores hashed user passwords using a robust encryption mechanism.</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71250">
                <a:tc>
                  <a:txBody>
                    <a:bodyPr/>
                    <a:lstStyle/>
                    <a:p>
                      <a:pPr indent="0" lvl="0" marL="0" rtl="0" algn="l">
                        <a:spcBef>
                          <a:spcPts val="300"/>
                        </a:spcBef>
                        <a:spcAft>
                          <a:spcPts val="0"/>
                        </a:spcAft>
                        <a:buNone/>
                      </a:pPr>
                      <a:r>
                        <a:rPr lang="en" sz="900">
                          <a:solidFill>
                            <a:schemeClr val="accent3"/>
                          </a:solidFill>
                        </a:rPr>
                        <a:t>Role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ENUM('ADMIN', 'NORMAL')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Defines user roles and their access levels.</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71250">
                <a:tc>
                  <a:txBody>
                    <a:bodyPr/>
                    <a:lstStyle/>
                    <a:p>
                      <a:pPr indent="0" lvl="0" marL="0" rtl="0" algn="l">
                        <a:spcBef>
                          <a:spcPts val="300"/>
                        </a:spcBef>
                        <a:spcAft>
                          <a:spcPts val="0"/>
                        </a:spcAft>
                        <a:buNone/>
                      </a:pPr>
                      <a:r>
                        <a:rPr lang="en" sz="900">
                          <a:solidFill>
                            <a:schemeClr val="accent3"/>
                          </a:solidFill>
                        </a:rPr>
                        <a:t>Email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VARCHAR(100) NOT NULL UNIQUE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Stores user email, ensuring uniqueness.</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71250">
                <a:tc>
                  <a:txBody>
                    <a:bodyPr/>
                    <a:lstStyle/>
                    <a:p>
                      <a:pPr indent="0" lvl="0" marL="0" rtl="0" algn="l">
                        <a:spcBef>
                          <a:spcPts val="300"/>
                        </a:spcBef>
                        <a:spcAft>
                          <a:spcPts val="0"/>
                        </a:spcAft>
                        <a:buNone/>
                      </a:pPr>
                      <a:r>
                        <a:rPr lang="en" sz="900">
                          <a:solidFill>
                            <a:schemeClr val="accent3"/>
                          </a:solidFill>
                        </a:rPr>
                        <a:t>FirstName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VARCHAR(50)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First name of the user.</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71250">
                <a:tc>
                  <a:txBody>
                    <a:bodyPr/>
                    <a:lstStyle/>
                    <a:p>
                      <a:pPr indent="0" lvl="0" marL="0" rtl="0" algn="l">
                        <a:spcBef>
                          <a:spcPts val="300"/>
                        </a:spcBef>
                        <a:spcAft>
                          <a:spcPts val="0"/>
                        </a:spcAft>
                        <a:buNone/>
                      </a:pPr>
                      <a:r>
                        <a:rPr lang="en" sz="900">
                          <a:solidFill>
                            <a:schemeClr val="accent3"/>
                          </a:solidFill>
                        </a:rPr>
                        <a:t>LastName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VARCHAR(50)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Last name of the user.</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419875">
                <a:tc>
                  <a:txBody>
                    <a:bodyPr/>
                    <a:lstStyle/>
                    <a:p>
                      <a:pPr indent="0" lvl="0" marL="0" rtl="0" algn="l">
                        <a:spcBef>
                          <a:spcPts val="300"/>
                        </a:spcBef>
                        <a:spcAft>
                          <a:spcPts val="0"/>
                        </a:spcAft>
                        <a:buNone/>
                      </a:pPr>
                      <a:r>
                        <a:rPr lang="en" sz="900">
                          <a:solidFill>
                            <a:schemeClr val="accent3"/>
                          </a:solidFill>
                        </a:rPr>
                        <a:t>LastLogin</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DATETIME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Stores the last login timestamp of the user to track activity.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bl>
          </a:graphicData>
        </a:graphic>
      </p:graphicFrame>
      <p:sp>
        <p:nvSpPr>
          <p:cNvPr id="211" name="Google Shape;211;p3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Company</a:t>
            </a:r>
            <a:r>
              <a:rPr lang="en"/>
              <a:t> Table </a:t>
            </a:r>
            <a:endParaRPr/>
          </a:p>
        </p:txBody>
      </p:sp>
      <p:sp>
        <p:nvSpPr>
          <p:cNvPr id="217" name="Google Shape;217;p37"/>
          <p:cNvSpPr txBox="1"/>
          <p:nvPr>
            <p:ph idx="1" type="body"/>
          </p:nvPr>
        </p:nvSpPr>
        <p:spPr>
          <a:xfrm>
            <a:off x="311700" y="1076275"/>
            <a:ext cx="8325600" cy="615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solidFill>
                  <a:schemeClr val="dk1"/>
                </a:solidFill>
              </a:rPr>
              <a:t>Description: </a:t>
            </a:r>
            <a:r>
              <a:rPr lang="en" sz="1600">
                <a:solidFill>
                  <a:schemeClr val="dk1"/>
                </a:solidFill>
              </a:rPr>
              <a:t>Holds details about organizations that interact with the system. It is referenced by the Contact table to associate a contact with a company.</a:t>
            </a:r>
            <a:endParaRPr sz="1800">
              <a:solidFill>
                <a:schemeClr val="dk1"/>
              </a:solidFill>
            </a:endParaRPr>
          </a:p>
        </p:txBody>
      </p:sp>
      <p:graphicFrame>
        <p:nvGraphicFramePr>
          <p:cNvPr id="218" name="Google Shape;218;p37"/>
          <p:cNvGraphicFramePr/>
          <p:nvPr/>
        </p:nvGraphicFramePr>
        <p:xfrm>
          <a:off x="311700" y="1902825"/>
          <a:ext cx="3000000" cy="3000000"/>
        </p:xfrm>
        <a:graphic>
          <a:graphicData uri="http://schemas.openxmlformats.org/drawingml/2006/table">
            <a:tbl>
              <a:tblPr>
                <a:noFill/>
                <a:tableStyleId>{8F1244CF-EBB8-4585-A10A-B7E59187076E}</a:tableStyleId>
              </a:tblPr>
              <a:tblGrid>
                <a:gridCol w="1479625"/>
                <a:gridCol w="2967800"/>
                <a:gridCol w="543100"/>
                <a:gridCol w="3378350"/>
              </a:tblGrid>
              <a:tr h="224550">
                <a:tc>
                  <a:txBody>
                    <a:bodyPr/>
                    <a:lstStyle/>
                    <a:p>
                      <a:pPr indent="0" lvl="0" marL="0" rtl="0" algn="ctr">
                        <a:spcBef>
                          <a:spcPts val="300"/>
                        </a:spcBef>
                        <a:spcAft>
                          <a:spcPts val="0"/>
                        </a:spcAft>
                        <a:buNone/>
                      </a:pPr>
                      <a:r>
                        <a:rPr b="1" lang="en" sz="900">
                          <a:solidFill>
                            <a:schemeClr val="accent3"/>
                          </a:solidFill>
                        </a:rPr>
                        <a:t>Attribute</a:t>
                      </a:r>
                      <a:endParaRPr b="1"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Data Type</a:t>
                      </a:r>
                      <a:endParaRPr b="1"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Key</a:t>
                      </a:r>
                      <a:endParaRPr b="1"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Description</a:t>
                      </a:r>
                      <a:endParaRPr b="1"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r>
              <a:tr h="224550">
                <a:tc>
                  <a:txBody>
                    <a:bodyPr/>
                    <a:lstStyle/>
                    <a:p>
                      <a:pPr indent="0" lvl="0" marL="0" rtl="0" algn="l">
                        <a:spcBef>
                          <a:spcPts val="300"/>
                        </a:spcBef>
                        <a:spcAft>
                          <a:spcPts val="0"/>
                        </a:spcAft>
                        <a:buNone/>
                      </a:pPr>
                      <a:r>
                        <a:rPr lang="en" sz="900">
                          <a:solidFill>
                            <a:schemeClr val="accent3"/>
                          </a:solidFill>
                        </a:rPr>
                        <a:t>CompanyID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AUTO_INCREMENT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PK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Unique identifier for each company.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24550">
                <a:tc>
                  <a:txBody>
                    <a:bodyPr/>
                    <a:lstStyle/>
                    <a:p>
                      <a:pPr indent="0" lvl="0" marL="0" rtl="0" algn="l">
                        <a:spcBef>
                          <a:spcPts val="300"/>
                        </a:spcBef>
                        <a:spcAft>
                          <a:spcPts val="0"/>
                        </a:spcAft>
                        <a:buNone/>
                      </a:pPr>
                      <a:r>
                        <a:rPr lang="en" sz="900">
                          <a:solidFill>
                            <a:schemeClr val="accent3"/>
                          </a:solidFill>
                        </a:rPr>
                        <a:t>CompanyName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VARCHAR(100) NOT NULL UNIQUE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Stores the company name, ensuring uniqueness.</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343700">
                <a:tc>
                  <a:txBody>
                    <a:bodyPr/>
                    <a:lstStyle/>
                    <a:p>
                      <a:pPr indent="0" lvl="0" marL="0" rtl="0" algn="l">
                        <a:spcBef>
                          <a:spcPts val="300"/>
                        </a:spcBef>
                        <a:spcAft>
                          <a:spcPts val="0"/>
                        </a:spcAft>
                        <a:buNone/>
                      </a:pPr>
                      <a:r>
                        <a:rPr lang="en" sz="900">
                          <a:solidFill>
                            <a:schemeClr val="accent3"/>
                          </a:solidFill>
                        </a:rPr>
                        <a:t>Industry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VARCHAR(50)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Represents the industry in which the company operates.</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24550">
                <a:tc>
                  <a:txBody>
                    <a:bodyPr/>
                    <a:lstStyle/>
                    <a:p>
                      <a:pPr indent="0" lvl="0" marL="0" rtl="0" algn="l">
                        <a:spcBef>
                          <a:spcPts val="300"/>
                        </a:spcBef>
                        <a:spcAft>
                          <a:spcPts val="0"/>
                        </a:spcAft>
                        <a:buNone/>
                      </a:pPr>
                      <a:r>
                        <a:rPr lang="en" sz="900">
                          <a:solidFill>
                            <a:schemeClr val="accent3"/>
                          </a:solidFill>
                        </a:rPr>
                        <a:t>Street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VARCHAR(100)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The street address of the company.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24550">
                <a:tc>
                  <a:txBody>
                    <a:bodyPr/>
                    <a:lstStyle/>
                    <a:p>
                      <a:pPr indent="0" lvl="0" marL="0" rtl="0" algn="l">
                        <a:spcBef>
                          <a:spcPts val="300"/>
                        </a:spcBef>
                        <a:spcAft>
                          <a:spcPts val="0"/>
                        </a:spcAft>
                        <a:buNone/>
                      </a:pPr>
                      <a:r>
                        <a:rPr lang="en" sz="900">
                          <a:solidFill>
                            <a:schemeClr val="accent3"/>
                          </a:solidFill>
                        </a:rPr>
                        <a:t>City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VARCHAR(50)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The city where the company is located.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24550">
                <a:tc>
                  <a:txBody>
                    <a:bodyPr/>
                    <a:lstStyle/>
                    <a:p>
                      <a:pPr indent="0" lvl="0" marL="0" rtl="0" algn="l">
                        <a:spcBef>
                          <a:spcPts val="300"/>
                        </a:spcBef>
                        <a:spcAft>
                          <a:spcPts val="0"/>
                        </a:spcAft>
                        <a:buNone/>
                      </a:pPr>
                      <a:r>
                        <a:rPr lang="en" sz="900">
                          <a:solidFill>
                            <a:schemeClr val="accent3"/>
                          </a:solidFill>
                        </a:rPr>
                        <a:t>State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VARCHAR(50)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The state where the company is located.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24550">
                <a:tc>
                  <a:txBody>
                    <a:bodyPr/>
                    <a:lstStyle/>
                    <a:p>
                      <a:pPr indent="0" lvl="0" marL="0" rtl="0" algn="l">
                        <a:spcBef>
                          <a:spcPts val="300"/>
                        </a:spcBef>
                        <a:spcAft>
                          <a:spcPts val="0"/>
                        </a:spcAft>
                        <a:buNone/>
                      </a:pPr>
                      <a:r>
                        <a:rPr lang="en" sz="900">
                          <a:solidFill>
                            <a:schemeClr val="accent3"/>
                          </a:solidFill>
                        </a:rPr>
                        <a:t>Zip</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VARCHAR(20)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Zip code of the company's address.</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24550">
                <a:tc>
                  <a:txBody>
                    <a:bodyPr/>
                    <a:lstStyle/>
                    <a:p>
                      <a:pPr indent="0" lvl="0" marL="0" rtl="0" algn="l">
                        <a:spcBef>
                          <a:spcPts val="300"/>
                        </a:spcBef>
                        <a:spcAft>
                          <a:spcPts val="0"/>
                        </a:spcAft>
                        <a:buNone/>
                      </a:pPr>
                      <a:r>
                        <a:rPr lang="en" sz="900">
                          <a:solidFill>
                            <a:schemeClr val="accent3"/>
                          </a:solidFill>
                        </a:rPr>
                        <a:t>Country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VARCHAR(50)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Country where the company operates.</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24550">
                <a:tc>
                  <a:txBody>
                    <a:bodyPr/>
                    <a:lstStyle/>
                    <a:p>
                      <a:pPr indent="0" lvl="0" marL="0" rtl="0" algn="l">
                        <a:spcBef>
                          <a:spcPts val="300"/>
                        </a:spcBef>
                        <a:spcAft>
                          <a:spcPts val="0"/>
                        </a:spcAft>
                        <a:buNone/>
                      </a:pPr>
                      <a:r>
                        <a:rPr lang="en" sz="900">
                          <a:solidFill>
                            <a:schemeClr val="accent3"/>
                          </a:solidFill>
                        </a:rPr>
                        <a:t>Phone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VARCHAR(20)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Contact phone number of the company.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24550">
                <a:tc>
                  <a:txBody>
                    <a:bodyPr/>
                    <a:lstStyle/>
                    <a:p>
                      <a:pPr indent="0" lvl="0" marL="0" rtl="0" algn="l">
                        <a:spcBef>
                          <a:spcPts val="300"/>
                        </a:spcBef>
                        <a:spcAft>
                          <a:spcPts val="0"/>
                        </a:spcAft>
                        <a:buNone/>
                      </a:pPr>
                      <a:r>
                        <a:rPr lang="en" sz="900">
                          <a:solidFill>
                            <a:schemeClr val="accent3"/>
                          </a:solidFill>
                        </a:rPr>
                        <a:t>Email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VARCHAR(100)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The company's official email.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24550">
                <a:tc>
                  <a:txBody>
                    <a:bodyPr/>
                    <a:lstStyle/>
                    <a:p>
                      <a:pPr indent="0" lvl="0" marL="0" rtl="0" algn="l">
                        <a:spcBef>
                          <a:spcPts val="300"/>
                        </a:spcBef>
                        <a:spcAft>
                          <a:spcPts val="0"/>
                        </a:spcAft>
                        <a:buNone/>
                      </a:pPr>
                      <a:r>
                        <a:rPr lang="en" sz="900">
                          <a:solidFill>
                            <a:schemeClr val="accent3"/>
                          </a:solidFill>
                        </a:rPr>
                        <a:t>Website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VARCHAR(100)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The company's website URL.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bl>
          </a:graphicData>
        </a:graphic>
      </p:graphicFrame>
      <p:sp>
        <p:nvSpPr>
          <p:cNvPr id="219" name="Google Shape;219;p3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Picture Table</a:t>
            </a:r>
            <a:endParaRPr/>
          </a:p>
        </p:txBody>
      </p:sp>
      <p:sp>
        <p:nvSpPr>
          <p:cNvPr id="225" name="Google Shape;225;p38"/>
          <p:cNvSpPr txBox="1"/>
          <p:nvPr>
            <p:ph idx="1" type="body"/>
          </p:nvPr>
        </p:nvSpPr>
        <p:spPr>
          <a:xfrm>
            <a:off x="311700" y="1228675"/>
            <a:ext cx="8520600" cy="88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1"/>
                </a:solidFill>
              </a:rPr>
              <a:t>Description: Used to store metadata about images uploaded to the system. The Contact table references it to associate a contact with a profile picture.</a:t>
            </a:r>
            <a:endParaRPr sz="1600">
              <a:solidFill>
                <a:schemeClr val="dk1"/>
              </a:solidFill>
            </a:endParaRPr>
          </a:p>
        </p:txBody>
      </p:sp>
      <p:graphicFrame>
        <p:nvGraphicFramePr>
          <p:cNvPr id="226" name="Google Shape;226;p38"/>
          <p:cNvGraphicFramePr/>
          <p:nvPr/>
        </p:nvGraphicFramePr>
        <p:xfrm>
          <a:off x="1102013" y="2388125"/>
          <a:ext cx="3000000" cy="3000000"/>
        </p:xfrm>
        <a:graphic>
          <a:graphicData uri="http://schemas.openxmlformats.org/drawingml/2006/table">
            <a:tbl>
              <a:tblPr>
                <a:noFill/>
                <a:tableStyleId>{8F1244CF-EBB8-4585-A10A-B7E59187076E}</a:tableStyleId>
              </a:tblPr>
              <a:tblGrid>
                <a:gridCol w="992975"/>
                <a:gridCol w="2291500"/>
                <a:gridCol w="469225"/>
                <a:gridCol w="3186275"/>
              </a:tblGrid>
              <a:tr h="350175">
                <a:tc>
                  <a:txBody>
                    <a:bodyPr/>
                    <a:lstStyle/>
                    <a:p>
                      <a:pPr indent="0" lvl="0" marL="0" rtl="0" algn="ctr">
                        <a:spcBef>
                          <a:spcPts val="300"/>
                        </a:spcBef>
                        <a:spcAft>
                          <a:spcPts val="0"/>
                        </a:spcAft>
                        <a:buNone/>
                      </a:pPr>
                      <a:r>
                        <a:rPr b="1" lang="en" sz="900">
                          <a:solidFill>
                            <a:schemeClr val="accent3"/>
                          </a:solidFill>
                        </a:rPr>
                        <a:t>Attribute</a:t>
                      </a:r>
                      <a:endParaRPr b="1"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Data Type</a:t>
                      </a:r>
                      <a:endParaRPr b="1"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Key</a:t>
                      </a:r>
                      <a:endParaRPr b="1"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Description</a:t>
                      </a:r>
                      <a:endParaRPr b="1"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r>
              <a:tr h="350175">
                <a:tc>
                  <a:txBody>
                    <a:bodyPr/>
                    <a:lstStyle/>
                    <a:p>
                      <a:pPr indent="0" lvl="0" marL="0" rtl="0" algn="l">
                        <a:spcBef>
                          <a:spcPts val="300"/>
                        </a:spcBef>
                        <a:spcAft>
                          <a:spcPts val="0"/>
                        </a:spcAft>
                        <a:buNone/>
                      </a:pPr>
                      <a:r>
                        <a:rPr lang="en" sz="900">
                          <a:solidFill>
                            <a:schemeClr val="accent3"/>
                          </a:solidFill>
                        </a:rPr>
                        <a:t>PictureID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AUTO_INCREMENT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PK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Unique identifier for each picture.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350175">
                <a:tc>
                  <a:txBody>
                    <a:bodyPr/>
                    <a:lstStyle/>
                    <a:p>
                      <a:pPr indent="0" lvl="0" marL="0" rtl="0" algn="l">
                        <a:spcBef>
                          <a:spcPts val="300"/>
                        </a:spcBef>
                        <a:spcAft>
                          <a:spcPts val="0"/>
                        </a:spcAft>
                        <a:buNone/>
                      </a:pPr>
                      <a:r>
                        <a:rPr lang="en" sz="900">
                          <a:solidFill>
                            <a:schemeClr val="accent3"/>
                          </a:solidFill>
                        </a:rPr>
                        <a:t>ContactID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Foreign key referencing Contact(ContactID).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350175">
                <a:tc>
                  <a:txBody>
                    <a:bodyPr/>
                    <a:lstStyle/>
                    <a:p>
                      <a:pPr indent="0" lvl="0" marL="0" rtl="0" algn="l">
                        <a:spcBef>
                          <a:spcPts val="300"/>
                        </a:spcBef>
                        <a:spcAft>
                          <a:spcPts val="0"/>
                        </a:spcAft>
                        <a:buNone/>
                      </a:pPr>
                      <a:r>
                        <a:rPr lang="en" sz="900">
                          <a:solidFill>
                            <a:schemeClr val="accent3"/>
                          </a:solidFill>
                        </a:rPr>
                        <a:t>ImagePath</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VARCHAR(255)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Stores the file path of the image.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542000">
                <a:tc>
                  <a:txBody>
                    <a:bodyPr/>
                    <a:lstStyle/>
                    <a:p>
                      <a:pPr indent="0" lvl="0" marL="0" rtl="0" algn="l">
                        <a:spcBef>
                          <a:spcPts val="300"/>
                        </a:spcBef>
                        <a:spcAft>
                          <a:spcPts val="0"/>
                        </a:spcAft>
                        <a:buNone/>
                      </a:pPr>
                      <a:r>
                        <a:rPr lang="en" sz="900">
                          <a:solidFill>
                            <a:schemeClr val="accent3"/>
                          </a:solidFill>
                        </a:rPr>
                        <a:t>UploadedDate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DATETIME DEFAULT CURRENT_TIMESTAMP</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Records the timestamp of when the image was uploaded.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350175">
                <a:tc>
                  <a:txBody>
                    <a:bodyPr/>
                    <a:lstStyle/>
                    <a:p>
                      <a:pPr indent="0" lvl="0" marL="0" rtl="0" algn="l">
                        <a:spcBef>
                          <a:spcPts val="300"/>
                        </a:spcBef>
                        <a:spcAft>
                          <a:spcPts val="0"/>
                        </a:spcAft>
                        <a:buNone/>
                      </a:pPr>
                      <a:r>
                        <a:rPr lang="en" sz="900">
                          <a:solidFill>
                            <a:schemeClr val="accent3"/>
                          </a:solidFill>
                        </a:rPr>
                        <a:t>Description</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TEXT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Provides additional details about the image.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bl>
          </a:graphicData>
        </a:graphic>
      </p:graphicFrame>
      <p:sp>
        <p:nvSpPr>
          <p:cNvPr id="227" name="Google Shape;227;p3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9"/>
          <p:cNvSpPr txBox="1"/>
          <p:nvPr>
            <p:ph type="title"/>
          </p:nvPr>
        </p:nvSpPr>
        <p:spPr>
          <a:xfrm>
            <a:off x="311700" y="216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Contact Table </a:t>
            </a:r>
            <a:endParaRPr/>
          </a:p>
        </p:txBody>
      </p:sp>
      <p:sp>
        <p:nvSpPr>
          <p:cNvPr id="233" name="Google Shape;233;p39"/>
          <p:cNvSpPr txBox="1"/>
          <p:nvPr>
            <p:ph idx="1" type="body"/>
          </p:nvPr>
        </p:nvSpPr>
        <p:spPr>
          <a:xfrm>
            <a:off x="311700" y="916300"/>
            <a:ext cx="8520600" cy="7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600">
                <a:solidFill>
                  <a:schemeClr val="dk1"/>
                </a:solidFill>
              </a:rPr>
              <a:t>Description: S</a:t>
            </a:r>
            <a:r>
              <a:rPr lang="en" sz="1600">
                <a:solidFill>
                  <a:schemeClr val="dk1"/>
                </a:solidFill>
              </a:rPr>
              <a:t>tores personal and professional details about individuals who are associated with companies or users.</a:t>
            </a:r>
            <a:endParaRPr sz="1600">
              <a:solidFill>
                <a:schemeClr val="dk1"/>
              </a:solidFill>
            </a:endParaRPr>
          </a:p>
          <a:p>
            <a:pPr indent="0" lvl="0" marL="0" rtl="0" algn="l">
              <a:lnSpc>
                <a:spcPct val="95000"/>
              </a:lnSpc>
              <a:spcBef>
                <a:spcPts val="1200"/>
              </a:spcBef>
              <a:spcAft>
                <a:spcPts val="1200"/>
              </a:spcAft>
              <a:buSzPts val="275"/>
              <a:buNone/>
            </a:pPr>
            <a:r>
              <a:t/>
            </a:r>
            <a:endParaRPr sz="350">
              <a:solidFill>
                <a:schemeClr val="dk1"/>
              </a:solidFill>
            </a:endParaRPr>
          </a:p>
        </p:txBody>
      </p:sp>
      <p:graphicFrame>
        <p:nvGraphicFramePr>
          <p:cNvPr id="234" name="Google Shape;234;p39"/>
          <p:cNvGraphicFramePr/>
          <p:nvPr/>
        </p:nvGraphicFramePr>
        <p:xfrm>
          <a:off x="905325" y="1759700"/>
          <a:ext cx="3000000" cy="3000000"/>
        </p:xfrm>
        <a:graphic>
          <a:graphicData uri="http://schemas.openxmlformats.org/drawingml/2006/table">
            <a:tbl>
              <a:tblPr>
                <a:noFill/>
                <a:tableStyleId>{8F1244CF-EBB8-4585-A10A-B7E59187076E}</a:tableStyleId>
              </a:tblPr>
              <a:tblGrid>
                <a:gridCol w="974350"/>
                <a:gridCol w="2170075"/>
                <a:gridCol w="432650"/>
                <a:gridCol w="3089925"/>
              </a:tblGrid>
              <a:tr h="261950">
                <a:tc>
                  <a:txBody>
                    <a:bodyPr/>
                    <a:lstStyle/>
                    <a:p>
                      <a:pPr indent="0" lvl="0" marL="0" rtl="0" algn="ctr">
                        <a:spcBef>
                          <a:spcPts val="300"/>
                        </a:spcBef>
                        <a:spcAft>
                          <a:spcPts val="0"/>
                        </a:spcAft>
                        <a:buNone/>
                      </a:pPr>
                      <a:r>
                        <a:rPr b="1" lang="en" sz="900">
                          <a:solidFill>
                            <a:schemeClr val="accent3"/>
                          </a:solidFill>
                        </a:rPr>
                        <a:t>Attribute</a:t>
                      </a:r>
                      <a:endParaRPr b="1" sz="900">
                        <a:solidFill>
                          <a:schemeClr val="accent3"/>
                        </a:solidFill>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Data Type</a:t>
                      </a:r>
                      <a:endParaRPr b="1" sz="900">
                        <a:solidFill>
                          <a:schemeClr val="accent3"/>
                        </a:solidFill>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Key</a:t>
                      </a:r>
                      <a:endParaRPr b="1" sz="900">
                        <a:solidFill>
                          <a:schemeClr val="accent3"/>
                        </a:solidFill>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Description</a:t>
                      </a:r>
                      <a:endParaRPr b="1" sz="900">
                        <a:solidFill>
                          <a:schemeClr val="accent3"/>
                        </a:solidFill>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r>
              <a:tr h="200850">
                <a:tc>
                  <a:txBody>
                    <a:bodyPr/>
                    <a:lstStyle/>
                    <a:p>
                      <a:pPr indent="0" lvl="0" marL="0" rtl="0" algn="l">
                        <a:spcBef>
                          <a:spcPts val="300"/>
                        </a:spcBef>
                        <a:spcAft>
                          <a:spcPts val="0"/>
                        </a:spcAft>
                        <a:buNone/>
                      </a:pPr>
                      <a:r>
                        <a:rPr lang="en" sz="900">
                          <a:solidFill>
                            <a:schemeClr val="accent3"/>
                          </a:solidFill>
                        </a:rPr>
                        <a:t>ContactID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AUTO_INCREMENT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PK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Unique identifier for each contact.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00850">
                <a:tc>
                  <a:txBody>
                    <a:bodyPr/>
                    <a:lstStyle/>
                    <a:p>
                      <a:pPr indent="0" lvl="0" marL="0" rtl="0" algn="l">
                        <a:spcBef>
                          <a:spcPts val="300"/>
                        </a:spcBef>
                        <a:spcAft>
                          <a:spcPts val="0"/>
                        </a:spcAft>
                        <a:buNone/>
                      </a:pPr>
                      <a:r>
                        <a:rPr lang="en" sz="900">
                          <a:solidFill>
                            <a:schemeClr val="accent3"/>
                          </a:solidFill>
                        </a:rPr>
                        <a:t>UserID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Foreign key referencing User(UserID).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00850">
                <a:tc>
                  <a:txBody>
                    <a:bodyPr/>
                    <a:lstStyle/>
                    <a:p>
                      <a:pPr indent="0" lvl="0" marL="0" rtl="0" algn="l">
                        <a:spcBef>
                          <a:spcPts val="300"/>
                        </a:spcBef>
                        <a:spcAft>
                          <a:spcPts val="0"/>
                        </a:spcAft>
                        <a:buNone/>
                      </a:pPr>
                      <a:r>
                        <a:rPr lang="en" sz="900">
                          <a:solidFill>
                            <a:schemeClr val="accent3"/>
                          </a:solidFill>
                        </a:rPr>
                        <a:t>FirstName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VARCHAR(50)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Contact's first name.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00850">
                <a:tc>
                  <a:txBody>
                    <a:bodyPr/>
                    <a:lstStyle/>
                    <a:p>
                      <a:pPr indent="0" lvl="0" marL="0" rtl="0" algn="l">
                        <a:spcBef>
                          <a:spcPts val="300"/>
                        </a:spcBef>
                        <a:spcAft>
                          <a:spcPts val="0"/>
                        </a:spcAft>
                        <a:buNone/>
                      </a:pPr>
                      <a:r>
                        <a:rPr lang="en" sz="900">
                          <a:solidFill>
                            <a:schemeClr val="accent3"/>
                          </a:solidFill>
                        </a:rPr>
                        <a:t>LastName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VARCHAR(50)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Contact's last name.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00850">
                <a:tc>
                  <a:txBody>
                    <a:bodyPr/>
                    <a:lstStyle/>
                    <a:p>
                      <a:pPr indent="0" lvl="0" marL="0" rtl="0" algn="l">
                        <a:spcBef>
                          <a:spcPts val="300"/>
                        </a:spcBef>
                        <a:spcAft>
                          <a:spcPts val="0"/>
                        </a:spcAft>
                        <a:buNone/>
                      </a:pPr>
                      <a:r>
                        <a:rPr lang="en" sz="900">
                          <a:solidFill>
                            <a:schemeClr val="accent3"/>
                          </a:solidFill>
                        </a:rPr>
                        <a:t>DateOfBirth</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DATE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Contact's date of birth.</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00850">
                <a:tc>
                  <a:txBody>
                    <a:bodyPr/>
                    <a:lstStyle/>
                    <a:p>
                      <a:pPr indent="0" lvl="0" marL="0" rtl="0" algn="l">
                        <a:spcBef>
                          <a:spcPts val="300"/>
                        </a:spcBef>
                        <a:spcAft>
                          <a:spcPts val="0"/>
                        </a:spcAft>
                        <a:buNone/>
                      </a:pPr>
                      <a:r>
                        <a:rPr lang="en" sz="900">
                          <a:solidFill>
                            <a:schemeClr val="accent3"/>
                          </a:solidFill>
                        </a:rPr>
                        <a:t>Gender</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ENUM('M', 'F', 'Other')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Contact's gender.</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00850">
                <a:tc>
                  <a:txBody>
                    <a:bodyPr/>
                    <a:lstStyle/>
                    <a:p>
                      <a:pPr indent="0" lvl="0" marL="0" rtl="0" algn="l">
                        <a:spcBef>
                          <a:spcPts val="300"/>
                        </a:spcBef>
                        <a:spcAft>
                          <a:spcPts val="0"/>
                        </a:spcAft>
                        <a:buNone/>
                      </a:pPr>
                      <a:r>
                        <a:rPr lang="en" sz="900">
                          <a:solidFill>
                            <a:schemeClr val="accent3"/>
                          </a:solidFill>
                        </a:rPr>
                        <a:t>Street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VARCHAR(100)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Contact's street address.</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00850">
                <a:tc>
                  <a:txBody>
                    <a:bodyPr/>
                    <a:lstStyle/>
                    <a:p>
                      <a:pPr indent="0" lvl="0" marL="0" rtl="0" algn="l">
                        <a:spcBef>
                          <a:spcPts val="300"/>
                        </a:spcBef>
                        <a:spcAft>
                          <a:spcPts val="0"/>
                        </a:spcAft>
                        <a:buNone/>
                      </a:pPr>
                      <a:r>
                        <a:rPr lang="en" sz="900">
                          <a:solidFill>
                            <a:schemeClr val="accent3"/>
                          </a:solidFill>
                        </a:rPr>
                        <a:t>City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VARCHAR(50)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Contact's city.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00850">
                <a:tc>
                  <a:txBody>
                    <a:bodyPr/>
                    <a:lstStyle/>
                    <a:p>
                      <a:pPr indent="0" lvl="0" marL="0" rtl="0" algn="l">
                        <a:spcBef>
                          <a:spcPts val="300"/>
                        </a:spcBef>
                        <a:spcAft>
                          <a:spcPts val="0"/>
                        </a:spcAft>
                        <a:buNone/>
                      </a:pPr>
                      <a:r>
                        <a:rPr lang="en" sz="900">
                          <a:solidFill>
                            <a:schemeClr val="accent3"/>
                          </a:solidFill>
                        </a:rPr>
                        <a:t>State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VARCHAR(50)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Contact's state.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00850">
                <a:tc>
                  <a:txBody>
                    <a:bodyPr/>
                    <a:lstStyle/>
                    <a:p>
                      <a:pPr indent="0" lvl="0" marL="0" rtl="0" algn="l">
                        <a:spcBef>
                          <a:spcPts val="300"/>
                        </a:spcBef>
                        <a:spcAft>
                          <a:spcPts val="0"/>
                        </a:spcAft>
                        <a:buNone/>
                      </a:pPr>
                      <a:r>
                        <a:rPr lang="en" sz="900">
                          <a:solidFill>
                            <a:schemeClr val="accent3"/>
                          </a:solidFill>
                        </a:rPr>
                        <a:t>Zip</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VARCHAR(20)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Contact's zip code.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00850">
                <a:tc>
                  <a:txBody>
                    <a:bodyPr/>
                    <a:lstStyle/>
                    <a:p>
                      <a:pPr indent="0" lvl="0" marL="0" rtl="0" algn="l">
                        <a:spcBef>
                          <a:spcPts val="300"/>
                        </a:spcBef>
                        <a:spcAft>
                          <a:spcPts val="0"/>
                        </a:spcAft>
                        <a:buNone/>
                      </a:pPr>
                      <a:r>
                        <a:rPr lang="en" sz="900">
                          <a:solidFill>
                            <a:schemeClr val="accent3"/>
                          </a:solidFill>
                        </a:rPr>
                        <a:t>Country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VARCHAR(50)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Contact's country.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00850">
                <a:tc>
                  <a:txBody>
                    <a:bodyPr/>
                    <a:lstStyle/>
                    <a:p>
                      <a:pPr indent="0" lvl="0" marL="0" rtl="0" algn="l">
                        <a:spcBef>
                          <a:spcPts val="300"/>
                        </a:spcBef>
                        <a:spcAft>
                          <a:spcPts val="0"/>
                        </a:spcAft>
                        <a:buNone/>
                      </a:pPr>
                      <a:r>
                        <a:rPr lang="en" sz="900">
                          <a:solidFill>
                            <a:schemeClr val="accent3"/>
                          </a:solidFill>
                        </a:rPr>
                        <a:t>CompanyID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Foreign key referencing Company(CompanyID).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bl>
          </a:graphicData>
        </a:graphic>
      </p:graphicFrame>
      <p:sp>
        <p:nvSpPr>
          <p:cNvPr id="235" name="Google Shape;235;p3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ContactNickname Table </a:t>
            </a:r>
            <a:endParaRPr/>
          </a:p>
        </p:txBody>
      </p:sp>
      <p:sp>
        <p:nvSpPr>
          <p:cNvPr id="241" name="Google Shape;241;p40"/>
          <p:cNvSpPr txBox="1"/>
          <p:nvPr>
            <p:ph idx="1" type="body"/>
          </p:nvPr>
        </p:nvSpPr>
        <p:spPr>
          <a:xfrm>
            <a:off x="311700" y="1533475"/>
            <a:ext cx="8520600" cy="10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Description: Stores alternative names used for contacts. This allows flexibility in managing different names a contact might be known by.</a:t>
            </a:r>
            <a:endParaRPr sz="1600">
              <a:solidFill>
                <a:schemeClr val="dk1"/>
              </a:solidFill>
            </a:endParaRPr>
          </a:p>
          <a:p>
            <a:pPr indent="0" lvl="0" marL="0" rtl="0" algn="l">
              <a:spcBef>
                <a:spcPts val="1200"/>
              </a:spcBef>
              <a:spcAft>
                <a:spcPts val="1200"/>
              </a:spcAft>
              <a:buNone/>
            </a:pPr>
            <a:r>
              <a:t/>
            </a:r>
            <a:endParaRPr>
              <a:solidFill>
                <a:schemeClr val="dk1"/>
              </a:solidFill>
            </a:endParaRPr>
          </a:p>
        </p:txBody>
      </p:sp>
      <p:graphicFrame>
        <p:nvGraphicFramePr>
          <p:cNvPr id="242" name="Google Shape;242;p40"/>
          <p:cNvGraphicFramePr/>
          <p:nvPr/>
        </p:nvGraphicFramePr>
        <p:xfrm>
          <a:off x="1268100" y="2688375"/>
          <a:ext cx="3000000" cy="3000000"/>
        </p:xfrm>
        <a:graphic>
          <a:graphicData uri="http://schemas.openxmlformats.org/drawingml/2006/table">
            <a:tbl>
              <a:tblPr>
                <a:noFill/>
                <a:tableStyleId>{8F1244CF-EBB8-4585-A10A-B7E59187076E}</a:tableStyleId>
              </a:tblPr>
              <a:tblGrid>
                <a:gridCol w="1006200"/>
                <a:gridCol w="3153650"/>
                <a:gridCol w="438950"/>
                <a:gridCol w="2009000"/>
              </a:tblGrid>
              <a:tr h="428075">
                <a:tc>
                  <a:txBody>
                    <a:bodyPr/>
                    <a:lstStyle/>
                    <a:p>
                      <a:pPr indent="0" lvl="0" marL="0" rtl="0" algn="ctr">
                        <a:spcBef>
                          <a:spcPts val="300"/>
                        </a:spcBef>
                        <a:spcAft>
                          <a:spcPts val="0"/>
                        </a:spcAft>
                        <a:buNone/>
                      </a:pPr>
                      <a:r>
                        <a:rPr b="1" lang="en" sz="900">
                          <a:solidFill>
                            <a:schemeClr val="accent3"/>
                          </a:solidFill>
                        </a:rPr>
                        <a:t>Attribute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Data Type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Key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Description</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r>
              <a:tr h="662550">
                <a:tc>
                  <a:txBody>
                    <a:bodyPr/>
                    <a:lstStyle/>
                    <a:p>
                      <a:pPr indent="0" lvl="0" marL="0" rtl="0" algn="l">
                        <a:spcBef>
                          <a:spcPts val="300"/>
                        </a:spcBef>
                        <a:spcAft>
                          <a:spcPts val="0"/>
                        </a:spcAft>
                        <a:buNone/>
                      </a:pPr>
                      <a:r>
                        <a:rPr lang="en" sz="900">
                          <a:solidFill>
                            <a:schemeClr val="accent3"/>
                          </a:solidFill>
                        </a:rPr>
                        <a:t>ContactID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PK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Primary key referencing Contact(ContactID).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662550">
                <a:tc>
                  <a:txBody>
                    <a:bodyPr/>
                    <a:lstStyle/>
                    <a:p>
                      <a:pPr indent="0" lvl="0" marL="0" rtl="0" algn="l">
                        <a:spcBef>
                          <a:spcPts val="300"/>
                        </a:spcBef>
                        <a:spcAft>
                          <a:spcPts val="0"/>
                        </a:spcAft>
                        <a:buNone/>
                      </a:pPr>
                      <a:r>
                        <a:rPr lang="en" sz="900">
                          <a:solidFill>
                            <a:schemeClr val="accent3"/>
                          </a:solidFill>
                        </a:rPr>
                        <a:t>Nickname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VARCHAR(50)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PK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The alternative name for the contact.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bl>
          </a:graphicData>
        </a:graphic>
      </p:graphicFrame>
      <p:sp>
        <p:nvSpPr>
          <p:cNvPr id="243" name="Google Shape;243;p4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Phone Table </a:t>
            </a:r>
            <a:endParaRPr/>
          </a:p>
        </p:txBody>
      </p:sp>
      <p:sp>
        <p:nvSpPr>
          <p:cNvPr id="249" name="Google Shape;249;p41"/>
          <p:cNvSpPr txBox="1"/>
          <p:nvPr>
            <p:ph idx="1" type="body"/>
          </p:nvPr>
        </p:nvSpPr>
        <p:spPr>
          <a:xfrm>
            <a:off x="311700" y="1228675"/>
            <a:ext cx="8520600" cy="10131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1"/>
                </a:solidFill>
              </a:rPr>
              <a:t>Description: </a:t>
            </a:r>
            <a:r>
              <a:rPr lang="en" sz="1600">
                <a:solidFill>
                  <a:schemeClr val="dk1"/>
                </a:solidFill>
              </a:rPr>
              <a:t>Stores phone numbers associated with contacts, allowing multiple phone numbers for each contact.</a:t>
            </a:r>
            <a:endParaRPr sz="1600">
              <a:solidFill>
                <a:schemeClr val="dk1"/>
              </a:solidFill>
            </a:endParaRPr>
          </a:p>
        </p:txBody>
      </p:sp>
      <p:graphicFrame>
        <p:nvGraphicFramePr>
          <p:cNvPr id="250" name="Google Shape;250;p41"/>
          <p:cNvGraphicFramePr/>
          <p:nvPr/>
        </p:nvGraphicFramePr>
        <p:xfrm>
          <a:off x="1073375" y="2241775"/>
          <a:ext cx="3000000" cy="3000000"/>
        </p:xfrm>
        <a:graphic>
          <a:graphicData uri="http://schemas.openxmlformats.org/drawingml/2006/table">
            <a:tbl>
              <a:tblPr>
                <a:noFill/>
                <a:tableStyleId>{8F1244CF-EBB8-4585-A10A-B7E59187076E}</a:tableStyleId>
              </a:tblPr>
              <a:tblGrid>
                <a:gridCol w="1151300"/>
                <a:gridCol w="2792475"/>
                <a:gridCol w="464825"/>
                <a:gridCol w="2588650"/>
              </a:tblGrid>
              <a:tr h="362925">
                <a:tc>
                  <a:txBody>
                    <a:bodyPr/>
                    <a:lstStyle/>
                    <a:p>
                      <a:pPr indent="0" lvl="0" marL="0" rtl="0" algn="ctr">
                        <a:spcBef>
                          <a:spcPts val="300"/>
                        </a:spcBef>
                        <a:spcAft>
                          <a:spcPts val="0"/>
                        </a:spcAft>
                        <a:buNone/>
                      </a:pPr>
                      <a:r>
                        <a:rPr b="1" lang="en" sz="900">
                          <a:solidFill>
                            <a:schemeClr val="accent3"/>
                          </a:solidFill>
                        </a:rPr>
                        <a:t>Attribute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Data Type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Key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Description</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r>
              <a:tr h="362925">
                <a:tc>
                  <a:txBody>
                    <a:bodyPr/>
                    <a:lstStyle/>
                    <a:p>
                      <a:pPr indent="0" lvl="0" marL="0" rtl="0" algn="l">
                        <a:spcBef>
                          <a:spcPts val="300"/>
                        </a:spcBef>
                        <a:spcAft>
                          <a:spcPts val="0"/>
                        </a:spcAft>
                        <a:buNone/>
                      </a:pPr>
                      <a:r>
                        <a:rPr lang="en" sz="900">
                          <a:solidFill>
                            <a:schemeClr val="accent3"/>
                          </a:solidFill>
                        </a:rPr>
                        <a:t>PhoneID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AUTO_INCREMENT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PK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Unique identifier for each phone number.</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561700">
                <a:tc>
                  <a:txBody>
                    <a:bodyPr/>
                    <a:lstStyle/>
                    <a:p>
                      <a:pPr indent="0" lvl="0" marL="0" rtl="0" algn="l">
                        <a:spcBef>
                          <a:spcPts val="300"/>
                        </a:spcBef>
                        <a:spcAft>
                          <a:spcPts val="0"/>
                        </a:spcAft>
                        <a:buNone/>
                      </a:pPr>
                      <a:r>
                        <a:rPr lang="en" sz="900">
                          <a:solidFill>
                            <a:schemeClr val="accent3"/>
                          </a:solidFill>
                        </a:rPr>
                        <a:t>ContactID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Foreign key referencing Contact(ContactID).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362925">
                <a:tc>
                  <a:txBody>
                    <a:bodyPr/>
                    <a:lstStyle/>
                    <a:p>
                      <a:pPr indent="0" lvl="0" marL="0" rtl="0" algn="l">
                        <a:spcBef>
                          <a:spcPts val="300"/>
                        </a:spcBef>
                        <a:spcAft>
                          <a:spcPts val="0"/>
                        </a:spcAft>
                        <a:buNone/>
                      </a:pPr>
                      <a:r>
                        <a:rPr lang="en" sz="900">
                          <a:solidFill>
                            <a:schemeClr val="accent3"/>
                          </a:solidFill>
                        </a:rPr>
                        <a:t>PhoneNumber</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VARCHAR(20)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The actual phone number.</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362925">
                <a:tc>
                  <a:txBody>
                    <a:bodyPr/>
                    <a:lstStyle/>
                    <a:p>
                      <a:pPr indent="0" lvl="0" marL="0" rtl="0" algn="l">
                        <a:spcBef>
                          <a:spcPts val="300"/>
                        </a:spcBef>
                        <a:spcAft>
                          <a:spcPts val="0"/>
                        </a:spcAft>
                        <a:buNone/>
                      </a:pPr>
                      <a:r>
                        <a:rPr lang="en" sz="900">
                          <a:solidFill>
                            <a:schemeClr val="accent3"/>
                          </a:solidFill>
                        </a:rPr>
                        <a:t>PhoneType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ENUM('Cell', 'Home', 'Work', 'Fax')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Specifies the type of phone number.</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561700">
                <a:tc>
                  <a:txBody>
                    <a:bodyPr/>
                    <a:lstStyle/>
                    <a:p>
                      <a:pPr indent="0" lvl="0" marL="0" rtl="0" algn="l">
                        <a:spcBef>
                          <a:spcPts val="300"/>
                        </a:spcBef>
                        <a:spcAft>
                          <a:spcPts val="0"/>
                        </a:spcAft>
                        <a:buNone/>
                      </a:pPr>
                      <a:r>
                        <a:rPr lang="en" sz="900">
                          <a:solidFill>
                            <a:schemeClr val="accent3"/>
                          </a:solidFill>
                        </a:rPr>
                        <a:t>CountryCode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VARCHAR(10)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Stores the country code of the phone number.</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bl>
          </a:graphicData>
        </a:graphic>
      </p:graphicFrame>
      <p:sp>
        <p:nvSpPr>
          <p:cNvPr id="251" name="Google Shape;251;p4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idx="1" type="body"/>
          </p:nvPr>
        </p:nvSpPr>
        <p:spPr>
          <a:xfrm>
            <a:off x="311700" y="336800"/>
            <a:ext cx="8520600" cy="444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rPr>
              <a:t>Reece Schenck </a:t>
            </a:r>
            <a:endParaRPr sz="1700">
              <a:solidFill>
                <a:schemeClr val="dk1"/>
              </a:solidFill>
            </a:endParaRPr>
          </a:p>
          <a:p>
            <a:pPr indent="-311150" lvl="0" marL="457200" rtl="0" algn="just">
              <a:lnSpc>
                <a:spcPct val="150000"/>
              </a:lnSpc>
              <a:spcBef>
                <a:spcPts val="1200"/>
              </a:spcBef>
              <a:spcAft>
                <a:spcPts val="0"/>
              </a:spcAft>
              <a:buClr>
                <a:schemeClr val="dk1"/>
              </a:buClr>
              <a:buSzPts val="1300"/>
              <a:buChar char="●"/>
            </a:pPr>
            <a:r>
              <a:rPr lang="en" sz="1200">
                <a:solidFill>
                  <a:schemeClr val="dk1"/>
                </a:solidFill>
                <a:latin typeface="Arial"/>
                <a:ea typeface="Arial"/>
                <a:cs typeface="Arial"/>
                <a:sym typeface="Arial"/>
              </a:rPr>
              <a:t>I am a computer science and cybersecurity major and I am the manager of the club volleyball team here at Marist. I chose to work with my other team members as they seem very hard working, intelligent, and enthusiastic about this project.</a:t>
            </a:r>
            <a:endParaRPr sz="1200">
              <a:solidFill>
                <a:schemeClr val="dk1"/>
              </a:solidFill>
              <a:latin typeface="Arial"/>
              <a:ea typeface="Arial"/>
              <a:cs typeface="Arial"/>
              <a:sym typeface="Arial"/>
            </a:endParaRPr>
          </a:p>
          <a:p>
            <a:pPr indent="0" lvl="0" marL="0" rtl="0" algn="l">
              <a:spcBef>
                <a:spcPts val="0"/>
              </a:spcBef>
              <a:spcAft>
                <a:spcPts val="0"/>
              </a:spcAft>
              <a:buNone/>
            </a:pPr>
            <a:r>
              <a:rPr lang="en" sz="1700">
                <a:solidFill>
                  <a:schemeClr val="dk1"/>
                </a:solidFill>
              </a:rPr>
              <a:t>Roman Huerta Manrique</a:t>
            </a:r>
            <a:endParaRPr sz="1700">
              <a:solidFill>
                <a:schemeClr val="dk1"/>
              </a:solidFill>
            </a:endParaRPr>
          </a:p>
          <a:p>
            <a:pPr indent="-311150" lvl="0" marL="457200" rtl="0" algn="just">
              <a:lnSpc>
                <a:spcPct val="150000"/>
              </a:lnSpc>
              <a:spcBef>
                <a:spcPts val="1200"/>
              </a:spcBef>
              <a:spcAft>
                <a:spcPts val="0"/>
              </a:spcAft>
              <a:buClr>
                <a:schemeClr val="dk1"/>
              </a:buClr>
              <a:buSzPts val="1300"/>
              <a:buChar char="●"/>
            </a:pPr>
            <a:r>
              <a:rPr lang="en" sz="1200">
                <a:solidFill>
                  <a:schemeClr val="dk1"/>
                </a:solidFill>
                <a:latin typeface="Arial"/>
                <a:ea typeface="Arial"/>
                <a:cs typeface="Arial"/>
                <a:sym typeface="Arial"/>
              </a:rPr>
              <a:t>I obtained my Bachelor's degree in Informatics Engineering from the Pontifical Catholic University of Peru and began my professional career as a Web Developer Analyst at the same institution, where I worked as a Full-Stack Developer. Subsequently, I transitioned into the field of education, serving as a Mathematics instructor for two years as part of the TeachForPeru program. Most recently, I worked as a Content Creator at Crack The Code, a coding school based in Latin America. I am proficient in PHP, HTML, JavaScript, Python, Java, and SQL. Currently, I am pursuing a Master of Science in Computer Science at Marist University, with a concentration in Artificial Intelligence.</a:t>
            </a:r>
            <a:endParaRPr sz="1300">
              <a:solidFill>
                <a:schemeClr val="dk1"/>
              </a:solidFill>
            </a:endParaRPr>
          </a:p>
          <a:p>
            <a:pPr indent="0" lvl="0" marL="0" rtl="0" algn="l">
              <a:spcBef>
                <a:spcPts val="0"/>
              </a:spcBef>
              <a:spcAft>
                <a:spcPts val="0"/>
              </a:spcAft>
              <a:buNone/>
            </a:pPr>
            <a:r>
              <a:rPr lang="en" sz="1700">
                <a:solidFill>
                  <a:schemeClr val="dk1"/>
                </a:solidFill>
              </a:rPr>
              <a:t>Michelle Macina </a:t>
            </a:r>
            <a:endParaRPr sz="1700">
              <a:solidFill>
                <a:schemeClr val="dk1"/>
              </a:solidFill>
            </a:endParaRPr>
          </a:p>
          <a:p>
            <a:pPr indent="-304800" lvl="0" marL="457200" rtl="0" algn="just">
              <a:lnSpc>
                <a:spcPct val="150000"/>
              </a:lnSpc>
              <a:spcBef>
                <a:spcPts val="1200"/>
              </a:spcBef>
              <a:spcAft>
                <a:spcPts val="0"/>
              </a:spcAft>
              <a:buClr>
                <a:schemeClr val="dk1"/>
              </a:buClr>
              <a:buSzPts val="1200"/>
              <a:buFont typeface="Arial"/>
              <a:buChar char="●"/>
            </a:pPr>
            <a:r>
              <a:rPr lang="en" sz="1200">
                <a:solidFill>
                  <a:schemeClr val="dk1"/>
                </a:solidFill>
                <a:latin typeface="Arial"/>
                <a:ea typeface="Arial"/>
                <a:cs typeface="Arial"/>
                <a:sym typeface="Arial"/>
              </a:rPr>
              <a:t>I completed a Bachelor of Arts in International Studies at Elon University and am now looking to obtain a Master of Science in Computer Science at Marist University. </a:t>
            </a:r>
            <a:endParaRPr sz="1300">
              <a:solidFill>
                <a:schemeClr val="dk1"/>
              </a:solidFill>
            </a:endParaRPr>
          </a:p>
        </p:txBody>
      </p:sp>
      <p:sp>
        <p:nvSpPr>
          <p:cNvPr id="72" name="Google Shape;72;p1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Email Table </a:t>
            </a:r>
            <a:endParaRPr/>
          </a:p>
        </p:txBody>
      </p:sp>
      <p:sp>
        <p:nvSpPr>
          <p:cNvPr id="257" name="Google Shape;257;p42"/>
          <p:cNvSpPr txBox="1"/>
          <p:nvPr>
            <p:ph idx="1" type="body"/>
          </p:nvPr>
        </p:nvSpPr>
        <p:spPr>
          <a:xfrm>
            <a:off x="311700" y="1228675"/>
            <a:ext cx="8520600" cy="10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Description: </a:t>
            </a:r>
            <a:r>
              <a:rPr lang="en" sz="1600">
                <a:solidFill>
                  <a:schemeClr val="dk1"/>
                </a:solidFill>
              </a:rPr>
              <a:t>Stores email addresses associated with contacts, allowing multiple email addresses per contact.</a:t>
            </a:r>
            <a:endParaRPr sz="1600">
              <a:solidFill>
                <a:schemeClr val="dk1"/>
              </a:solidFill>
            </a:endParaRPr>
          </a:p>
          <a:p>
            <a:pPr indent="0" lvl="0" marL="0" rtl="0" algn="l">
              <a:spcBef>
                <a:spcPts val="1200"/>
              </a:spcBef>
              <a:spcAft>
                <a:spcPts val="1200"/>
              </a:spcAft>
              <a:buNone/>
            </a:pPr>
            <a:r>
              <a:t/>
            </a:r>
            <a:endParaRPr>
              <a:solidFill>
                <a:schemeClr val="dk1"/>
              </a:solidFill>
            </a:endParaRPr>
          </a:p>
        </p:txBody>
      </p:sp>
      <p:graphicFrame>
        <p:nvGraphicFramePr>
          <p:cNvPr id="258" name="Google Shape;258;p42"/>
          <p:cNvGraphicFramePr/>
          <p:nvPr/>
        </p:nvGraphicFramePr>
        <p:xfrm>
          <a:off x="878613" y="2124950"/>
          <a:ext cx="3000000" cy="3000000"/>
        </p:xfrm>
        <a:graphic>
          <a:graphicData uri="http://schemas.openxmlformats.org/drawingml/2006/table">
            <a:tbl>
              <a:tblPr>
                <a:noFill/>
                <a:tableStyleId>{8F1244CF-EBB8-4585-A10A-B7E59187076E}</a:tableStyleId>
              </a:tblPr>
              <a:tblGrid>
                <a:gridCol w="1204075"/>
                <a:gridCol w="2789375"/>
                <a:gridCol w="490700"/>
                <a:gridCol w="2902625"/>
              </a:tblGrid>
              <a:tr h="351625">
                <a:tc>
                  <a:txBody>
                    <a:bodyPr/>
                    <a:lstStyle/>
                    <a:p>
                      <a:pPr indent="0" lvl="0" marL="0" rtl="0" algn="ctr">
                        <a:spcBef>
                          <a:spcPts val="300"/>
                        </a:spcBef>
                        <a:spcAft>
                          <a:spcPts val="0"/>
                        </a:spcAft>
                        <a:buNone/>
                      </a:pPr>
                      <a:r>
                        <a:rPr b="1" lang="en" sz="900">
                          <a:solidFill>
                            <a:schemeClr val="accent3"/>
                          </a:solidFill>
                        </a:rPr>
                        <a:t>Attribute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Data Type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Key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Description</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r>
              <a:tr h="351625">
                <a:tc>
                  <a:txBody>
                    <a:bodyPr/>
                    <a:lstStyle/>
                    <a:p>
                      <a:pPr indent="0" lvl="0" marL="0" rtl="0" algn="l">
                        <a:spcBef>
                          <a:spcPts val="300"/>
                        </a:spcBef>
                        <a:spcAft>
                          <a:spcPts val="0"/>
                        </a:spcAft>
                        <a:buNone/>
                      </a:pPr>
                      <a:r>
                        <a:rPr lang="en" sz="900">
                          <a:solidFill>
                            <a:schemeClr val="accent3"/>
                          </a:solidFill>
                        </a:rPr>
                        <a:t>EmailID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AUTO_INCREMENT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PK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Unique identifier for each email address.</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351625">
                <a:tc>
                  <a:txBody>
                    <a:bodyPr/>
                    <a:lstStyle/>
                    <a:p>
                      <a:pPr indent="0" lvl="0" marL="0" rtl="0" algn="l">
                        <a:spcBef>
                          <a:spcPts val="300"/>
                        </a:spcBef>
                        <a:spcAft>
                          <a:spcPts val="0"/>
                        </a:spcAft>
                        <a:buNone/>
                      </a:pPr>
                      <a:r>
                        <a:rPr lang="en" sz="900">
                          <a:solidFill>
                            <a:schemeClr val="accent3"/>
                          </a:solidFill>
                        </a:rPr>
                        <a:t>ContactID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Foreign key referencing Contact(ContactID).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351625">
                <a:tc>
                  <a:txBody>
                    <a:bodyPr/>
                    <a:lstStyle/>
                    <a:p>
                      <a:pPr indent="0" lvl="0" marL="0" rtl="0" algn="l">
                        <a:spcBef>
                          <a:spcPts val="300"/>
                        </a:spcBef>
                        <a:spcAft>
                          <a:spcPts val="0"/>
                        </a:spcAft>
                        <a:buNone/>
                      </a:pPr>
                      <a:r>
                        <a:rPr lang="en" sz="900">
                          <a:solidFill>
                            <a:schemeClr val="accent3"/>
                          </a:solidFill>
                        </a:rPr>
                        <a:t>EmailAddress</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VARCHAR(100)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The email address of the contact.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544225">
                <a:tc>
                  <a:txBody>
                    <a:bodyPr/>
                    <a:lstStyle/>
                    <a:p>
                      <a:pPr indent="0" lvl="0" marL="0" rtl="0" algn="l">
                        <a:spcBef>
                          <a:spcPts val="300"/>
                        </a:spcBef>
                        <a:spcAft>
                          <a:spcPts val="0"/>
                        </a:spcAft>
                        <a:buNone/>
                      </a:pPr>
                      <a:r>
                        <a:rPr lang="en" sz="900">
                          <a:solidFill>
                            <a:schemeClr val="accent3"/>
                          </a:solidFill>
                        </a:rPr>
                        <a:t>EmailType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ENUM('Personal', 'Work', 'Other')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Specifies the type of email address.</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544225">
                <a:tc>
                  <a:txBody>
                    <a:bodyPr/>
                    <a:lstStyle/>
                    <a:p>
                      <a:pPr indent="0" lvl="0" marL="0" rtl="0" algn="l">
                        <a:spcBef>
                          <a:spcPts val="300"/>
                        </a:spcBef>
                        <a:spcAft>
                          <a:spcPts val="0"/>
                        </a:spcAft>
                        <a:buNone/>
                      </a:pPr>
                      <a:r>
                        <a:rPr lang="en" sz="900">
                          <a:solidFill>
                            <a:schemeClr val="accent3"/>
                          </a:solidFill>
                        </a:rPr>
                        <a:t>IsPrimary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TINYINT NULL DEFAULT FALSE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Indicates if this is the primary email for the contact.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bl>
          </a:graphicData>
        </a:graphic>
      </p:graphicFrame>
      <p:sp>
        <p:nvSpPr>
          <p:cNvPr id="259" name="Google Shape;259;p4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ActivityType Table </a:t>
            </a:r>
            <a:endParaRPr/>
          </a:p>
        </p:txBody>
      </p:sp>
      <p:sp>
        <p:nvSpPr>
          <p:cNvPr id="265" name="Google Shape;265;p43"/>
          <p:cNvSpPr txBox="1"/>
          <p:nvPr>
            <p:ph idx="1" type="body"/>
          </p:nvPr>
        </p:nvSpPr>
        <p:spPr>
          <a:xfrm>
            <a:off x="311700" y="1042250"/>
            <a:ext cx="8520600" cy="1097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600">
                <a:solidFill>
                  <a:schemeClr val="dk1"/>
                </a:solidFill>
              </a:rPr>
              <a:t>Description: D</a:t>
            </a:r>
            <a:r>
              <a:rPr lang="en" sz="1600">
                <a:solidFill>
                  <a:schemeClr val="dk1"/>
                </a:solidFill>
              </a:rPr>
              <a:t>efines different types of activities that can be logged in the system, such as login attempts, updates, deletions, and other user actions.</a:t>
            </a:r>
            <a:endParaRPr sz="1600">
              <a:solidFill>
                <a:schemeClr val="dk1"/>
              </a:solidFill>
            </a:endParaRPr>
          </a:p>
          <a:p>
            <a:pPr indent="0" lvl="0" marL="0" rtl="0" algn="l">
              <a:lnSpc>
                <a:spcPct val="105000"/>
              </a:lnSpc>
              <a:spcBef>
                <a:spcPts val="1200"/>
              </a:spcBef>
              <a:spcAft>
                <a:spcPts val="1200"/>
              </a:spcAft>
              <a:buNone/>
            </a:pPr>
            <a:r>
              <a:t/>
            </a:r>
            <a:endParaRPr>
              <a:solidFill>
                <a:schemeClr val="dk1"/>
              </a:solidFill>
            </a:endParaRPr>
          </a:p>
        </p:txBody>
      </p:sp>
      <p:graphicFrame>
        <p:nvGraphicFramePr>
          <p:cNvPr id="266" name="Google Shape;266;p43"/>
          <p:cNvGraphicFramePr/>
          <p:nvPr/>
        </p:nvGraphicFramePr>
        <p:xfrm>
          <a:off x="1038975" y="2040400"/>
          <a:ext cx="3000000" cy="3000000"/>
        </p:xfrm>
        <a:graphic>
          <a:graphicData uri="http://schemas.openxmlformats.org/drawingml/2006/table">
            <a:tbl>
              <a:tblPr>
                <a:noFill/>
                <a:tableStyleId>{8F1244CF-EBB8-4585-A10A-B7E59187076E}</a:tableStyleId>
              </a:tblPr>
              <a:tblGrid>
                <a:gridCol w="1258175"/>
                <a:gridCol w="3475325"/>
                <a:gridCol w="468675"/>
                <a:gridCol w="1863850"/>
              </a:tblGrid>
              <a:tr h="342750">
                <a:tc>
                  <a:txBody>
                    <a:bodyPr/>
                    <a:lstStyle/>
                    <a:p>
                      <a:pPr indent="0" lvl="0" marL="0" rtl="0" algn="ctr">
                        <a:spcBef>
                          <a:spcPts val="300"/>
                        </a:spcBef>
                        <a:spcAft>
                          <a:spcPts val="0"/>
                        </a:spcAft>
                        <a:buNone/>
                      </a:pPr>
                      <a:r>
                        <a:rPr b="1" lang="en" sz="900">
                          <a:solidFill>
                            <a:schemeClr val="accent3"/>
                          </a:solidFill>
                        </a:rPr>
                        <a:t>Attribute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Data Type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Key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Description</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r>
              <a:tr h="530475">
                <a:tc>
                  <a:txBody>
                    <a:bodyPr/>
                    <a:lstStyle/>
                    <a:p>
                      <a:pPr indent="0" lvl="0" marL="0" rtl="0" algn="l">
                        <a:spcBef>
                          <a:spcPts val="300"/>
                        </a:spcBef>
                        <a:spcAft>
                          <a:spcPts val="0"/>
                        </a:spcAft>
                        <a:buNone/>
                      </a:pPr>
                      <a:r>
                        <a:rPr lang="en" sz="900">
                          <a:solidFill>
                            <a:schemeClr val="accent3"/>
                          </a:solidFill>
                        </a:rPr>
                        <a:t>ActivityTypeID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AUTO_INCREMENT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PK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Unique identifier for each activity type.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342750">
                <a:tc>
                  <a:txBody>
                    <a:bodyPr/>
                    <a:lstStyle/>
                    <a:p>
                      <a:pPr indent="0" lvl="0" marL="0" rtl="0" algn="l">
                        <a:spcBef>
                          <a:spcPts val="300"/>
                        </a:spcBef>
                        <a:spcAft>
                          <a:spcPts val="0"/>
                        </a:spcAft>
                        <a:buNone/>
                      </a:pPr>
                      <a:r>
                        <a:rPr lang="en" sz="900">
                          <a:solidFill>
                            <a:schemeClr val="accent3"/>
                          </a:solidFill>
                        </a:rPr>
                        <a:t>TypeName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VARCHAR(50)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The name of the activity type.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530475">
                <a:tc>
                  <a:txBody>
                    <a:bodyPr/>
                    <a:lstStyle/>
                    <a:p>
                      <a:pPr indent="0" lvl="0" marL="0" rtl="0" algn="l">
                        <a:spcBef>
                          <a:spcPts val="300"/>
                        </a:spcBef>
                        <a:spcAft>
                          <a:spcPts val="0"/>
                        </a:spcAft>
                        <a:buNone/>
                      </a:pPr>
                      <a:r>
                        <a:rPr lang="en" sz="900">
                          <a:solidFill>
                            <a:schemeClr val="accent3"/>
                          </a:solidFill>
                        </a:rPr>
                        <a:t>Description</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TEXT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A more detailed description of the activity type.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530475">
                <a:tc>
                  <a:txBody>
                    <a:bodyPr/>
                    <a:lstStyle/>
                    <a:p>
                      <a:pPr indent="0" lvl="0" marL="0" rtl="0" algn="l">
                        <a:spcBef>
                          <a:spcPts val="300"/>
                        </a:spcBef>
                        <a:spcAft>
                          <a:spcPts val="0"/>
                        </a:spcAft>
                        <a:buNone/>
                      </a:pPr>
                      <a:r>
                        <a:rPr lang="en" sz="900">
                          <a:solidFill>
                            <a:schemeClr val="accent3"/>
                          </a:solidFill>
                        </a:rPr>
                        <a:t>CreatedDate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DATETIME DEFAULT CURRENT_TIMESTAMP</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Timestamp when the activity type was added.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530475">
                <a:tc>
                  <a:txBody>
                    <a:bodyPr/>
                    <a:lstStyle/>
                    <a:p>
                      <a:pPr indent="0" lvl="0" marL="0" rtl="0" algn="l">
                        <a:spcBef>
                          <a:spcPts val="300"/>
                        </a:spcBef>
                        <a:spcAft>
                          <a:spcPts val="0"/>
                        </a:spcAft>
                        <a:buNone/>
                      </a:pPr>
                      <a:r>
                        <a:rPr lang="en" sz="900">
                          <a:solidFill>
                            <a:schemeClr val="accent3"/>
                          </a:solidFill>
                        </a:rPr>
                        <a:t>UpdatedDate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DATETIME DEFAULT CURRENT_TIMESTAMP ON UPDATE CURRENT_TIMESTAMP</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Timestamp when the activity type was last updated.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bl>
          </a:graphicData>
        </a:graphic>
      </p:graphicFrame>
      <p:sp>
        <p:nvSpPr>
          <p:cNvPr id="267" name="Google Shape;267;p43"/>
          <p:cNvSpPr txBox="1"/>
          <p:nvPr>
            <p:ph idx="12" type="sldNum"/>
          </p:nvPr>
        </p:nvSpPr>
        <p:spPr>
          <a:xfrm>
            <a:off x="8595300" y="4675949"/>
            <a:ext cx="548700" cy="462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4"/>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ActivityLog Table </a:t>
            </a:r>
            <a:endParaRPr/>
          </a:p>
        </p:txBody>
      </p:sp>
      <p:sp>
        <p:nvSpPr>
          <p:cNvPr id="273" name="Google Shape;273;p44"/>
          <p:cNvSpPr txBox="1"/>
          <p:nvPr>
            <p:ph idx="1" type="body"/>
          </p:nvPr>
        </p:nvSpPr>
        <p:spPr>
          <a:xfrm>
            <a:off x="311700" y="1148475"/>
            <a:ext cx="8520600" cy="129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Description: R</a:t>
            </a:r>
            <a:r>
              <a:rPr lang="en" sz="1600">
                <a:solidFill>
                  <a:schemeClr val="dk1"/>
                </a:solidFill>
              </a:rPr>
              <a:t>ecords system activities performed by users, such as logins, updates, and data modifications. It helps in tracking user interactions with the system for auditing purposes.</a:t>
            </a:r>
            <a:endParaRPr sz="1600">
              <a:solidFill>
                <a:schemeClr val="dk1"/>
              </a:solidFill>
            </a:endParaRPr>
          </a:p>
          <a:p>
            <a:pPr indent="0" lvl="0" marL="0" rtl="0" algn="l">
              <a:spcBef>
                <a:spcPts val="1200"/>
              </a:spcBef>
              <a:spcAft>
                <a:spcPts val="1200"/>
              </a:spcAft>
              <a:buNone/>
            </a:pPr>
            <a:r>
              <a:t/>
            </a:r>
            <a:endParaRPr>
              <a:solidFill>
                <a:schemeClr val="dk1"/>
              </a:solidFill>
            </a:endParaRPr>
          </a:p>
        </p:txBody>
      </p:sp>
      <p:graphicFrame>
        <p:nvGraphicFramePr>
          <p:cNvPr id="274" name="Google Shape;274;p44"/>
          <p:cNvGraphicFramePr/>
          <p:nvPr/>
        </p:nvGraphicFramePr>
        <p:xfrm>
          <a:off x="828450" y="2166175"/>
          <a:ext cx="3000000" cy="3000000"/>
        </p:xfrm>
        <a:graphic>
          <a:graphicData uri="http://schemas.openxmlformats.org/drawingml/2006/table">
            <a:tbl>
              <a:tblPr>
                <a:noFill/>
                <a:tableStyleId>{8F1244CF-EBB8-4585-A10A-B7E59187076E}</a:tableStyleId>
              </a:tblPr>
              <a:tblGrid>
                <a:gridCol w="1335200"/>
                <a:gridCol w="2678050"/>
                <a:gridCol w="497375"/>
                <a:gridCol w="2976475"/>
              </a:tblGrid>
              <a:tr h="377450">
                <a:tc>
                  <a:txBody>
                    <a:bodyPr/>
                    <a:lstStyle/>
                    <a:p>
                      <a:pPr indent="0" lvl="0" marL="0" rtl="0" algn="ctr">
                        <a:spcBef>
                          <a:spcPts val="300"/>
                        </a:spcBef>
                        <a:spcAft>
                          <a:spcPts val="0"/>
                        </a:spcAft>
                        <a:buNone/>
                      </a:pPr>
                      <a:r>
                        <a:rPr b="1" lang="en" sz="900">
                          <a:solidFill>
                            <a:schemeClr val="accent3"/>
                          </a:solidFill>
                        </a:rPr>
                        <a:t>Attribute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Data Type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Key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Description</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r>
              <a:tr h="377450">
                <a:tc>
                  <a:txBody>
                    <a:bodyPr/>
                    <a:lstStyle/>
                    <a:p>
                      <a:pPr indent="0" lvl="0" marL="0" rtl="0" algn="l">
                        <a:spcBef>
                          <a:spcPts val="300"/>
                        </a:spcBef>
                        <a:spcAft>
                          <a:spcPts val="0"/>
                        </a:spcAft>
                        <a:buNone/>
                      </a:pPr>
                      <a:r>
                        <a:rPr lang="en" sz="900">
                          <a:solidFill>
                            <a:schemeClr val="accent3"/>
                          </a:solidFill>
                        </a:rPr>
                        <a:t>LogID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AUTO_INCREMENT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PK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Unique identifier for each log entry.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377450">
                <a:tc>
                  <a:txBody>
                    <a:bodyPr/>
                    <a:lstStyle/>
                    <a:p>
                      <a:pPr indent="0" lvl="0" marL="0" rtl="0" algn="l">
                        <a:spcBef>
                          <a:spcPts val="300"/>
                        </a:spcBef>
                        <a:spcAft>
                          <a:spcPts val="0"/>
                        </a:spcAft>
                        <a:buNone/>
                      </a:pPr>
                      <a:r>
                        <a:rPr lang="en" sz="900">
                          <a:solidFill>
                            <a:schemeClr val="accent3"/>
                          </a:solidFill>
                        </a:rPr>
                        <a:t>UserID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Foreign key referencing User(UserID).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584200">
                <a:tc>
                  <a:txBody>
                    <a:bodyPr/>
                    <a:lstStyle/>
                    <a:p>
                      <a:pPr indent="0" lvl="0" marL="0" rtl="0" algn="l">
                        <a:spcBef>
                          <a:spcPts val="300"/>
                        </a:spcBef>
                        <a:spcAft>
                          <a:spcPts val="0"/>
                        </a:spcAft>
                        <a:buNone/>
                      </a:pPr>
                      <a:r>
                        <a:rPr lang="en" sz="900">
                          <a:solidFill>
                            <a:schemeClr val="accent3"/>
                          </a:solidFill>
                        </a:rPr>
                        <a:t>ActivityTypeID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Foreign key referencing ActivityType(ActivityTypeID).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584200">
                <a:tc>
                  <a:txBody>
                    <a:bodyPr/>
                    <a:lstStyle/>
                    <a:p>
                      <a:pPr indent="0" lvl="0" marL="0" rtl="0" algn="l">
                        <a:spcBef>
                          <a:spcPts val="300"/>
                        </a:spcBef>
                        <a:spcAft>
                          <a:spcPts val="0"/>
                        </a:spcAft>
                        <a:buNone/>
                      </a:pPr>
                      <a:r>
                        <a:rPr lang="en" sz="900">
                          <a:solidFill>
                            <a:schemeClr val="accent3"/>
                          </a:solidFill>
                        </a:rPr>
                        <a:t>Timestamp</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DATETIME DEFAULT CURRENT_TIMESTAMP</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The time when the activity was logged.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377450">
                <a:tc>
                  <a:txBody>
                    <a:bodyPr/>
                    <a:lstStyle/>
                    <a:p>
                      <a:pPr indent="0" lvl="0" marL="0" rtl="0" algn="l">
                        <a:spcBef>
                          <a:spcPts val="300"/>
                        </a:spcBef>
                        <a:spcAft>
                          <a:spcPts val="0"/>
                        </a:spcAft>
                        <a:buNone/>
                      </a:pPr>
                      <a:r>
                        <a:rPr lang="en" sz="900">
                          <a:solidFill>
                            <a:schemeClr val="accent3"/>
                          </a:solidFill>
                        </a:rPr>
                        <a:t>Description</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TEXT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Additional details about the logged activity.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bl>
          </a:graphicData>
        </a:graphic>
      </p:graphicFrame>
      <p:sp>
        <p:nvSpPr>
          <p:cNvPr id="275" name="Google Shape;275;p4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ContactNote Table </a:t>
            </a:r>
            <a:endParaRPr/>
          </a:p>
        </p:txBody>
      </p:sp>
      <p:sp>
        <p:nvSpPr>
          <p:cNvPr id="281" name="Google Shape;281;p45"/>
          <p:cNvSpPr txBox="1"/>
          <p:nvPr>
            <p:ph idx="1" type="body"/>
          </p:nvPr>
        </p:nvSpPr>
        <p:spPr>
          <a:xfrm>
            <a:off x="311700" y="1067700"/>
            <a:ext cx="8520600" cy="15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Description: Stores notes associated with contacts, allowing users to maintain additional details or remarks about a contact.</a:t>
            </a:r>
            <a:endParaRPr sz="1600">
              <a:solidFill>
                <a:schemeClr val="dk1"/>
              </a:solidFill>
            </a:endParaRPr>
          </a:p>
          <a:p>
            <a:pPr indent="0" lvl="0" marL="0" rtl="0" algn="l">
              <a:spcBef>
                <a:spcPts val="1200"/>
              </a:spcBef>
              <a:spcAft>
                <a:spcPts val="1200"/>
              </a:spcAft>
              <a:buNone/>
            </a:pPr>
            <a:r>
              <a:t/>
            </a:r>
            <a:endParaRPr>
              <a:solidFill>
                <a:schemeClr val="dk1"/>
              </a:solidFill>
            </a:endParaRPr>
          </a:p>
        </p:txBody>
      </p:sp>
      <p:graphicFrame>
        <p:nvGraphicFramePr>
          <p:cNvPr id="282" name="Google Shape;282;p45"/>
          <p:cNvGraphicFramePr/>
          <p:nvPr/>
        </p:nvGraphicFramePr>
        <p:xfrm>
          <a:off x="1102013" y="1912675"/>
          <a:ext cx="3000000" cy="3000000"/>
        </p:xfrm>
        <a:graphic>
          <a:graphicData uri="http://schemas.openxmlformats.org/drawingml/2006/table">
            <a:tbl>
              <a:tblPr>
                <a:noFill/>
                <a:tableStyleId>{8F1244CF-EBB8-4585-A10A-B7E59187076E}</a:tableStyleId>
              </a:tblPr>
              <a:tblGrid>
                <a:gridCol w="1088700"/>
                <a:gridCol w="3322800"/>
                <a:gridCol w="461025"/>
                <a:gridCol w="2067450"/>
              </a:tblGrid>
              <a:tr h="289625">
                <a:tc>
                  <a:txBody>
                    <a:bodyPr/>
                    <a:lstStyle/>
                    <a:p>
                      <a:pPr indent="0" lvl="0" marL="0" rtl="0" algn="ctr">
                        <a:spcBef>
                          <a:spcPts val="300"/>
                        </a:spcBef>
                        <a:spcAft>
                          <a:spcPts val="0"/>
                        </a:spcAft>
                        <a:buNone/>
                      </a:pPr>
                      <a:r>
                        <a:rPr b="1" lang="en" sz="900">
                          <a:solidFill>
                            <a:schemeClr val="accent3"/>
                          </a:solidFill>
                        </a:rPr>
                        <a:t>Attribute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Data Type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Key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Description</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r>
              <a:tr h="289625">
                <a:tc>
                  <a:txBody>
                    <a:bodyPr/>
                    <a:lstStyle/>
                    <a:p>
                      <a:pPr indent="0" lvl="0" marL="0" rtl="0" algn="l">
                        <a:spcBef>
                          <a:spcPts val="300"/>
                        </a:spcBef>
                        <a:spcAft>
                          <a:spcPts val="0"/>
                        </a:spcAft>
                        <a:buNone/>
                      </a:pPr>
                      <a:r>
                        <a:rPr lang="en" sz="900">
                          <a:solidFill>
                            <a:schemeClr val="accent3"/>
                          </a:solidFill>
                        </a:rPr>
                        <a:t>NoteID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AUTO_INCREMENT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PK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Unique identifier for each note.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448275">
                <a:tc>
                  <a:txBody>
                    <a:bodyPr/>
                    <a:lstStyle/>
                    <a:p>
                      <a:pPr indent="0" lvl="0" marL="0" rtl="0" algn="l">
                        <a:spcBef>
                          <a:spcPts val="300"/>
                        </a:spcBef>
                        <a:spcAft>
                          <a:spcPts val="0"/>
                        </a:spcAft>
                        <a:buNone/>
                      </a:pPr>
                      <a:r>
                        <a:rPr lang="en" sz="900">
                          <a:solidFill>
                            <a:schemeClr val="accent3"/>
                          </a:solidFill>
                        </a:rPr>
                        <a:t>ContactID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Foreign key referencing Contact(ContactID).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448275">
                <a:tc>
                  <a:txBody>
                    <a:bodyPr/>
                    <a:lstStyle/>
                    <a:p>
                      <a:pPr indent="0" lvl="0" marL="0" rtl="0" algn="l">
                        <a:spcBef>
                          <a:spcPts val="300"/>
                        </a:spcBef>
                        <a:spcAft>
                          <a:spcPts val="0"/>
                        </a:spcAft>
                        <a:buNone/>
                      </a:pPr>
                      <a:r>
                        <a:rPr lang="en" sz="900">
                          <a:solidFill>
                            <a:schemeClr val="accent3"/>
                          </a:solidFill>
                        </a:rPr>
                        <a:t>NoteTitle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VARCHAR(100)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A title or short description for the note.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89625">
                <a:tc>
                  <a:txBody>
                    <a:bodyPr/>
                    <a:lstStyle/>
                    <a:p>
                      <a:pPr indent="0" lvl="0" marL="0" rtl="0" algn="l">
                        <a:spcBef>
                          <a:spcPts val="300"/>
                        </a:spcBef>
                        <a:spcAft>
                          <a:spcPts val="0"/>
                        </a:spcAft>
                        <a:buNone/>
                      </a:pPr>
                      <a:r>
                        <a:rPr lang="en" sz="900">
                          <a:solidFill>
                            <a:schemeClr val="accent3"/>
                          </a:solidFill>
                        </a:rPr>
                        <a:t>NoteText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TEXT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The actual content of the note.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448275">
                <a:tc>
                  <a:txBody>
                    <a:bodyPr/>
                    <a:lstStyle/>
                    <a:p>
                      <a:pPr indent="0" lvl="0" marL="0" rtl="0" algn="l">
                        <a:spcBef>
                          <a:spcPts val="300"/>
                        </a:spcBef>
                        <a:spcAft>
                          <a:spcPts val="0"/>
                        </a:spcAft>
                        <a:buNone/>
                      </a:pPr>
                      <a:r>
                        <a:rPr lang="en" sz="900">
                          <a:solidFill>
                            <a:schemeClr val="accent3"/>
                          </a:solidFill>
                        </a:rPr>
                        <a:t>CreatedDate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DATETIME DEFAULT CURRENT_TIMESTAMP</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Timestamp when the note was created.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448275">
                <a:tc>
                  <a:txBody>
                    <a:bodyPr/>
                    <a:lstStyle/>
                    <a:p>
                      <a:pPr indent="0" lvl="0" marL="0" rtl="0" algn="l">
                        <a:spcBef>
                          <a:spcPts val="300"/>
                        </a:spcBef>
                        <a:spcAft>
                          <a:spcPts val="0"/>
                        </a:spcAft>
                        <a:buNone/>
                      </a:pPr>
                      <a:r>
                        <a:rPr lang="en" sz="900">
                          <a:solidFill>
                            <a:schemeClr val="accent3"/>
                          </a:solidFill>
                        </a:rPr>
                        <a:t>LastModified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DATETIME DEFAULT CURRENT_TIMESTAMP ON UPDATE CURRENT_TIMESTAMP</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Timestamp of the last modification to the note.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355075">
                <a:tc>
                  <a:txBody>
                    <a:bodyPr/>
                    <a:lstStyle/>
                    <a:p>
                      <a:pPr indent="0" lvl="0" marL="0" rtl="0" algn="l">
                        <a:spcBef>
                          <a:spcPts val="300"/>
                        </a:spcBef>
                        <a:spcAft>
                          <a:spcPts val="0"/>
                        </a:spcAft>
                        <a:buNone/>
                      </a:pPr>
                      <a:r>
                        <a:rPr lang="en" sz="900">
                          <a:solidFill>
                            <a:schemeClr val="accent3"/>
                          </a:solidFill>
                        </a:rPr>
                        <a:t>Status</a:t>
                      </a:r>
                      <a:endParaRPr sz="900">
                        <a:solidFill>
                          <a:schemeClr val="accent3"/>
                        </a:solidFill>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ENUM('ACTIVE', 'REMOVED') DEFAULT 'ACTIVE'</a:t>
                      </a:r>
                      <a:endParaRPr sz="900">
                        <a:solidFill>
                          <a:schemeClr val="accent3"/>
                        </a:solidFill>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The status of the note.</a:t>
                      </a:r>
                      <a:endParaRPr sz="900">
                        <a:solidFill>
                          <a:schemeClr val="accent3"/>
                        </a:solidFill>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bl>
          </a:graphicData>
        </a:graphic>
      </p:graphicFrame>
      <p:sp>
        <p:nvSpPr>
          <p:cNvPr id="283" name="Google Shape;283;p4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6"/>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 Table </a:t>
            </a:r>
            <a:endParaRPr/>
          </a:p>
        </p:txBody>
      </p:sp>
      <p:sp>
        <p:nvSpPr>
          <p:cNvPr id="289" name="Google Shape;289;p46"/>
          <p:cNvSpPr txBox="1"/>
          <p:nvPr>
            <p:ph idx="1" type="body"/>
          </p:nvPr>
        </p:nvSpPr>
        <p:spPr>
          <a:xfrm>
            <a:off x="311700" y="1304625"/>
            <a:ext cx="8520600" cy="129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Description: Stores groups that contacts can belong to. These groups help in organizing and categorizing contacts efficiently.</a:t>
            </a:r>
            <a:endParaRPr sz="1600">
              <a:solidFill>
                <a:schemeClr val="dk1"/>
              </a:solidFill>
            </a:endParaRPr>
          </a:p>
          <a:p>
            <a:pPr indent="0" lvl="0" marL="0" rtl="0" algn="l">
              <a:spcBef>
                <a:spcPts val="1200"/>
              </a:spcBef>
              <a:spcAft>
                <a:spcPts val="1200"/>
              </a:spcAft>
              <a:buNone/>
            </a:pPr>
            <a:r>
              <a:t/>
            </a:r>
            <a:endParaRPr>
              <a:solidFill>
                <a:schemeClr val="dk1"/>
              </a:solidFill>
            </a:endParaRPr>
          </a:p>
        </p:txBody>
      </p:sp>
      <p:graphicFrame>
        <p:nvGraphicFramePr>
          <p:cNvPr id="290" name="Google Shape;290;p46"/>
          <p:cNvGraphicFramePr/>
          <p:nvPr/>
        </p:nvGraphicFramePr>
        <p:xfrm>
          <a:off x="958825" y="2236000"/>
          <a:ext cx="3000000" cy="3000000"/>
        </p:xfrm>
        <a:graphic>
          <a:graphicData uri="http://schemas.openxmlformats.org/drawingml/2006/table">
            <a:tbl>
              <a:tblPr>
                <a:noFill/>
                <a:tableStyleId>{8F1244CF-EBB8-4585-A10A-B7E59187076E}</a:tableStyleId>
              </a:tblPr>
              <a:tblGrid>
                <a:gridCol w="1054450"/>
                <a:gridCol w="3244475"/>
                <a:gridCol w="479300"/>
                <a:gridCol w="2448125"/>
              </a:tblGrid>
              <a:tr h="361300">
                <a:tc>
                  <a:txBody>
                    <a:bodyPr/>
                    <a:lstStyle/>
                    <a:p>
                      <a:pPr indent="0" lvl="0" marL="0" rtl="0" algn="ctr">
                        <a:spcBef>
                          <a:spcPts val="300"/>
                        </a:spcBef>
                        <a:spcAft>
                          <a:spcPts val="0"/>
                        </a:spcAft>
                        <a:buNone/>
                      </a:pPr>
                      <a:r>
                        <a:rPr b="1" lang="en" sz="900">
                          <a:solidFill>
                            <a:schemeClr val="accent3"/>
                          </a:solidFill>
                        </a:rPr>
                        <a:t>Attribute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Data Type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Key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Description</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r>
              <a:tr h="361300">
                <a:tc>
                  <a:txBody>
                    <a:bodyPr/>
                    <a:lstStyle/>
                    <a:p>
                      <a:pPr indent="0" lvl="0" marL="0" rtl="0" algn="l">
                        <a:spcBef>
                          <a:spcPts val="300"/>
                        </a:spcBef>
                        <a:spcAft>
                          <a:spcPts val="0"/>
                        </a:spcAft>
                        <a:buNone/>
                      </a:pPr>
                      <a:r>
                        <a:rPr lang="en" sz="900">
                          <a:solidFill>
                            <a:schemeClr val="accent3"/>
                          </a:solidFill>
                        </a:rPr>
                        <a:t>GroupID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AUTO_INCREMENT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PK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Unique identifier for each group.</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361300">
                <a:tc>
                  <a:txBody>
                    <a:bodyPr/>
                    <a:lstStyle/>
                    <a:p>
                      <a:pPr indent="0" lvl="0" marL="0" rtl="0" algn="l">
                        <a:spcBef>
                          <a:spcPts val="300"/>
                        </a:spcBef>
                        <a:spcAft>
                          <a:spcPts val="0"/>
                        </a:spcAft>
                        <a:buNone/>
                      </a:pPr>
                      <a:r>
                        <a:rPr lang="en" sz="900">
                          <a:solidFill>
                            <a:schemeClr val="accent3"/>
                          </a:solidFill>
                        </a:rPr>
                        <a:t>GroupName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VARCHAR(100) NOT NULL UNIQUE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The name of the group.</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361300">
                <a:tc>
                  <a:txBody>
                    <a:bodyPr/>
                    <a:lstStyle/>
                    <a:p>
                      <a:pPr indent="0" lvl="0" marL="0" rtl="0" algn="l">
                        <a:spcBef>
                          <a:spcPts val="300"/>
                        </a:spcBef>
                        <a:spcAft>
                          <a:spcPts val="0"/>
                        </a:spcAft>
                        <a:buNone/>
                      </a:pPr>
                      <a:r>
                        <a:rPr lang="en" sz="900">
                          <a:solidFill>
                            <a:schemeClr val="accent3"/>
                          </a:solidFill>
                        </a:rPr>
                        <a:t>Description</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TEXT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Additional information about the group.</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559225">
                <a:tc>
                  <a:txBody>
                    <a:bodyPr/>
                    <a:lstStyle/>
                    <a:p>
                      <a:pPr indent="0" lvl="0" marL="0" rtl="0" algn="l">
                        <a:spcBef>
                          <a:spcPts val="300"/>
                        </a:spcBef>
                        <a:spcAft>
                          <a:spcPts val="0"/>
                        </a:spcAft>
                        <a:buNone/>
                      </a:pPr>
                      <a:r>
                        <a:rPr lang="en" sz="900">
                          <a:solidFill>
                            <a:schemeClr val="accent3"/>
                          </a:solidFill>
                        </a:rPr>
                        <a:t>CreatedDate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DATETIME DEFAULT CURRENT_TIMESTAMP</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Timestamp when the group was created.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559225">
                <a:tc>
                  <a:txBody>
                    <a:bodyPr/>
                    <a:lstStyle/>
                    <a:p>
                      <a:pPr indent="0" lvl="0" marL="0" rtl="0" algn="l">
                        <a:spcBef>
                          <a:spcPts val="300"/>
                        </a:spcBef>
                        <a:spcAft>
                          <a:spcPts val="0"/>
                        </a:spcAft>
                        <a:buNone/>
                      </a:pPr>
                      <a:r>
                        <a:rPr lang="en" sz="900">
                          <a:solidFill>
                            <a:schemeClr val="accent3"/>
                          </a:solidFill>
                        </a:rPr>
                        <a:t>Status</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VARCHAR(50)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Status of the group (e.g., active, archived).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bl>
          </a:graphicData>
        </a:graphic>
      </p:graphicFrame>
      <p:sp>
        <p:nvSpPr>
          <p:cNvPr id="291" name="Google Shape;291;p4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ContactGroupMapping Table</a:t>
            </a:r>
            <a:endParaRPr/>
          </a:p>
        </p:txBody>
      </p:sp>
      <p:sp>
        <p:nvSpPr>
          <p:cNvPr id="297" name="Google Shape;297;p47"/>
          <p:cNvSpPr txBox="1"/>
          <p:nvPr>
            <p:ph idx="1" type="body"/>
          </p:nvPr>
        </p:nvSpPr>
        <p:spPr>
          <a:xfrm>
            <a:off x="311700" y="1313225"/>
            <a:ext cx="8520600" cy="1334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1"/>
                </a:solidFill>
              </a:rPr>
              <a:t>Description: M</a:t>
            </a:r>
            <a:r>
              <a:rPr lang="en" sz="1600">
                <a:solidFill>
                  <a:schemeClr val="dk1"/>
                </a:solidFill>
              </a:rPr>
              <a:t>anages the many-to-many relationship between contacts and groups, allowing a contact to belong to multiple groups and a group to contain multiple contacts.</a:t>
            </a:r>
            <a:endParaRPr sz="1600">
              <a:solidFill>
                <a:schemeClr val="dk1"/>
              </a:solidFill>
            </a:endParaRPr>
          </a:p>
        </p:txBody>
      </p:sp>
      <p:graphicFrame>
        <p:nvGraphicFramePr>
          <p:cNvPr id="298" name="Google Shape;298;p47"/>
          <p:cNvGraphicFramePr/>
          <p:nvPr/>
        </p:nvGraphicFramePr>
        <p:xfrm>
          <a:off x="1003725" y="2339600"/>
          <a:ext cx="3000000" cy="3000000"/>
        </p:xfrm>
        <a:graphic>
          <a:graphicData uri="http://schemas.openxmlformats.org/drawingml/2006/table">
            <a:tbl>
              <a:tblPr>
                <a:noFill/>
                <a:tableStyleId>{8F1244CF-EBB8-4585-A10A-B7E59187076E}</a:tableStyleId>
              </a:tblPr>
              <a:tblGrid>
                <a:gridCol w="1227075"/>
                <a:gridCol w="2865525"/>
                <a:gridCol w="473350"/>
                <a:gridCol w="2570600"/>
              </a:tblGrid>
              <a:tr h="322875">
                <a:tc>
                  <a:txBody>
                    <a:bodyPr/>
                    <a:lstStyle/>
                    <a:p>
                      <a:pPr indent="0" lvl="0" marL="0" rtl="0" algn="ctr">
                        <a:spcBef>
                          <a:spcPts val="300"/>
                        </a:spcBef>
                        <a:spcAft>
                          <a:spcPts val="0"/>
                        </a:spcAft>
                        <a:buNone/>
                      </a:pPr>
                      <a:r>
                        <a:rPr b="1" lang="en" sz="900">
                          <a:solidFill>
                            <a:schemeClr val="accent3"/>
                          </a:solidFill>
                        </a:rPr>
                        <a:t>Attribute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Data Type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Key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Description</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r>
              <a:tr h="322875">
                <a:tc>
                  <a:txBody>
                    <a:bodyPr/>
                    <a:lstStyle/>
                    <a:p>
                      <a:pPr indent="0" lvl="0" marL="0" rtl="0" algn="l">
                        <a:spcBef>
                          <a:spcPts val="300"/>
                        </a:spcBef>
                        <a:spcAft>
                          <a:spcPts val="0"/>
                        </a:spcAft>
                        <a:buNone/>
                      </a:pPr>
                      <a:r>
                        <a:rPr lang="en" sz="900">
                          <a:solidFill>
                            <a:schemeClr val="accent3"/>
                          </a:solidFill>
                        </a:rPr>
                        <a:t>MappingID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AUTO_INCREMENT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PK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Unique identifier for each mapping entry.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499750">
                <a:tc>
                  <a:txBody>
                    <a:bodyPr/>
                    <a:lstStyle/>
                    <a:p>
                      <a:pPr indent="0" lvl="0" marL="0" rtl="0" algn="l">
                        <a:spcBef>
                          <a:spcPts val="300"/>
                        </a:spcBef>
                        <a:spcAft>
                          <a:spcPts val="0"/>
                        </a:spcAft>
                        <a:buNone/>
                      </a:pPr>
                      <a:r>
                        <a:rPr lang="en" sz="900">
                          <a:solidFill>
                            <a:schemeClr val="accent3"/>
                          </a:solidFill>
                        </a:rPr>
                        <a:t>ContactID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Foreign key referencing Contact(ContactID).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322875">
                <a:tc>
                  <a:txBody>
                    <a:bodyPr/>
                    <a:lstStyle/>
                    <a:p>
                      <a:pPr indent="0" lvl="0" marL="0" rtl="0" algn="l">
                        <a:spcBef>
                          <a:spcPts val="300"/>
                        </a:spcBef>
                        <a:spcAft>
                          <a:spcPts val="0"/>
                        </a:spcAft>
                        <a:buNone/>
                      </a:pPr>
                      <a:r>
                        <a:rPr lang="en" sz="900">
                          <a:solidFill>
                            <a:schemeClr val="accent3"/>
                          </a:solidFill>
                        </a:rPr>
                        <a:t>GroupID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Foreign key referencing Group(GroupID).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499750">
                <a:tc>
                  <a:txBody>
                    <a:bodyPr/>
                    <a:lstStyle/>
                    <a:p>
                      <a:pPr indent="0" lvl="0" marL="0" rtl="0" algn="l">
                        <a:spcBef>
                          <a:spcPts val="300"/>
                        </a:spcBef>
                        <a:spcAft>
                          <a:spcPts val="0"/>
                        </a:spcAft>
                        <a:buNone/>
                      </a:pPr>
                      <a:r>
                        <a:rPr lang="en" sz="900">
                          <a:solidFill>
                            <a:schemeClr val="accent3"/>
                          </a:solidFill>
                        </a:rPr>
                        <a:t>DateAdded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DATETIME DEFAULT CURRENT_TIMESTAMP</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Timestamp when the contact was added to the group.</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499750">
                <a:tc>
                  <a:txBody>
                    <a:bodyPr/>
                    <a:lstStyle/>
                    <a:p>
                      <a:pPr indent="0" lvl="0" marL="0" rtl="0" algn="l">
                        <a:spcBef>
                          <a:spcPts val="300"/>
                        </a:spcBef>
                        <a:spcAft>
                          <a:spcPts val="0"/>
                        </a:spcAft>
                        <a:buNone/>
                      </a:pPr>
                      <a:r>
                        <a:rPr lang="en" sz="900">
                          <a:solidFill>
                            <a:schemeClr val="accent3"/>
                          </a:solidFill>
                        </a:rPr>
                        <a:t>MappingStatus</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ENUM('ACTIVE', 'INACTIVE') DEFAULT 'ACTIVE'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Status of the mapping.</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bl>
          </a:graphicData>
        </a:graphic>
      </p:graphicFrame>
      <p:sp>
        <p:nvSpPr>
          <p:cNvPr id="299" name="Google Shape;299;p4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Tag Table </a:t>
            </a:r>
            <a:endParaRPr/>
          </a:p>
        </p:txBody>
      </p:sp>
      <p:sp>
        <p:nvSpPr>
          <p:cNvPr id="305" name="Google Shape;305;p48"/>
          <p:cNvSpPr txBox="1"/>
          <p:nvPr>
            <p:ph idx="1" type="body"/>
          </p:nvPr>
        </p:nvSpPr>
        <p:spPr>
          <a:xfrm>
            <a:off x="311700" y="1360150"/>
            <a:ext cx="8520600" cy="147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Description: </a:t>
            </a:r>
            <a:r>
              <a:rPr lang="en" sz="1600">
                <a:solidFill>
                  <a:schemeClr val="dk1"/>
                </a:solidFill>
              </a:rPr>
              <a:t>Stores different tags that can be assigned to contacts. Tags help in categorizing contacts for easy filtering and identification.</a:t>
            </a:r>
            <a:endParaRPr sz="1600">
              <a:solidFill>
                <a:schemeClr val="dk1"/>
              </a:solidFill>
            </a:endParaRPr>
          </a:p>
          <a:p>
            <a:pPr indent="0" lvl="0" marL="0" rtl="0" algn="l">
              <a:spcBef>
                <a:spcPts val="1200"/>
              </a:spcBef>
              <a:spcAft>
                <a:spcPts val="1200"/>
              </a:spcAft>
              <a:buNone/>
            </a:pPr>
            <a:r>
              <a:t/>
            </a:r>
            <a:endParaRPr>
              <a:solidFill>
                <a:schemeClr val="dk1"/>
              </a:solidFill>
            </a:endParaRPr>
          </a:p>
        </p:txBody>
      </p:sp>
      <p:graphicFrame>
        <p:nvGraphicFramePr>
          <p:cNvPr id="306" name="Google Shape;306;p48"/>
          <p:cNvGraphicFramePr/>
          <p:nvPr/>
        </p:nvGraphicFramePr>
        <p:xfrm>
          <a:off x="1107725" y="2262100"/>
          <a:ext cx="3000000" cy="3000000"/>
        </p:xfrm>
        <a:graphic>
          <a:graphicData uri="http://schemas.openxmlformats.org/drawingml/2006/table">
            <a:tbl>
              <a:tblPr>
                <a:noFill/>
                <a:tableStyleId>{8F1244CF-EBB8-4585-A10A-B7E59187076E}</a:tableStyleId>
              </a:tblPr>
              <a:tblGrid>
                <a:gridCol w="1012550"/>
                <a:gridCol w="3221725"/>
                <a:gridCol w="460250"/>
                <a:gridCol w="2234000"/>
              </a:tblGrid>
              <a:tr h="369425">
                <a:tc>
                  <a:txBody>
                    <a:bodyPr/>
                    <a:lstStyle/>
                    <a:p>
                      <a:pPr indent="0" lvl="0" marL="0" rtl="0" algn="ctr">
                        <a:spcBef>
                          <a:spcPts val="300"/>
                        </a:spcBef>
                        <a:spcAft>
                          <a:spcPts val="0"/>
                        </a:spcAft>
                        <a:buNone/>
                      </a:pPr>
                      <a:r>
                        <a:rPr b="1" lang="en" sz="900">
                          <a:solidFill>
                            <a:schemeClr val="accent3"/>
                          </a:solidFill>
                        </a:rPr>
                        <a:t>Attribute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Data Type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Key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Description</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r>
              <a:tr h="369425">
                <a:tc>
                  <a:txBody>
                    <a:bodyPr/>
                    <a:lstStyle/>
                    <a:p>
                      <a:pPr indent="0" lvl="0" marL="0" rtl="0" algn="l">
                        <a:spcBef>
                          <a:spcPts val="300"/>
                        </a:spcBef>
                        <a:spcAft>
                          <a:spcPts val="0"/>
                        </a:spcAft>
                        <a:buNone/>
                      </a:pPr>
                      <a:r>
                        <a:rPr lang="en" sz="900">
                          <a:solidFill>
                            <a:schemeClr val="accent3"/>
                          </a:solidFill>
                        </a:rPr>
                        <a:t>TagID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AUTO_INCREMENT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PK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Unique identifier for each tag.</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369425">
                <a:tc>
                  <a:txBody>
                    <a:bodyPr/>
                    <a:lstStyle/>
                    <a:p>
                      <a:pPr indent="0" lvl="0" marL="0" rtl="0" algn="l">
                        <a:spcBef>
                          <a:spcPts val="300"/>
                        </a:spcBef>
                        <a:spcAft>
                          <a:spcPts val="0"/>
                        </a:spcAft>
                        <a:buNone/>
                      </a:pPr>
                      <a:r>
                        <a:rPr lang="en" sz="900">
                          <a:solidFill>
                            <a:schemeClr val="accent3"/>
                          </a:solidFill>
                        </a:rPr>
                        <a:t>TagName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VARCHAR(50) NOT NULL UNIQUE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The name of the tag.</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369425">
                <a:tc>
                  <a:txBody>
                    <a:bodyPr/>
                    <a:lstStyle/>
                    <a:p>
                      <a:pPr indent="0" lvl="0" marL="0" rtl="0" algn="l">
                        <a:spcBef>
                          <a:spcPts val="300"/>
                        </a:spcBef>
                        <a:spcAft>
                          <a:spcPts val="0"/>
                        </a:spcAft>
                        <a:buNone/>
                      </a:pPr>
                      <a:r>
                        <a:rPr lang="en" sz="900">
                          <a:solidFill>
                            <a:schemeClr val="accent3"/>
                          </a:solidFill>
                        </a:rPr>
                        <a:t>Description</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TEXT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Additional details about the tag.</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571775">
                <a:tc>
                  <a:txBody>
                    <a:bodyPr/>
                    <a:lstStyle/>
                    <a:p>
                      <a:pPr indent="0" lvl="0" marL="0" rtl="0" algn="l">
                        <a:spcBef>
                          <a:spcPts val="300"/>
                        </a:spcBef>
                        <a:spcAft>
                          <a:spcPts val="0"/>
                        </a:spcAft>
                        <a:buNone/>
                      </a:pPr>
                      <a:r>
                        <a:rPr lang="en" sz="900">
                          <a:solidFill>
                            <a:schemeClr val="accent3"/>
                          </a:solidFill>
                        </a:rPr>
                        <a:t>CreatedDate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DATETIME DEFAULT CURRENT_TIMESTAMP</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Timestamp when the tag was created.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369425">
                <a:tc>
                  <a:txBody>
                    <a:bodyPr/>
                    <a:lstStyle/>
                    <a:p>
                      <a:pPr indent="0" lvl="0" marL="0" rtl="0" algn="l">
                        <a:spcBef>
                          <a:spcPts val="300"/>
                        </a:spcBef>
                        <a:spcAft>
                          <a:spcPts val="0"/>
                        </a:spcAft>
                        <a:buNone/>
                      </a:pPr>
                      <a:r>
                        <a:rPr lang="en" sz="900">
                          <a:solidFill>
                            <a:schemeClr val="accent3"/>
                          </a:solidFill>
                        </a:rPr>
                        <a:t>TagColor</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VARCHAR(20)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Optional color assigned to the tag.</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bl>
          </a:graphicData>
        </a:graphic>
      </p:graphicFrame>
      <p:sp>
        <p:nvSpPr>
          <p:cNvPr id="307" name="Google Shape;307;p4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ContactTagMapping Table </a:t>
            </a:r>
            <a:endParaRPr/>
          </a:p>
        </p:txBody>
      </p:sp>
      <p:sp>
        <p:nvSpPr>
          <p:cNvPr id="313" name="Google Shape;313;p49"/>
          <p:cNvSpPr txBox="1"/>
          <p:nvPr>
            <p:ph idx="1" type="body"/>
          </p:nvPr>
        </p:nvSpPr>
        <p:spPr>
          <a:xfrm>
            <a:off x="311700" y="1304625"/>
            <a:ext cx="8520600" cy="153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Description: </a:t>
            </a:r>
            <a:r>
              <a:rPr lang="en" sz="1600">
                <a:solidFill>
                  <a:schemeClr val="dk1"/>
                </a:solidFill>
              </a:rPr>
              <a:t>Manages the many-to-many relationship between contacts and tags, allowing a contact to have multiple tags and a tag to be associated with multiple contacts.</a:t>
            </a:r>
            <a:endParaRPr sz="1600">
              <a:solidFill>
                <a:schemeClr val="dk1"/>
              </a:solidFill>
            </a:endParaRPr>
          </a:p>
          <a:p>
            <a:pPr indent="0" lvl="0" marL="0" rtl="0" algn="l">
              <a:spcBef>
                <a:spcPts val="1200"/>
              </a:spcBef>
              <a:spcAft>
                <a:spcPts val="1200"/>
              </a:spcAft>
              <a:buNone/>
            </a:pPr>
            <a:r>
              <a:t/>
            </a:r>
            <a:endParaRPr>
              <a:solidFill>
                <a:schemeClr val="dk1"/>
              </a:solidFill>
            </a:endParaRPr>
          </a:p>
        </p:txBody>
      </p:sp>
      <p:graphicFrame>
        <p:nvGraphicFramePr>
          <p:cNvPr id="314" name="Google Shape;314;p49"/>
          <p:cNvGraphicFramePr/>
          <p:nvPr/>
        </p:nvGraphicFramePr>
        <p:xfrm>
          <a:off x="953088" y="2254850"/>
          <a:ext cx="3000000" cy="3000000"/>
        </p:xfrm>
        <a:graphic>
          <a:graphicData uri="http://schemas.openxmlformats.org/drawingml/2006/table">
            <a:tbl>
              <a:tblPr>
                <a:noFill/>
                <a:tableStyleId>{8F1244CF-EBB8-4585-A10A-B7E59187076E}</a:tableStyleId>
              </a:tblPr>
              <a:tblGrid>
                <a:gridCol w="1091050"/>
                <a:gridCol w="3010525"/>
                <a:gridCol w="480800"/>
                <a:gridCol w="2655450"/>
              </a:tblGrid>
              <a:tr h="351350">
                <a:tc>
                  <a:txBody>
                    <a:bodyPr/>
                    <a:lstStyle/>
                    <a:p>
                      <a:pPr indent="0" lvl="0" marL="0" rtl="0" algn="ctr">
                        <a:spcBef>
                          <a:spcPts val="300"/>
                        </a:spcBef>
                        <a:spcAft>
                          <a:spcPts val="0"/>
                        </a:spcAft>
                        <a:buNone/>
                      </a:pPr>
                      <a:r>
                        <a:rPr b="1" lang="en" sz="900">
                          <a:solidFill>
                            <a:schemeClr val="accent3"/>
                          </a:solidFill>
                        </a:rPr>
                        <a:t>Attribute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Data Type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Key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Description</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r>
              <a:tr h="351350">
                <a:tc>
                  <a:txBody>
                    <a:bodyPr/>
                    <a:lstStyle/>
                    <a:p>
                      <a:pPr indent="0" lvl="0" marL="0" rtl="0" algn="l">
                        <a:spcBef>
                          <a:spcPts val="300"/>
                        </a:spcBef>
                        <a:spcAft>
                          <a:spcPts val="0"/>
                        </a:spcAft>
                        <a:buNone/>
                      </a:pPr>
                      <a:r>
                        <a:rPr lang="en" sz="900">
                          <a:solidFill>
                            <a:schemeClr val="accent3"/>
                          </a:solidFill>
                        </a:rPr>
                        <a:t>MappingID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AUTO_INCREMENT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PK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Unique identifier for each mapping entry.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543825">
                <a:tc>
                  <a:txBody>
                    <a:bodyPr/>
                    <a:lstStyle/>
                    <a:p>
                      <a:pPr indent="0" lvl="0" marL="0" rtl="0" algn="l">
                        <a:spcBef>
                          <a:spcPts val="300"/>
                        </a:spcBef>
                        <a:spcAft>
                          <a:spcPts val="0"/>
                        </a:spcAft>
                        <a:buNone/>
                      </a:pPr>
                      <a:r>
                        <a:rPr lang="en" sz="900">
                          <a:solidFill>
                            <a:schemeClr val="accent3"/>
                          </a:solidFill>
                        </a:rPr>
                        <a:t>ContactID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Foreign key referencing Contact(ContactID).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351350">
                <a:tc>
                  <a:txBody>
                    <a:bodyPr/>
                    <a:lstStyle/>
                    <a:p>
                      <a:pPr indent="0" lvl="0" marL="0" rtl="0" algn="l">
                        <a:spcBef>
                          <a:spcPts val="300"/>
                        </a:spcBef>
                        <a:spcAft>
                          <a:spcPts val="0"/>
                        </a:spcAft>
                        <a:buNone/>
                      </a:pPr>
                      <a:r>
                        <a:rPr lang="en" sz="900">
                          <a:solidFill>
                            <a:schemeClr val="accent3"/>
                          </a:solidFill>
                        </a:rPr>
                        <a:t>TagID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Foreign key referencing Tag(TagID).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543825">
                <a:tc>
                  <a:txBody>
                    <a:bodyPr/>
                    <a:lstStyle/>
                    <a:p>
                      <a:pPr indent="0" lvl="0" marL="0" rtl="0" algn="l">
                        <a:spcBef>
                          <a:spcPts val="300"/>
                        </a:spcBef>
                        <a:spcAft>
                          <a:spcPts val="0"/>
                        </a:spcAft>
                        <a:buNone/>
                      </a:pPr>
                      <a:r>
                        <a:rPr lang="en" sz="900">
                          <a:solidFill>
                            <a:schemeClr val="accent3"/>
                          </a:solidFill>
                        </a:rPr>
                        <a:t>CreatedTime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DATETIME DEFAULT CURRENT_TIMESTAMP</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Timestamp when the tag was assigned to the contact.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543825">
                <a:tc>
                  <a:txBody>
                    <a:bodyPr/>
                    <a:lstStyle/>
                    <a:p>
                      <a:pPr indent="0" lvl="0" marL="0" rtl="0" algn="l">
                        <a:spcBef>
                          <a:spcPts val="300"/>
                        </a:spcBef>
                        <a:spcAft>
                          <a:spcPts val="0"/>
                        </a:spcAft>
                        <a:buNone/>
                      </a:pPr>
                      <a:r>
                        <a:rPr lang="en" sz="900">
                          <a:solidFill>
                            <a:schemeClr val="accent3"/>
                          </a:solidFill>
                        </a:rPr>
                        <a:t>Status</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ENUM('ACTIVE', 'REMOVED') DEFAULT 'ACTIVE'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Status of the tag assignment.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bl>
          </a:graphicData>
        </a:graphic>
      </p:graphicFrame>
      <p:sp>
        <p:nvSpPr>
          <p:cNvPr id="315" name="Google Shape;315;p4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0"/>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Meeting Table </a:t>
            </a:r>
            <a:endParaRPr/>
          </a:p>
        </p:txBody>
      </p:sp>
      <p:sp>
        <p:nvSpPr>
          <p:cNvPr id="321" name="Google Shape;321;p50"/>
          <p:cNvSpPr txBox="1"/>
          <p:nvPr>
            <p:ph idx="1" type="body"/>
          </p:nvPr>
        </p:nvSpPr>
        <p:spPr>
          <a:xfrm>
            <a:off x="311700" y="1084600"/>
            <a:ext cx="8520600" cy="119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Description: Stores details about meetings involving users and contacts. It helps in managing scheduled events, discussions, and appointments.</a:t>
            </a:r>
            <a:endParaRPr sz="1600">
              <a:solidFill>
                <a:schemeClr val="dk1"/>
              </a:solidFill>
            </a:endParaRPr>
          </a:p>
          <a:p>
            <a:pPr indent="0" lvl="0" marL="0" rtl="0" algn="l">
              <a:spcBef>
                <a:spcPts val="1200"/>
              </a:spcBef>
              <a:spcAft>
                <a:spcPts val="1200"/>
              </a:spcAft>
              <a:buNone/>
            </a:pPr>
            <a:r>
              <a:t/>
            </a:r>
            <a:endParaRPr>
              <a:solidFill>
                <a:schemeClr val="dk1"/>
              </a:solidFill>
            </a:endParaRPr>
          </a:p>
        </p:txBody>
      </p:sp>
      <p:graphicFrame>
        <p:nvGraphicFramePr>
          <p:cNvPr id="322" name="Google Shape;322;p50"/>
          <p:cNvGraphicFramePr/>
          <p:nvPr/>
        </p:nvGraphicFramePr>
        <p:xfrm>
          <a:off x="1273863" y="1895875"/>
          <a:ext cx="3000000" cy="3000000"/>
        </p:xfrm>
        <a:graphic>
          <a:graphicData uri="http://schemas.openxmlformats.org/drawingml/2006/table">
            <a:tbl>
              <a:tblPr>
                <a:noFill/>
                <a:tableStyleId>{8F1244CF-EBB8-4585-A10A-B7E59187076E}</a:tableStyleId>
              </a:tblPr>
              <a:tblGrid>
                <a:gridCol w="1002900"/>
                <a:gridCol w="2931300"/>
                <a:gridCol w="437500"/>
                <a:gridCol w="2224575"/>
              </a:tblGrid>
              <a:tr h="321850">
                <a:tc>
                  <a:txBody>
                    <a:bodyPr/>
                    <a:lstStyle/>
                    <a:p>
                      <a:pPr indent="0" lvl="0" marL="0" rtl="0" algn="ctr">
                        <a:spcBef>
                          <a:spcPts val="300"/>
                        </a:spcBef>
                        <a:spcAft>
                          <a:spcPts val="0"/>
                        </a:spcAft>
                        <a:buNone/>
                      </a:pPr>
                      <a:r>
                        <a:rPr b="1" lang="en" sz="900">
                          <a:solidFill>
                            <a:schemeClr val="accent3"/>
                          </a:solidFill>
                        </a:rPr>
                        <a:t>Attribute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Data Type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Key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Description</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r>
              <a:tr h="321850">
                <a:tc>
                  <a:txBody>
                    <a:bodyPr/>
                    <a:lstStyle/>
                    <a:p>
                      <a:pPr indent="0" lvl="0" marL="0" rtl="0" algn="l">
                        <a:spcBef>
                          <a:spcPts val="300"/>
                        </a:spcBef>
                        <a:spcAft>
                          <a:spcPts val="0"/>
                        </a:spcAft>
                        <a:buNone/>
                      </a:pPr>
                      <a:r>
                        <a:rPr lang="en" sz="900">
                          <a:solidFill>
                            <a:schemeClr val="accent3"/>
                          </a:solidFill>
                        </a:rPr>
                        <a:t>MeetingID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AUTO_INCREMENT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PK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Unique identifier for each meeting.</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321850">
                <a:tc>
                  <a:txBody>
                    <a:bodyPr/>
                    <a:lstStyle/>
                    <a:p>
                      <a:pPr indent="0" lvl="0" marL="0" rtl="0" algn="l">
                        <a:spcBef>
                          <a:spcPts val="300"/>
                        </a:spcBef>
                        <a:spcAft>
                          <a:spcPts val="0"/>
                        </a:spcAft>
                        <a:buNone/>
                      </a:pPr>
                      <a:r>
                        <a:rPr lang="en" sz="900">
                          <a:solidFill>
                            <a:schemeClr val="accent3"/>
                          </a:solidFill>
                        </a:rPr>
                        <a:t>UserID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Foreign key referencing User(UserID).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321850">
                <a:tc>
                  <a:txBody>
                    <a:bodyPr/>
                    <a:lstStyle/>
                    <a:p>
                      <a:pPr indent="0" lvl="0" marL="0" rtl="0" algn="l">
                        <a:spcBef>
                          <a:spcPts val="300"/>
                        </a:spcBef>
                        <a:spcAft>
                          <a:spcPts val="0"/>
                        </a:spcAft>
                        <a:buNone/>
                      </a:pPr>
                      <a:r>
                        <a:rPr lang="en" sz="900">
                          <a:solidFill>
                            <a:schemeClr val="accent3"/>
                          </a:solidFill>
                        </a:rPr>
                        <a:t>MeetingTitle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VARCHAR(100)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Title of the meeting.</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321850">
                <a:tc>
                  <a:txBody>
                    <a:bodyPr/>
                    <a:lstStyle/>
                    <a:p>
                      <a:pPr indent="0" lvl="0" marL="0" rtl="0" algn="l">
                        <a:spcBef>
                          <a:spcPts val="300"/>
                        </a:spcBef>
                        <a:spcAft>
                          <a:spcPts val="0"/>
                        </a:spcAft>
                        <a:buNone/>
                      </a:pPr>
                      <a:r>
                        <a:rPr lang="en" sz="900">
                          <a:solidFill>
                            <a:schemeClr val="accent3"/>
                          </a:solidFill>
                        </a:rPr>
                        <a:t>Description</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TEXT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Additional details about the meeting.</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498150">
                <a:tc>
                  <a:txBody>
                    <a:bodyPr/>
                    <a:lstStyle/>
                    <a:p>
                      <a:pPr indent="0" lvl="0" marL="0" rtl="0" algn="l">
                        <a:spcBef>
                          <a:spcPts val="300"/>
                        </a:spcBef>
                        <a:spcAft>
                          <a:spcPts val="0"/>
                        </a:spcAft>
                        <a:buNone/>
                      </a:pPr>
                      <a:r>
                        <a:rPr lang="en" sz="900">
                          <a:solidFill>
                            <a:schemeClr val="accent3"/>
                          </a:solidFill>
                        </a:rPr>
                        <a:t>Location</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VARCHAR(200)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The location where the meeting is held.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498150">
                <a:tc>
                  <a:txBody>
                    <a:bodyPr/>
                    <a:lstStyle/>
                    <a:p>
                      <a:pPr indent="0" lvl="0" marL="0" rtl="0" algn="l">
                        <a:spcBef>
                          <a:spcPts val="300"/>
                        </a:spcBef>
                        <a:spcAft>
                          <a:spcPts val="0"/>
                        </a:spcAft>
                        <a:buNone/>
                      </a:pPr>
                      <a:r>
                        <a:rPr lang="en" sz="900">
                          <a:solidFill>
                            <a:schemeClr val="accent3"/>
                          </a:solidFill>
                        </a:rPr>
                        <a:t>MeetingDate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DATETIME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Scheduled date and time for the meeting.</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498150">
                <a:tc>
                  <a:txBody>
                    <a:bodyPr/>
                    <a:lstStyle/>
                    <a:p>
                      <a:pPr indent="0" lvl="0" marL="0" rtl="0" algn="l">
                        <a:spcBef>
                          <a:spcPts val="300"/>
                        </a:spcBef>
                        <a:spcAft>
                          <a:spcPts val="0"/>
                        </a:spcAft>
                        <a:buNone/>
                      </a:pPr>
                      <a:r>
                        <a:rPr lang="en" sz="900">
                          <a:solidFill>
                            <a:schemeClr val="accent3"/>
                          </a:solidFill>
                        </a:rPr>
                        <a:t>CreatedDate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DATETIME DEFAULT CURRENT_TIMESTAMP</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Timestamp when the meeting was created.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bl>
          </a:graphicData>
        </a:graphic>
      </p:graphicFrame>
      <p:sp>
        <p:nvSpPr>
          <p:cNvPr id="323" name="Google Shape;323;p5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MeetingContactMapping Table </a:t>
            </a:r>
            <a:endParaRPr/>
          </a:p>
        </p:txBody>
      </p:sp>
      <p:sp>
        <p:nvSpPr>
          <p:cNvPr id="329" name="Google Shape;329;p51"/>
          <p:cNvSpPr txBox="1"/>
          <p:nvPr>
            <p:ph idx="1" type="body"/>
          </p:nvPr>
        </p:nvSpPr>
        <p:spPr>
          <a:xfrm>
            <a:off x="311700" y="1237000"/>
            <a:ext cx="8520600" cy="1064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600">
                <a:solidFill>
                  <a:schemeClr val="dk1"/>
                </a:solidFill>
              </a:rPr>
              <a:t>Description: Manages the many-to-many relationship between meetings and contacts, allowing multiple contacts to participate in a single meeting.</a:t>
            </a:r>
            <a:endParaRPr sz="1600">
              <a:solidFill>
                <a:schemeClr val="dk1"/>
              </a:solidFill>
            </a:endParaRPr>
          </a:p>
          <a:p>
            <a:pPr indent="0" lvl="0" marL="0" rtl="0" algn="l">
              <a:lnSpc>
                <a:spcPct val="105000"/>
              </a:lnSpc>
              <a:spcBef>
                <a:spcPts val="1200"/>
              </a:spcBef>
              <a:spcAft>
                <a:spcPts val="1200"/>
              </a:spcAft>
              <a:buNone/>
            </a:pPr>
            <a:r>
              <a:t/>
            </a:r>
            <a:endParaRPr>
              <a:solidFill>
                <a:schemeClr val="dk1"/>
              </a:solidFill>
            </a:endParaRPr>
          </a:p>
        </p:txBody>
      </p:sp>
      <p:graphicFrame>
        <p:nvGraphicFramePr>
          <p:cNvPr id="330" name="Google Shape;330;p51"/>
          <p:cNvGraphicFramePr/>
          <p:nvPr/>
        </p:nvGraphicFramePr>
        <p:xfrm>
          <a:off x="999475" y="2076550"/>
          <a:ext cx="3000000" cy="3000000"/>
        </p:xfrm>
        <a:graphic>
          <a:graphicData uri="http://schemas.openxmlformats.org/drawingml/2006/table">
            <a:tbl>
              <a:tblPr>
                <a:noFill/>
                <a:tableStyleId>{8F1244CF-EBB8-4585-A10A-B7E59187076E}</a:tableStyleId>
              </a:tblPr>
              <a:tblGrid>
                <a:gridCol w="1274200"/>
                <a:gridCol w="2906200"/>
                <a:gridCol w="474650"/>
                <a:gridCol w="2489975"/>
              </a:tblGrid>
              <a:tr h="329975">
                <a:tc>
                  <a:txBody>
                    <a:bodyPr/>
                    <a:lstStyle/>
                    <a:p>
                      <a:pPr indent="0" lvl="0" marL="0" rtl="0" algn="ctr">
                        <a:spcBef>
                          <a:spcPts val="300"/>
                        </a:spcBef>
                        <a:spcAft>
                          <a:spcPts val="0"/>
                        </a:spcAft>
                        <a:buNone/>
                      </a:pPr>
                      <a:r>
                        <a:rPr b="1" lang="en" sz="900">
                          <a:solidFill>
                            <a:schemeClr val="accent3"/>
                          </a:solidFill>
                        </a:rPr>
                        <a:t>Attribute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Data Type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Key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Description</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r>
              <a:tr h="510700">
                <a:tc>
                  <a:txBody>
                    <a:bodyPr/>
                    <a:lstStyle/>
                    <a:p>
                      <a:pPr indent="0" lvl="0" marL="0" rtl="0" algn="l">
                        <a:spcBef>
                          <a:spcPts val="300"/>
                        </a:spcBef>
                        <a:spcAft>
                          <a:spcPts val="0"/>
                        </a:spcAft>
                        <a:buNone/>
                      </a:pPr>
                      <a:r>
                        <a:rPr lang="en" sz="900">
                          <a:solidFill>
                            <a:schemeClr val="accent3"/>
                          </a:solidFill>
                        </a:rPr>
                        <a:t>MappingID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AUTO_INCREMENT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PK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Unique identifier for each mapping entry.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510700">
                <a:tc>
                  <a:txBody>
                    <a:bodyPr/>
                    <a:lstStyle/>
                    <a:p>
                      <a:pPr indent="0" lvl="0" marL="0" rtl="0" algn="l">
                        <a:spcBef>
                          <a:spcPts val="300"/>
                        </a:spcBef>
                        <a:spcAft>
                          <a:spcPts val="0"/>
                        </a:spcAft>
                        <a:buNone/>
                      </a:pPr>
                      <a:r>
                        <a:rPr lang="en" sz="900">
                          <a:solidFill>
                            <a:schemeClr val="accent3"/>
                          </a:solidFill>
                        </a:rPr>
                        <a:t>MeetingID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Foreign key referencing Meeting(MeetingID).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510700">
                <a:tc>
                  <a:txBody>
                    <a:bodyPr/>
                    <a:lstStyle/>
                    <a:p>
                      <a:pPr indent="0" lvl="0" marL="0" rtl="0" algn="l">
                        <a:spcBef>
                          <a:spcPts val="300"/>
                        </a:spcBef>
                        <a:spcAft>
                          <a:spcPts val="0"/>
                        </a:spcAft>
                        <a:buNone/>
                      </a:pPr>
                      <a:r>
                        <a:rPr lang="en" sz="900">
                          <a:solidFill>
                            <a:schemeClr val="accent3"/>
                          </a:solidFill>
                        </a:rPr>
                        <a:t>ContactID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Foreign key referencing Contact(ContactID).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510700">
                <a:tc>
                  <a:txBody>
                    <a:bodyPr/>
                    <a:lstStyle/>
                    <a:p>
                      <a:pPr indent="0" lvl="0" marL="0" rtl="0" algn="l">
                        <a:spcBef>
                          <a:spcPts val="300"/>
                        </a:spcBef>
                        <a:spcAft>
                          <a:spcPts val="0"/>
                        </a:spcAft>
                        <a:buNone/>
                      </a:pPr>
                      <a:r>
                        <a:rPr lang="en" sz="900">
                          <a:solidFill>
                            <a:schemeClr val="accent3"/>
                          </a:solidFill>
                        </a:rPr>
                        <a:t>InvitationStatus</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ENUM('Accepted', 'Declined', 'Pending') DEFAULT 'Pending'</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The status of the meeting invitation for the contact.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510700">
                <a:tc>
                  <a:txBody>
                    <a:bodyPr/>
                    <a:lstStyle/>
                    <a:p>
                      <a:pPr indent="0" lvl="0" marL="0" rtl="0" algn="l">
                        <a:spcBef>
                          <a:spcPts val="300"/>
                        </a:spcBef>
                        <a:spcAft>
                          <a:spcPts val="0"/>
                        </a:spcAft>
                        <a:buNone/>
                      </a:pPr>
                      <a:r>
                        <a:rPr lang="en" sz="900">
                          <a:solidFill>
                            <a:schemeClr val="accent3"/>
                          </a:solidFill>
                        </a:rPr>
                        <a:t>ResponseDate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DATETIME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The date the contact responded to the invitation.</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bl>
          </a:graphicData>
        </a:graphic>
      </p:graphicFrame>
      <p:sp>
        <p:nvSpPr>
          <p:cNvPr id="331" name="Google Shape;331;p5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Outline</a:t>
            </a:r>
            <a:endParaRPr/>
          </a:p>
        </p:txBody>
      </p:sp>
      <p:sp>
        <p:nvSpPr>
          <p:cNvPr id="78" name="Google Shape;78;p1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2"/>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Loading Data  </a:t>
            </a:r>
            <a:endParaRPr/>
          </a:p>
        </p:txBody>
      </p:sp>
      <p:sp>
        <p:nvSpPr>
          <p:cNvPr id="337" name="Google Shape;337;p5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Importing Data </a:t>
            </a:r>
            <a:endParaRPr/>
          </a:p>
        </p:txBody>
      </p:sp>
      <p:sp>
        <p:nvSpPr>
          <p:cNvPr id="343" name="Google Shape;343;p53"/>
          <p:cNvSpPr txBox="1"/>
          <p:nvPr>
            <p:ph idx="1" type="body"/>
          </p:nvPr>
        </p:nvSpPr>
        <p:spPr>
          <a:xfrm>
            <a:off x="311700" y="1152475"/>
            <a:ext cx="8520600" cy="2163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Using the format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Insert Into </a:t>
            </a:r>
            <a:r>
              <a:rPr lang="en" u="sng">
                <a:solidFill>
                  <a:schemeClr val="dk1"/>
                </a:solidFill>
              </a:rPr>
              <a:t>“table name”</a:t>
            </a:r>
            <a:r>
              <a:rPr lang="en">
                <a:solidFill>
                  <a:schemeClr val="dk1"/>
                </a:solidFill>
              </a:rPr>
              <a:t>   (</a:t>
            </a:r>
            <a:r>
              <a:rPr i="1" lang="en">
                <a:solidFill>
                  <a:schemeClr val="dk1"/>
                </a:solidFill>
              </a:rPr>
              <a:t>attributes</a:t>
            </a:r>
            <a:r>
              <a:rPr lang="en">
                <a:solidFill>
                  <a:schemeClr val="dk1"/>
                </a:solidFill>
              </a:rPr>
              <a:t>)  </a:t>
            </a:r>
            <a:r>
              <a:rPr lang="en">
                <a:solidFill>
                  <a:schemeClr val="dk1"/>
                </a:solidFill>
              </a:rPr>
              <a:t>(i.e. User, Company, Contact)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Values((corresponding to attributes))</a:t>
            </a:r>
            <a:endParaRPr>
              <a:solidFill>
                <a:schemeClr val="dk1"/>
              </a:solidFill>
            </a:endParaRPr>
          </a:p>
          <a:p>
            <a:pPr indent="-317500" lvl="2" marL="1371600" rtl="0" algn="l">
              <a:spcBef>
                <a:spcPts val="0"/>
              </a:spcBef>
              <a:spcAft>
                <a:spcPts val="0"/>
              </a:spcAft>
              <a:buClr>
                <a:schemeClr val="dk1"/>
              </a:buClr>
              <a:buSzPts val="1400"/>
              <a:buChar char="■"/>
            </a:pPr>
            <a:r>
              <a:rPr lang="en">
                <a:solidFill>
                  <a:schemeClr val="dk1"/>
                </a:solidFill>
              </a:rPr>
              <a:t>Example below	</a:t>
            </a:r>
            <a:endParaRPr>
              <a:solidFill>
                <a:schemeClr val="dk1"/>
              </a:solidFill>
            </a:endParaRPr>
          </a:p>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This allows for large amounts of data to be added to the CMS.</a:t>
            </a:r>
            <a:endParaRPr>
              <a:solidFill>
                <a:schemeClr val="dk1"/>
              </a:solidFill>
            </a:endParaRPr>
          </a:p>
        </p:txBody>
      </p:sp>
      <p:sp>
        <p:nvSpPr>
          <p:cNvPr id="344" name="Google Shape;344;p5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45" name="Google Shape;345;p53"/>
          <p:cNvSpPr txBox="1"/>
          <p:nvPr/>
        </p:nvSpPr>
        <p:spPr>
          <a:xfrm>
            <a:off x="1504500" y="3534475"/>
            <a:ext cx="6356100" cy="1059300"/>
          </a:xfrm>
          <a:prstGeom prst="rect">
            <a:avLst/>
          </a:prstGeom>
          <a:solidFill>
            <a:srgbClr val="2B2B2B"/>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CC28C"/>
                </a:solidFill>
                <a:highlight>
                  <a:srgbClr val="333333"/>
                </a:highlight>
                <a:latin typeface="Consolas"/>
                <a:ea typeface="Consolas"/>
                <a:cs typeface="Consolas"/>
                <a:sym typeface="Consolas"/>
              </a:rPr>
              <a:t>INSERT</a:t>
            </a:r>
            <a:r>
              <a:rPr lang="en">
                <a:solidFill>
                  <a:srgbClr val="FFFFFF"/>
                </a:solidFill>
                <a:highlight>
                  <a:srgbClr val="333333"/>
                </a:highlight>
                <a:latin typeface="Consolas"/>
                <a:ea typeface="Consolas"/>
                <a:cs typeface="Consolas"/>
                <a:sym typeface="Consolas"/>
              </a:rPr>
              <a:t> </a:t>
            </a:r>
            <a:r>
              <a:rPr lang="en">
                <a:solidFill>
                  <a:srgbClr val="FCC28C"/>
                </a:solidFill>
                <a:highlight>
                  <a:srgbClr val="333333"/>
                </a:highlight>
                <a:latin typeface="Consolas"/>
                <a:ea typeface="Consolas"/>
                <a:cs typeface="Consolas"/>
                <a:sym typeface="Consolas"/>
              </a:rPr>
              <a:t>INTO</a:t>
            </a:r>
            <a:r>
              <a:rPr lang="en">
                <a:solidFill>
                  <a:srgbClr val="FFFFFF"/>
                </a:solidFill>
                <a:highlight>
                  <a:srgbClr val="333333"/>
                </a:highlight>
                <a:latin typeface="Consolas"/>
                <a:ea typeface="Consolas"/>
                <a:cs typeface="Consolas"/>
                <a:sym typeface="Consolas"/>
              </a:rPr>
              <a:t> </a:t>
            </a:r>
            <a:r>
              <a:rPr lang="en">
                <a:solidFill>
                  <a:srgbClr val="A2FCA2"/>
                </a:solidFill>
                <a:highlight>
                  <a:srgbClr val="333333"/>
                </a:highlight>
                <a:latin typeface="Consolas"/>
                <a:ea typeface="Consolas"/>
                <a:cs typeface="Consolas"/>
                <a:sym typeface="Consolas"/>
              </a:rPr>
              <a:t>`MyCMS`</a:t>
            </a:r>
            <a:r>
              <a:rPr lang="en">
                <a:solidFill>
                  <a:srgbClr val="FFFFFF"/>
                </a:solidFill>
                <a:highlight>
                  <a:srgbClr val="333333"/>
                </a:highlight>
                <a:latin typeface="Consolas"/>
                <a:ea typeface="Consolas"/>
                <a:cs typeface="Consolas"/>
                <a:sym typeface="Consolas"/>
              </a:rPr>
              <a:t>.</a:t>
            </a:r>
            <a:r>
              <a:rPr lang="en">
                <a:solidFill>
                  <a:srgbClr val="A2FCA2"/>
                </a:solidFill>
                <a:highlight>
                  <a:srgbClr val="333333"/>
                </a:highlight>
                <a:latin typeface="Consolas"/>
                <a:ea typeface="Consolas"/>
                <a:cs typeface="Consolas"/>
                <a:sym typeface="Consolas"/>
              </a:rPr>
              <a:t>`Email`</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r>
              <a:rPr lang="en">
                <a:solidFill>
                  <a:srgbClr val="A2FCA2"/>
                </a:solidFill>
                <a:highlight>
                  <a:srgbClr val="333333"/>
                </a:highlight>
                <a:latin typeface="Consolas"/>
                <a:ea typeface="Consolas"/>
                <a:cs typeface="Consolas"/>
                <a:sym typeface="Consolas"/>
              </a:rPr>
              <a:t>`ContactID`</a:t>
            </a:r>
            <a:r>
              <a:rPr lang="en">
                <a:solidFill>
                  <a:srgbClr val="FFFFFF"/>
                </a:solidFill>
                <a:highlight>
                  <a:srgbClr val="333333"/>
                </a:highlight>
                <a:latin typeface="Consolas"/>
                <a:ea typeface="Consolas"/>
                <a:cs typeface="Consolas"/>
                <a:sym typeface="Consolas"/>
              </a:rPr>
              <a:t>, </a:t>
            </a:r>
            <a:r>
              <a:rPr lang="en">
                <a:solidFill>
                  <a:srgbClr val="A2FCA2"/>
                </a:solidFill>
                <a:highlight>
                  <a:srgbClr val="333333"/>
                </a:highlight>
                <a:latin typeface="Consolas"/>
                <a:ea typeface="Consolas"/>
                <a:cs typeface="Consolas"/>
                <a:sym typeface="Consolas"/>
              </a:rPr>
              <a:t>`EmailAddress`</a:t>
            </a:r>
            <a:r>
              <a:rPr lang="en">
                <a:solidFill>
                  <a:srgbClr val="FFFFFF"/>
                </a:solidFill>
                <a:highlight>
                  <a:srgbClr val="333333"/>
                </a:highlight>
                <a:latin typeface="Consolas"/>
                <a:ea typeface="Consolas"/>
                <a:cs typeface="Consolas"/>
                <a:sym typeface="Consolas"/>
              </a:rPr>
              <a:t>, </a:t>
            </a:r>
            <a:r>
              <a:rPr lang="en">
                <a:solidFill>
                  <a:srgbClr val="A2FCA2"/>
                </a:solidFill>
                <a:highlight>
                  <a:srgbClr val="333333"/>
                </a:highlight>
                <a:latin typeface="Consolas"/>
                <a:ea typeface="Consolas"/>
                <a:cs typeface="Consolas"/>
                <a:sym typeface="Consolas"/>
              </a:rPr>
              <a:t>`EmailType`</a:t>
            </a:r>
            <a:r>
              <a:rPr lang="en">
                <a:solidFill>
                  <a:srgbClr val="FFFFFF"/>
                </a:solidFill>
                <a:highlight>
                  <a:srgbClr val="333333"/>
                </a:highlight>
                <a:latin typeface="Consolas"/>
                <a:ea typeface="Consolas"/>
                <a:cs typeface="Consolas"/>
                <a:sym typeface="Consolas"/>
              </a:rPr>
              <a:t>, </a:t>
            </a:r>
            <a:r>
              <a:rPr lang="en">
                <a:solidFill>
                  <a:srgbClr val="A2FCA2"/>
                </a:solidFill>
                <a:highlight>
                  <a:srgbClr val="333333"/>
                </a:highlight>
                <a:latin typeface="Consolas"/>
                <a:ea typeface="Consolas"/>
                <a:cs typeface="Consolas"/>
                <a:sym typeface="Consolas"/>
              </a:rPr>
              <a:t>`IsPrimary`</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CC28C"/>
                </a:solidFill>
                <a:highlight>
                  <a:srgbClr val="333333"/>
                </a:highlight>
                <a:latin typeface="Consolas"/>
                <a:ea typeface="Consolas"/>
                <a:cs typeface="Consolas"/>
                <a:sym typeface="Consolas"/>
              </a:rPr>
              <a:t>VALUES</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r>
              <a:rPr lang="en">
                <a:solidFill>
                  <a:srgbClr val="D36363"/>
                </a:solidFill>
                <a:highlight>
                  <a:srgbClr val="333333"/>
                </a:highlight>
                <a:latin typeface="Consolas"/>
                <a:ea typeface="Consolas"/>
                <a:cs typeface="Consolas"/>
                <a:sym typeface="Consolas"/>
              </a:rPr>
              <a:t>1</a:t>
            </a:r>
            <a:r>
              <a:rPr lang="en">
                <a:solidFill>
                  <a:srgbClr val="FFFFFF"/>
                </a:solidFill>
                <a:highlight>
                  <a:srgbClr val="333333"/>
                </a:highlight>
                <a:latin typeface="Consolas"/>
                <a:ea typeface="Consolas"/>
                <a:cs typeface="Consolas"/>
                <a:sym typeface="Consolas"/>
              </a:rPr>
              <a:t>, </a:t>
            </a:r>
            <a:r>
              <a:rPr lang="en">
                <a:solidFill>
                  <a:srgbClr val="A2FCA2"/>
                </a:solidFill>
                <a:highlight>
                  <a:srgbClr val="333333"/>
                </a:highlight>
                <a:latin typeface="Consolas"/>
                <a:ea typeface="Consolas"/>
                <a:cs typeface="Consolas"/>
                <a:sym typeface="Consolas"/>
              </a:rPr>
              <a:t>'contact1@example.com'</a:t>
            </a:r>
            <a:r>
              <a:rPr lang="en">
                <a:solidFill>
                  <a:srgbClr val="FFFFFF"/>
                </a:solidFill>
                <a:highlight>
                  <a:srgbClr val="333333"/>
                </a:highlight>
                <a:latin typeface="Consolas"/>
                <a:ea typeface="Consolas"/>
                <a:cs typeface="Consolas"/>
                <a:sym typeface="Consolas"/>
              </a:rPr>
              <a:t>, </a:t>
            </a:r>
            <a:r>
              <a:rPr lang="en">
                <a:solidFill>
                  <a:srgbClr val="A2FCA2"/>
                </a:solidFill>
                <a:highlight>
                  <a:srgbClr val="333333"/>
                </a:highlight>
                <a:latin typeface="Consolas"/>
                <a:ea typeface="Consolas"/>
                <a:cs typeface="Consolas"/>
                <a:sym typeface="Consolas"/>
              </a:rPr>
              <a:t>'Personal'</a:t>
            </a:r>
            <a:r>
              <a:rPr lang="en">
                <a:solidFill>
                  <a:srgbClr val="FFFFFF"/>
                </a:solidFill>
                <a:highlight>
                  <a:srgbClr val="333333"/>
                </a:highlight>
                <a:latin typeface="Consolas"/>
                <a:ea typeface="Consolas"/>
                <a:cs typeface="Consolas"/>
                <a:sym typeface="Consolas"/>
              </a:rPr>
              <a:t>, </a:t>
            </a:r>
            <a:r>
              <a:rPr lang="en">
                <a:solidFill>
                  <a:srgbClr val="D36363"/>
                </a:solidFill>
                <a:highlight>
                  <a:srgbClr val="333333"/>
                </a:highlight>
                <a:latin typeface="Consolas"/>
                <a:ea typeface="Consolas"/>
                <a:cs typeface="Consolas"/>
                <a:sym typeface="Consolas"/>
              </a:rPr>
              <a:t>1</a:t>
            </a:r>
            <a:r>
              <a:rPr lang="en">
                <a:solidFill>
                  <a:srgbClr val="FFFFFF"/>
                </a:solidFill>
                <a:highlight>
                  <a:srgbClr val="333333"/>
                </a:highlight>
                <a:latin typeface="Consolas"/>
                <a:ea typeface="Consolas"/>
                <a:cs typeface="Consolas"/>
                <a:sym typeface="Consolas"/>
              </a:rPr>
              <a:t>),</a:t>
            </a:r>
            <a:endParaRPr sz="2100">
              <a:solidFill>
                <a:schemeClr val="accent3"/>
              </a:solidFill>
              <a:latin typeface="Average"/>
              <a:ea typeface="Average"/>
              <a:cs typeface="Average"/>
              <a:sym typeface="Average"/>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Retrieving Data </a:t>
            </a:r>
            <a:endParaRPr/>
          </a:p>
        </p:txBody>
      </p:sp>
      <p:sp>
        <p:nvSpPr>
          <p:cNvPr id="351" name="Google Shape;351;p54"/>
          <p:cNvSpPr txBox="1"/>
          <p:nvPr>
            <p:ph idx="1" type="body"/>
          </p:nvPr>
        </p:nvSpPr>
        <p:spPr>
          <a:xfrm>
            <a:off x="235500" y="1152475"/>
            <a:ext cx="3734400" cy="36003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chemeClr val="dk1"/>
              </a:buClr>
              <a:buSzPts val="1900"/>
              <a:buChar char="●"/>
            </a:pPr>
            <a:r>
              <a:rPr lang="en" sz="1900">
                <a:solidFill>
                  <a:schemeClr val="dk1"/>
                </a:solidFill>
              </a:rPr>
              <a:t>Using the format:</a:t>
            </a:r>
            <a:endParaRPr sz="19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Select </a:t>
            </a:r>
            <a:r>
              <a:rPr i="1" lang="en" sz="1500">
                <a:solidFill>
                  <a:schemeClr val="dk1"/>
                </a:solidFill>
              </a:rPr>
              <a:t>Attribute</a:t>
            </a:r>
            <a:r>
              <a:rPr lang="en" sz="1500">
                <a:solidFill>
                  <a:schemeClr val="dk1"/>
                </a:solidFill>
              </a:rPr>
              <a:t> from </a:t>
            </a:r>
            <a:r>
              <a:rPr lang="en" sz="1500" u="sng">
                <a:solidFill>
                  <a:schemeClr val="dk1"/>
                </a:solidFill>
              </a:rPr>
              <a:t>“Table”</a:t>
            </a:r>
            <a:r>
              <a:rPr lang="en" sz="1500">
                <a:solidFill>
                  <a:schemeClr val="dk1"/>
                </a:solidFill>
              </a:rPr>
              <a:t> </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Allows</a:t>
            </a:r>
            <a:r>
              <a:rPr lang="en" sz="1500">
                <a:solidFill>
                  <a:schemeClr val="dk1"/>
                </a:solidFill>
              </a:rPr>
              <a:t> for us to view specific data added to a specified table. </a:t>
            </a:r>
            <a:endParaRPr sz="1500">
              <a:solidFill>
                <a:schemeClr val="dk1"/>
              </a:solidFill>
            </a:endParaRPr>
          </a:p>
          <a:p>
            <a:pPr indent="-323850" lvl="2" marL="1371600" rtl="0" algn="l">
              <a:spcBef>
                <a:spcPts val="0"/>
              </a:spcBef>
              <a:spcAft>
                <a:spcPts val="0"/>
              </a:spcAft>
              <a:buClr>
                <a:schemeClr val="dk1"/>
              </a:buClr>
              <a:buSzPts val="1500"/>
              <a:buChar char="■"/>
            </a:pPr>
            <a:r>
              <a:rPr lang="en" sz="1500">
                <a:solidFill>
                  <a:schemeClr val="dk1"/>
                </a:solidFill>
              </a:rPr>
              <a:t>Example	 —&gt;</a:t>
            </a:r>
            <a:endParaRPr sz="1500">
              <a:solidFill>
                <a:schemeClr val="dk1"/>
              </a:solidFill>
            </a:endParaRPr>
          </a:p>
          <a:p>
            <a:pPr indent="0" lvl="0" marL="1371600" rtl="0" algn="l">
              <a:spcBef>
                <a:spcPts val="1200"/>
              </a:spcBef>
              <a:spcAft>
                <a:spcPts val="0"/>
              </a:spcAft>
              <a:buNone/>
            </a:pPr>
            <a:r>
              <a:t/>
            </a:r>
            <a:endParaRPr sz="1900">
              <a:solidFill>
                <a:schemeClr val="dk1"/>
              </a:solidFill>
            </a:endParaRPr>
          </a:p>
          <a:p>
            <a:pPr indent="-349250" lvl="0" marL="457200" rtl="0" algn="l">
              <a:spcBef>
                <a:spcPts val="1200"/>
              </a:spcBef>
              <a:spcAft>
                <a:spcPts val="0"/>
              </a:spcAft>
              <a:buClr>
                <a:schemeClr val="dk1"/>
              </a:buClr>
              <a:buSzPts val="1900"/>
              <a:buChar char="●"/>
            </a:pPr>
            <a:r>
              <a:rPr lang="en" sz="1900">
                <a:solidFill>
                  <a:schemeClr val="dk1"/>
                </a:solidFill>
              </a:rPr>
              <a:t>This allows for us to quickly view a specific column of information. </a:t>
            </a:r>
            <a:endParaRPr sz="1900">
              <a:solidFill>
                <a:schemeClr val="dk1"/>
              </a:solidFill>
            </a:endParaRPr>
          </a:p>
        </p:txBody>
      </p:sp>
      <p:sp>
        <p:nvSpPr>
          <p:cNvPr id="352" name="Google Shape;352;p5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53" name="Google Shape;353;p54"/>
          <p:cNvSpPr txBox="1"/>
          <p:nvPr/>
        </p:nvSpPr>
        <p:spPr>
          <a:xfrm>
            <a:off x="429900" y="3489700"/>
            <a:ext cx="7797000" cy="13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pic>
        <p:nvPicPr>
          <p:cNvPr id="354" name="Google Shape;354;p54"/>
          <p:cNvPicPr preferRelativeResize="0"/>
          <p:nvPr/>
        </p:nvPicPr>
        <p:blipFill>
          <a:blip r:embed="rId3">
            <a:alphaModFix/>
          </a:blip>
          <a:stretch>
            <a:fillRect/>
          </a:stretch>
        </p:blipFill>
        <p:spPr>
          <a:xfrm>
            <a:off x="3981025" y="902600"/>
            <a:ext cx="5019675" cy="36004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5"/>
          <p:cNvSpPr txBox="1"/>
          <p:nvPr>
            <p:ph type="title"/>
          </p:nvPr>
        </p:nvSpPr>
        <p:spPr>
          <a:xfrm>
            <a:off x="311700" y="25215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Manipulating Data </a:t>
            </a:r>
            <a:endParaRPr/>
          </a:p>
        </p:txBody>
      </p:sp>
      <p:sp>
        <p:nvSpPr>
          <p:cNvPr id="360" name="Google Shape;360;p55"/>
          <p:cNvSpPr txBox="1"/>
          <p:nvPr>
            <p:ph idx="1" type="body"/>
          </p:nvPr>
        </p:nvSpPr>
        <p:spPr>
          <a:xfrm>
            <a:off x="311700" y="1145150"/>
            <a:ext cx="2669400" cy="3535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sz="1400">
                <a:solidFill>
                  <a:schemeClr val="dk1"/>
                </a:solidFill>
              </a:rPr>
              <a:t>Allows for you to update  information in the table. </a:t>
            </a:r>
            <a:endParaRPr sz="1400">
              <a:solidFill>
                <a:schemeClr val="dk1"/>
              </a:solidFill>
            </a:endParaRPr>
          </a:p>
          <a:p>
            <a:pPr indent="0" lvl="0" marL="457200" rtl="0" algn="l">
              <a:spcBef>
                <a:spcPts val="1200"/>
              </a:spcBef>
              <a:spcAft>
                <a:spcPts val="0"/>
              </a:spcAft>
              <a:buNone/>
            </a:pPr>
            <a:r>
              <a:t/>
            </a:r>
            <a:endParaRPr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Allows for you to alter the data by adding new attributes. </a:t>
            </a:r>
            <a:endParaRPr sz="1400">
              <a:solidFill>
                <a:schemeClr val="dk1"/>
              </a:solidFill>
            </a:endParaRPr>
          </a:p>
          <a:p>
            <a:pPr indent="0" lvl="0" marL="457200" rtl="0" algn="l">
              <a:spcBef>
                <a:spcPts val="1200"/>
              </a:spcBef>
              <a:spcAft>
                <a:spcPts val="0"/>
              </a:spcAft>
              <a:buNone/>
            </a:pPr>
            <a:r>
              <a:t/>
            </a:r>
            <a:endParaRPr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Allows for non-duplicate info to be changed. </a:t>
            </a:r>
            <a:endParaRPr sz="1400">
              <a:solidFill>
                <a:schemeClr val="dk1"/>
              </a:solidFill>
            </a:endParaRPr>
          </a:p>
        </p:txBody>
      </p:sp>
      <p:sp>
        <p:nvSpPr>
          <p:cNvPr id="361" name="Google Shape;361;p5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62" name="Google Shape;362;p55"/>
          <p:cNvPicPr preferRelativeResize="0"/>
          <p:nvPr/>
        </p:nvPicPr>
        <p:blipFill>
          <a:blip r:embed="rId3">
            <a:alphaModFix/>
          </a:blip>
          <a:stretch>
            <a:fillRect/>
          </a:stretch>
        </p:blipFill>
        <p:spPr>
          <a:xfrm>
            <a:off x="5260500" y="194550"/>
            <a:ext cx="3352800" cy="1247775"/>
          </a:xfrm>
          <a:prstGeom prst="rect">
            <a:avLst/>
          </a:prstGeom>
          <a:noFill/>
          <a:ln>
            <a:noFill/>
          </a:ln>
        </p:spPr>
      </p:pic>
      <p:sp>
        <p:nvSpPr>
          <p:cNvPr id="363" name="Google Shape;363;p55"/>
          <p:cNvSpPr txBox="1"/>
          <p:nvPr/>
        </p:nvSpPr>
        <p:spPr>
          <a:xfrm>
            <a:off x="5260500" y="1432625"/>
            <a:ext cx="33549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Average"/>
                <a:ea typeface="Average"/>
                <a:cs typeface="Average"/>
                <a:sym typeface="Average"/>
              </a:rPr>
              <a:t>This shows the User email </a:t>
            </a:r>
            <a:r>
              <a:rPr lang="en">
                <a:solidFill>
                  <a:schemeClr val="accent3"/>
                </a:solidFill>
                <a:latin typeface="Average"/>
                <a:ea typeface="Average"/>
                <a:cs typeface="Average"/>
                <a:sym typeface="Average"/>
              </a:rPr>
              <a:t>being updated. </a:t>
            </a:r>
            <a:endParaRPr>
              <a:solidFill>
                <a:schemeClr val="accent3"/>
              </a:solidFill>
              <a:latin typeface="Average"/>
              <a:ea typeface="Average"/>
              <a:cs typeface="Average"/>
              <a:sym typeface="Average"/>
            </a:endParaRPr>
          </a:p>
        </p:txBody>
      </p:sp>
      <p:pic>
        <p:nvPicPr>
          <p:cNvPr id="364" name="Google Shape;364;p55"/>
          <p:cNvPicPr preferRelativeResize="0"/>
          <p:nvPr/>
        </p:nvPicPr>
        <p:blipFill>
          <a:blip r:embed="rId4">
            <a:alphaModFix/>
          </a:blip>
          <a:stretch>
            <a:fillRect/>
          </a:stretch>
        </p:blipFill>
        <p:spPr>
          <a:xfrm>
            <a:off x="3895650" y="1902425"/>
            <a:ext cx="5182600" cy="790575"/>
          </a:xfrm>
          <a:prstGeom prst="rect">
            <a:avLst/>
          </a:prstGeom>
          <a:noFill/>
          <a:ln>
            <a:noFill/>
          </a:ln>
        </p:spPr>
      </p:pic>
      <p:sp>
        <p:nvSpPr>
          <p:cNvPr id="365" name="Google Shape;365;p55"/>
          <p:cNvSpPr txBox="1"/>
          <p:nvPr/>
        </p:nvSpPr>
        <p:spPr>
          <a:xfrm>
            <a:off x="3987025" y="2739150"/>
            <a:ext cx="4964700" cy="32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Average"/>
                <a:ea typeface="Average"/>
                <a:cs typeface="Average"/>
                <a:sym typeface="Average"/>
              </a:rPr>
              <a:t>This shows a new attribute (LastActivity) </a:t>
            </a:r>
            <a:r>
              <a:rPr lang="en">
                <a:solidFill>
                  <a:schemeClr val="accent3"/>
                </a:solidFill>
                <a:latin typeface="Average"/>
                <a:ea typeface="Average"/>
                <a:cs typeface="Average"/>
                <a:sym typeface="Average"/>
              </a:rPr>
              <a:t>being added to the User table.</a:t>
            </a:r>
            <a:endParaRPr>
              <a:solidFill>
                <a:schemeClr val="accent3"/>
              </a:solidFill>
              <a:latin typeface="Average"/>
              <a:ea typeface="Average"/>
              <a:cs typeface="Average"/>
              <a:sym typeface="Average"/>
            </a:endParaRPr>
          </a:p>
        </p:txBody>
      </p:sp>
      <p:pic>
        <p:nvPicPr>
          <p:cNvPr id="366" name="Google Shape;366;p55"/>
          <p:cNvPicPr preferRelativeResize="0"/>
          <p:nvPr/>
        </p:nvPicPr>
        <p:blipFill>
          <a:blip r:embed="rId5">
            <a:alphaModFix/>
          </a:blip>
          <a:stretch>
            <a:fillRect/>
          </a:stretch>
        </p:blipFill>
        <p:spPr>
          <a:xfrm>
            <a:off x="2981050" y="3458675"/>
            <a:ext cx="6057900" cy="981075"/>
          </a:xfrm>
          <a:prstGeom prst="rect">
            <a:avLst/>
          </a:prstGeom>
          <a:noFill/>
          <a:ln>
            <a:noFill/>
          </a:ln>
        </p:spPr>
      </p:pic>
      <p:sp>
        <p:nvSpPr>
          <p:cNvPr id="367" name="Google Shape;367;p55"/>
          <p:cNvSpPr txBox="1"/>
          <p:nvPr/>
        </p:nvSpPr>
        <p:spPr>
          <a:xfrm>
            <a:off x="3097750" y="4508775"/>
            <a:ext cx="5824500" cy="26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Average"/>
                <a:ea typeface="Average"/>
                <a:cs typeface="Average"/>
                <a:sym typeface="Average"/>
              </a:rPr>
              <a:t>This shows that if a duplicate user is being added it will update the username to </a:t>
            </a:r>
            <a:r>
              <a:rPr i="1" lang="en">
                <a:solidFill>
                  <a:schemeClr val="accent3"/>
                </a:solidFill>
                <a:latin typeface="Average"/>
                <a:ea typeface="Average"/>
                <a:cs typeface="Average"/>
                <a:sym typeface="Average"/>
              </a:rPr>
              <a:t>(Username_LastActivity)</a:t>
            </a:r>
            <a:endParaRPr i="1">
              <a:solidFill>
                <a:schemeClr val="accent3"/>
              </a:solidFill>
              <a:latin typeface="Average"/>
              <a:ea typeface="Average"/>
              <a:cs typeface="Average"/>
              <a:sym typeface="Average"/>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6"/>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Performance</a:t>
            </a:r>
            <a:r>
              <a:rPr lang="en"/>
              <a:t> Enhancements </a:t>
            </a:r>
            <a:endParaRPr/>
          </a:p>
        </p:txBody>
      </p:sp>
      <p:sp>
        <p:nvSpPr>
          <p:cNvPr id="373" name="Google Shape;373;p5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Optimization </a:t>
            </a:r>
            <a:endParaRPr/>
          </a:p>
          <a:p>
            <a:pPr indent="0" lvl="0" marL="0" rtl="0" algn="l">
              <a:spcBef>
                <a:spcPts val="0"/>
              </a:spcBef>
              <a:spcAft>
                <a:spcPts val="0"/>
              </a:spcAft>
              <a:buNone/>
            </a:pPr>
            <a:r>
              <a:t/>
            </a:r>
            <a:endParaRPr/>
          </a:p>
        </p:txBody>
      </p:sp>
      <p:sp>
        <p:nvSpPr>
          <p:cNvPr id="379" name="Google Shape;379;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Inserting instances one at a time completion time: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Inserting multiple values using one </a:t>
            </a:r>
            <a:r>
              <a:rPr lang="en">
                <a:solidFill>
                  <a:schemeClr val="dk1"/>
                </a:solidFill>
              </a:rPr>
              <a:t>insert</a:t>
            </a:r>
            <a:r>
              <a:rPr lang="en">
                <a:solidFill>
                  <a:schemeClr val="dk1"/>
                </a:solidFill>
              </a:rPr>
              <a:t> into statement.</a:t>
            </a:r>
            <a:endParaRPr>
              <a:solidFill>
                <a:schemeClr val="dk1"/>
              </a:solidFill>
            </a:endParaRPr>
          </a:p>
          <a:p>
            <a:pPr indent="0" lvl="0" marL="9144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Inserting</a:t>
            </a:r>
            <a:r>
              <a:rPr lang="en">
                <a:solidFill>
                  <a:schemeClr val="dk1"/>
                </a:solidFill>
              </a:rPr>
              <a:t> instances all at once completion time: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Inserting values with their own </a:t>
            </a:r>
            <a:r>
              <a:rPr lang="en">
                <a:solidFill>
                  <a:schemeClr val="dk1"/>
                </a:solidFill>
              </a:rPr>
              <a:t>insert</a:t>
            </a:r>
            <a:r>
              <a:rPr lang="en">
                <a:solidFill>
                  <a:schemeClr val="dk1"/>
                </a:solidFill>
              </a:rPr>
              <a:t> into statements.</a:t>
            </a:r>
            <a:endParaRPr>
              <a:solidFill>
                <a:schemeClr val="dk1"/>
              </a:solidFill>
            </a:endParaRPr>
          </a:p>
        </p:txBody>
      </p:sp>
      <p:sp>
        <p:nvSpPr>
          <p:cNvPr id="380" name="Google Shape;380;p5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81" name="Google Shape;381;p57"/>
          <p:cNvPicPr preferRelativeResize="0"/>
          <p:nvPr/>
        </p:nvPicPr>
        <p:blipFill>
          <a:blip r:embed="rId3">
            <a:alphaModFix/>
          </a:blip>
          <a:stretch>
            <a:fillRect/>
          </a:stretch>
        </p:blipFill>
        <p:spPr>
          <a:xfrm>
            <a:off x="5960125" y="1189200"/>
            <a:ext cx="1943100" cy="523875"/>
          </a:xfrm>
          <a:prstGeom prst="rect">
            <a:avLst/>
          </a:prstGeom>
          <a:noFill/>
          <a:ln>
            <a:noFill/>
          </a:ln>
        </p:spPr>
      </p:pic>
      <p:pic>
        <p:nvPicPr>
          <p:cNvPr id="382" name="Google Shape;382;p57"/>
          <p:cNvPicPr preferRelativeResize="0"/>
          <p:nvPr/>
        </p:nvPicPr>
        <p:blipFill>
          <a:blip r:embed="rId4">
            <a:alphaModFix/>
          </a:blip>
          <a:stretch>
            <a:fillRect/>
          </a:stretch>
        </p:blipFill>
        <p:spPr>
          <a:xfrm>
            <a:off x="5950600" y="2314575"/>
            <a:ext cx="1962150" cy="514350"/>
          </a:xfrm>
          <a:prstGeom prst="rect">
            <a:avLst/>
          </a:prstGeom>
          <a:noFill/>
          <a:ln>
            <a:noFill/>
          </a:ln>
        </p:spPr>
      </p:pic>
      <p:sp>
        <p:nvSpPr>
          <p:cNvPr id="383" name="Google Shape;383;p57"/>
          <p:cNvSpPr txBox="1"/>
          <p:nvPr/>
        </p:nvSpPr>
        <p:spPr>
          <a:xfrm>
            <a:off x="311700" y="3591850"/>
            <a:ext cx="7591500" cy="876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chemeClr val="dk1"/>
                </a:solidFill>
                <a:latin typeface="Average"/>
                <a:ea typeface="Average"/>
                <a:cs typeface="Average"/>
                <a:sym typeface="Average"/>
              </a:rPr>
              <a:t>Inserting all data at once is 0.2277 seconds faster than inserting data online at a time. That makes bulk inserts 76.42% faster than single line inserts.</a:t>
            </a:r>
            <a:endParaRPr sz="1800">
              <a:solidFill>
                <a:schemeClr val="dk1"/>
              </a:solidFill>
              <a:latin typeface="Average"/>
              <a:ea typeface="Average"/>
              <a:cs typeface="Average"/>
              <a:sym typeface="Average"/>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8"/>
          <p:cNvSpPr txBox="1"/>
          <p:nvPr>
            <p:ph type="title"/>
          </p:nvPr>
        </p:nvSpPr>
        <p:spPr>
          <a:xfrm>
            <a:off x="311700" y="243725"/>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Normalization Check </a:t>
            </a:r>
            <a:endParaRPr/>
          </a:p>
        </p:txBody>
      </p:sp>
      <p:sp>
        <p:nvSpPr>
          <p:cNvPr id="389" name="Google Shape;389;p58"/>
          <p:cNvSpPr txBox="1"/>
          <p:nvPr>
            <p:ph idx="1" type="body"/>
          </p:nvPr>
        </p:nvSpPr>
        <p:spPr>
          <a:xfrm>
            <a:off x="311700" y="1298100"/>
            <a:ext cx="2808000" cy="3590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2100">
                <a:solidFill>
                  <a:schemeClr val="dk1"/>
                </a:solidFill>
              </a:rPr>
              <a:t>1NF</a:t>
            </a:r>
            <a:endParaRPr sz="2100">
              <a:solidFill>
                <a:schemeClr val="dk1"/>
              </a:solidFill>
            </a:endParaRPr>
          </a:p>
          <a:p>
            <a:pPr indent="-312261" lvl="0" marL="457200" rtl="0" algn="l">
              <a:spcBef>
                <a:spcPts val="1200"/>
              </a:spcBef>
              <a:spcAft>
                <a:spcPts val="0"/>
              </a:spcAft>
              <a:buClr>
                <a:schemeClr val="dk1"/>
              </a:buClr>
              <a:buSzPct val="100000"/>
              <a:buChar char="●"/>
            </a:pPr>
            <a:r>
              <a:rPr lang="en" sz="1700">
                <a:solidFill>
                  <a:schemeClr val="dk1"/>
                </a:solidFill>
              </a:rPr>
              <a:t>Each attribute holds a single indivisible value </a:t>
            </a:r>
            <a:endParaRPr sz="1700">
              <a:solidFill>
                <a:schemeClr val="dk1"/>
              </a:solidFill>
            </a:endParaRPr>
          </a:p>
          <a:p>
            <a:pPr indent="-312261" lvl="1" marL="914400" rtl="0" algn="l">
              <a:spcBef>
                <a:spcPts val="0"/>
              </a:spcBef>
              <a:spcAft>
                <a:spcPts val="0"/>
              </a:spcAft>
              <a:buClr>
                <a:schemeClr val="dk1"/>
              </a:buClr>
              <a:buSzPct val="100000"/>
              <a:buChar char="○"/>
            </a:pPr>
            <a:r>
              <a:rPr lang="en" sz="1700">
                <a:solidFill>
                  <a:schemeClr val="dk1"/>
                </a:solidFill>
              </a:rPr>
              <a:t>(i.e. Phone number &amp; Email have their own </a:t>
            </a:r>
            <a:r>
              <a:rPr lang="en" sz="1700">
                <a:solidFill>
                  <a:schemeClr val="dk1"/>
                </a:solidFill>
              </a:rPr>
              <a:t>columns).</a:t>
            </a:r>
            <a:endParaRPr sz="1700">
              <a:solidFill>
                <a:schemeClr val="dk1"/>
              </a:solidFill>
            </a:endParaRPr>
          </a:p>
          <a:p>
            <a:pPr indent="-312261" lvl="0" marL="457200" rtl="0" algn="l">
              <a:spcBef>
                <a:spcPts val="0"/>
              </a:spcBef>
              <a:spcAft>
                <a:spcPts val="0"/>
              </a:spcAft>
              <a:buClr>
                <a:schemeClr val="dk1"/>
              </a:buClr>
              <a:buSzPct val="100000"/>
              <a:buChar char="●"/>
            </a:pPr>
            <a:r>
              <a:rPr lang="en" sz="1700">
                <a:solidFill>
                  <a:schemeClr val="dk1"/>
                </a:solidFill>
              </a:rPr>
              <a:t>No multi-values </a:t>
            </a:r>
            <a:endParaRPr sz="1700">
              <a:solidFill>
                <a:schemeClr val="dk1"/>
              </a:solidFill>
            </a:endParaRPr>
          </a:p>
          <a:p>
            <a:pPr indent="-312261" lvl="1" marL="914400" rtl="0" algn="l">
              <a:spcBef>
                <a:spcPts val="0"/>
              </a:spcBef>
              <a:spcAft>
                <a:spcPts val="0"/>
              </a:spcAft>
              <a:buClr>
                <a:schemeClr val="dk1"/>
              </a:buClr>
              <a:buSzPct val="100000"/>
              <a:buChar char="○"/>
            </a:pPr>
            <a:r>
              <a:rPr lang="en" sz="1700">
                <a:solidFill>
                  <a:schemeClr val="dk1"/>
                </a:solidFill>
              </a:rPr>
              <a:t>(single data in each column).</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sz="1617">
                <a:solidFill>
                  <a:schemeClr val="dk1"/>
                </a:solidFill>
              </a:rPr>
              <a:t>Avoids redundancy, improves data integrity, simplifies, and creates a more scalable platform for storing and retrieving contact information.</a:t>
            </a:r>
            <a:endParaRPr sz="1617">
              <a:solidFill>
                <a:schemeClr val="dk1"/>
              </a:solidFill>
            </a:endParaRPr>
          </a:p>
          <a:p>
            <a:pPr indent="0" lvl="0" marL="0" rtl="0" algn="l">
              <a:spcBef>
                <a:spcPts val="0"/>
              </a:spcBef>
              <a:spcAft>
                <a:spcPts val="1200"/>
              </a:spcAft>
              <a:buNone/>
            </a:pPr>
            <a:r>
              <a:t/>
            </a:r>
            <a:endParaRPr>
              <a:solidFill>
                <a:schemeClr val="dk1"/>
              </a:solidFill>
            </a:endParaRPr>
          </a:p>
        </p:txBody>
      </p:sp>
      <p:sp>
        <p:nvSpPr>
          <p:cNvPr id="390" name="Google Shape;390;p5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91" name="Google Shape;391;p58"/>
          <p:cNvSpPr txBox="1"/>
          <p:nvPr>
            <p:ph idx="1" type="body"/>
          </p:nvPr>
        </p:nvSpPr>
        <p:spPr>
          <a:xfrm>
            <a:off x="3233100" y="1319100"/>
            <a:ext cx="2808000" cy="346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chemeClr val="dk1"/>
                </a:solidFill>
              </a:rPr>
              <a:t>2NF</a:t>
            </a:r>
            <a:endParaRPr sz="17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In 1NF</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All new key attributes depend on the Primary Key.</a:t>
            </a:r>
            <a:endParaRPr sz="1400">
              <a:solidFill>
                <a:schemeClr val="dk1"/>
              </a:solidFill>
            </a:endParaRPr>
          </a:p>
          <a:p>
            <a:pPr indent="0" lvl="0" marL="457200" rtl="0" algn="l">
              <a:spcBef>
                <a:spcPts val="1200"/>
              </a:spcBef>
              <a:spcAft>
                <a:spcPts val="0"/>
              </a:spcAft>
              <a:buNone/>
            </a:pPr>
            <a:r>
              <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rPr lang="en" sz="1300">
                <a:solidFill>
                  <a:schemeClr val="dk1"/>
                </a:solidFill>
              </a:rPr>
              <a:t>Sets a foundation for further Normalization </a:t>
            </a:r>
            <a:endParaRPr sz="1300">
              <a:solidFill>
                <a:schemeClr val="dk1"/>
              </a:solidFill>
            </a:endParaRPr>
          </a:p>
        </p:txBody>
      </p:sp>
      <p:sp>
        <p:nvSpPr>
          <p:cNvPr id="392" name="Google Shape;392;p58"/>
          <p:cNvSpPr txBox="1"/>
          <p:nvPr>
            <p:ph idx="1" type="body"/>
          </p:nvPr>
        </p:nvSpPr>
        <p:spPr>
          <a:xfrm>
            <a:off x="6154500" y="1197000"/>
            <a:ext cx="2808000" cy="359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chemeClr val="dk1"/>
                </a:solidFill>
              </a:rPr>
              <a:t>3NF</a:t>
            </a:r>
            <a:endParaRPr sz="17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In 2NF</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No transitive functional dependencies </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No attribute in a table depends on another attribute which in turn depends on the primary key. </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Indirect relationship, making the first attribute depend on the primary key. </a:t>
            </a:r>
            <a:endParaRPr sz="1400">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9"/>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User Interface</a:t>
            </a:r>
            <a:endParaRPr/>
          </a:p>
        </p:txBody>
      </p:sp>
      <p:sp>
        <p:nvSpPr>
          <p:cNvPr id="398" name="Google Shape;398;p5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0"/>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Interface</a:t>
            </a:r>
            <a:endParaRPr/>
          </a:p>
        </p:txBody>
      </p:sp>
      <p:sp>
        <p:nvSpPr>
          <p:cNvPr id="404" name="Google Shape;404;p60"/>
          <p:cNvSpPr txBox="1"/>
          <p:nvPr>
            <p:ph idx="1" type="body"/>
          </p:nvPr>
        </p:nvSpPr>
        <p:spPr>
          <a:xfrm>
            <a:off x="311700" y="1007950"/>
            <a:ext cx="8520600" cy="4059600"/>
          </a:xfrm>
          <a:prstGeom prst="rect">
            <a:avLst/>
          </a:prstGeom>
        </p:spPr>
        <p:txBody>
          <a:bodyPr anchorCtr="0" anchor="t" bIns="91425" lIns="91425" spcFirstLastPara="1" rIns="91425" wrap="square" tIns="91425">
            <a:normAutofit fontScale="92500" lnSpcReduction="20000"/>
          </a:bodyPr>
          <a:lstStyle/>
          <a:p>
            <a:pPr indent="-334327" lvl="0" marL="457200" rtl="0" algn="l">
              <a:lnSpc>
                <a:spcPct val="115000"/>
              </a:lnSpc>
              <a:spcBef>
                <a:spcPts val="0"/>
              </a:spcBef>
              <a:spcAft>
                <a:spcPts val="0"/>
              </a:spcAft>
              <a:buClr>
                <a:schemeClr val="dk1"/>
              </a:buClr>
              <a:buSzPct val="100000"/>
              <a:buFont typeface="Arial"/>
              <a:buChar char="●"/>
            </a:pPr>
            <a:r>
              <a:rPr lang="en">
                <a:solidFill>
                  <a:schemeClr val="dk1"/>
                </a:solidFill>
                <a:latin typeface="Arial"/>
                <a:ea typeface="Arial"/>
                <a:cs typeface="Arial"/>
                <a:sym typeface="Arial"/>
              </a:rPr>
              <a:t>Start with the login page</a:t>
            </a:r>
            <a:endParaRPr>
              <a:solidFill>
                <a:schemeClr val="dk1"/>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chemeClr val="dk1"/>
              </a:solidFill>
              <a:latin typeface="Arial"/>
              <a:ea typeface="Arial"/>
              <a:cs typeface="Arial"/>
              <a:sym typeface="Arial"/>
            </a:endParaRPr>
          </a:p>
          <a:p>
            <a:pPr indent="-334327" lvl="0" marL="457200" rtl="0" algn="l">
              <a:lnSpc>
                <a:spcPct val="115000"/>
              </a:lnSpc>
              <a:spcBef>
                <a:spcPts val="0"/>
              </a:spcBef>
              <a:spcAft>
                <a:spcPts val="0"/>
              </a:spcAft>
              <a:buClr>
                <a:schemeClr val="dk1"/>
              </a:buClr>
              <a:buSzPct val="100000"/>
              <a:buFont typeface="Arial"/>
              <a:buChar char="●"/>
            </a:pPr>
            <a:r>
              <a:rPr lang="en">
                <a:solidFill>
                  <a:schemeClr val="dk1"/>
                </a:solidFill>
                <a:latin typeface="Arial"/>
                <a:ea typeface="Arial"/>
                <a:cs typeface="Arial"/>
                <a:sym typeface="Arial"/>
              </a:rPr>
              <a:t>From there access is granted and </a:t>
            </a:r>
            <a:r>
              <a:rPr b="1" lang="en">
                <a:solidFill>
                  <a:schemeClr val="dk1"/>
                </a:solidFill>
                <a:latin typeface="Arial"/>
                <a:ea typeface="Arial"/>
                <a:cs typeface="Arial"/>
                <a:sym typeface="Arial"/>
              </a:rPr>
              <a:t>user </a:t>
            </a:r>
            <a:r>
              <a:rPr lang="en">
                <a:solidFill>
                  <a:schemeClr val="dk1"/>
                </a:solidFill>
                <a:latin typeface="Arial"/>
                <a:ea typeface="Arial"/>
                <a:cs typeface="Arial"/>
                <a:sym typeface="Arial"/>
              </a:rPr>
              <a:t>or </a:t>
            </a:r>
            <a:r>
              <a:rPr b="1" lang="en">
                <a:solidFill>
                  <a:schemeClr val="dk1"/>
                </a:solidFill>
                <a:latin typeface="Arial"/>
                <a:ea typeface="Arial"/>
                <a:cs typeface="Arial"/>
                <a:sym typeface="Arial"/>
              </a:rPr>
              <a:t>admin </a:t>
            </a:r>
            <a:r>
              <a:rPr lang="en">
                <a:solidFill>
                  <a:schemeClr val="dk1"/>
                </a:solidFill>
                <a:latin typeface="Arial"/>
                <a:ea typeface="Arial"/>
                <a:cs typeface="Arial"/>
                <a:sym typeface="Arial"/>
              </a:rPr>
              <a:t>privileges are given</a:t>
            </a:r>
            <a:endParaRPr>
              <a:solidFill>
                <a:schemeClr val="dk1"/>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chemeClr val="dk1"/>
              </a:solidFill>
              <a:latin typeface="Arial"/>
              <a:ea typeface="Arial"/>
              <a:cs typeface="Arial"/>
              <a:sym typeface="Arial"/>
            </a:endParaRPr>
          </a:p>
          <a:p>
            <a:pPr indent="-334327" lvl="0" marL="457200" rtl="0" algn="l">
              <a:lnSpc>
                <a:spcPct val="115000"/>
              </a:lnSpc>
              <a:spcBef>
                <a:spcPts val="0"/>
              </a:spcBef>
              <a:spcAft>
                <a:spcPts val="0"/>
              </a:spcAft>
              <a:buClr>
                <a:schemeClr val="dk1"/>
              </a:buClr>
              <a:buSzPct val="100000"/>
              <a:buFont typeface="Arial"/>
              <a:buChar char="●"/>
            </a:pPr>
            <a:r>
              <a:rPr b="1" lang="en">
                <a:solidFill>
                  <a:schemeClr val="dk1"/>
                </a:solidFill>
                <a:latin typeface="Arial"/>
                <a:ea typeface="Arial"/>
                <a:cs typeface="Arial"/>
                <a:sym typeface="Arial"/>
              </a:rPr>
              <a:t>Admins </a:t>
            </a:r>
            <a:r>
              <a:rPr lang="en">
                <a:solidFill>
                  <a:schemeClr val="dk1"/>
                </a:solidFill>
                <a:latin typeface="Arial"/>
                <a:ea typeface="Arial"/>
                <a:cs typeface="Arial"/>
                <a:sym typeface="Arial"/>
              </a:rPr>
              <a:t>are shown a </a:t>
            </a:r>
            <a:r>
              <a:rPr b="1" lang="en">
                <a:solidFill>
                  <a:schemeClr val="dk1"/>
                </a:solidFill>
                <a:latin typeface="Arial"/>
                <a:ea typeface="Arial"/>
                <a:cs typeface="Arial"/>
                <a:sym typeface="Arial"/>
              </a:rPr>
              <a:t>user list</a:t>
            </a:r>
            <a:r>
              <a:rPr lang="en">
                <a:solidFill>
                  <a:schemeClr val="dk1"/>
                </a:solidFill>
                <a:latin typeface="Arial"/>
                <a:ea typeface="Arial"/>
                <a:cs typeface="Arial"/>
                <a:sym typeface="Arial"/>
              </a:rPr>
              <a:t> where they can: </a:t>
            </a:r>
            <a:endParaRPr>
              <a:solidFill>
                <a:schemeClr val="dk1"/>
              </a:solidFill>
              <a:latin typeface="Arial"/>
              <a:ea typeface="Arial"/>
              <a:cs typeface="Arial"/>
              <a:sym typeface="Arial"/>
            </a:endParaRPr>
          </a:p>
          <a:p>
            <a:pPr indent="-310832" lvl="1" marL="914400" rtl="0" algn="l">
              <a:lnSpc>
                <a:spcPct val="115000"/>
              </a:lnSpc>
              <a:spcBef>
                <a:spcPts val="0"/>
              </a:spcBef>
              <a:spcAft>
                <a:spcPts val="0"/>
              </a:spcAft>
              <a:buClr>
                <a:schemeClr val="dk1"/>
              </a:buClr>
              <a:buSzPct val="100000"/>
              <a:buFont typeface="Arial"/>
              <a:buChar char="○"/>
            </a:pPr>
            <a:r>
              <a:rPr lang="en">
                <a:solidFill>
                  <a:schemeClr val="dk1"/>
                </a:solidFill>
                <a:latin typeface="Arial"/>
                <a:ea typeface="Arial"/>
                <a:cs typeface="Arial"/>
                <a:sym typeface="Arial"/>
              </a:rPr>
              <a:t>Add </a:t>
            </a:r>
            <a:r>
              <a:rPr lang="en">
                <a:solidFill>
                  <a:schemeClr val="dk1"/>
                </a:solidFill>
                <a:latin typeface="Arial"/>
                <a:ea typeface="Arial"/>
                <a:cs typeface="Arial"/>
                <a:sym typeface="Arial"/>
              </a:rPr>
              <a:t>users </a:t>
            </a:r>
            <a:endParaRPr>
              <a:solidFill>
                <a:schemeClr val="dk1"/>
              </a:solidFill>
              <a:latin typeface="Arial"/>
              <a:ea typeface="Arial"/>
              <a:cs typeface="Arial"/>
              <a:sym typeface="Arial"/>
            </a:endParaRPr>
          </a:p>
          <a:p>
            <a:pPr indent="-310832" lvl="1" marL="914400" rtl="0" algn="l">
              <a:lnSpc>
                <a:spcPct val="115000"/>
              </a:lnSpc>
              <a:spcBef>
                <a:spcPts val="0"/>
              </a:spcBef>
              <a:spcAft>
                <a:spcPts val="0"/>
              </a:spcAft>
              <a:buClr>
                <a:schemeClr val="dk1"/>
              </a:buClr>
              <a:buSzPct val="100000"/>
              <a:buFont typeface="Arial"/>
              <a:buChar char="○"/>
            </a:pPr>
            <a:r>
              <a:rPr lang="en">
                <a:solidFill>
                  <a:schemeClr val="dk1"/>
                </a:solidFill>
                <a:latin typeface="Arial"/>
                <a:ea typeface="Arial"/>
                <a:cs typeface="Arial"/>
                <a:sym typeface="Arial"/>
              </a:rPr>
              <a:t>Edit users </a:t>
            </a:r>
            <a:endParaRPr>
              <a:solidFill>
                <a:schemeClr val="dk1"/>
              </a:solidFill>
              <a:latin typeface="Arial"/>
              <a:ea typeface="Arial"/>
              <a:cs typeface="Arial"/>
              <a:sym typeface="Arial"/>
            </a:endParaRPr>
          </a:p>
          <a:p>
            <a:pPr indent="-310832" lvl="1" marL="914400" rtl="0" algn="l">
              <a:lnSpc>
                <a:spcPct val="115000"/>
              </a:lnSpc>
              <a:spcBef>
                <a:spcPts val="0"/>
              </a:spcBef>
              <a:spcAft>
                <a:spcPts val="0"/>
              </a:spcAft>
              <a:buClr>
                <a:schemeClr val="dk1"/>
              </a:buClr>
              <a:buSzPct val="100000"/>
              <a:buFont typeface="Arial"/>
              <a:buChar char="○"/>
            </a:pPr>
            <a:r>
              <a:rPr lang="en">
                <a:solidFill>
                  <a:schemeClr val="dk1"/>
                </a:solidFill>
                <a:latin typeface="Arial"/>
                <a:ea typeface="Arial"/>
                <a:cs typeface="Arial"/>
                <a:sym typeface="Arial"/>
              </a:rPr>
              <a:t>Remove users</a:t>
            </a:r>
            <a:endParaRPr>
              <a:solidFill>
                <a:schemeClr val="dk1"/>
              </a:solidFill>
              <a:latin typeface="Arial"/>
              <a:ea typeface="Arial"/>
              <a:cs typeface="Arial"/>
              <a:sym typeface="Arial"/>
            </a:endParaRPr>
          </a:p>
          <a:p>
            <a:pPr indent="-310832" lvl="1" marL="914400" rtl="0" algn="l">
              <a:lnSpc>
                <a:spcPct val="115000"/>
              </a:lnSpc>
              <a:spcBef>
                <a:spcPts val="0"/>
              </a:spcBef>
              <a:spcAft>
                <a:spcPts val="0"/>
              </a:spcAft>
              <a:buClr>
                <a:schemeClr val="dk1"/>
              </a:buClr>
              <a:buSzPct val="100000"/>
              <a:buFont typeface="Arial"/>
              <a:buChar char="○"/>
            </a:pPr>
            <a:r>
              <a:rPr lang="en">
                <a:solidFill>
                  <a:schemeClr val="dk1"/>
                </a:solidFill>
                <a:latin typeface="Arial"/>
                <a:ea typeface="Arial"/>
                <a:cs typeface="Arial"/>
                <a:sym typeface="Arial"/>
              </a:rPr>
              <a:t>View user contact lists</a:t>
            </a:r>
            <a:endParaRPr>
              <a:solidFill>
                <a:schemeClr val="dk1"/>
              </a:solidFill>
              <a:latin typeface="Arial"/>
              <a:ea typeface="Arial"/>
              <a:cs typeface="Arial"/>
              <a:sym typeface="Arial"/>
            </a:endParaRPr>
          </a:p>
          <a:p>
            <a:pPr indent="-310832" lvl="1" marL="914400" rtl="0" algn="l">
              <a:lnSpc>
                <a:spcPct val="115000"/>
              </a:lnSpc>
              <a:spcBef>
                <a:spcPts val="0"/>
              </a:spcBef>
              <a:spcAft>
                <a:spcPts val="0"/>
              </a:spcAft>
              <a:buClr>
                <a:schemeClr val="dk1"/>
              </a:buClr>
              <a:buSzPct val="100000"/>
              <a:buFont typeface="Arial"/>
              <a:buChar char="○"/>
            </a:pPr>
            <a:r>
              <a:rPr lang="en">
                <a:solidFill>
                  <a:schemeClr val="dk1"/>
                </a:solidFill>
                <a:latin typeface="Arial"/>
                <a:ea typeface="Arial"/>
                <a:cs typeface="Arial"/>
                <a:sym typeface="Arial"/>
              </a:rPr>
              <a:t>View activity logs</a:t>
            </a:r>
            <a:endParaRPr>
              <a:solidFill>
                <a:schemeClr val="dk1"/>
              </a:solidFill>
              <a:latin typeface="Arial"/>
              <a:ea typeface="Arial"/>
              <a:cs typeface="Arial"/>
              <a:sym typeface="Arial"/>
            </a:endParaRPr>
          </a:p>
          <a:p>
            <a:pPr indent="0" lvl="0" marL="914400" rtl="0" algn="l">
              <a:lnSpc>
                <a:spcPct val="115000"/>
              </a:lnSpc>
              <a:spcBef>
                <a:spcPts val="0"/>
              </a:spcBef>
              <a:spcAft>
                <a:spcPts val="0"/>
              </a:spcAft>
              <a:buNone/>
            </a:pPr>
            <a:r>
              <a:t/>
            </a:r>
            <a:endParaRPr>
              <a:solidFill>
                <a:schemeClr val="dk1"/>
              </a:solidFill>
              <a:latin typeface="Arial"/>
              <a:ea typeface="Arial"/>
              <a:cs typeface="Arial"/>
              <a:sym typeface="Arial"/>
            </a:endParaRPr>
          </a:p>
          <a:p>
            <a:pPr indent="-334327" lvl="0" marL="457200" rtl="0" algn="l">
              <a:lnSpc>
                <a:spcPct val="115000"/>
              </a:lnSpc>
              <a:spcBef>
                <a:spcPts val="0"/>
              </a:spcBef>
              <a:spcAft>
                <a:spcPts val="0"/>
              </a:spcAft>
              <a:buClr>
                <a:schemeClr val="dk1"/>
              </a:buClr>
              <a:buSzPct val="100000"/>
              <a:buFont typeface="Arial"/>
              <a:buChar char="●"/>
            </a:pPr>
            <a:r>
              <a:rPr b="1" lang="en">
                <a:solidFill>
                  <a:schemeClr val="dk1"/>
                </a:solidFill>
                <a:latin typeface="Arial"/>
                <a:ea typeface="Arial"/>
                <a:cs typeface="Arial"/>
                <a:sym typeface="Arial"/>
              </a:rPr>
              <a:t>Users </a:t>
            </a:r>
            <a:r>
              <a:rPr lang="en">
                <a:solidFill>
                  <a:schemeClr val="dk1"/>
                </a:solidFill>
                <a:latin typeface="Arial"/>
                <a:ea typeface="Arial"/>
                <a:cs typeface="Arial"/>
                <a:sym typeface="Arial"/>
              </a:rPr>
              <a:t>are shown their </a:t>
            </a:r>
            <a:r>
              <a:rPr b="1" lang="en">
                <a:solidFill>
                  <a:schemeClr val="dk1"/>
                </a:solidFill>
                <a:latin typeface="Arial"/>
                <a:ea typeface="Arial"/>
                <a:cs typeface="Arial"/>
                <a:sym typeface="Arial"/>
              </a:rPr>
              <a:t>contact list</a:t>
            </a:r>
            <a:r>
              <a:rPr lang="en">
                <a:solidFill>
                  <a:schemeClr val="dk1"/>
                </a:solidFill>
                <a:latin typeface="Arial"/>
                <a:ea typeface="Arial"/>
                <a:cs typeface="Arial"/>
                <a:sym typeface="Arial"/>
              </a:rPr>
              <a:t> where they can:</a:t>
            </a:r>
            <a:endParaRPr>
              <a:solidFill>
                <a:schemeClr val="dk1"/>
              </a:solidFill>
              <a:latin typeface="Arial"/>
              <a:ea typeface="Arial"/>
              <a:cs typeface="Arial"/>
              <a:sym typeface="Arial"/>
            </a:endParaRPr>
          </a:p>
          <a:p>
            <a:pPr indent="-310832" lvl="1" marL="914400" rtl="0" algn="l">
              <a:lnSpc>
                <a:spcPct val="115000"/>
              </a:lnSpc>
              <a:spcBef>
                <a:spcPts val="0"/>
              </a:spcBef>
              <a:spcAft>
                <a:spcPts val="0"/>
              </a:spcAft>
              <a:buClr>
                <a:schemeClr val="dk1"/>
              </a:buClr>
              <a:buSzPct val="100000"/>
              <a:buFont typeface="Arial"/>
              <a:buChar char="○"/>
            </a:pPr>
            <a:r>
              <a:rPr lang="en">
                <a:solidFill>
                  <a:schemeClr val="dk1"/>
                </a:solidFill>
                <a:latin typeface="Arial"/>
                <a:ea typeface="Arial"/>
                <a:cs typeface="Arial"/>
                <a:sym typeface="Arial"/>
              </a:rPr>
              <a:t>Add </a:t>
            </a:r>
            <a:r>
              <a:rPr lang="en">
                <a:solidFill>
                  <a:schemeClr val="dk1"/>
                </a:solidFill>
                <a:latin typeface="Arial"/>
                <a:ea typeface="Arial"/>
                <a:cs typeface="Arial"/>
                <a:sym typeface="Arial"/>
              </a:rPr>
              <a:t>contacts</a:t>
            </a:r>
            <a:endParaRPr>
              <a:solidFill>
                <a:schemeClr val="dk1"/>
              </a:solidFill>
              <a:latin typeface="Arial"/>
              <a:ea typeface="Arial"/>
              <a:cs typeface="Arial"/>
              <a:sym typeface="Arial"/>
            </a:endParaRPr>
          </a:p>
          <a:p>
            <a:pPr indent="-310832" lvl="1" marL="914400" rtl="0" algn="l">
              <a:lnSpc>
                <a:spcPct val="115000"/>
              </a:lnSpc>
              <a:spcBef>
                <a:spcPts val="0"/>
              </a:spcBef>
              <a:spcAft>
                <a:spcPts val="0"/>
              </a:spcAft>
              <a:buClr>
                <a:schemeClr val="dk1"/>
              </a:buClr>
              <a:buSzPct val="100000"/>
              <a:buFont typeface="Arial"/>
              <a:buChar char="○"/>
            </a:pPr>
            <a:r>
              <a:rPr lang="en">
                <a:solidFill>
                  <a:schemeClr val="dk1"/>
                </a:solidFill>
                <a:latin typeface="Arial"/>
                <a:ea typeface="Arial"/>
                <a:cs typeface="Arial"/>
                <a:sym typeface="Arial"/>
              </a:rPr>
              <a:t>Edit </a:t>
            </a:r>
            <a:r>
              <a:rPr lang="en">
                <a:solidFill>
                  <a:schemeClr val="dk1"/>
                </a:solidFill>
                <a:latin typeface="Arial"/>
                <a:ea typeface="Arial"/>
                <a:cs typeface="Arial"/>
                <a:sym typeface="Arial"/>
              </a:rPr>
              <a:t>contacts</a:t>
            </a:r>
            <a:endParaRPr>
              <a:solidFill>
                <a:schemeClr val="dk1"/>
              </a:solidFill>
              <a:latin typeface="Arial"/>
              <a:ea typeface="Arial"/>
              <a:cs typeface="Arial"/>
              <a:sym typeface="Arial"/>
            </a:endParaRPr>
          </a:p>
          <a:p>
            <a:pPr indent="-310832" lvl="1" marL="914400" rtl="0" algn="l">
              <a:lnSpc>
                <a:spcPct val="115000"/>
              </a:lnSpc>
              <a:spcBef>
                <a:spcPts val="0"/>
              </a:spcBef>
              <a:spcAft>
                <a:spcPts val="0"/>
              </a:spcAft>
              <a:buClr>
                <a:schemeClr val="dk1"/>
              </a:buClr>
              <a:buSzPct val="100000"/>
              <a:buFont typeface="Arial"/>
              <a:buChar char="○"/>
            </a:pPr>
            <a:r>
              <a:rPr lang="en">
                <a:solidFill>
                  <a:schemeClr val="dk1"/>
                </a:solidFill>
                <a:latin typeface="Arial"/>
                <a:ea typeface="Arial"/>
                <a:cs typeface="Arial"/>
                <a:sym typeface="Arial"/>
              </a:rPr>
              <a:t>Remove contacts</a:t>
            </a:r>
            <a:endParaRPr>
              <a:solidFill>
                <a:schemeClr val="dk1"/>
              </a:solidFill>
              <a:latin typeface="Arial"/>
              <a:ea typeface="Arial"/>
              <a:cs typeface="Arial"/>
              <a:sym typeface="Arial"/>
            </a:endParaRPr>
          </a:p>
          <a:p>
            <a:pPr indent="-310832" lvl="1" marL="914400" rtl="0" algn="l">
              <a:lnSpc>
                <a:spcPct val="115000"/>
              </a:lnSpc>
              <a:spcBef>
                <a:spcPts val="0"/>
              </a:spcBef>
              <a:spcAft>
                <a:spcPts val="0"/>
              </a:spcAft>
              <a:buClr>
                <a:schemeClr val="dk1"/>
              </a:buClr>
              <a:buSzPct val="100000"/>
              <a:buFont typeface="Arial"/>
              <a:buChar char="○"/>
            </a:pPr>
            <a:r>
              <a:rPr lang="en">
                <a:solidFill>
                  <a:schemeClr val="dk1"/>
                </a:solidFill>
                <a:latin typeface="Arial"/>
                <a:ea typeface="Arial"/>
                <a:cs typeface="Arial"/>
                <a:sym typeface="Arial"/>
              </a:rPr>
              <a:t>Edit their profile page &amp; password</a:t>
            </a:r>
            <a:endParaRPr>
              <a:solidFill>
                <a:schemeClr val="dk1"/>
              </a:solidFill>
              <a:latin typeface="Arial"/>
              <a:ea typeface="Arial"/>
              <a:cs typeface="Arial"/>
              <a:sym typeface="Arial"/>
            </a:endParaRPr>
          </a:p>
          <a:p>
            <a:pPr indent="-310832" lvl="1" marL="914400" rtl="0" algn="l">
              <a:lnSpc>
                <a:spcPct val="115000"/>
              </a:lnSpc>
              <a:spcBef>
                <a:spcPts val="0"/>
              </a:spcBef>
              <a:spcAft>
                <a:spcPts val="0"/>
              </a:spcAft>
              <a:buClr>
                <a:schemeClr val="dk1"/>
              </a:buClr>
              <a:buSzPct val="100000"/>
              <a:buFont typeface="Arial"/>
              <a:buChar char="○"/>
            </a:pPr>
            <a:r>
              <a:rPr lang="en">
                <a:solidFill>
                  <a:schemeClr val="dk1"/>
                </a:solidFill>
                <a:latin typeface="Arial"/>
                <a:ea typeface="Arial"/>
                <a:cs typeface="Arial"/>
                <a:sym typeface="Arial"/>
              </a:rPr>
              <a:t>Add &amp; edit company information</a:t>
            </a:r>
            <a:endParaRPr>
              <a:solidFill>
                <a:schemeClr val="dk1"/>
              </a:solidFill>
              <a:latin typeface="Arial"/>
              <a:ea typeface="Arial"/>
              <a:cs typeface="Arial"/>
              <a:sym typeface="Arial"/>
            </a:endParaRPr>
          </a:p>
          <a:p>
            <a:pPr indent="-310832" lvl="1" marL="914400" rtl="0" algn="l">
              <a:lnSpc>
                <a:spcPct val="115000"/>
              </a:lnSpc>
              <a:spcBef>
                <a:spcPts val="0"/>
              </a:spcBef>
              <a:spcAft>
                <a:spcPts val="0"/>
              </a:spcAft>
              <a:buClr>
                <a:schemeClr val="dk1"/>
              </a:buClr>
              <a:buSzPct val="100000"/>
              <a:buFont typeface="Arial"/>
              <a:buChar char="○"/>
            </a:pPr>
            <a:r>
              <a:rPr lang="en">
                <a:solidFill>
                  <a:schemeClr val="dk1"/>
                </a:solidFill>
                <a:latin typeface="Arial"/>
                <a:ea typeface="Arial"/>
                <a:cs typeface="Arial"/>
                <a:sym typeface="Arial"/>
              </a:rPr>
              <a:t>View and organise meetings</a:t>
            </a:r>
            <a:endParaRPr>
              <a:solidFill>
                <a:schemeClr val="dk1"/>
              </a:solidFill>
            </a:endParaRPr>
          </a:p>
        </p:txBody>
      </p:sp>
      <p:sp>
        <p:nvSpPr>
          <p:cNvPr id="405" name="Google Shape;405;p6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pic>
        <p:nvPicPr>
          <p:cNvPr id="410" name="Google Shape;410;p61"/>
          <p:cNvPicPr preferRelativeResize="0"/>
          <p:nvPr/>
        </p:nvPicPr>
        <p:blipFill>
          <a:blip r:embed="rId3">
            <a:alphaModFix/>
          </a:blip>
          <a:stretch>
            <a:fillRect/>
          </a:stretch>
        </p:blipFill>
        <p:spPr>
          <a:xfrm>
            <a:off x="609038" y="98013"/>
            <a:ext cx="7925924" cy="4947475"/>
          </a:xfrm>
          <a:prstGeom prst="rect">
            <a:avLst/>
          </a:prstGeom>
          <a:noFill/>
          <a:ln>
            <a:noFill/>
          </a:ln>
        </p:spPr>
      </p:pic>
      <p:sp>
        <p:nvSpPr>
          <p:cNvPr id="411" name="Google Shape;411;p6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 To manage contact information for multiple users.</a:t>
            </a:r>
            <a:endParaRPr/>
          </a:p>
        </p:txBody>
      </p:sp>
      <p:sp>
        <p:nvSpPr>
          <p:cNvPr id="84" name="Google Shape;84;p17"/>
          <p:cNvSpPr txBox="1"/>
          <p:nvPr>
            <p:ph idx="1" type="body"/>
          </p:nvPr>
        </p:nvSpPr>
        <p:spPr>
          <a:xfrm>
            <a:off x="311700" y="1685875"/>
            <a:ext cx="8520600" cy="2850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000">
                <a:solidFill>
                  <a:schemeClr val="dk1"/>
                </a:solidFill>
              </a:rPr>
              <a:t>(i.e. cell number, home number, fax number, address).</a:t>
            </a:r>
            <a:endParaRPr sz="2000">
              <a:solidFill>
                <a:schemeClr val="dk1"/>
              </a:solidFill>
            </a:endParaRPr>
          </a:p>
          <a:p>
            <a:pPr indent="0" lvl="0" marL="0" rtl="0" algn="l">
              <a:spcBef>
                <a:spcPts val="1200"/>
              </a:spcBef>
              <a:spcAft>
                <a:spcPts val="0"/>
              </a:spcAft>
              <a:buNone/>
            </a:pPr>
            <a:r>
              <a:rPr lang="en" sz="2000">
                <a:solidFill>
                  <a:schemeClr val="dk1"/>
                </a:solidFill>
              </a:rPr>
              <a:t>Key Features: </a:t>
            </a:r>
            <a:endParaRPr sz="2000">
              <a:solidFill>
                <a:schemeClr val="dk1"/>
              </a:solidFill>
            </a:endParaRPr>
          </a:p>
          <a:p>
            <a:pPr indent="-355600" lvl="0" marL="914400" rtl="0" algn="l">
              <a:spcBef>
                <a:spcPts val="1200"/>
              </a:spcBef>
              <a:spcAft>
                <a:spcPts val="0"/>
              </a:spcAft>
              <a:buClr>
                <a:schemeClr val="dk1"/>
              </a:buClr>
              <a:buSzPts val="2000"/>
              <a:buChar char="●"/>
            </a:pPr>
            <a:r>
              <a:rPr lang="en" sz="2000">
                <a:solidFill>
                  <a:schemeClr val="dk1"/>
                </a:solidFill>
              </a:rPr>
              <a:t>Add a user </a:t>
            </a:r>
            <a:endParaRPr sz="2000">
              <a:solidFill>
                <a:schemeClr val="dk1"/>
              </a:solidFill>
            </a:endParaRPr>
          </a:p>
          <a:p>
            <a:pPr indent="-355600" lvl="0" marL="914400" rtl="0" algn="l">
              <a:spcBef>
                <a:spcPts val="0"/>
              </a:spcBef>
              <a:spcAft>
                <a:spcPts val="0"/>
              </a:spcAft>
              <a:buClr>
                <a:schemeClr val="dk1"/>
              </a:buClr>
              <a:buSzPts val="2000"/>
              <a:buChar char="●"/>
            </a:pPr>
            <a:r>
              <a:rPr lang="en" sz="2000">
                <a:solidFill>
                  <a:schemeClr val="dk1"/>
                </a:solidFill>
              </a:rPr>
              <a:t>Remove a user </a:t>
            </a:r>
            <a:endParaRPr sz="2000">
              <a:solidFill>
                <a:schemeClr val="dk1"/>
              </a:solidFill>
            </a:endParaRPr>
          </a:p>
          <a:p>
            <a:pPr indent="-355600" lvl="0" marL="914400" rtl="0" algn="l">
              <a:spcBef>
                <a:spcPts val="0"/>
              </a:spcBef>
              <a:spcAft>
                <a:spcPts val="0"/>
              </a:spcAft>
              <a:buClr>
                <a:schemeClr val="dk1"/>
              </a:buClr>
              <a:buSzPts val="2000"/>
              <a:buChar char="●"/>
            </a:pPr>
            <a:r>
              <a:rPr lang="en" sz="2000">
                <a:solidFill>
                  <a:schemeClr val="dk1"/>
                </a:solidFill>
              </a:rPr>
              <a:t>Edit the contact </a:t>
            </a:r>
            <a:r>
              <a:rPr lang="en" sz="2000">
                <a:solidFill>
                  <a:schemeClr val="dk1"/>
                </a:solidFill>
              </a:rPr>
              <a:t>records</a:t>
            </a:r>
            <a:r>
              <a:rPr lang="en" sz="2000">
                <a:solidFill>
                  <a:schemeClr val="dk1"/>
                </a:solidFill>
              </a:rPr>
              <a:t> </a:t>
            </a:r>
            <a:endParaRPr sz="2000">
              <a:solidFill>
                <a:schemeClr val="dk1"/>
              </a:solidFill>
            </a:endParaRPr>
          </a:p>
          <a:p>
            <a:pPr indent="-355600" lvl="0" marL="914400" rtl="0" algn="l">
              <a:spcBef>
                <a:spcPts val="0"/>
              </a:spcBef>
              <a:spcAft>
                <a:spcPts val="0"/>
              </a:spcAft>
              <a:buClr>
                <a:schemeClr val="dk1"/>
              </a:buClr>
              <a:buSzPts val="2000"/>
              <a:buChar char="●"/>
            </a:pPr>
            <a:r>
              <a:rPr lang="en" sz="2000">
                <a:solidFill>
                  <a:schemeClr val="dk1"/>
                </a:solidFill>
              </a:rPr>
              <a:t>Search through contacts  </a:t>
            </a:r>
            <a:endParaRPr sz="2000">
              <a:solidFill>
                <a:schemeClr val="dk1"/>
              </a:solidFill>
            </a:endParaRPr>
          </a:p>
          <a:p>
            <a:pPr indent="0" lvl="0" marL="0" rtl="0" algn="l">
              <a:spcBef>
                <a:spcPts val="1200"/>
              </a:spcBef>
              <a:spcAft>
                <a:spcPts val="1200"/>
              </a:spcAft>
              <a:buNone/>
            </a:pPr>
            <a:r>
              <a:t/>
            </a:r>
            <a:endParaRPr sz="2000">
              <a:solidFill>
                <a:schemeClr val="dk1"/>
              </a:solidFill>
            </a:endParaRPr>
          </a:p>
        </p:txBody>
      </p:sp>
      <p:sp>
        <p:nvSpPr>
          <p:cNvPr id="85" name="Google Shape;85;p1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2"/>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Security Measurements </a:t>
            </a:r>
            <a:endParaRPr/>
          </a:p>
        </p:txBody>
      </p:sp>
      <p:sp>
        <p:nvSpPr>
          <p:cNvPr id="417" name="Google Shape;417;p6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 Control </a:t>
            </a:r>
            <a:endParaRPr/>
          </a:p>
        </p:txBody>
      </p:sp>
      <p:sp>
        <p:nvSpPr>
          <p:cNvPr id="423" name="Google Shape;423;p63"/>
          <p:cNvSpPr txBox="1"/>
          <p:nvPr>
            <p:ph idx="1" type="body"/>
          </p:nvPr>
        </p:nvSpPr>
        <p:spPr>
          <a:xfrm>
            <a:off x="311700" y="1172825"/>
            <a:ext cx="3999900" cy="35877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sz="2350">
                <a:solidFill>
                  <a:schemeClr val="dk1"/>
                </a:solidFill>
              </a:rPr>
              <a:t>Admin User</a:t>
            </a:r>
            <a:endParaRPr sz="2350">
              <a:solidFill>
                <a:schemeClr val="dk1"/>
              </a:solidFill>
            </a:endParaRPr>
          </a:p>
          <a:p>
            <a:pPr indent="-331590" lvl="0" marL="457200" rtl="0" algn="l">
              <a:spcBef>
                <a:spcPts val="1200"/>
              </a:spcBef>
              <a:spcAft>
                <a:spcPts val="0"/>
              </a:spcAft>
              <a:buClr>
                <a:schemeClr val="dk1"/>
              </a:buClr>
              <a:buSzPct val="100000"/>
              <a:buChar char="●"/>
            </a:pPr>
            <a:r>
              <a:rPr lang="en" sz="1908">
                <a:solidFill>
                  <a:schemeClr val="dk1"/>
                </a:solidFill>
              </a:rPr>
              <a:t>Granted all </a:t>
            </a:r>
            <a:r>
              <a:rPr lang="en" sz="1908">
                <a:solidFill>
                  <a:schemeClr val="dk1"/>
                </a:solidFill>
              </a:rPr>
              <a:t>privileges</a:t>
            </a:r>
            <a:r>
              <a:rPr lang="en" sz="1908">
                <a:solidFill>
                  <a:schemeClr val="dk1"/>
                </a:solidFill>
              </a:rPr>
              <a:t> to all the tables in the database:</a:t>
            </a:r>
            <a:endParaRPr sz="1908">
              <a:solidFill>
                <a:schemeClr val="dk1"/>
              </a:solidFill>
            </a:endParaRPr>
          </a:p>
          <a:p>
            <a:pPr indent="-326192" lvl="1" marL="914400" rtl="0" algn="l">
              <a:spcBef>
                <a:spcPts val="0"/>
              </a:spcBef>
              <a:spcAft>
                <a:spcPts val="0"/>
              </a:spcAft>
              <a:buClr>
                <a:schemeClr val="dk1"/>
              </a:buClr>
              <a:buSzPct val="100000"/>
              <a:buChar char="○"/>
            </a:pPr>
            <a:r>
              <a:rPr b="1" lang="en" sz="1808">
                <a:solidFill>
                  <a:schemeClr val="dk1"/>
                </a:solidFill>
              </a:rPr>
              <a:t>Creating a new table </a:t>
            </a:r>
            <a:endParaRPr b="1" sz="1808">
              <a:solidFill>
                <a:schemeClr val="dk1"/>
              </a:solidFill>
            </a:endParaRPr>
          </a:p>
          <a:p>
            <a:pPr indent="-326192" lvl="1" marL="914400" rtl="0" algn="l">
              <a:spcBef>
                <a:spcPts val="0"/>
              </a:spcBef>
              <a:spcAft>
                <a:spcPts val="0"/>
              </a:spcAft>
              <a:buClr>
                <a:schemeClr val="dk1"/>
              </a:buClr>
              <a:buSzPct val="100000"/>
              <a:buChar char="○"/>
            </a:pPr>
            <a:r>
              <a:rPr lang="en" sz="1808">
                <a:solidFill>
                  <a:schemeClr val="dk1"/>
                </a:solidFill>
              </a:rPr>
              <a:t>Reading data from a table </a:t>
            </a:r>
            <a:endParaRPr sz="1808">
              <a:solidFill>
                <a:schemeClr val="dk1"/>
              </a:solidFill>
            </a:endParaRPr>
          </a:p>
          <a:p>
            <a:pPr indent="-326192" lvl="1" marL="914400" rtl="0" algn="l">
              <a:spcBef>
                <a:spcPts val="0"/>
              </a:spcBef>
              <a:spcAft>
                <a:spcPts val="0"/>
              </a:spcAft>
              <a:buClr>
                <a:schemeClr val="dk1"/>
              </a:buClr>
              <a:buSzPct val="100000"/>
              <a:buChar char="○"/>
            </a:pPr>
            <a:r>
              <a:rPr lang="en" sz="1808">
                <a:solidFill>
                  <a:schemeClr val="dk1"/>
                </a:solidFill>
              </a:rPr>
              <a:t>Adding a new row to a table </a:t>
            </a:r>
            <a:endParaRPr sz="1808">
              <a:solidFill>
                <a:schemeClr val="dk1"/>
              </a:solidFill>
            </a:endParaRPr>
          </a:p>
          <a:p>
            <a:pPr indent="-326192" lvl="1" marL="914400" rtl="0" algn="l">
              <a:spcBef>
                <a:spcPts val="0"/>
              </a:spcBef>
              <a:spcAft>
                <a:spcPts val="0"/>
              </a:spcAft>
              <a:buClr>
                <a:schemeClr val="dk1"/>
              </a:buClr>
              <a:buSzPct val="100000"/>
              <a:buChar char="○"/>
            </a:pPr>
            <a:r>
              <a:rPr lang="en" sz="1808">
                <a:solidFill>
                  <a:schemeClr val="dk1"/>
                </a:solidFill>
              </a:rPr>
              <a:t>Modifying existing data </a:t>
            </a:r>
            <a:endParaRPr sz="1808">
              <a:solidFill>
                <a:schemeClr val="dk1"/>
              </a:solidFill>
            </a:endParaRPr>
          </a:p>
          <a:p>
            <a:pPr indent="-326192" lvl="1" marL="914400" rtl="0" algn="l">
              <a:spcBef>
                <a:spcPts val="0"/>
              </a:spcBef>
              <a:spcAft>
                <a:spcPts val="0"/>
              </a:spcAft>
              <a:buClr>
                <a:schemeClr val="dk1"/>
              </a:buClr>
              <a:buSzPct val="100000"/>
              <a:buChar char="○"/>
            </a:pPr>
            <a:r>
              <a:rPr b="1" lang="en" sz="1808">
                <a:solidFill>
                  <a:schemeClr val="dk1"/>
                </a:solidFill>
              </a:rPr>
              <a:t>Removing rows </a:t>
            </a:r>
            <a:endParaRPr b="1" sz="1808">
              <a:solidFill>
                <a:schemeClr val="dk1"/>
              </a:solidFill>
            </a:endParaRPr>
          </a:p>
          <a:p>
            <a:pPr indent="-326192" lvl="1" marL="914400" rtl="0" algn="l">
              <a:spcBef>
                <a:spcPts val="0"/>
              </a:spcBef>
              <a:spcAft>
                <a:spcPts val="0"/>
              </a:spcAft>
              <a:buClr>
                <a:schemeClr val="dk1"/>
              </a:buClr>
              <a:buSzPct val="100000"/>
              <a:buChar char="○"/>
            </a:pPr>
            <a:r>
              <a:rPr b="1" lang="en" sz="1808">
                <a:solidFill>
                  <a:schemeClr val="dk1"/>
                </a:solidFill>
              </a:rPr>
              <a:t>Deleting a table </a:t>
            </a:r>
            <a:endParaRPr b="1" sz="1808">
              <a:solidFill>
                <a:schemeClr val="dk1"/>
              </a:solidFill>
            </a:endParaRPr>
          </a:p>
          <a:p>
            <a:pPr indent="-326192" lvl="1" marL="914400" rtl="0" algn="l">
              <a:spcBef>
                <a:spcPts val="0"/>
              </a:spcBef>
              <a:spcAft>
                <a:spcPts val="0"/>
              </a:spcAft>
              <a:buClr>
                <a:schemeClr val="dk1"/>
              </a:buClr>
              <a:buSzPct val="100000"/>
              <a:buChar char="○"/>
            </a:pPr>
            <a:r>
              <a:rPr b="1" lang="en" sz="1808">
                <a:solidFill>
                  <a:schemeClr val="dk1"/>
                </a:solidFill>
              </a:rPr>
              <a:t>Modifying</a:t>
            </a:r>
            <a:r>
              <a:rPr b="1" lang="en" sz="1808">
                <a:solidFill>
                  <a:schemeClr val="dk1"/>
                </a:solidFill>
              </a:rPr>
              <a:t> table structure </a:t>
            </a:r>
            <a:endParaRPr b="1" sz="1808">
              <a:solidFill>
                <a:schemeClr val="dk1"/>
              </a:solidFill>
            </a:endParaRPr>
          </a:p>
          <a:p>
            <a:pPr indent="-326192" lvl="1" marL="914400" rtl="0" algn="l">
              <a:spcBef>
                <a:spcPts val="0"/>
              </a:spcBef>
              <a:spcAft>
                <a:spcPts val="0"/>
              </a:spcAft>
              <a:buClr>
                <a:schemeClr val="dk1"/>
              </a:buClr>
              <a:buSzPct val="100000"/>
              <a:buChar char="○"/>
            </a:pPr>
            <a:r>
              <a:rPr b="1" lang="en" sz="1808">
                <a:solidFill>
                  <a:schemeClr val="dk1"/>
                </a:solidFill>
              </a:rPr>
              <a:t>Granting </a:t>
            </a:r>
            <a:r>
              <a:rPr b="1" lang="en" sz="1808">
                <a:solidFill>
                  <a:schemeClr val="dk1"/>
                </a:solidFill>
              </a:rPr>
              <a:t>privileges</a:t>
            </a:r>
            <a:r>
              <a:rPr b="1" lang="en" sz="1808">
                <a:solidFill>
                  <a:schemeClr val="dk1"/>
                </a:solidFill>
              </a:rPr>
              <a:t> to other users  </a:t>
            </a:r>
            <a:endParaRPr b="1" sz="1808">
              <a:solidFill>
                <a:schemeClr val="dk1"/>
              </a:solidFill>
            </a:endParaRPr>
          </a:p>
          <a:p>
            <a:pPr indent="0" lvl="0" marL="457200" rtl="0" algn="l">
              <a:spcBef>
                <a:spcPts val="1200"/>
              </a:spcBef>
              <a:spcAft>
                <a:spcPts val="1200"/>
              </a:spcAft>
              <a:buNone/>
            </a:pPr>
            <a:r>
              <a:t/>
            </a:r>
            <a:endParaRPr sz="1500">
              <a:solidFill>
                <a:schemeClr val="dk1"/>
              </a:solidFill>
            </a:endParaRPr>
          </a:p>
        </p:txBody>
      </p:sp>
      <p:sp>
        <p:nvSpPr>
          <p:cNvPr id="424" name="Google Shape;424;p63"/>
          <p:cNvSpPr txBox="1"/>
          <p:nvPr>
            <p:ph idx="2" type="body"/>
          </p:nvPr>
        </p:nvSpPr>
        <p:spPr>
          <a:xfrm>
            <a:off x="4832400" y="1113425"/>
            <a:ext cx="3999900" cy="3551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000">
                <a:solidFill>
                  <a:schemeClr val="dk1"/>
                </a:solidFill>
              </a:rPr>
              <a:t>Normal User</a:t>
            </a:r>
            <a:endParaRPr sz="2000">
              <a:solidFill>
                <a:schemeClr val="dk1"/>
              </a:solidFill>
            </a:endParaRPr>
          </a:p>
          <a:p>
            <a:pPr indent="-336550" lvl="0" marL="457200" rtl="0" algn="l">
              <a:spcBef>
                <a:spcPts val="1200"/>
              </a:spcBef>
              <a:spcAft>
                <a:spcPts val="0"/>
              </a:spcAft>
              <a:buClr>
                <a:schemeClr val="dk1"/>
              </a:buClr>
              <a:buSzPts val="1700"/>
              <a:buChar char="●"/>
            </a:pPr>
            <a:r>
              <a:rPr lang="en" sz="1700">
                <a:solidFill>
                  <a:schemeClr val="dk1"/>
                </a:solidFill>
              </a:rPr>
              <a:t>For a regular user only viewing, inserting and updating privileges will be assigned.</a:t>
            </a:r>
            <a:r>
              <a:rPr lang="en" sz="1700">
                <a:solidFill>
                  <a:schemeClr val="dk1"/>
                </a:solidFill>
              </a:rPr>
              <a:t> </a:t>
            </a:r>
            <a:endParaRPr sz="17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Reading data from a table </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Adding a new row to a table </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Modifying existing data </a:t>
            </a:r>
            <a:endParaRPr sz="1600">
              <a:solidFill>
                <a:schemeClr val="dk1"/>
              </a:solidFill>
            </a:endParaRPr>
          </a:p>
          <a:p>
            <a:pPr indent="0" lvl="0" marL="914400" rtl="0" algn="l">
              <a:spcBef>
                <a:spcPts val="1200"/>
              </a:spcBef>
              <a:spcAft>
                <a:spcPts val="0"/>
              </a:spcAft>
              <a:buNone/>
            </a:pPr>
            <a:r>
              <a:t/>
            </a:r>
            <a:endParaRPr sz="1900">
              <a:solidFill>
                <a:schemeClr val="dk1"/>
              </a:solidFill>
            </a:endParaRPr>
          </a:p>
          <a:p>
            <a:pPr indent="-349250" lvl="0" marL="914400" rtl="0" algn="l">
              <a:spcBef>
                <a:spcPts val="1200"/>
              </a:spcBef>
              <a:spcAft>
                <a:spcPts val="0"/>
              </a:spcAft>
              <a:buClr>
                <a:schemeClr val="dk1"/>
              </a:buClr>
              <a:buSzPts val="1900"/>
              <a:buChar char="●"/>
            </a:pPr>
            <a:r>
              <a:rPr lang="en" sz="1900">
                <a:solidFill>
                  <a:schemeClr val="dk1"/>
                </a:solidFill>
              </a:rPr>
              <a:t>Does Not</a:t>
            </a:r>
            <a:r>
              <a:rPr lang="en" sz="1900">
                <a:solidFill>
                  <a:schemeClr val="dk1"/>
                </a:solidFill>
              </a:rPr>
              <a:t> have </a:t>
            </a:r>
            <a:endParaRPr sz="1900">
              <a:solidFill>
                <a:schemeClr val="dk1"/>
              </a:solidFill>
            </a:endParaRPr>
          </a:p>
          <a:p>
            <a:pPr indent="-336550" lvl="1" marL="1371600" rtl="0" algn="l">
              <a:spcBef>
                <a:spcPts val="0"/>
              </a:spcBef>
              <a:spcAft>
                <a:spcPts val="0"/>
              </a:spcAft>
              <a:buClr>
                <a:schemeClr val="dk1"/>
              </a:buClr>
              <a:buSzPts val="1700"/>
              <a:buChar char="○"/>
            </a:pPr>
            <a:r>
              <a:rPr lang="en" sz="1700">
                <a:solidFill>
                  <a:schemeClr val="dk1"/>
                </a:solidFill>
              </a:rPr>
              <a:t>The bolded on the left </a:t>
            </a:r>
            <a:endParaRPr sz="1700">
              <a:solidFill>
                <a:schemeClr val="dk1"/>
              </a:solidFill>
            </a:endParaRPr>
          </a:p>
        </p:txBody>
      </p:sp>
      <p:sp>
        <p:nvSpPr>
          <p:cNvPr id="425" name="Google Shape;425;p6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4"/>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Inference Control </a:t>
            </a:r>
            <a:endParaRPr/>
          </a:p>
        </p:txBody>
      </p:sp>
      <p:sp>
        <p:nvSpPr>
          <p:cNvPr id="431" name="Google Shape;431;p64"/>
          <p:cNvSpPr txBox="1"/>
          <p:nvPr>
            <p:ph idx="1" type="body"/>
          </p:nvPr>
        </p:nvSpPr>
        <p:spPr>
          <a:xfrm>
            <a:off x="311700" y="1017725"/>
            <a:ext cx="4169700" cy="3947100"/>
          </a:xfrm>
          <a:prstGeom prst="rect">
            <a:avLst/>
          </a:prstGeom>
        </p:spPr>
        <p:txBody>
          <a:bodyPr anchorCtr="0" anchor="t" bIns="91425" lIns="91425" spcFirstLastPara="1" rIns="91425" wrap="square" tIns="91425">
            <a:normAutofit fontScale="85000"/>
          </a:bodyPr>
          <a:lstStyle/>
          <a:p>
            <a:pPr indent="-325755" lvl="0" marL="457200" rtl="0" algn="l">
              <a:lnSpc>
                <a:spcPct val="150000"/>
              </a:lnSpc>
              <a:spcBef>
                <a:spcPts val="0"/>
              </a:spcBef>
              <a:spcAft>
                <a:spcPts val="0"/>
              </a:spcAft>
              <a:buClr>
                <a:schemeClr val="dk1"/>
              </a:buClr>
              <a:buSzPct val="100000"/>
              <a:buChar char="●"/>
            </a:pPr>
            <a:r>
              <a:rPr lang="en" sz="1800">
                <a:solidFill>
                  <a:schemeClr val="dk1"/>
                </a:solidFill>
              </a:rPr>
              <a:t>Create “administrator” role to manage group access. </a:t>
            </a:r>
            <a:endParaRPr sz="1800">
              <a:solidFill>
                <a:schemeClr val="dk1"/>
              </a:solidFill>
            </a:endParaRPr>
          </a:p>
          <a:p>
            <a:pPr indent="-325755" lvl="0" marL="457200" rtl="0" algn="l">
              <a:lnSpc>
                <a:spcPct val="150000"/>
              </a:lnSpc>
              <a:spcBef>
                <a:spcPts val="0"/>
              </a:spcBef>
              <a:spcAft>
                <a:spcPts val="0"/>
              </a:spcAft>
              <a:buClr>
                <a:schemeClr val="dk1"/>
              </a:buClr>
              <a:buSzPct val="100000"/>
              <a:buChar char="●"/>
            </a:pPr>
            <a:r>
              <a:rPr lang="en" sz="1800">
                <a:solidFill>
                  <a:schemeClr val="dk1"/>
                </a:solidFill>
              </a:rPr>
              <a:t>The role is granted to a user labeled “admin_user”.</a:t>
            </a:r>
            <a:endParaRPr sz="1800">
              <a:solidFill>
                <a:schemeClr val="dk1"/>
              </a:solidFill>
            </a:endParaRPr>
          </a:p>
          <a:p>
            <a:pPr indent="-325755" lvl="0" marL="457200" rtl="0" algn="l">
              <a:lnSpc>
                <a:spcPct val="150000"/>
              </a:lnSpc>
              <a:spcBef>
                <a:spcPts val="0"/>
              </a:spcBef>
              <a:spcAft>
                <a:spcPts val="0"/>
              </a:spcAft>
              <a:buClr>
                <a:schemeClr val="dk1"/>
              </a:buClr>
              <a:buSzPct val="100000"/>
              <a:buChar char="●"/>
            </a:pPr>
            <a:r>
              <a:rPr lang="en" sz="1800">
                <a:solidFill>
                  <a:schemeClr val="dk1"/>
                </a:solidFill>
              </a:rPr>
              <a:t>Creating a view </a:t>
            </a:r>
            <a:endParaRPr sz="1800">
              <a:solidFill>
                <a:schemeClr val="dk1"/>
              </a:solidFill>
            </a:endParaRPr>
          </a:p>
          <a:p>
            <a:pPr indent="-325755" lvl="1" marL="914400" rtl="0" algn="l">
              <a:lnSpc>
                <a:spcPct val="150000"/>
              </a:lnSpc>
              <a:spcBef>
                <a:spcPts val="0"/>
              </a:spcBef>
              <a:spcAft>
                <a:spcPts val="0"/>
              </a:spcAft>
              <a:buClr>
                <a:schemeClr val="dk1"/>
              </a:buClr>
              <a:buSzPct val="100000"/>
              <a:buChar char="○"/>
            </a:pPr>
            <a:r>
              <a:rPr lang="en" sz="1800">
                <a:solidFill>
                  <a:schemeClr val="dk1"/>
                </a:solidFill>
              </a:rPr>
              <a:t>we create a view to know how many contacts the database has and what is the average age of the contacts.</a:t>
            </a:r>
            <a:endParaRPr sz="1800">
              <a:solidFill>
                <a:schemeClr val="dk1"/>
              </a:solidFill>
            </a:endParaRPr>
          </a:p>
          <a:p>
            <a:pPr indent="-325755" lvl="0" marL="457200" rtl="0" algn="l">
              <a:lnSpc>
                <a:spcPct val="150000"/>
              </a:lnSpc>
              <a:spcBef>
                <a:spcPts val="0"/>
              </a:spcBef>
              <a:spcAft>
                <a:spcPts val="0"/>
              </a:spcAft>
              <a:buClr>
                <a:schemeClr val="dk1"/>
              </a:buClr>
              <a:buSzPct val="100000"/>
              <a:buChar char="●"/>
            </a:pPr>
            <a:r>
              <a:rPr lang="en" sz="1800">
                <a:solidFill>
                  <a:schemeClr val="dk1"/>
                </a:solidFill>
              </a:rPr>
              <a:t>Granting </a:t>
            </a:r>
            <a:r>
              <a:rPr lang="en" sz="1800">
                <a:solidFill>
                  <a:schemeClr val="dk1"/>
                </a:solidFill>
              </a:rPr>
              <a:t>privileges</a:t>
            </a:r>
            <a:r>
              <a:rPr lang="en" sz="1800">
                <a:solidFill>
                  <a:schemeClr val="dk1"/>
                </a:solidFill>
              </a:rPr>
              <a:t> to the view. </a:t>
            </a:r>
            <a:endParaRPr sz="1800">
              <a:solidFill>
                <a:schemeClr val="dk1"/>
              </a:solidFill>
            </a:endParaRPr>
          </a:p>
          <a:p>
            <a:pPr indent="-325755" lvl="0" marL="457200" rtl="0" algn="l">
              <a:lnSpc>
                <a:spcPct val="150000"/>
              </a:lnSpc>
              <a:spcBef>
                <a:spcPts val="0"/>
              </a:spcBef>
              <a:spcAft>
                <a:spcPts val="0"/>
              </a:spcAft>
              <a:buClr>
                <a:schemeClr val="dk1"/>
              </a:buClr>
              <a:buSzPct val="100000"/>
              <a:buChar char="●"/>
            </a:pPr>
            <a:r>
              <a:rPr lang="en" sz="1800">
                <a:solidFill>
                  <a:schemeClr val="dk1"/>
                </a:solidFill>
              </a:rPr>
              <a:t>Accessing</a:t>
            </a:r>
            <a:r>
              <a:rPr lang="en" sz="1800">
                <a:solidFill>
                  <a:schemeClr val="dk1"/>
                </a:solidFill>
              </a:rPr>
              <a:t>  “admin_user” and querying to view.</a:t>
            </a:r>
            <a:endParaRPr sz="1800">
              <a:solidFill>
                <a:schemeClr val="dk1"/>
              </a:solidFill>
            </a:endParaRPr>
          </a:p>
        </p:txBody>
      </p:sp>
      <p:sp>
        <p:nvSpPr>
          <p:cNvPr id="432" name="Google Shape;432;p6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33" name="Google Shape;433;p64"/>
          <p:cNvSpPr txBox="1"/>
          <p:nvPr>
            <p:ph idx="1" type="body"/>
          </p:nvPr>
        </p:nvSpPr>
        <p:spPr>
          <a:xfrm>
            <a:off x="4481400" y="1017725"/>
            <a:ext cx="4467000" cy="624900"/>
          </a:xfrm>
          <a:prstGeom prst="rect">
            <a:avLst/>
          </a:prstGeom>
          <a:solidFill>
            <a:srgbClr val="2B2B2B"/>
          </a:solidFill>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CC28C"/>
                </a:solidFill>
                <a:highlight>
                  <a:srgbClr val="333333"/>
                </a:highlight>
                <a:latin typeface="Consolas"/>
                <a:ea typeface="Consolas"/>
                <a:cs typeface="Consolas"/>
                <a:sym typeface="Consolas"/>
              </a:rPr>
              <a:t>CREATE</a:t>
            </a:r>
            <a:r>
              <a:rPr lang="en" sz="1500">
                <a:solidFill>
                  <a:srgbClr val="FFFFFF"/>
                </a:solidFill>
                <a:highlight>
                  <a:srgbClr val="333333"/>
                </a:highlight>
                <a:latin typeface="Consolas"/>
                <a:ea typeface="Consolas"/>
                <a:cs typeface="Consolas"/>
                <a:sym typeface="Consolas"/>
              </a:rPr>
              <a:t> </a:t>
            </a:r>
            <a:r>
              <a:rPr lang="en" sz="1500">
                <a:solidFill>
                  <a:srgbClr val="FCC28C"/>
                </a:solidFill>
                <a:highlight>
                  <a:srgbClr val="333333"/>
                </a:highlight>
                <a:latin typeface="Consolas"/>
                <a:ea typeface="Consolas"/>
                <a:cs typeface="Consolas"/>
                <a:sym typeface="Consolas"/>
              </a:rPr>
              <a:t>ROLE</a:t>
            </a:r>
            <a:r>
              <a:rPr lang="en" sz="1500">
                <a:solidFill>
                  <a:srgbClr val="FFFFFF"/>
                </a:solidFill>
                <a:highlight>
                  <a:srgbClr val="333333"/>
                </a:highlight>
                <a:latin typeface="Consolas"/>
                <a:ea typeface="Consolas"/>
                <a:cs typeface="Consolas"/>
                <a:sym typeface="Consolas"/>
              </a:rPr>
              <a:t> </a:t>
            </a:r>
            <a:r>
              <a:rPr lang="en" sz="1500">
                <a:solidFill>
                  <a:srgbClr val="A2FCA2"/>
                </a:solidFill>
                <a:highlight>
                  <a:srgbClr val="333333"/>
                </a:highlight>
                <a:latin typeface="Consolas"/>
                <a:ea typeface="Consolas"/>
                <a:cs typeface="Consolas"/>
                <a:sym typeface="Consolas"/>
              </a:rPr>
              <a:t>'administrator'</a:t>
            </a:r>
            <a:r>
              <a:rPr lang="en" sz="1500">
                <a:solidFill>
                  <a:srgbClr val="FFFFFF"/>
                </a:solidFill>
                <a:highlight>
                  <a:srgbClr val="333333"/>
                </a:highlight>
                <a:latin typeface="Consolas"/>
                <a:ea typeface="Consolas"/>
                <a:cs typeface="Consolas"/>
                <a:sym typeface="Consolas"/>
              </a:rPr>
              <a:t>;</a:t>
            </a:r>
            <a:endParaRPr sz="15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800">
              <a:solidFill>
                <a:schemeClr val="dk1"/>
              </a:solidFill>
            </a:endParaRPr>
          </a:p>
        </p:txBody>
      </p:sp>
      <p:sp>
        <p:nvSpPr>
          <p:cNvPr id="434" name="Google Shape;434;p64"/>
          <p:cNvSpPr txBox="1"/>
          <p:nvPr>
            <p:ph idx="1" type="body"/>
          </p:nvPr>
        </p:nvSpPr>
        <p:spPr>
          <a:xfrm>
            <a:off x="4481400" y="1642625"/>
            <a:ext cx="4467000" cy="624900"/>
          </a:xfrm>
          <a:prstGeom prst="rect">
            <a:avLst/>
          </a:prstGeom>
          <a:solidFill>
            <a:srgbClr val="2B2B2B"/>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CC28C"/>
                </a:solidFill>
                <a:highlight>
                  <a:srgbClr val="333333"/>
                </a:highlight>
                <a:latin typeface="Consolas"/>
                <a:ea typeface="Consolas"/>
                <a:cs typeface="Consolas"/>
                <a:sym typeface="Consolas"/>
              </a:rPr>
              <a:t>GRANT</a:t>
            </a:r>
            <a:r>
              <a:rPr lang="en">
                <a:solidFill>
                  <a:schemeClr val="dk1"/>
                </a:solidFill>
                <a:highlight>
                  <a:srgbClr val="333333"/>
                </a:highlight>
                <a:latin typeface="Consolas"/>
                <a:ea typeface="Consolas"/>
                <a:cs typeface="Consolas"/>
                <a:sym typeface="Consolas"/>
              </a:rPr>
              <a:t> </a:t>
            </a:r>
            <a:r>
              <a:rPr lang="en">
                <a:solidFill>
                  <a:srgbClr val="A2FCA2"/>
                </a:solidFill>
                <a:highlight>
                  <a:srgbClr val="333333"/>
                </a:highlight>
                <a:latin typeface="Consolas"/>
                <a:ea typeface="Consolas"/>
                <a:cs typeface="Consolas"/>
                <a:sym typeface="Consolas"/>
              </a:rPr>
              <a:t>'administrator'</a:t>
            </a:r>
            <a:r>
              <a:rPr lang="en">
                <a:solidFill>
                  <a:schemeClr val="dk1"/>
                </a:solidFill>
                <a:highlight>
                  <a:srgbClr val="333333"/>
                </a:highlight>
                <a:latin typeface="Consolas"/>
                <a:ea typeface="Consolas"/>
                <a:cs typeface="Consolas"/>
                <a:sym typeface="Consolas"/>
              </a:rPr>
              <a:t> </a:t>
            </a:r>
            <a:r>
              <a:rPr lang="en">
                <a:solidFill>
                  <a:srgbClr val="FCC28C"/>
                </a:solidFill>
                <a:highlight>
                  <a:srgbClr val="333333"/>
                </a:highlight>
                <a:latin typeface="Consolas"/>
                <a:ea typeface="Consolas"/>
                <a:cs typeface="Consolas"/>
                <a:sym typeface="Consolas"/>
              </a:rPr>
              <a:t>TO</a:t>
            </a:r>
            <a:r>
              <a:rPr lang="en">
                <a:solidFill>
                  <a:schemeClr val="dk1"/>
                </a:solidFill>
                <a:highlight>
                  <a:srgbClr val="333333"/>
                </a:highlight>
                <a:latin typeface="Consolas"/>
                <a:ea typeface="Consolas"/>
                <a:cs typeface="Consolas"/>
                <a:sym typeface="Consolas"/>
              </a:rPr>
              <a:t> </a:t>
            </a:r>
            <a:r>
              <a:rPr lang="en">
                <a:solidFill>
                  <a:srgbClr val="A2FCA2"/>
                </a:solidFill>
                <a:highlight>
                  <a:srgbClr val="333333"/>
                </a:highlight>
                <a:latin typeface="Consolas"/>
                <a:ea typeface="Consolas"/>
                <a:cs typeface="Consolas"/>
                <a:sym typeface="Consolas"/>
              </a:rPr>
              <a:t>'admin_user'</a:t>
            </a:r>
            <a:r>
              <a:rPr lang="en">
                <a:solidFill>
                  <a:schemeClr val="dk1"/>
                </a:solidFill>
                <a:highlight>
                  <a:srgbClr val="333333"/>
                </a:highlight>
                <a:latin typeface="Consolas"/>
                <a:ea typeface="Consolas"/>
                <a:cs typeface="Consolas"/>
                <a:sym typeface="Consolas"/>
              </a:rPr>
              <a:t>@</a:t>
            </a:r>
            <a:r>
              <a:rPr lang="en">
                <a:solidFill>
                  <a:srgbClr val="A2FCA2"/>
                </a:solidFill>
                <a:highlight>
                  <a:srgbClr val="333333"/>
                </a:highlight>
                <a:latin typeface="Consolas"/>
                <a:ea typeface="Consolas"/>
                <a:cs typeface="Consolas"/>
                <a:sym typeface="Consolas"/>
              </a:rPr>
              <a:t>'%'</a:t>
            </a:r>
            <a:r>
              <a:rPr lang="en">
                <a:solidFill>
                  <a:schemeClr val="dk1"/>
                </a:solidFill>
                <a:highlight>
                  <a:srgbClr val="333333"/>
                </a:highlight>
                <a:latin typeface="Consolas"/>
                <a:ea typeface="Consolas"/>
                <a:cs typeface="Consolas"/>
                <a:sym typeface="Consolas"/>
              </a:rPr>
              <a:t>;</a:t>
            </a:r>
            <a:endParaRPr sz="1800">
              <a:solidFill>
                <a:schemeClr val="dk1"/>
              </a:solidFill>
            </a:endParaRPr>
          </a:p>
        </p:txBody>
      </p:sp>
      <p:sp>
        <p:nvSpPr>
          <p:cNvPr id="435" name="Google Shape;435;p64"/>
          <p:cNvSpPr txBox="1"/>
          <p:nvPr>
            <p:ph idx="1" type="body"/>
          </p:nvPr>
        </p:nvSpPr>
        <p:spPr>
          <a:xfrm>
            <a:off x="4481400" y="2267525"/>
            <a:ext cx="4467000" cy="1196700"/>
          </a:xfrm>
          <a:prstGeom prst="rect">
            <a:avLst/>
          </a:prstGeom>
          <a:solidFill>
            <a:srgbClr val="2B2B2B"/>
          </a:solidFill>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FCC28C"/>
                </a:solidFill>
                <a:highlight>
                  <a:srgbClr val="333333"/>
                </a:highlight>
                <a:latin typeface="Consolas"/>
                <a:ea typeface="Consolas"/>
                <a:cs typeface="Consolas"/>
                <a:sym typeface="Consolas"/>
              </a:rPr>
              <a:t>CREATE</a:t>
            </a:r>
            <a:r>
              <a:rPr lang="en" sz="1050">
                <a:solidFill>
                  <a:schemeClr val="dk1"/>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OR</a:t>
            </a:r>
            <a:r>
              <a:rPr lang="en" sz="1050">
                <a:solidFill>
                  <a:schemeClr val="dk1"/>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REPLACE</a:t>
            </a:r>
            <a:r>
              <a:rPr lang="en" sz="1050">
                <a:solidFill>
                  <a:schemeClr val="dk1"/>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VIEW</a:t>
            </a:r>
            <a:r>
              <a:rPr lang="en" sz="1050">
                <a:solidFill>
                  <a:schemeClr val="dk1"/>
                </a:solidFill>
                <a:highlight>
                  <a:srgbClr val="333333"/>
                </a:highlight>
                <a:latin typeface="Consolas"/>
                <a:ea typeface="Consolas"/>
                <a:cs typeface="Consolas"/>
                <a:sym typeface="Consolas"/>
              </a:rPr>
              <a:t> MyCMS.SummarizedView </a:t>
            </a:r>
            <a:r>
              <a:rPr lang="en" sz="1050">
                <a:solidFill>
                  <a:srgbClr val="FCC28C"/>
                </a:solidFill>
                <a:highlight>
                  <a:srgbClr val="333333"/>
                </a:highlight>
                <a:latin typeface="Consolas"/>
                <a:ea typeface="Consolas"/>
                <a:cs typeface="Consolas"/>
                <a:sym typeface="Consolas"/>
              </a:rPr>
              <a:t>AS</a:t>
            </a:r>
            <a:r>
              <a:rPr lang="en" sz="1050">
                <a:solidFill>
                  <a:schemeClr val="dk1"/>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SELECT</a:t>
            </a:r>
            <a:br>
              <a:rPr lang="en" sz="1050">
                <a:solidFill>
                  <a:schemeClr val="dk1"/>
                </a:solidFill>
                <a:highlight>
                  <a:srgbClr val="333333"/>
                </a:highlight>
                <a:latin typeface="Consolas"/>
                <a:ea typeface="Consolas"/>
                <a:cs typeface="Consolas"/>
                <a:sym typeface="Consolas"/>
              </a:rPr>
            </a:br>
            <a:r>
              <a:rPr lang="en" sz="1050">
                <a:solidFill>
                  <a:schemeClr val="dk1"/>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SELECT</a:t>
            </a:r>
            <a:r>
              <a:rPr lang="en" sz="1050">
                <a:solidFill>
                  <a:schemeClr val="dk1"/>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COUNT</a:t>
            </a:r>
            <a:r>
              <a:rPr lang="en" sz="1050">
                <a:solidFill>
                  <a:schemeClr val="dk1"/>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FROM</a:t>
            </a:r>
            <a:r>
              <a:rPr lang="en" sz="1050">
                <a:solidFill>
                  <a:schemeClr val="dk1"/>
                </a:solidFill>
                <a:highlight>
                  <a:srgbClr val="333333"/>
                </a:highlight>
                <a:latin typeface="Consolas"/>
                <a:ea typeface="Consolas"/>
                <a:cs typeface="Consolas"/>
                <a:sym typeface="Consolas"/>
              </a:rPr>
              <a:t> MyCMS.Contact) </a:t>
            </a:r>
            <a:r>
              <a:rPr lang="en" sz="1050">
                <a:solidFill>
                  <a:srgbClr val="FCC28C"/>
                </a:solidFill>
                <a:highlight>
                  <a:srgbClr val="333333"/>
                </a:highlight>
                <a:latin typeface="Consolas"/>
                <a:ea typeface="Consolas"/>
                <a:cs typeface="Consolas"/>
                <a:sym typeface="Consolas"/>
              </a:rPr>
              <a:t>AS</a:t>
            </a:r>
            <a:r>
              <a:rPr lang="en" sz="1050">
                <a:solidFill>
                  <a:schemeClr val="dk1"/>
                </a:solidFill>
                <a:highlight>
                  <a:srgbClr val="333333"/>
                </a:highlight>
                <a:latin typeface="Consolas"/>
                <a:ea typeface="Consolas"/>
                <a:cs typeface="Consolas"/>
                <a:sym typeface="Consolas"/>
              </a:rPr>
              <a:t> TotalContacts,</a:t>
            </a:r>
            <a:br>
              <a:rPr lang="en" sz="1050">
                <a:solidFill>
                  <a:schemeClr val="dk1"/>
                </a:solidFill>
                <a:highlight>
                  <a:srgbClr val="333333"/>
                </a:highlight>
                <a:latin typeface="Consolas"/>
                <a:ea typeface="Consolas"/>
                <a:cs typeface="Consolas"/>
                <a:sym typeface="Consolas"/>
              </a:rPr>
            </a:br>
            <a:r>
              <a:rPr lang="en" sz="1050">
                <a:solidFill>
                  <a:schemeClr val="dk1"/>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SELECT</a:t>
            </a:r>
            <a:r>
              <a:rPr lang="en" sz="1050">
                <a:solidFill>
                  <a:schemeClr val="dk1"/>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AVG</a:t>
            </a:r>
            <a:r>
              <a:rPr lang="en" sz="1050">
                <a:solidFill>
                  <a:schemeClr val="dk1"/>
                </a:solidFill>
                <a:highlight>
                  <a:srgbClr val="333333"/>
                </a:highlight>
                <a:latin typeface="Consolas"/>
                <a:ea typeface="Consolas"/>
                <a:cs typeface="Consolas"/>
                <a:sym typeface="Consolas"/>
              </a:rPr>
              <a:t>(</a:t>
            </a:r>
            <a:r>
              <a:rPr lang="en" sz="1050">
                <a:solidFill>
                  <a:srgbClr val="FCC28C"/>
                </a:solidFill>
                <a:highlight>
                  <a:srgbClr val="333333"/>
                </a:highlight>
                <a:latin typeface="Consolas"/>
                <a:ea typeface="Consolas"/>
                <a:cs typeface="Consolas"/>
                <a:sym typeface="Consolas"/>
              </a:rPr>
              <a:t>TIMESTAMPDIFF</a:t>
            </a:r>
            <a:r>
              <a:rPr lang="en" sz="1050">
                <a:solidFill>
                  <a:schemeClr val="dk1"/>
                </a:solidFill>
                <a:highlight>
                  <a:srgbClr val="333333"/>
                </a:highlight>
                <a:latin typeface="Consolas"/>
                <a:ea typeface="Consolas"/>
                <a:cs typeface="Consolas"/>
                <a:sym typeface="Consolas"/>
              </a:rPr>
              <a:t>(</a:t>
            </a:r>
            <a:r>
              <a:rPr lang="en" sz="1050">
                <a:solidFill>
                  <a:srgbClr val="FCC28C"/>
                </a:solidFill>
                <a:highlight>
                  <a:srgbClr val="333333"/>
                </a:highlight>
                <a:latin typeface="Consolas"/>
                <a:ea typeface="Consolas"/>
                <a:cs typeface="Consolas"/>
                <a:sym typeface="Consolas"/>
              </a:rPr>
              <a:t>YEAR</a:t>
            </a:r>
            <a:r>
              <a:rPr lang="en" sz="1050">
                <a:solidFill>
                  <a:schemeClr val="dk1"/>
                </a:solidFill>
                <a:highlight>
                  <a:srgbClr val="333333"/>
                </a:highlight>
                <a:latin typeface="Consolas"/>
                <a:ea typeface="Consolas"/>
                <a:cs typeface="Consolas"/>
                <a:sym typeface="Consolas"/>
              </a:rPr>
              <a:t>, DateOfBirth, </a:t>
            </a:r>
            <a:r>
              <a:rPr lang="en" sz="1050">
                <a:solidFill>
                  <a:srgbClr val="FCC28C"/>
                </a:solidFill>
                <a:highlight>
                  <a:srgbClr val="333333"/>
                </a:highlight>
                <a:latin typeface="Consolas"/>
                <a:ea typeface="Consolas"/>
                <a:cs typeface="Consolas"/>
                <a:sym typeface="Consolas"/>
              </a:rPr>
              <a:t>CURDATE</a:t>
            </a:r>
            <a:r>
              <a:rPr lang="en" sz="1050">
                <a:solidFill>
                  <a:schemeClr val="dk1"/>
                </a:solidFill>
                <a:highlight>
                  <a:srgbClr val="333333"/>
                </a:highlight>
                <a:latin typeface="Consolas"/>
                <a:ea typeface="Consolas"/>
                <a:cs typeface="Consolas"/>
                <a:sym typeface="Consolas"/>
              </a:rPr>
              <a:t>())) </a:t>
            </a:r>
            <a:endParaRPr sz="1050">
              <a:solidFill>
                <a:schemeClr val="dk1"/>
              </a:solidFill>
              <a:highlight>
                <a:srgbClr val="333333"/>
              </a:highlight>
              <a:latin typeface="Consolas"/>
              <a:ea typeface="Consolas"/>
              <a:cs typeface="Consolas"/>
              <a:sym typeface="Consolas"/>
            </a:endParaRPr>
          </a:p>
          <a:p>
            <a:pPr indent="0" lvl="0" marL="0" rtl="0" algn="l">
              <a:spcBef>
                <a:spcPts val="0"/>
              </a:spcBef>
              <a:spcAft>
                <a:spcPts val="0"/>
              </a:spcAft>
              <a:buNone/>
            </a:pPr>
            <a:r>
              <a:rPr lang="en" sz="1050">
                <a:solidFill>
                  <a:srgbClr val="FCC28C"/>
                </a:solidFill>
                <a:highlight>
                  <a:srgbClr val="333333"/>
                </a:highlight>
                <a:latin typeface="Consolas"/>
                <a:ea typeface="Consolas"/>
                <a:cs typeface="Consolas"/>
                <a:sym typeface="Consolas"/>
              </a:rPr>
              <a:t>FROM</a:t>
            </a:r>
            <a:r>
              <a:rPr lang="en" sz="1050">
                <a:solidFill>
                  <a:schemeClr val="dk1"/>
                </a:solidFill>
                <a:highlight>
                  <a:srgbClr val="333333"/>
                </a:highlight>
                <a:latin typeface="Consolas"/>
                <a:ea typeface="Consolas"/>
                <a:cs typeface="Consolas"/>
                <a:sym typeface="Consolas"/>
              </a:rPr>
              <a:t> MyCMS.Contact) </a:t>
            </a:r>
            <a:r>
              <a:rPr lang="en" sz="1050">
                <a:solidFill>
                  <a:srgbClr val="FCC28C"/>
                </a:solidFill>
                <a:highlight>
                  <a:srgbClr val="333333"/>
                </a:highlight>
                <a:latin typeface="Consolas"/>
                <a:ea typeface="Consolas"/>
                <a:cs typeface="Consolas"/>
                <a:sym typeface="Consolas"/>
              </a:rPr>
              <a:t>AS</a:t>
            </a:r>
            <a:r>
              <a:rPr lang="en" sz="1050">
                <a:solidFill>
                  <a:schemeClr val="dk1"/>
                </a:solidFill>
                <a:highlight>
                  <a:srgbClr val="333333"/>
                </a:highlight>
                <a:latin typeface="Consolas"/>
                <a:ea typeface="Consolas"/>
                <a:cs typeface="Consolas"/>
                <a:sym typeface="Consolas"/>
              </a:rPr>
              <a:t> AverageContactAge;</a:t>
            </a:r>
            <a:endParaRPr sz="1050">
              <a:solidFill>
                <a:srgbClr val="000000"/>
              </a:solidFill>
              <a:highlight>
                <a:schemeClr val="dk1"/>
              </a:highlight>
              <a:latin typeface="Arial"/>
              <a:ea typeface="Arial"/>
              <a:cs typeface="Arial"/>
              <a:sym typeface="Arial"/>
            </a:endParaRPr>
          </a:p>
          <a:p>
            <a:pPr indent="0" lvl="0" marL="0" rtl="0" algn="l">
              <a:lnSpc>
                <a:spcPct val="150000"/>
              </a:lnSpc>
              <a:spcBef>
                <a:spcPts val="0"/>
              </a:spcBef>
              <a:spcAft>
                <a:spcPts val="0"/>
              </a:spcAft>
              <a:buNone/>
            </a:pPr>
            <a:r>
              <a:t/>
            </a:r>
            <a:endParaRPr sz="1800">
              <a:solidFill>
                <a:schemeClr val="dk1"/>
              </a:solidFill>
            </a:endParaRPr>
          </a:p>
          <a:p>
            <a:pPr indent="0" lvl="0" marL="0" rtl="0" algn="l">
              <a:spcBef>
                <a:spcPts val="1200"/>
              </a:spcBef>
              <a:spcAft>
                <a:spcPts val="0"/>
              </a:spcAft>
              <a:buNone/>
            </a:pPr>
            <a:r>
              <a:t/>
            </a:r>
            <a:endParaRPr sz="1800">
              <a:solidFill>
                <a:schemeClr val="dk1"/>
              </a:solidFill>
            </a:endParaRPr>
          </a:p>
        </p:txBody>
      </p:sp>
      <p:sp>
        <p:nvSpPr>
          <p:cNvPr id="436" name="Google Shape;436;p64"/>
          <p:cNvSpPr txBox="1"/>
          <p:nvPr>
            <p:ph idx="1" type="body"/>
          </p:nvPr>
        </p:nvSpPr>
        <p:spPr>
          <a:xfrm>
            <a:off x="4481400" y="3464225"/>
            <a:ext cx="4467000" cy="624900"/>
          </a:xfrm>
          <a:prstGeom prst="rect">
            <a:avLst/>
          </a:prstGeom>
          <a:solidFill>
            <a:srgbClr val="2B2B2B"/>
          </a:solidFill>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FCC28C"/>
                </a:solidFill>
                <a:highlight>
                  <a:srgbClr val="333333"/>
                </a:highlight>
                <a:latin typeface="Consolas"/>
                <a:ea typeface="Consolas"/>
                <a:cs typeface="Consolas"/>
                <a:sym typeface="Consolas"/>
              </a:rPr>
              <a:t>GRANT</a:t>
            </a:r>
            <a:r>
              <a:rPr lang="en" sz="1150">
                <a:solidFill>
                  <a:schemeClr val="dk1"/>
                </a:solidFill>
                <a:highlight>
                  <a:srgbClr val="333333"/>
                </a:highlight>
                <a:latin typeface="Consolas"/>
                <a:ea typeface="Consolas"/>
                <a:cs typeface="Consolas"/>
                <a:sym typeface="Consolas"/>
              </a:rPr>
              <a:t> </a:t>
            </a:r>
            <a:r>
              <a:rPr lang="en" sz="1150">
                <a:solidFill>
                  <a:srgbClr val="FCC28C"/>
                </a:solidFill>
                <a:highlight>
                  <a:srgbClr val="333333"/>
                </a:highlight>
                <a:latin typeface="Consolas"/>
                <a:ea typeface="Consolas"/>
                <a:cs typeface="Consolas"/>
                <a:sym typeface="Consolas"/>
              </a:rPr>
              <a:t>SELECT</a:t>
            </a:r>
            <a:r>
              <a:rPr lang="en" sz="1150">
                <a:solidFill>
                  <a:schemeClr val="dk1"/>
                </a:solidFill>
                <a:highlight>
                  <a:srgbClr val="333333"/>
                </a:highlight>
                <a:latin typeface="Consolas"/>
                <a:ea typeface="Consolas"/>
                <a:cs typeface="Consolas"/>
                <a:sym typeface="Consolas"/>
              </a:rPr>
              <a:t> </a:t>
            </a:r>
            <a:r>
              <a:rPr lang="en" sz="1150">
                <a:solidFill>
                  <a:srgbClr val="FCC28C"/>
                </a:solidFill>
                <a:highlight>
                  <a:srgbClr val="333333"/>
                </a:highlight>
                <a:latin typeface="Consolas"/>
                <a:ea typeface="Consolas"/>
                <a:cs typeface="Consolas"/>
                <a:sym typeface="Consolas"/>
              </a:rPr>
              <a:t>ON</a:t>
            </a:r>
            <a:r>
              <a:rPr lang="en" sz="1150">
                <a:solidFill>
                  <a:schemeClr val="dk1"/>
                </a:solidFill>
                <a:highlight>
                  <a:srgbClr val="333333"/>
                </a:highlight>
                <a:latin typeface="Consolas"/>
                <a:ea typeface="Consolas"/>
                <a:cs typeface="Consolas"/>
                <a:sym typeface="Consolas"/>
              </a:rPr>
              <a:t> MyCMS.SummarizedView </a:t>
            </a:r>
            <a:r>
              <a:rPr lang="en" sz="1150">
                <a:solidFill>
                  <a:srgbClr val="FCC28C"/>
                </a:solidFill>
                <a:highlight>
                  <a:srgbClr val="333333"/>
                </a:highlight>
                <a:latin typeface="Consolas"/>
                <a:ea typeface="Consolas"/>
                <a:cs typeface="Consolas"/>
                <a:sym typeface="Consolas"/>
              </a:rPr>
              <a:t>TO</a:t>
            </a:r>
            <a:r>
              <a:rPr lang="en" sz="1150">
                <a:solidFill>
                  <a:schemeClr val="dk1"/>
                </a:solidFill>
                <a:highlight>
                  <a:srgbClr val="333333"/>
                </a:highlight>
                <a:latin typeface="Consolas"/>
                <a:ea typeface="Consolas"/>
                <a:cs typeface="Consolas"/>
                <a:sym typeface="Consolas"/>
              </a:rPr>
              <a:t> </a:t>
            </a:r>
            <a:r>
              <a:rPr lang="en" sz="1150">
                <a:solidFill>
                  <a:srgbClr val="A2FCA2"/>
                </a:solidFill>
                <a:highlight>
                  <a:srgbClr val="333333"/>
                </a:highlight>
                <a:latin typeface="Consolas"/>
                <a:ea typeface="Consolas"/>
                <a:cs typeface="Consolas"/>
                <a:sym typeface="Consolas"/>
              </a:rPr>
              <a:t>'administrator'</a:t>
            </a:r>
            <a:r>
              <a:rPr lang="en" sz="1150">
                <a:solidFill>
                  <a:schemeClr val="dk1"/>
                </a:solidFill>
                <a:highlight>
                  <a:srgbClr val="333333"/>
                </a:highlight>
                <a:latin typeface="Consolas"/>
                <a:ea typeface="Consolas"/>
                <a:cs typeface="Consolas"/>
                <a:sym typeface="Consolas"/>
              </a:rPr>
              <a:t>;</a:t>
            </a:r>
            <a:endParaRPr sz="16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800">
              <a:solidFill>
                <a:schemeClr val="dk1"/>
              </a:solidFill>
            </a:endParaRPr>
          </a:p>
        </p:txBody>
      </p:sp>
      <p:sp>
        <p:nvSpPr>
          <p:cNvPr id="437" name="Google Shape;437;p64"/>
          <p:cNvSpPr txBox="1"/>
          <p:nvPr>
            <p:ph idx="1" type="body"/>
          </p:nvPr>
        </p:nvSpPr>
        <p:spPr>
          <a:xfrm>
            <a:off x="4481400" y="4089125"/>
            <a:ext cx="4467000" cy="715500"/>
          </a:xfrm>
          <a:prstGeom prst="rect">
            <a:avLst/>
          </a:prstGeom>
          <a:solidFill>
            <a:srgbClr val="2B2B2B"/>
          </a:solidFill>
        </p:spPr>
        <p:txBody>
          <a:bodyPr anchorCtr="0" anchor="t" bIns="91425" lIns="91425" spcFirstLastPara="1" rIns="91425" wrap="square" tIns="91425">
            <a:noAutofit/>
          </a:bodyPr>
          <a:lstStyle/>
          <a:p>
            <a:pPr indent="0" lvl="0" marL="0" rtl="0" algn="l">
              <a:spcBef>
                <a:spcPts val="0"/>
              </a:spcBef>
              <a:spcAft>
                <a:spcPts val="0"/>
              </a:spcAft>
              <a:buNone/>
            </a:pPr>
            <a:r>
              <a:rPr lang="en" sz="1250">
                <a:solidFill>
                  <a:schemeClr val="dk1"/>
                </a:solidFill>
                <a:highlight>
                  <a:srgbClr val="333333"/>
                </a:highlight>
                <a:latin typeface="Consolas"/>
                <a:ea typeface="Consolas"/>
                <a:cs typeface="Consolas"/>
                <a:sym typeface="Consolas"/>
              </a:rPr>
              <a:t>mysql -u admin_user -padminpassword</a:t>
            </a:r>
            <a:br>
              <a:rPr lang="en" sz="1250">
                <a:solidFill>
                  <a:schemeClr val="dk1"/>
                </a:solidFill>
                <a:highlight>
                  <a:srgbClr val="333333"/>
                </a:highlight>
                <a:latin typeface="Consolas"/>
                <a:ea typeface="Consolas"/>
                <a:cs typeface="Consolas"/>
                <a:sym typeface="Consolas"/>
              </a:rPr>
            </a:br>
            <a:r>
              <a:rPr lang="en" sz="1250">
                <a:solidFill>
                  <a:srgbClr val="FCC28C"/>
                </a:solidFill>
                <a:highlight>
                  <a:srgbClr val="333333"/>
                </a:highlight>
                <a:latin typeface="Consolas"/>
                <a:ea typeface="Consolas"/>
                <a:cs typeface="Consolas"/>
                <a:sym typeface="Consolas"/>
              </a:rPr>
              <a:t>SELECT</a:t>
            </a:r>
            <a:r>
              <a:rPr lang="en" sz="1250">
                <a:solidFill>
                  <a:schemeClr val="dk1"/>
                </a:solidFill>
                <a:highlight>
                  <a:srgbClr val="333333"/>
                </a:highlight>
                <a:latin typeface="Consolas"/>
                <a:ea typeface="Consolas"/>
                <a:cs typeface="Consolas"/>
                <a:sym typeface="Consolas"/>
              </a:rPr>
              <a:t> * </a:t>
            </a:r>
            <a:r>
              <a:rPr lang="en" sz="1250">
                <a:solidFill>
                  <a:srgbClr val="FCC28C"/>
                </a:solidFill>
                <a:highlight>
                  <a:srgbClr val="333333"/>
                </a:highlight>
                <a:latin typeface="Consolas"/>
                <a:ea typeface="Consolas"/>
                <a:cs typeface="Consolas"/>
                <a:sym typeface="Consolas"/>
              </a:rPr>
              <a:t>FROM</a:t>
            </a:r>
            <a:r>
              <a:rPr lang="en" sz="1250">
                <a:solidFill>
                  <a:schemeClr val="dk1"/>
                </a:solidFill>
                <a:highlight>
                  <a:srgbClr val="333333"/>
                </a:highlight>
                <a:latin typeface="Consolas"/>
                <a:ea typeface="Consolas"/>
                <a:cs typeface="Consolas"/>
                <a:sym typeface="Consolas"/>
              </a:rPr>
              <a:t> MyCMS.SummarizedView;</a:t>
            </a:r>
            <a:endParaRPr sz="2000">
              <a:solidFill>
                <a:schemeClr val="dk1"/>
              </a:solidFill>
            </a:endParaRPr>
          </a:p>
          <a:p>
            <a:pPr indent="0" lvl="0" marL="0" rtl="0" algn="l">
              <a:spcBef>
                <a:spcPts val="0"/>
              </a:spcBef>
              <a:spcAft>
                <a:spcPts val="0"/>
              </a:spcAft>
              <a:buNone/>
            </a:pPr>
            <a:r>
              <a:t/>
            </a:r>
            <a:endParaRPr sz="1500">
              <a:solidFill>
                <a:srgbClr val="FCC28C"/>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5"/>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 Control </a:t>
            </a:r>
            <a:endParaRPr/>
          </a:p>
        </p:txBody>
      </p:sp>
      <p:sp>
        <p:nvSpPr>
          <p:cNvPr id="443" name="Google Shape;443;p65"/>
          <p:cNvSpPr txBox="1"/>
          <p:nvPr>
            <p:ph idx="1" type="body"/>
          </p:nvPr>
        </p:nvSpPr>
        <p:spPr>
          <a:xfrm>
            <a:off x="178750" y="1395250"/>
            <a:ext cx="4107900" cy="296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916">
                <a:solidFill>
                  <a:schemeClr val="dk1"/>
                </a:solidFill>
              </a:rPr>
              <a:t>Altering the login table</a:t>
            </a:r>
            <a:endParaRPr sz="1916">
              <a:solidFill>
                <a:schemeClr val="dk1"/>
              </a:solidFill>
            </a:endParaRPr>
          </a:p>
          <a:p>
            <a:pPr indent="-336550" lvl="0" marL="457200" rtl="0" algn="l">
              <a:lnSpc>
                <a:spcPct val="105000"/>
              </a:lnSpc>
              <a:spcBef>
                <a:spcPts val="1200"/>
              </a:spcBef>
              <a:spcAft>
                <a:spcPts val="0"/>
              </a:spcAft>
              <a:buClr>
                <a:schemeClr val="dk1"/>
              </a:buClr>
              <a:buSzPts val="1700"/>
              <a:buFont typeface="Arial"/>
              <a:buChar char="●"/>
            </a:pPr>
            <a:r>
              <a:rPr lang="en" sz="1700">
                <a:solidFill>
                  <a:schemeClr val="dk1"/>
                </a:solidFill>
              </a:rPr>
              <a:t>Password Field Optimization</a:t>
            </a:r>
            <a:endParaRPr sz="1700">
              <a:solidFill>
                <a:schemeClr val="dk1"/>
              </a:solidFill>
            </a:endParaRPr>
          </a:p>
          <a:p>
            <a:pPr indent="-336550" lvl="1" marL="914400" rtl="0" algn="l">
              <a:lnSpc>
                <a:spcPct val="105000"/>
              </a:lnSpc>
              <a:spcBef>
                <a:spcPts val="0"/>
              </a:spcBef>
              <a:spcAft>
                <a:spcPts val="0"/>
              </a:spcAft>
              <a:buClr>
                <a:schemeClr val="dk1"/>
              </a:buClr>
              <a:buSzPts val="1700"/>
              <a:buFont typeface="Arial"/>
              <a:buChar char="○"/>
            </a:pPr>
            <a:r>
              <a:rPr lang="en" sz="1700">
                <a:solidFill>
                  <a:schemeClr val="dk1"/>
                </a:solidFill>
              </a:rPr>
              <a:t>Changed Password column to CHAR(64) for fixed-length SHA-256 hashes.</a:t>
            </a:r>
            <a:endParaRPr sz="1700">
              <a:solidFill>
                <a:schemeClr val="dk1"/>
              </a:solidFill>
            </a:endParaRPr>
          </a:p>
          <a:p>
            <a:pPr indent="-336550" lvl="0" marL="457200" rtl="0" algn="l">
              <a:lnSpc>
                <a:spcPct val="105000"/>
              </a:lnSpc>
              <a:spcBef>
                <a:spcPts val="0"/>
              </a:spcBef>
              <a:spcAft>
                <a:spcPts val="0"/>
              </a:spcAft>
              <a:buClr>
                <a:schemeClr val="dk1"/>
              </a:buClr>
              <a:buSzPts val="1700"/>
              <a:buFont typeface="Arial"/>
              <a:buChar char="●"/>
            </a:pPr>
            <a:r>
              <a:rPr lang="en" sz="1700">
                <a:solidFill>
                  <a:schemeClr val="dk1"/>
                </a:solidFill>
              </a:rPr>
              <a:t>User Insertion with Hashed Passwords</a:t>
            </a:r>
            <a:endParaRPr sz="1700">
              <a:solidFill>
                <a:schemeClr val="dk1"/>
              </a:solidFill>
            </a:endParaRPr>
          </a:p>
          <a:p>
            <a:pPr indent="-336550" lvl="0" marL="914400" rtl="0" algn="l">
              <a:lnSpc>
                <a:spcPct val="105000"/>
              </a:lnSpc>
              <a:spcBef>
                <a:spcPts val="0"/>
              </a:spcBef>
              <a:spcAft>
                <a:spcPts val="0"/>
              </a:spcAft>
              <a:buClr>
                <a:schemeClr val="dk1"/>
              </a:buClr>
              <a:buSzPts val="1700"/>
              <a:buFont typeface="Arial"/>
              <a:buChar char="●"/>
            </a:pPr>
            <a:r>
              <a:rPr lang="en" sz="1700">
                <a:solidFill>
                  <a:schemeClr val="dk1"/>
                </a:solidFill>
              </a:rPr>
              <a:t>Used SHA2(password, 256) to store securely hashed passwords.</a:t>
            </a:r>
            <a:endParaRPr sz="1900">
              <a:solidFill>
                <a:schemeClr val="dk1"/>
              </a:solidFill>
            </a:endParaRPr>
          </a:p>
        </p:txBody>
      </p:sp>
      <p:sp>
        <p:nvSpPr>
          <p:cNvPr id="444" name="Google Shape;444;p6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45" name="Google Shape;445;p65"/>
          <p:cNvSpPr txBox="1"/>
          <p:nvPr>
            <p:ph idx="1" type="body"/>
          </p:nvPr>
        </p:nvSpPr>
        <p:spPr>
          <a:xfrm>
            <a:off x="4703400" y="636000"/>
            <a:ext cx="3717000" cy="4176300"/>
          </a:xfrm>
          <a:prstGeom prst="rect">
            <a:avLst/>
          </a:prstGeom>
          <a:solidFill>
            <a:srgbClr val="2B2B2B"/>
          </a:solidFill>
        </p:spPr>
        <p:txBody>
          <a:bodyPr anchorCtr="0" anchor="t" bIns="91425" lIns="91425" spcFirstLastPara="1" rIns="91425" wrap="square" tIns="91425">
            <a:noAutofit/>
          </a:bodyPr>
          <a:lstStyle/>
          <a:p>
            <a:pPr indent="0" lvl="0" marL="0" rtl="0" algn="l">
              <a:spcBef>
                <a:spcPts val="0"/>
              </a:spcBef>
              <a:spcAft>
                <a:spcPts val="0"/>
              </a:spcAft>
              <a:buNone/>
            </a:pPr>
            <a:r>
              <a:rPr lang="en" sz="1250">
                <a:solidFill>
                  <a:srgbClr val="FCC28C"/>
                </a:solidFill>
                <a:highlight>
                  <a:srgbClr val="333333"/>
                </a:highlight>
                <a:latin typeface="Consolas"/>
                <a:ea typeface="Consolas"/>
                <a:cs typeface="Consolas"/>
                <a:sym typeface="Consolas"/>
              </a:rPr>
              <a:t>ALTER</a:t>
            </a:r>
            <a:r>
              <a:rPr lang="en" sz="1250">
                <a:solidFill>
                  <a:srgbClr val="FFFFFF"/>
                </a:solidFill>
                <a:highlight>
                  <a:srgbClr val="333333"/>
                </a:highlight>
                <a:latin typeface="Consolas"/>
                <a:ea typeface="Consolas"/>
                <a:cs typeface="Consolas"/>
                <a:sym typeface="Consolas"/>
              </a:rPr>
              <a:t> </a:t>
            </a:r>
            <a:r>
              <a:rPr lang="en" sz="1250">
                <a:solidFill>
                  <a:srgbClr val="FCC28C"/>
                </a:solidFill>
                <a:highlight>
                  <a:srgbClr val="333333"/>
                </a:highlight>
                <a:latin typeface="Consolas"/>
                <a:ea typeface="Consolas"/>
                <a:cs typeface="Consolas"/>
                <a:sym typeface="Consolas"/>
              </a:rPr>
              <a:t>TABLE</a:t>
            </a:r>
            <a:r>
              <a:rPr lang="en" sz="1250">
                <a:solidFill>
                  <a:srgbClr val="FFFFFF"/>
                </a:solidFill>
                <a:highlight>
                  <a:srgbClr val="333333"/>
                </a:highlight>
                <a:latin typeface="Consolas"/>
                <a:ea typeface="Consolas"/>
                <a:cs typeface="Consolas"/>
                <a:sym typeface="Consolas"/>
              </a:rPr>
              <a:t> MyCMS.User</a:t>
            </a:r>
            <a:br>
              <a:rPr lang="en" sz="1250">
                <a:solidFill>
                  <a:srgbClr val="FFFFFF"/>
                </a:solidFill>
                <a:highlight>
                  <a:srgbClr val="333333"/>
                </a:highlight>
                <a:latin typeface="Consolas"/>
                <a:ea typeface="Consolas"/>
                <a:cs typeface="Consolas"/>
                <a:sym typeface="Consolas"/>
              </a:rPr>
            </a:br>
            <a:r>
              <a:rPr lang="en" sz="1250">
                <a:solidFill>
                  <a:srgbClr val="FCC28C"/>
                </a:solidFill>
                <a:highlight>
                  <a:srgbClr val="333333"/>
                </a:highlight>
                <a:latin typeface="Consolas"/>
                <a:ea typeface="Consolas"/>
                <a:cs typeface="Consolas"/>
                <a:sym typeface="Consolas"/>
              </a:rPr>
              <a:t>MODIFY</a:t>
            </a:r>
            <a:r>
              <a:rPr lang="en" sz="1250">
                <a:solidFill>
                  <a:srgbClr val="FFFFFF"/>
                </a:solidFill>
                <a:highlight>
                  <a:srgbClr val="333333"/>
                </a:highlight>
                <a:latin typeface="Consolas"/>
                <a:ea typeface="Consolas"/>
                <a:cs typeface="Consolas"/>
                <a:sym typeface="Consolas"/>
              </a:rPr>
              <a:t> </a:t>
            </a:r>
            <a:r>
              <a:rPr lang="en" sz="1250">
                <a:solidFill>
                  <a:srgbClr val="FCC28C"/>
                </a:solidFill>
                <a:highlight>
                  <a:srgbClr val="333333"/>
                </a:highlight>
                <a:latin typeface="Consolas"/>
                <a:ea typeface="Consolas"/>
                <a:cs typeface="Consolas"/>
                <a:sym typeface="Consolas"/>
              </a:rPr>
              <a:t>COLUMN</a:t>
            </a:r>
            <a:r>
              <a:rPr lang="en" sz="1250">
                <a:solidFill>
                  <a:srgbClr val="FFFFFF"/>
                </a:solidFill>
                <a:highlight>
                  <a:srgbClr val="333333"/>
                </a:highlight>
                <a:latin typeface="Consolas"/>
                <a:ea typeface="Consolas"/>
                <a:cs typeface="Consolas"/>
                <a:sym typeface="Consolas"/>
              </a:rPr>
              <a:t> </a:t>
            </a:r>
            <a:r>
              <a:rPr lang="en" sz="1250">
                <a:solidFill>
                  <a:srgbClr val="FCC28C"/>
                </a:solidFill>
                <a:highlight>
                  <a:srgbClr val="333333"/>
                </a:highlight>
                <a:latin typeface="Consolas"/>
                <a:ea typeface="Consolas"/>
                <a:cs typeface="Consolas"/>
                <a:sym typeface="Consolas"/>
              </a:rPr>
              <a:t>Password</a:t>
            </a:r>
            <a:r>
              <a:rPr lang="en" sz="1250">
                <a:solidFill>
                  <a:srgbClr val="FFFFFF"/>
                </a:solidFill>
                <a:highlight>
                  <a:srgbClr val="333333"/>
                </a:highlight>
                <a:latin typeface="Consolas"/>
                <a:ea typeface="Consolas"/>
                <a:cs typeface="Consolas"/>
                <a:sym typeface="Consolas"/>
              </a:rPr>
              <a:t> </a:t>
            </a:r>
            <a:r>
              <a:rPr lang="en" sz="1250">
                <a:solidFill>
                  <a:srgbClr val="FFFFAA"/>
                </a:solidFill>
                <a:highlight>
                  <a:srgbClr val="333333"/>
                </a:highlight>
                <a:latin typeface="Consolas"/>
                <a:ea typeface="Consolas"/>
                <a:cs typeface="Consolas"/>
                <a:sym typeface="Consolas"/>
              </a:rPr>
              <a:t>CHAR</a:t>
            </a:r>
            <a:r>
              <a:rPr lang="en" sz="1250">
                <a:solidFill>
                  <a:srgbClr val="FFFFFF"/>
                </a:solidFill>
                <a:highlight>
                  <a:srgbClr val="333333"/>
                </a:highlight>
                <a:latin typeface="Consolas"/>
                <a:ea typeface="Consolas"/>
                <a:cs typeface="Consolas"/>
                <a:sym typeface="Consolas"/>
              </a:rPr>
              <a:t>(</a:t>
            </a:r>
            <a:r>
              <a:rPr lang="en" sz="1250">
                <a:solidFill>
                  <a:srgbClr val="D36363"/>
                </a:solidFill>
                <a:highlight>
                  <a:srgbClr val="333333"/>
                </a:highlight>
                <a:latin typeface="Consolas"/>
                <a:ea typeface="Consolas"/>
                <a:cs typeface="Consolas"/>
                <a:sym typeface="Consolas"/>
              </a:rPr>
              <a:t>64</a:t>
            </a:r>
            <a:r>
              <a:rPr lang="en" sz="1250">
                <a:solidFill>
                  <a:srgbClr val="FFFFFF"/>
                </a:solidFill>
                <a:highlight>
                  <a:srgbClr val="333333"/>
                </a:highlight>
                <a:latin typeface="Consolas"/>
                <a:ea typeface="Consolas"/>
                <a:cs typeface="Consolas"/>
                <a:sym typeface="Consolas"/>
              </a:rPr>
              <a:t>) </a:t>
            </a:r>
            <a:r>
              <a:rPr lang="en" sz="1250">
                <a:solidFill>
                  <a:srgbClr val="FCC28C"/>
                </a:solidFill>
                <a:highlight>
                  <a:srgbClr val="333333"/>
                </a:highlight>
                <a:latin typeface="Consolas"/>
                <a:ea typeface="Consolas"/>
                <a:cs typeface="Consolas"/>
                <a:sym typeface="Consolas"/>
              </a:rPr>
              <a:t>NOT</a:t>
            </a:r>
            <a:r>
              <a:rPr lang="en" sz="1250">
                <a:solidFill>
                  <a:srgbClr val="FFFFFF"/>
                </a:solidFill>
                <a:highlight>
                  <a:srgbClr val="333333"/>
                </a:highlight>
                <a:latin typeface="Consolas"/>
                <a:ea typeface="Consolas"/>
                <a:cs typeface="Consolas"/>
                <a:sym typeface="Consolas"/>
              </a:rPr>
              <a:t> </a:t>
            </a:r>
            <a:r>
              <a:rPr lang="en" sz="1250">
                <a:solidFill>
                  <a:srgbClr val="FCC28C"/>
                </a:solidFill>
                <a:highlight>
                  <a:srgbClr val="333333"/>
                </a:highlight>
                <a:latin typeface="Consolas"/>
                <a:ea typeface="Consolas"/>
                <a:cs typeface="Consolas"/>
                <a:sym typeface="Consolas"/>
              </a:rPr>
              <a:t>NULL</a:t>
            </a:r>
            <a:r>
              <a:rPr lang="en" sz="1250">
                <a:solidFill>
                  <a:srgbClr val="FFFFFF"/>
                </a:solidFill>
                <a:highlight>
                  <a:srgbClr val="333333"/>
                </a:highlight>
                <a:latin typeface="Consolas"/>
                <a:ea typeface="Consolas"/>
                <a:cs typeface="Consolas"/>
                <a:sym typeface="Consolas"/>
              </a:rPr>
              <a:t>;</a:t>
            </a:r>
            <a:endParaRPr sz="125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125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rPr lang="en" sz="1250">
                <a:solidFill>
                  <a:srgbClr val="FCC28C"/>
                </a:solidFill>
                <a:highlight>
                  <a:srgbClr val="333333"/>
                </a:highlight>
                <a:latin typeface="Consolas"/>
                <a:ea typeface="Consolas"/>
                <a:cs typeface="Consolas"/>
                <a:sym typeface="Consolas"/>
              </a:rPr>
              <a:t>INSERT</a:t>
            </a:r>
            <a:r>
              <a:rPr lang="en" sz="1250">
                <a:solidFill>
                  <a:srgbClr val="FFFFFF"/>
                </a:solidFill>
                <a:highlight>
                  <a:srgbClr val="333333"/>
                </a:highlight>
                <a:latin typeface="Consolas"/>
                <a:ea typeface="Consolas"/>
                <a:cs typeface="Consolas"/>
                <a:sym typeface="Consolas"/>
              </a:rPr>
              <a:t> </a:t>
            </a:r>
            <a:r>
              <a:rPr lang="en" sz="1250">
                <a:solidFill>
                  <a:srgbClr val="FCC28C"/>
                </a:solidFill>
                <a:highlight>
                  <a:srgbClr val="333333"/>
                </a:highlight>
                <a:latin typeface="Consolas"/>
                <a:ea typeface="Consolas"/>
                <a:cs typeface="Consolas"/>
                <a:sym typeface="Consolas"/>
              </a:rPr>
              <a:t>INTO</a:t>
            </a:r>
            <a:r>
              <a:rPr lang="en" sz="1250">
                <a:solidFill>
                  <a:srgbClr val="FFFFFF"/>
                </a:solidFill>
                <a:highlight>
                  <a:srgbClr val="333333"/>
                </a:highlight>
                <a:latin typeface="Consolas"/>
                <a:ea typeface="Consolas"/>
                <a:cs typeface="Consolas"/>
                <a:sym typeface="Consolas"/>
              </a:rPr>
              <a:t> MyCMS.User (Username, </a:t>
            </a:r>
            <a:r>
              <a:rPr lang="en" sz="1250">
                <a:solidFill>
                  <a:srgbClr val="FCC28C"/>
                </a:solidFill>
                <a:highlight>
                  <a:srgbClr val="333333"/>
                </a:highlight>
                <a:latin typeface="Consolas"/>
                <a:ea typeface="Consolas"/>
                <a:cs typeface="Consolas"/>
                <a:sym typeface="Consolas"/>
              </a:rPr>
              <a:t>Password</a:t>
            </a:r>
            <a:r>
              <a:rPr lang="en" sz="1250">
                <a:solidFill>
                  <a:srgbClr val="FFFFFF"/>
                </a:solidFill>
                <a:highlight>
                  <a:srgbClr val="333333"/>
                </a:highlight>
                <a:latin typeface="Consolas"/>
                <a:ea typeface="Consolas"/>
                <a:cs typeface="Consolas"/>
                <a:sym typeface="Consolas"/>
              </a:rPr>
              <a:t>, </a:t>
            </a:r>
            <a:r>
              <a:rPr lang="en" sz="1250">
                <a:solidFill>
                  <a:srgbClr val="FCC28C"/>
                </a:solidFill>
                <a:highlight>
                  <a:srgbClr val="333333"/>
                </a:highlight>
                <a:latin typeface="Consolas"/>
                <a:ea typeface="Consolas"/>
                <a:cs typeface="Consolas"/>
                <a:sym typeface="Consolas"/>
              </a:rPr>
              <a:t>Role</a:t>
            </a:r>
            <a:r>
              <a:rPr lang="en" sz="1250">
                <a:solidFill>
                  <a:srgbClr val="FFFFFF"/>
                </a:solidFill>
                <a:highlight>
                  <a:srgbClr val="333333"/>
                </a:highlight>
                <a:latin typeface="Consolas"/>
                <a:ea typeface="Consolas"/>
                <a:cs typeface="Consolas"/>
                <a:sym typeface="Consolas"/>
              </a:rPr>
              <a:t>, Email, FirstName, LastName)</a:t>
            </a:r>
            <a:br>
              <a:rPr lang="en" sz="1250">
                <a:solidFill>
                  <a:srgbClr val="FFFFFF"/>
                </a:solidFill>
                <a:highlight>
                  <a:srgbClr val="333333"/>
                </a:highlight>
                <a:latin typeface="Consolas"/>
                <a:ea typeface="Consolas"/>
                <a:cs typeface="Consolas"/>
                <a:sym typeface="Consolas"/>
              </a:rPr>
            </a:br>
            <a:r>
              <a:rPr lang="en" sz="1250">
                <a:solidFill>
                  <a:srgbClr val="FCC28C"/>
                </a:solidFill>
                <a:highlight>
                  <a:srgbClr val="333333"/>
                </a:highlight>
                <a:latin typeface="Consolas"/>
                <a:ea typeface="Consolas"/>
                <a:cs typeface="Consolas"/>
                <a:sym typeface="Consolas"/>
              </a:rPr>
              <a:t>VALUES</a:t>
            </a:r>
            <a:r>
              <a:rPr lang="en" sz="1250">
                <a:solidFill>
                  <a:srgbClr val="FFFFFF"/>
                </a:solidFill>
                <a:highlight>
                  <a:srgbClr val="333333"/>
                </a:highlight>
                <a:latin typeface="Consolas"/>
                <a:ea typeface="Consolas"/>
                <a:cs typeface="Consolas"/>
                <a:sym typeface="Consolas"/>
              </a:rPr>
              <a:t> (</a:t>
            </a:r>
            <a:r>
              <a:rPr lang="en" sz="1250">
                <a:solidFill>
                  <a:srgbClr val="A2FCA2"/>
                </a:solidFill>
                <a:highlight>
                  <a:srgbClr val="333333"/>
                </a:highlight>
                <a:latin typeface="Consolas"/>
                <a:ea typeface="Consolas"/>
                <a:cs typeface="Consolas"/>
                <a:sym typeface="Consolas"/>
              </a:rPr>
              <a:t>'alice'</a:t>
            </a:r>
            <a:r>
              <a:rPr lang="en" sz="1250">
                <a:solidFill>
                  <a:srgbClr val="FFFFFF"/>
                </a:solidFill>
                <a:highlight>
                  <a:srgbClr val="333333"/>
                </a:highlight>
                <a:latin typeface="Consolas"/>
                <a:ea typeface="Consolas"/>
                <a:cs typeface="Consolas"/>
                <a:sym typeface="Consolas"/>
              </a:rPr>
              <a:t>, </a:t>
            </a:r>
            <a:r>
              <a:rPr lang="en" sz="1250">
                <a:solidFill>
                  <a:srgbClr val="FCC28C"/>
                </a:solidFill>
                <a:highlight>
                  <a:srgbClr val="333333"/>
                </a:highlight>
                <a:latin typeface="Consolas"/>
                <a:ea typeface="Consolas"/>
                <a:cs typeface="Consolas"/>
                <a:sym typeface="Consolas"/>
              </a:rPr>
              <a:t>SHA2</a:t>
            </a:r>
            <a:r>
              <a:rPr lang="en" sz="1250">
                <a:solidFill>
                  <a:srgbClr val="FFFFFF"/>
                </a:solidFill>
                <a:highlight>
                  <a:srgbClr val="333333"/>
                </a:highlight>
                <a:latin typeface="Consolas"/>
                <a:ea typeface="Consolas"/>
                <a:cs typeface="Consolas"/>
                <a:sym typeface="Consolas"/>
              </a:rPr>
              <a:t>(</a:t>
            </a:r>
            <a:r>
              <a:rPr lang="en" sz="1250">
                <a:solidFill>
                  <a:srgbClr val="A2FCA2"/>
                </a:solidFill>
                <a:highlight>
                  <a:srgbClr val="333333"/>
                </a:highlight>
                <a:latin typeface="Consolas"/>
                <a:ea typeface="Consolas"/>
                <a:cs typeface="Consolas"/>
                <a:sym typeface="Consolas"/>
              </a:rPr>
              <a:t>'alice_password'</a:t>
            </a:r>
            <a:r>
              <a:rPr lang="en" sz="1250">
                <a:solidFill>
                  <a:srgbClr val="FFFFFF"/>
                </a:solidFill>
                <a:highlight>
                  <a:srgbClr val="333333"/>
                </a:highlight>
                <a:latin typeface="Consolas"/>
                <a:ea typeface="Consolas"/>
                <a:cs typeface="Consolas"/>
                <a:sym typeface="Consolas"/>
              </a:rPr>
              <a:t>, </a:t>
            </a:r>
            <a:r>
              <a:rPr lang="en" sz="1250">
                <a:solidFill>
                  <a:srgbClr val="D36363"/>
                </a:solidFill>
                <a:highlight>
                  <a:srgbClr val="333333"/>
                </a:highlight>
                <a:latin typeface="Consolas"/>
                <a:ea typeface="Consolas"/>
                <a:cs typeface="Consolas"/>
                <a:sym typeface="Consolas"/>
              </a:rPr>
              <a:t>256</a:t>
            </a:r>
            <a:r>
              <a:rPr lang="en" sz="1250">
                <a:solidFill>
                  <a:srgbClr val="FFFFFF"/>
                </a:solidFill>
                <a:highlight>
                  <a:srgbClr val="333333"/>
                </a:highlight>
                <a:latin typeface="Consolas"/>
                <a:ea typeface="Consolas"/>
                <a:cs typeface="Consolas"/>
                <a:sym typeface="Consolas"/>
              </a:rPr>
              <a:t>), </a:t>
            </a:r>
            <a:r>
              <a:rPr lang="en" sz="1250">
                <a:solidFill>
                  <a:srgbClr val="A2FCA2"/>
                </a:solidFill>
                <a:highlight>
                  <a:srgbClr val="333333"/>
                </a:highlight>
                <a:latin typeface="Consolas"/>
                <a:ea typeface="Consolas"/>
                <a:cs typeface="Consolas"/>
                <a:sym typeface="Consolas"/>
              </a:rPr>
              <a:t>'ADMIN'</a:t>
            </a:r>
            <a:r>
              <a:rPr lang="en" sz="1250">
                <a:solidFill>
                  <a:srgbClr val="FFFFFF"/>
                </a:solidFill>
                <a:highlight>
                  <a:srgbClr val="333333"/>
                </a:highlight>
                <a:latin typeface="Consolas"/>
                <a:ea typeface="Consolas"/>
                <a:cs typeface="Consolas"/>
                <a:sym typeface="Consolas"/>
              </a:rPr>
              <a:t>, </a:t>
            </a:r>
            <a:r>
              <a:rPr lang="en" sz="1250">
                <a:solidFill>
                  <a:srgbClr val="A2FCA2"/>
                </a:solidFill>
                <a:highlight>
                  <a:srgbClr val="333333"/>
                </a:highlight>
                <a:latin typeface="Consolas"/>
                <a:ea typeface="Consolas"/>
                <a:cs typeface="Consolas"/>
                <a:sym typeface="Consolas"/>
              </a:rPr>
              <a:t>'alice@example.com'</a:t>
            </a:r>
            <a:r>
              <a:rPr lang="en" sz="1250">
                <a:solidFill>
                  <a:srgbClr val="FFFFFF"/>
                </a:solidFill>
                <a:highlight>
                  <a:srgbClr val="333333"/>
                </a:highlight>
                <a:latin typeface="Consolas"/>
                <a:ea typeface="Consolas"/>
                <a:cs typeface="Consolas"/>
                <a:sym typeface="Consolas"/>
              </a:rPr>
              <a:t>, </a:t>
            </a:r>
            <a:r>
              <a:rPr lang="en" sz="1250">
                <a:solidFill>
                  <a:srgbClr val="A2FCA2"/>
                </a:solidFill>
                <a:highlight>
                  <a:srgbClr val="333333"/>
                </a:highlight>
                <a:latin typeface="Consolas"/>
                <a:ea typeface="Consolas"/>
                <a:cs typeface="Consolas"/>
                <a:sym typeface="Consolas"/>
              </a:rPr>
              <a:t>'Alice'</a:t>
            </a:r>
            <a:r>
              <a:rPr lang="en" sz="1250">
                <a:solidFill>
                  <a:srgbClr val="FFFFFF"/>
                </a:solidFill>
                <a:highlight>
                  <a:srgbClr val="333333"/>
                </a:highlight>
                <a:latin typeface="Consolas"/>
                <a:ea typeface="Consolas"/>
                <a:cs typeface="Consolas"/>
                <a:sym typeface="Consolas"/>
              </a:rPr>
              <a:t>, </a:t>
            </a:r>
            <a:r>
              <a:rPr lang="en" sz="1250">
                <a:solidFill>
                  <a:srgbClr val="A2FCA2"/>
                </a:solidFill>
                <a:highlight>
                  <a:srgbClr val="333333"/>
                </a:highlight>
                <a:latin typeface="Consolas"/>
                <a:ea typeface="Consolas"/>
                <a:cs typeface="Consolas"/>
                <a:sym typeface="Consolas"/>
              </a:rPr>
              <a:t>'Smith'</a:t>
            </a:r>
            <a:r>
              <a:rPr lang="en" sz="1250">
                <a:solidFill>
                  <a:srgbClr val="FFFFFF"/>
                </a:solidFill>
                <a:highlight>
                  <a:srgbClr val="333333"/>
                </a:highlight>
                <a:latin typeface="Consolas"/>
                <a:ea typeface="Consolas"/>
                <a:cs typeface="Consolas"/>
                <a:sym typeface="Consolas"/>
              </a:rPr>
              <a:t>),</a:t>
            </a:r>
            <a:br>
              <a:rPr lang="en" sz="1250">
                <a:solidFill>
                  <a:srgbClr val="FFFFFF"/>
                </a:solidFill>
                <a:highlight>
                  <a:srgbClr val="333333"/>
                </a:highlight>
                <a:latin typeface="Consolas"/>
                <a:ea typeface="Consolas"/>
                <a:cs typeface="Consolas"/>
                <a:sym typeface="Consolas"/>
              </a:rPr>
            </a:br>
            <a:r>
              <a:rPr lang="en" sz="1250">
                <a:solidFill>
                  <a:srgbClr val="FFFFFF"/>
                </a:solidFill>
                <a:highlight>
                  <a:srgbClr val="333333"/>
                </a:highlight>
                <a:latin typeface="Consolas"/>
                <a:ea typeface="Consolas"/>
                <a:cs typeface="Consolas"/>
                <a:sym typeface="Consolas"/>
              </a:rPr>
              <a:t>	(</a:t>
            </a:r>
            <a:r>
              <a:rPr lang="en" sz="1250">
                <a:solidFill>
                  <a:srgbClr val="A2FCA2"/>
                </a:solidFill>
                <a:highlight>
                  <a:srgbClr val="333333"/>
                </a:highlight>
                <a:latin typeface="Consolas"/>
                <a:ea typeface="Consolas"/>
                <a:cs typeface="Consolas"/>
                <a:sym typeface="Consolas"/>
              </a:rPr>
              <a:t>'bob'</a:t>
            </a:r>
            <a:r>
              <a:rPr lang="en" sz="1250">
                <a:solidFill>
                  <a:srgbClr val="FFFFFF"/>
                </a:solidFill>
                <a:highlight>
                  <a:srgbClr val="333333"/>
                </a:highlight>
                <a:latin typeface="Consolas"/>
                <a:ea typeface="Consolas"/>
                <a:cs typeface="Consolas"/>
                <a:sym typeface="Consolas"/>
              </a:rPr>
              <a:t>, </a:t>
            </a:r>
            <a:r>
              <a:rPr lang="en" sz="1250">
                <a:solidFill>
                  <a:srgbClr val="FCC28C"/>
                </a:solidFill>
                <a:highlight>
                  <a:srgbClr val="333333"/>
                </a:highlight>
                <a:latin typeface="Consolas"/>
                <a:ea typeface="Consolas"/>
                <a:cs typeface="Consolas"/>
                <a:sym typeface="Consolas"/>
              </a:rPr>
              <a:t>SHA2</a:t>
            </a:r>
            <a:r>
              <a:rPr lang="en" sz="1250">
                <a:solidFill>
                  <a:srgbClr val="FFFFFF"/>
                </a:solidFill>
                <a:highlight>
                  <a:srgbClr val="333333"/>
                </a:highlight>
                <a:latin typeface="Consolas"/>
                <a:ea typeface="Consolas"/>
                <a:cs typeface="Consolas"/>
                <a:sym typeface="Consolas"/>
              </a:rPr>
              <a:t>(</a:t>
            </a:r>
            <a:r>
              <a:rPr lang="en" sz="1250">
                <a:solidFill>
                  <a:srgbClr val="A2FCA2"/>
                </a:solidFill>
                <a:highlight>
                  <a:srgbClr val="333333"/>
                </a:highlight>
                <a:latin typeface="Consolas"/>
                <a:ea typeface="Consolas"/>
                <a:cs typeface="Consolas"/>
                <a:sym typeface="Consolas"/>
              </a:rPr>
              <a:t>'bob_password'</a:t>
            </a:r>
            <a:r>
              <a:rPr lang="en" sz="1250">
                <a:solidFill>
                  <a:srgbClr val="FFFFFF"/>
                </a:solidFill>
                <a:highlight>
                  <a:srgbClr val="333333"/>
                </a:highlight>
                <a:latin typeface="Consolas"/>
                <a:ea typeface="Consolas"/>
                <a:cs typeface="Consolas"/>
                <a:sym typeface="Consolas"/>
              </a:rPr>
              <a:t>, </a:t>
            </a:r>
            <a:r>
              <a:rPr lang="en" sz="1250">
                <a:solidFill>
                  <a:srgbClr val="D36363"/>
                </a:solidFill>
                <a:highlight>
                  <a:srgbClr val="333333"/>
                </a:highlight>
                <a:latin typeface="Consolas"/>
                <a:ea typeface="Consolas"/>
                <a:cs typeface="Consolas"/>
                <a:sym typeface="Consolas"/>
              </a:rPr>
              <a:t>256</a:t>
            </a:r>
            <a:r>
              <a:rPr lang="en" sz="1250">
                <a:solidFill>
                  <a:srgbClr val="FFFFFF"/>
                </a:solidFill>
                <a:highlight>
                  <a:srgbClr val="333333"/>
                </a:highlight>
                <a:latin typeface="Consolas"/>
                <a:ea typeface="Consolas"/>
                <a:cs typeface="Consolas"/>
                <a:sym typeface="Consolas"/>
              </a:rPr>
              <a:t>), </a:t>
            </a:r>
            <a:r>
              <a:rPr lang="en" sz="1250">
                <a:solidFill>
                  <a:srgbClr val="A2FCA2"/>
                </a:solidFill>
                <a:highlight>
                  <a:srgbClr val="333333"/>
                </a:highlight>
                <a:latin typeface="Consolas"/>
                <a:ea typeface="Consolas"/>
                <a:cs typeface="Consolas"/>
                <a:sym typeface="Consolas"/>
              </a:rPr>
              <a:t>'NORMAL'</a:t>
            </a:r>
            <a:r>
              <a:rPr lang="en" sz="1250">
                <a:solidFill>
                  <a:srgbClr val="FFFFFF"/>
                </a:solidFill>
                <a:highlight>
                  <a:srgbClr val="333333"/>
                </a:highlight>
                <a:latin typeface="Consolas"/>
                <a:ea typeface="Consolas"/>
                <a:cs typeface="Consolas"/>
                <a:sym typeface="Consolas"/>
              </a:rPr>
              <a:t>, </a:t>
            </a:r>
            <a:r>
              <a:rPr lang="en" sz="1250">
                <a:solidFill>
                  <a:srgbClr val="A2FCA2"/>
                </a:solidFill>
                <a:highlight>
                  <a:srgbClr val="333333"/>
                </a:highlight>
                <a:latin typeface="Consolas"/>
                <a:ea typeface="Consolas"/>
                <a:cs typeface="Consolas"/>
                <a:sym typeface="Consolas"/>
              </a:rPr>
              <a:t>'bob@example.com'</a:t>
            </a:r>
            <a:r>
              <a:rPr lang="en" sz="1250">
                <a:solidFill>
                  <a:srgbClr val="FFFFFF"/>
                </a:solidFill>
                <a:highlight>
                  <a:srgbClr val="333333"/>
                </a:highlight>
                <a:latin typeface="Consolas"/>
                <a:ea typeface="Consolas"/>
                <a:cs typeface="Consolas"/>
                <a:sym typeface="Consolas"/>
              </a:rPr>
              <a:t>, </a:t>
            </a:r>
            <a:r>
              <a:rPr lang="en" sz="1250">
                <a:solidFill>
                  <a:srgbClr val="A2FCA2"/>
                </a:solidFill>
                <a:highlight>
                  <a:srgbClr val="333333"/>
                </a:highlight>
                <a:latin typeface="Consolas"/>
                <a:ea typeface="Consolas"/>
                <a:cs typeface="Consolas"/>
                <a:sym typeface="Consolas"/>
              </a:rPr>
              <a:t>'Bob'</a:t>
            </a:r>
            <a:r>
              <a:rPr lang="en" sz="1250">
                <a:solidFill>
                  <a:srgbClr val="FFFFFF"/>
                </a:solidFill>
                <a:highlight>
                  <a:srgbClr val="333333"/>
                </a:highlight>
                <a:latin typeface="Consolas"/>
                <a:ea typeface="Consolas"/>
                <a:cs typeface="Consolas"/>
                <a:sym typeface="Consolas"/>
              </a:rPr>
              <a:t>, </a:t>
            </a:r>
            <a:r>
              <a:rPr lang="en" sz="1250">
                <a:solidFill>
                  <a:srgbClr val="A2FCA2"/>
                </a:solidFill>
                <a:highlight>
                  <a:srgbClr val="333333"/>
                </a:highlight>
                <a:latin typeface="Consolas"/>
                <a:ea typeface="Consolas"/>
                <a:cs typeface="Consolas"/>
                <a:sym typeface="Consolas"/>
              </a:rPr>
              <a:t>'Jones'</a:t>
            </a:r>
            <a:r>
              <a:rPr lang="en" sz="1250">
                <a:solidFill>
                  <a:srgbClr val="FFFFFF"/>
                </a:solidFill>
                <a:highlight>
                  <a:srgbClr val="333333"/>
                </a:highlight>
                <a:latin typeface="Consolas"/>
                <a:ea typeface="Consolas"/>
                <a:cs typeface="Consolas"/>
                <a:sym typeface="Consolas"/>
              </a:rPr>
              <a:t>),</a:t>
            </a:r>
            <a:br>
              <a:rPr lang="en" sz="1250">
                <a:solidFill>
                  <a:srgbClr val="FFFFFF"/>
                </a:solidFill>
                <a:highlight>
                  <a:srgbClr val="333333"/>
                </a:highlight>
                <a:latin typeface="Consolas"/>
                <a:ea typeface="Consolas"/>
                <a:cs typeface="Consolas"/>
                <a:sym typeface="Consolas"/>
              </a:rPr>
            </a:br>
            <a:r>
              <a:rPr lang="en" sz="1250">
                <a:solidFill>
                  <a:srgbClr val="FFFFFF"/>
                </a:solidFill>
                <a:highlight>
                  <a:srgbClr val="333333"/>
                </a:highlight>
                <a:latin typeface="Consolas"/>
                <a:ea typeface="Consolas"/>
                <a:cs typeface="Consolas"/>
                <a:sym typeface="Consolas"/>
              </a:rPr>
              <a:t>	(</a:t>
            </a:r>
            <a:r>
              <a:rPr lang="en" sz="1250">
                <a:solidFill>
                  <a:srgbClr val="A2FCA2"/>
                </a:solidFill>
                <a:highlight>
                  <a:srgbClr val="333333"/>
                </a:highlight>
                <a:latin typeface="Consolas"/>
                <a:ea typeface="Consolas"/>
                <a:cs typeface="Consolas"/>
                <a:sym typeface="Consolas"/>
              </a:rPr>
              <a:t>'charlie'</a:t>
            </a:r>
            <a:r>
              <a:rPr lang="en" sz="1250">
                <a:solidFill>
                  <a:srgbClr val="FFFFFF"/>
                </a:solidFill>
                <a:highlight>
                  <a:srgbClr val="333333"/>
                </a:highlight>
                <a:latin typeface="Consolas"/>
                <a:ea typeface="Consolas"/>
                <a:cs typeface="Consolas"/>
                <a:sym typeface="Consolas"/>
              </a:rPr>
              <a:t>, </a:t>
            </a:r>
            <a:r>
              <a:rPr lang="en" sz="1250">
                <a:solidFill>
                  <a:srgbClr val="FCC28C"/>
                </a:solidFill>
                <a:highlight>
                  <a:srgbClr val="333333"/>
                </a:highlight>
                <a:latin typeface="Consolas"/>
                <a:ea typeface="Consolas"/>
                <a:cs typeface="Consolas"/>
                <a:sym typeface="Consolas"/>
              </a:rPr>
              <a:t>SHA2</a:t>
            </a:r>
            <a:r>
              <a:rPr lang="en" sz="1250">
                <a:solidFill>
                  <a:srgbClr val="FFFFFF"/>
                </a:solidFill>
                <a:highlight>
                  <a:srgbClr val="333333"/>
                </a:highlight>
                <a:latin typeface="Consolas"/>
                <a:ea typeface="Consolas"/>
                <a:cs typeface="Consolas"/>
                <a:sym typeface="Consolas"/>
              </a:rPr>
              <a:t>(</a:t>
            </a:r>
            <a:r>
              <a:rPr lang="en" sz="1250">
                <a:solidFill>
                  <a:srgbClr val="A2FCA2"/>
                </a:solidFill>
                <a:highlight>
                  <a:srgbClr val="333333"/>
                </a:highlight>
                <a:latin typeface="Consolas"/>
                <a:ea typeface="Consolas"/>
                <a:cs typeface="Consolas"/>
                <a:sym typeface="Consolas"/>
              </a:rPr>
              <a:t>'charlie_password'</a:t>
            </a:r>
            <a:r>
              <a:rPr lang="en" sz="1250">
                <a:solidFill>
                  <a:srgbClr val="FFFFFF"/>
                </a:solidFill>
                <a:highlight>
                  <a:srgbClr val="333333"/>
                </a:highlight>
                <a:latin typeface="Consolas"/>
                <a:ea typeface="Consolas"/>
                <a:cs typeface="Consolas"/>
                <a:sym typeface="Consolas"/>
              </a:rPr>
              <a:t>, </a:t>
            </a:r>
            <a:r>
              <a:rPr lang="en" sz="1250">
                <a:solidFill>
                  <a:srgbClr val="D36363"/>
                </a:solidFill>
                <a:highlight>
                  <a:srgbClr val="333333"/>
                </a:highlight>
                <a:latin typeface="Consolas"/>
                <a:ea typeface="Consolas"/>
                <a:cs typeface="Consolas"/>
                <a:sym typeface="Consolas"/>
              </a:rPr>
              <a:t>256</a:t>
            </a:r>
            <a:r>
              <a:rPr lang="en" sz="1250">
                <a:solidFill>
                  <a:srgbClr val="FFFFFF"/>
                </a:solidFill>
                <a:highlight>
                  <a:srgbClr val="333333"/>
                </a:highlight>
                <a:latin typeface="Consolas"/>
                <a:ea typeface="Consolas"/>
                <a:cs typeface="Consolas"/>
                <a:sym typeface="Consolas"/>
              </a:rPr>
              <a:t>), </a:t>
            </a:r>
            <a:r>
              <a:rPr lang="en" sz="1250">
                <a:solidFill>
                  <a:srgbClr val="A2FCA2"/>
                </a:solidFill>
                <a:highlight>
                  <a:srgbClr val="333333"/>
                </a:highlight>
                <a:latin typeface="Consolas"/>
                <a:ea typeface="Consolas"/>
                <a:cs typeface="Consolas"/>
                <a:sym typeface="Consolas"/>
              </a:rPr>
              <a:t>'NORMAL'</a:t>
            </a:r>
            <a:r>
              <a:rPr lang="en" sz="1250">
                <a:solidFill>
                  <a:srgbClr val="FFFFFF"/>
                </a:solidFill>
                <a:highlight>
                  <a:srgbClr val="333333"/>
                </a:highlight>
                <a:latin typeface="Consolas"/>
                <a:ea typeface="Consolas"/>
                <a:cs typeface="Consolas"/>
                <a:sym typeface="Consolas"/>
              </a:rPr>
              <a:t>, </a:t>
            </a:r>
            <a:r>
              <a:rPr lang="en" sz="1250">
                <a:solidFill>
                  <a:srgbClr val="A2FCA2"/>
                </a:solidFill>
                <a:highlight>
                  <a:srgbClr val="333333"/>
                </a:highlight>
                <a:latin typeface="Consolas"/>
                <a:ea typeface="Consolas"/>
                <a:cs typeface="Consolas"/>
                <a:sym typeface="Consolas"/>
              </a:rPr>
              <a:t>'charlie@example.com'</a:t>
            </a:r>
            <a:r>
              <a:rPr lang="en" sz="1250">
                <a:solidFill>
                  <a:srgbClr val="FFFFFF"/>
                </a:solidFill>
                <a:highlight>
                  <a:srgbClr val="333333"/>
                </a:highlight>
                <a:latin typeface="Consolas"/>
                <a:ea typeface="Consolas"/>
                <a:cs typeface="Consolas"/>
                <a:sym typeface="Consolas"/>
              </a:rPr>
              <a:t>, </a:t>
            </a:r>
            <a:r>
              <a:rPr lang="en" sz="1250">
                <a:solidFill>
                  <a:srgbClr val="A2FCA2"/>
                </a:solidFill>
                <a:highlight>
                  <a:srgbClr val="333333"/>
                </a:highlight>
                <a:latin typeface="Consolas"/>
                <a:ea typeface="Consolas"/>
                <a:cs typeface="Consolas"/>
                <a:sym typeface="Consolas"/>
              </a:rPr>
              <a:t>'Charlie'</a:t>
            </a:r>
            <a:r>
              <a:rPr lang="en" sz="1250">
                <a:solidFill>
                  <a:srgbClr val="FFFFFF"/>
                </a:solidFill>
                <a:highlight>
                  <a:srgbClr val="333333"/>
                </a:highlight>
                <a:latin typeface="Consolas"/>
                <a:ea typeface="Consolas"/>
                <a:cs typeface="Consolas"/>
                <a:sym typeface="Consolas"/>
              </a:rPr>
              <a:t>, </a:t>
            </a:r>
            <a:r>
              <a:rPr lang="en" sz="1250">
                <a:solidFill>
                  <a:srgbClr val="A2FCA2"/>
                </a:solidFill>
                <a:highlight>
                  <a:srgbClr val="333333"/>
                </a:highlight>
                <a:latin typeface="Consolas"/>
                <a:ea typeface="Consolas"/>
                <a:cs typeface="Consolas"/>
                <a:sym typeface="Consolas"/>
              </a:rPr>
              <a:t>'Brown'</a:t>
            </a:r>
            <a:r>
              <a:rPr lang="en" sz="1250">
                <a:solidFill>
                  <a:srgbClr val="FFFFFF"/>
                </a:solidFill>
                <a:highlight>
                  <a:srgbClr val="333333"/>
                </a:highlight>
                <a:latin typeface="Consolas"/>
                <a:ea typeface="Consolas"/>
                <a:cs typeface="Consolas"/>
                <a:sym typeface="Consolas"/>
              </a:rPr>
              <a:t>);</a:t>
            </a:r>
            <a:endParaRPr sz="1250">
              <a:solidFill>
                <a:srgbClr val="000000"/>
              </a:solidFill>
              <a:highlight>
                <a:srgbClr val="FFFFFF"/>
              </a:highlight>
              <a:latin typeface="Arial"/>
              <a:ea typeface="Arial"/>
              <a:cs typeface="Arial"/>
              <a:sym typeface="Arial"/>
            </a:endParaRPr>
          </a:p>
          <a:p>
            <a:pPr indent="0" lvl="0" marL="0" rtl="0" algn="l">
              <a:lnSpc>
                <a:spcPct val="105000"/>
              </a:lnSpc>
              <a:spcBef>
                <a:spcPts val="0"/>
              </a:spcBef>
              <a:spcAft>
                <a:spcPts val="1200"/>
              </a:spcAft>
              <a:buNone/>
            </a:pPr>
            <a:r>
              <a:t/>
            </a:r>
            <a:endParaRPr sz="1900">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6"/>
          <p:cNvSpPr txBox="1"/>
          <p:nvPr>
            <p:ph idx="1" type="body"/>
          </p:nvPr>
        </p:nvSpPr>
        <p:spPr>
          <a:xfrm>
            <a:off x="4572000" y="44700"/>
            <a:ext cx="4513500" cy="5098800"/>
          </a:xfrm>
          <a:prstGeom prst="rect">
            <a:avLst/>
          </a:prstGeom>
          <a:solidFill>
            <a:srgbClr val="2B2B2B"/>
          </a:solidFill>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highlight>
                  <a:srgbClr val="333333"/>
                </a:highlight>
                <a:latin typeface="Consolas"/>
                <a:ea typeface="Consolas"/>
                <a:cs typeface="Consolas"/>
                <a:sym typeface="Consolas"/>
              </a:rPr>
              <a:t>DELIMITER //</a:t>
            </a:r>
            <a:br>
              <a:rPr lang="en" sz="800">
                <a:solidFill>
                  <a:srgbClr val="FFFFFF"/>
                </a:solidFill>
                <a:highlight>
                  <a:srgbClr val="333333"/>
                </a:highlight>
                <a:latin typeface="Consolas"/>
                <a:ea typeface="Consolas"/>
                <a:cs typeface="Consolas"/>
                <a:sym typeface="Consolas"/>
              </a:rPr>
            </a:br>
            <a:r>
              <a:rPr lang="en" sz="800">
                <a:solidFill>
                  <a:srgbClr val="FCC28C"/>
                </a:solidFill>
                <a:highlight>
                  <a:srgbClr val="333333"/>
                </a:highlight>
                <a:latin typeface="Consolas"/>
                <a:ea typeface="Consolas"/>
                <a:cs typeface="Consolas"/>
                <a:sym typeface="Consolas"/>
              </a:rPr>
              <a:t>CREATE</a:t>
            </a: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PROCEDURE</a:t>
            </a:r>
            <a:r>
              <a:rPr lang="en" sz="800">
                <a:solidFill>
                  <a:srgbClr val="FFFFFF"/>
                </a:solidFill>
                <a:highlight>
                  <a:srgbClr val="333333"/>
                </a:highlight>
                <a:latin typeface="Consolas"/>
                <a:ea typeface="Consolas"/>
                <a:cs typeface="Consolas"/>
                <a:sym typeface="Consolas"/>
              </a:rPr>
              <a:t> MyCMS.AuthenticateUser (</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IN</a:t>
            </a:r>
            <a:r>
              <a:rPr lang="en" sz="800">
                <a:solidFill>
                  <a:srgbClr val="FFFFFF"/>
                </a:solidFill>
                <a:highlight>
                  <a:srgbClr val="333333"/>
                </a:highlight>
                <a:latin typeface="Consolas"/>
                <a:ea typeface="Consolas"/>
                <a:cs typeface="Consolas"/>
                <a:sym typeface="Consolas"/>
              </a:rPr>
              <a:t> inUsername </a:t>
            </a:r>
            <a:r>
              <a:rPr lang="en" sz="800">
                <a:solidFill>
                  <a:srgbClr val="FFFFAA"/>
                </a:solidFill>
                <a:highlight>
                  <a:srgbClr val="333333"/>
                </a:highlight>
                <a:latin typeface="Consolas"/>
                <a:ea typeface="Consolas"/>
                <a:cs typeface="Consolas"/>
                <a:sym typeface="Consolas"/>
              </a:rPr>
              <a:t>VARCHAR</a:t>
            </a:r>
            <a:r>
              <a:rPr lang="en" sz="800">
                <a:solidFill>
                  <a:srgbClr val="FFFFFF"/>
                </a:solidFill>
                <a:highlight>
                  <a:srgbClr val="333333"/>
                </a:highlight>
                <a:latin typeface="Consolas"/>
                <a:ea typeface="Consolas"/>
                <a:cs typeface="Consolas"/>
                <a:sym typeface="Consolas"/>
              </a:rPr>
              <a:t>(</a:t>
            </a:r>
            <a:r>
              <a:rPr lang="en" sz="800">
                <a:solidFill>
                  <a:srgbClr val="D36363"/>
                </a:solidFill>
                <a:highlight>
                  <a:srgbClr val="333333"/>
                </a:highlight>
                <a:latin typeface="Consolas"/>
                <a:ea typeface="Consolas"/>
                <a:cs typeface="Consolas"/>
                <a:sym typeface="Consolas"/>
              </a:rPr>
              <a:t>50</a:t>
            </a:r>
            <a:r>
              <a:rPr lang="en" sz="800">
                <a:solidFill>
                  <a:srgbClr val="FFFFFF"/>
                </a:solidFill>
                <a:highlight>
                  <a:srgbClr val="333333"/>
                </a:highlight>
                <a:latin typeface="Consolas"/>
                <a:ea typeface="Consolas"/>
                <a:cs typeface="Consolas"/>
                <a:sym typeface="Consolas"/>
              </a:rPr>
              <a:t>),</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IN</a:t>
            </a:r>
            <a:r>
              <a:rPr lang="en" sz="800">
                <a:solidFill>
                  <a:srgbClr val="FFFFFF"/>
                </a:solidFill>
                <a:highlight>
                  <a:srgbClr val="333333"/>
                </a:highlight>
                <a:latin typeface="Consolas"/>
                <a:ea typeface="Consolas"/>
                <a:cs typeface="Consolas"/>
                <a:sym typeface="Consolas"/>
              </a:rPr>
              <a:t> inPassword </a:t>
            </a:r>
            <a:r>
              <a:rPr lang="en" sz="800">
                <a:solidFill>
                  <a:srgbClr val="FFFFAA"/>
                </a:solidFill>
                <a:highlight>
                  <a:srgbClr val="333333"/>
                </a:highlight>
                <a:latin typeface="Consolas"/>
                <a:ea typeface="Consolas"/>
                <a:cs typeface="Consolas"/>
                <a:sym typeface="Consolas"/>
              </a:rPr>
              <a:t>VARCHAR</a:t>
            </a:r>
            <a:r>
              <a:rPr lang="en" sz="800">
                <a:solidFill>
                  <a:srgbClr val="FFFFFF"/>
                </a:solidFill>
                <a:highlight>
                  <a:srgbClr val="333333"/>
                </a:highlight>
                <a:latin typeface="Consolas"/>
                <a:ea typeface="Consolas"/>
                <a:cs typeface="Consolas"/>
                <a:sym typeface="Consolas"/>
              </a:rPr>
              <a:t>(</a:t>
            </a:r>
            <a:r>
              <a:rPr lang="en" sz="800">
                <a:solidFill>
                  <a:srgbClr val="D36363"/>
                </a:solidFill>
                <a:highlight>
                  <a:srgbClr val="333333"/>
                </a:highlight>
                <a:latin typeface="Consolas"/>
                <a:ea typeface="Consolas"/>
                <a:cs typeface="Consolas"/>
                <a:sym typeface="Consolas"/>
              </a:rPr>
              <a:t>255</a:t>
            </a:r>
            <a:r>
              <a:rPr lang="en" sz="800">
                <a:solidFill>
                  <a:srgbClr val="FFFFFF"/>
                </a:solidFill>
                <a:highlight>
                  <a:srgbClr val="333333"/>
                </a:highlight>
                <a:latin typeface="Consolas"/>
                <a:ea typeface="Consolas"/>
                <a:cs typeface="Consolas"/>
                <a:sym typeface="Consolas"/>
              </a:rPr>
              <a:t>)</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a:t>
            </a:r>
            <a:br>
              <a:rPr lang="en" sz="800">
                <a:solidFill>
                  <a:srgbClr val="FFFFFF"/>
                </a:solidFill>
                <a:highlight>
                  <a:srgbClr val="333333"/>
                </a:highlight>
                <a:latin typeface="Consolas"/>
                <a:ea typeface="Consolas"/>
                <a:cs typeface="Consolas"/>
                <a:sym typeface="Consolas"/>
              </a:rPr>
            </a:br>
            <a:r>
              <a:rPr lang="en" sz="800">
                <a:solidFill>
                  <a:srgbClr val="FCC28C"/>
                </a:solidFill>
                <a:highlight>
                  <a:srgbClr val="333333"/>
                </a:highlight>
                <a:latin typeface="Consolas"/>
                <a:ea typeface="Consolas"/>
                <a:cs typeface="Consolas"/>
                <a:sym typeface="Consolas"/>
              </a:rPr>
              <a:t>BEGIN</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DECLARE</a:t>
            </a:r>
            <a:r>
              <a:rPr lang="en" sz="800">
                <a:solidFill>
                  <a:srgbClr val="FFFFFF"/>
                </a:solidFill>
                <a:highlight>
                  <a:srgbClr val="333333"/>
                </a:highlight>
                <a:latin typeface="Consolas"/>
                <a:ea typeface="Consolas"/>
                <a:cs typeface="Consolas"/>
                <a:sym typeface="Consolas"/>
              </a:rPr>
              <a:t> hashedPassword </a:t>
            </a:r>
            <a:r>
              <a:rPr lang="en" sz="800">
                <a:solidFill>
                  <a:srgbClr val="FFFFAA"/>
                </a:solidFill>
                <a:highlight>
                  <a:srgbClr val="333333"/>
                </a:highlight>
                <a:latin typeface="Consolas"/>
                <a:ea typeface="Consolas"/>
                <a:cs typeface="Consolas"/>
                <a:sym typeface="Consolas"/>
              </a:rPr>
              <a:t>CHAR</a:t>
            </a:r>
            <a:r>
              <a:rPr lang="en" sz="800">
                <a:solidFill>
                  <a:srgbClr val="FFFFFF"/>
                </a:solidFill>
                <a:highlight>
                  <a:srgbClr val="333333"/>
                </a:highlight>
                <a:latin typeface="Consolas"/>
                <a:ea typeface="Consolas"/>
                <a:cs typeface="Consolas"/>
                <a:sym typeface="Consolas"/>
              </a:rPr>
              <a:t>(</a:t>
            </a:r>
            <a:r>
              <a:rPr lang="en" sz="800">
                <a:solidFill>
                  <a:srgbClr val="D36363"/>
                </a:solidFill>
                <a:highlight>
                  <a:srgbClr val="333333"/>
                </a:highlight>
                <a:latin typeface="Consolas"/>
                <a:ea typeface="Consolas"/>
                <a:cs typeface="Consolas"/>
                <a:sym typeface="Consolas"/>
              </a:rPr>
              <a:t>64</a:t>
            </a:r>
            <a:r>
              <a:rPr lang="en" sz="800">
                <a:solidFill>
                  <a:srgbClr val="FFFFFF"/>
                </a:solidFill>
                <a:highlight>
                  <a:srgbClr val="333333"/>
                </a:highlight>
                <a:latin typeface="Consolas"/>
                <a:ea typeface="Consolas"/>
                <a:cs typeface="Consolas"/>
                <a:sym typeface="Consolas"/>
              </a:rPr>
              <a:t>);</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DECLARE</a:t>
            </a:r>
            <a:r>
              <a:rPr lang="en" sz="800">
                <a:solidFill>
                  <a:srgbClr val="FFFFFF"/>
                </a:solidFill>
                <a:highlight>
                  <a:srgbClr val="333333"/>
                </a:highlight>
                <a:latin typeface="Consolas"/>
                <a:ea typeface="Consolas"/>
                <a:cs typeface="Consolas"/>
                <a:sym typeface="Consolas"/>
              </a:rPr>
              <a:t> storedPassword </a:t>
            </a:r>
            <a:r>
              <a:rPr lang="en" sz="800">
                <a:solidFill>
                  <a:srgbClr val="FFFFAA"/>
                </a:solidFill>
                <a:highlight>
                  <a:srgbClr val="333333"/>
                </a:highlight>
                <a:latin typeface="Consolas"/>
                <a:ea typeface="Consolas"/>
                <a:cs typeface="Consolas"/>
                <a:sym typeface="Consolas"/>
              </a:rPr>
              <a:t>CHAR</a:t>
            </a:r>
            <a:r>
              <a:rPr lang="en" sz="800">
                <a:solidFill>
                  <a:srgbClr val="FFFFFF"/>
                </a:solidFill>
                <a:highlight>
                  <a:srgbClr val="333333"/>
                </a:highlight>
                <a:latin typeface="Consolas"/>
                <a:ea typeface="Consolas"/>
                <a:cs typeface="Consolas"/>
                <a:sym typeface="Consolas"/>
              </a:rPr>
              <a:t>(</a:t>
            </a:r>
            <a:r>
              <a:rPr lang="en" sz="800">
                <a:solidFill>
                  <a:srgbClr val="D36363"/>
                </a:solidFill>
                <a:highlight>
                  <a:srgbClr val="333333"/>
                </a:highlight>
                <a:latin typeface="Consolas"/>
                <a:ea typeface="Consolas"/>
                <a:cs typeface="Consolas"/>
                <a:sym typeface="Consolas"/>
              </a:rPr>
              <a:t>64</a:t>
            </a: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DEFAULT</a:t>
            </a: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NULL</a:t>
            </a:r>
            <a:r>
              <a:rPr lang="en" sz="800">
                <a:solidFill>
                  <a:srgbClr val="FFFFFF"/>
                </a:solidFill>
                <a:highlight>
                  <a:srgbClr val="333333"/>
                </a:highlight>
                <a:latin typeface="Consolas"/>
                <a:ea typeface="Consolas"/>
                <a:cs typeface="Consolas"/>
                <a:sym typeface="Consolas"/>
              </a:rPr>
              <a:t>;</a:t>
            </a:r>
            <a:br>
              <a:rPr lang="en" sz="800">
                <a:solidFill>
                  <a:srgbClr val="FFFFFF"/>
                </a:solidFill>
                <a:highlight>
                  <a:srgbClr val="333333"/>
                </a:highlight>
                <a:latin typeface="Consolas"/>
                <a:ea typeface="Consolas"/>
                <a:cs typeface="Consolas"/>
                <a:sym typeface="Consolas"/>
              </a:rPr>
            </a:b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888888"/>
                </a:solidFill>
                <a:highlight>
                  <a:srgbClr val="333333"/>
                </a:highlight>
                <a:latin typeface="Consolas"/>
                <a:ea typeface="Consolas"/>
                <a:cs typeface="Consolas"/>
                <a:sym typeface="Consolas"/>
              </a:rPr>
              <a:t>-- Handler for when no row is found (SQLSTATE '02000')</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DECLARE</a:t>
            </a:r>
            <a:r>
              <a:rPr lang="en" sz="800">
                <a:solidFill>
                  <a:srgbClr val="FFFFFF"/>
                </a:solidFill>
                <a:highlight>
                  <a:srgbClr val="333333"/>
                </a:highlight>
                <a:latin typeface="Consolas"/>
                <a:ea typeface="Consolas"/>
                <a:cs typeface="Consolas"/>
                <a:sym typeface="Consolas"/>
              </a:rPr>
              <a:t> CONTINUE </a:t>
            </a:r>
            <a:r>
              <a:rPr lang="en" sz="800">
                <a:solidFill>
                  <a:srgbClr val="FCC28C"/>
                </a:solidFill>
                <a:highlight>
                  <a:srgbClr val="333333"/>
                </a:highlight>
                <a:latin typeface="Consolas"/>
                <a:ea typeface="Consolas"/>
                <a:cs typeface="Consolas"/>
                <a:sym typeface="Consolas"/>
              </a:rPr>
              <a:t>HANDLER</a:t>
            </a: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FOR</a:t>
            </a: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SQLSTATE</a:t>
            </a:r>
            <a:r>
              <a:rPr lang="en" sz="800">
                <a:solidFill>
                  <a:srgbClr val="FFFFFF"/>
                </a:solidFill>
                <a:highlight>
                  <a:srgbClr val="333333"/>
                </a:highlight>
                <a:latin typeface="Consolas"/>
                <a:ea typeface="Consolas"/>
                <a:cs typeface="Consolas"/>
                <a:sym typeface="Consolas"/>
              </a:rPr>
              <a:t> </a:t>
            </a:r>
            <a:r>
              <a:rPr lang="en" sz="800">
                <a:solidFill>
                  <a:srgbClr val="A2FCA2"/>
                </a:solidFill>
                <a:highlight>
                  <a:srgbClr val="333333"/>
                </a:highlight>
                <a:latin typeface="Consolas"/>
                <a:ea typeface="Consolas"/>
                <a:cs typeface="Consolas"/>
                <a:sym typeface="Consolas"/>
              </a:rPr>
              <a:t>'02000'</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BEGIN</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SET</a:t>
            </a:r>
            <a:r>
              <a:rPr lang="en" sz="800">
                <a:solidFill>
                  <a:srgbClr val="FFFFFF"/>
                </a:solidFill>
                <a:highlight>
                  <a:srgbClr val="333333"/>
                </a:highlight>
                <a:latin typeface="Consolas"/>
                <a:ea typeface="Consolas"/>
                <a:cs typeface="Consolas"/>
                <a:sym typeface="Consolas"/>
              </a:rPr>
              <a:t> storedPassword = </a:t>
            </a:r>
            <a:r>
              <a:rPr lang="en" sz="800">
                <a:solidFill>
                  <a:srgbClr val="FCC28C"/>
                </a:solidFill>
                <a:highlight>
                  <a:srgbClr val="333333"/>
                </a:highlight>
                <a:latin typeface="Consolas"/>
                <a:ea typeface="Consolas"/>
                <a:cs typeface="Consolas"/>
                <a:sym typeface="Consolas"/>
              </a:rPr>
              <a:t>NULL</a:t>
            </a:r>
            <a:r>
              <a:rPr lang="en" sz="800">
                <a:solidFill>
                  <a:srgbClr val="FFFFFF"/>
                </a:solidFill>
                <a:highlight>
                  <a:srgbClr val="333333"/>
                </a:highlight>
                <a:latin typeface="Consolas"/>
                <a:ea typeface="Consolas"/>
                <a:cs typeface="Consolas"/>
                <a:sym typeface="Consolas"/>
              </a:rPr>
              <a:t>;</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END</a:t>
            </a:r>
            <a:r>
              <a:rPr lang="en" sz="800">
                <a:solidFill>
                  <a:srgbClr val="FFFFFF"/>
                </a:solidFill>
                <a:highlight>
                  <a:srgbClr val="333333"/>
                </a:highlight>
                <a:latin typeface="Consolas"/>
                <a:ea typeface="Consolas"/>
                <a:cs typeface="Consolas"/>
                <a:sym typeface="Consolas"/>
              </a:rPr>
              <a:t>;</a:t>
            </a:r>
            <a:br>
              <a:rPr lang="en" sz="800">
                <a:solidFill>
                  <a:srgbClr val="FFFFFF"/>
                </a:solidFill>
                <a:highlight>
                  <a:srgbClr val="333333"/>
                </a:highlight>
                <a:latin typeface="Consolas"/>
                <a:ea typeface="Consolas"/>
                <a:cs typeface="Consolas"/>
                <a:sym typeface="Consolas"/>
              </a:rPr>
            </a:b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888888"/>
                </a:solidFill>
                <a:highlight>
                  <a:srgbClr val="333333"/>
                </a:highlight>
                <a:latin typeface="Consolas"/>
                <a:ea typeface="Consolas"/>
                <a:cs typeface="Consolas"/>
                <a:sym typeface="Consolas"/>
              </a:rPr>
              <a:t>-- Compute SHA-256 hash of the provided password</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SET</a:t>
            </a:r>
            <a:r>
              <a:rPr lang="en" sz="800">
                <a:solidFill>
                  <a:srgbClr val="FFFFFF"/>
                </a:solidFill>
                <a:highlight>
                  <a:srgbClr val="333333"/>
                </a:highlight>
                <a:latin typeface="Consolas"/>
                <a:ea typeface="Consolas"/>
                <a:cs typeface="Consolas"/>
                <a:sym typeface="Consolas"/>
              </a:rPr>
              <a:t> hashedPassword = </a:t>
            </a:r>
            <a:r>
              <a:rPr lang="en" sz="800">
                <a:solidFill>
                  <a:srgbClr val="FCC28C"/>
                </a:solidFill>
                <a:highlight>
                  <a:srgbClr val="333333"/>
                </a:highlight>
                <a:latin typeface="Consolas"/>
                <a:ea typeface="Consolas"/>
                <a:cs typeface="Consolas"/>
                <a:sym typeface="Consolas"/>
              </a:rPr>
              <a:t>SHA2</a:t>
            </a:r>
            <a:r>
              <a:rPr lang="en" sz="800">
                <a:solidFill>
                  <a:srgbClr val="FFFFFF"/>
                </a:solidFill>
                <a:highlight>
                  <a:srgbClr val="333333"/>
                </a:highlight>
                <a:latin typeface="Consolas"/>
                <a:ea typeface="Consolas"/>
                <a:cs typeface="Consolas"/>
                <a:sym typeface="Consolas"/>
              </a:rPr>
              <a:t>(inPassword, </a:t>
            </a:r>
            <a:r>
              <a:rPr lang="en" sz="800">
                <a:solidFill>
                  <a:srgbClr val="D36363"/>
                </a:solidFill>
                <a:highlight>
                  <a:srgbClr val="333333"/>
                </a:highlight>
                <a:latin typeface="Consolas"/>
                <a:ea typeface="Consolas"/>
                <a:cs typeface="Consolas"/>
                <a:sym typeface="Consolas"/>
              </a:rPr>
              <a:t>256</a:t>
            </a:r>
            <a:r>
              <a:rPr lang="en" sz="800">
                <a:solidFill>
                  <a:srgbClr val="FFFFFF"/>
                </a:solidFill>
                <a:highlight>
                  <a:srgbClr val="333333"/>
                </a:highlight>
                <a:latin typeface="Consolas"/>
                <a:ea typeface="Consolas"/>
                <a:cs typeface="Consolas"/>
                <a:sym typeface="Consolas"/>
              </a:rPr>
              <a:t>);</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888888"/>
                </a:solidFill>
                <a:highlight>
                  <a:srgbClr val="333333"/>
                </a:highlight>
                <a:latin typeface="Consolas"/>
                <a:ea typeface="Consolas"/>
                <a:cs typeface="Consolas"/>
                <a:sym typeface="Consolas"/>
              </a:rPr>
              <a:t>-- Attempt to fetch the stored hashed password for the given username</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SELECT</a:t>
            </a: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Password</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INTO</a:t>
            </a:r>
            <a:r>
              <a:rPr lang="en" sz="800">
                <a:solidFill>
                  <a:srgbClr val="FFFFFF"/>
                </a:solidFill>
                <a:highlight>
                  <a:srgbClr val="333333"/>
                </a:highlight>
                <a:latin typeface="Consolas"/>
                <a:ea typeface="Consolas"/>
                <a:cs typeface="Consolas"/>
                <a:sym typeface="Consolas"/>
              </a:rPr>
              <a:t> storedPassword</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FROM</a:t>
            </a:r>
            <a:r>
              <a:rPr lang="en" sz="800">
                <a:solidFill>
                  <a:srgbClr val="FFFFFF"/>
                </a:solidFill>
                <a:highlight>
                  <a:srgbClr val="333333"/>
                </a:highlight>
                <a:latin typeface="Consolas"/>
                <a:ea typeface="Consolas"/>
                <a:cs typeface="Consolas"/>
                <a:sym typeface="Consolas"/>
              </a:rPr>
              <a:t> MyCMS.User</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WHERE</a:t>
            </a:r>
            <a:r>
              <a:rPr lang="en" sz="800">
                <a:solidFill>
                  <a:srgbClr val="FFFFFF"/>
                </a:solidFill>
                <a:highlight>
                  <a:srgbClr val="333333"/>
                </a:highlight>
                <a:latin typeface="Consolas"/>
                <a:ea typeface="Consolas"/>
                <a:cs typeface="Consolas"/>
                <a:sym typeface="Consolas"/>
              </a:rPr>
              <a:t> Username = inUsername</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LIMIT</a:t>
            </a:r>
            <a:r>
              <a:rPr lang="en" sz="800">
                <a:solidFill>
                  <a:srgbClr val="FFFFFF"/>
                </a:solidFill>
                <a:highlight>
                  <a:srgbClr val="333333"/>
                </a:highlight>
                <a:latin typeface="Consolas"/>
                <a:ea typeface="Consolas"/>
                <a:cs typeface="Consolas"/>
                <a:sym typeface="Consolas"/>
              </a:rPr>
              <a:t> </a:t>
            </a:r>
            <a:r>
              <a:rPr lang="en" sz="800">
                <a:solidFill>
                  <a:srgbClr val="D36363"/>
                </a:solidFill>
                <a:highlight>
                  <a:srgbClr val="333333"/>
                </a:highlight>
                <a:latin typeface="Consolas"/>
                <a:ea typeface="Consolas"/>
                <a:cs typeface="Consolas"/>
                <a:sym typeface="Consolas"/>
              </a:rPr>
              <a:t>1</a:t>
            </a:r>
            <a:r>
              <a:rPr lang="en" sz="800">
                <a:solidFill>
                  <a:srgbClr val="FFFFFF"/>
                </a:solidFill>
                <a:highlight>
                  <a:srgbClr val="333333"/>
                </a:highlight>
                <a:latin typeface="Consolas"/>
                <a:ea typeface="Consolas"/>
                <a:cs typeface="Consolas"/>
                <a:sym typeface="Consolas"/>
              </a:rPr>
              <a:t>;</a:t>
            </a:r>
            <a:endParaRPr sz="8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888888"/>
                </a:solidFill>
                <a:highlight>
                  <a:srgbClr val="333333"/>
                </a:highlight>
                <a:latin typeface="Consolas"/>
                <a:ea typeface="Consolas"/>
                <a:cs typeface="Consolas"/>
                <a:sym typeface="Consolas"/>
              </a:rPr>
              <a:t>-- Check if a user exists and if the hashed passwords match</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IF storedPassword IS NULL THEN</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SELECT</a:t>
            </a:r>
            <a:r>
              <a:rPr lang="en" sz="800">
                <a:solidFill>
                  <a:srgbClr val="FFFFFF"/>
                </a:solidFill>
                <a:highlight>
                  <a:srgbClr val="333333"/>
                </a:highlight>
                <a:latin typeface="Consolas"/>
                <a:ea typeface="Consolas"/>
                <a:cs typeface="Consolas"/>
                <a:sym typeface="Consolas"/>
              </a:rPr>
              <a:t> </a:t>
            </a:r>
            <a:r>
              <a:rPr lang="en" sz="800">
                <a:solidFill>
                  <a:srgbClr val="A2FCA2"/>
                </a:solidFill>
                <a:highlight>
                  <a:srgbClr val="333333"/>
                </a:highlight>
                <a:latin typeface="Consolas"/>
                <a:ea typeface="Consolas"/>
                <a:cs typeface="Consolas"/>
                <a:sym typeface="Consolas"/>
              </a:rPr>
              <a:t>'Access Rejected: Username not found'</a:t>
            </a: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AS</a:t>
            </a:r>
            <a:r>
              <a:rPr lang="en" sz="800">
                <a:solidFill>
                  <a:srgbClr val="FFFFFF"/>
                </a:solidFill>
                <a:highlight>
                  <a:srgbClr val="333333"/>
                </a:highlight>
                <a:latin typeface="Consolas"/>
                <a:ea typeface="Consolas"/>
                <a:cs typeface="Consolas"/>
                <a:sym typeface="Consolas"/>
              </a:rPr>
              <a:t> Message;</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ELSEIF storedPassword = hashedPassword THEN</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SELECT</a:t>
            </a:r>
            <a:r>
              <a:rPr lang="en" sz="800">
                <a:solidFill>
                  <a:srgbClr val="FFFFFF"/>
                </a:solidFill>
                <a:highlight>
                  <a:srgbClr val="333333"/>
                </a:highlight>
                <a:latin typeface="Consolas"/>
                <a:ea typeface="Consolas"/>
                <a:cs typeface="Consolas"/>
                <a:sym typeface="Consolas"/>
              </a:rPr>
              <a:t> </a:t>
            </a:r>
            <a:r>
              <a:rPr lang="en" sz="800">
                <a:solidFill>
                  <a:srgbClr val="A2FCA2"/>
                </a:solidFill>
                <a:highlight>
                  <a:srgbClr val="333333"/>
                </a:highlight>
                <a:latin typeface="Consolas"/>
                <a:ea typeface="Consolas"/>
                <a:cs typeface="Consolas"/>
                <a:sym typeface="Consolas"/>
              </a:rPr>
              <a:t>'Access Granted'</a:t>
            </a: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AS</a:t>
            </a:r>
            <a:r>
              <a:rPr lang="en" sz="800">
                <a:solidFill>
                  <a:srgbClr val="FFFFFF"/>
                </a:solidFill>
                <a:highlight>
                  <a:srgbClr val="333333"/>
                </a:highlight>
                <a:latin typeface="Consolas"/>
                <a:ea typeface="Consolas"/>
                <a:cs typeface="Consolas"/>
                <a:sym typeface="Consolas"/>
              </a:rPr>
              <a:t> Message;</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ELSE</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SELECT</a:t>
            </a:r>
            <a:r>
              <a:rPr lang="en" sz="800">
                <a:solidFill>
                  <a:srgbClr val="FFFFFF"/>
                </a:solidFill>
                <a:highlight>
                  <a:srgbClr val="333333"/>
                </a:highlight>
                <a:latin typeface="Consolas"/>
                <a:ea typeface="Consolas"/>
                <a:cs typeface="Consolas"/>
                <a:sym typeface="Consolas"/>
              </a:rPr>
              <a:t> </a:t>
            </a:r>
            <a:r>
              <a:rPr lang="en" sz="800">
                <a:solidFill>
                  <a:srgbClr val="A2FCA2"/>
                </a:solidFill>
                <a:highlight>
                  <a:srgbClr val="333333"/>
                </a:highlight>
                <a:latin typeface="Consolas"/>
                <a:ea typeface="Consolas"/>
                <a:cs typeface="Consolas"/>
                <a:sym typeface="Consolas"/>
              </a:rPr>
              <a:t>'Access Rejected: Incorrect Password'</a:t>
            </a: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AS</a:t>
            </a:r>
            <a:r>
              <a:rPr lang="en" sz="800">
                <a:solidFill>
                  <a:srgbClr val="FFFFFF"/>
                </a:solidFill>
                <a:highlight>
                  <a:srgbClr val="333333"/>
                </a:highlight>
                <a:latin typeface="Consolas"/>
                <a:ea typeface="Consolas"/>
                <a:cs typeface="Consolas"/>
                <a:sym typeface="Consolas"/>
              </a:rPr>
              <a:t> Message;</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END</a:t>
            </a: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IF</a:t>
            </a:r>
            <a:r>
              <a:rPr lang="en" sz="800">
                <a:solidFill>
                  <a:srgbClr val="FFFFFF"/>
                </a:solidFill>
                <a:highlight>
                  <a:srgbClr val="333333"/>
                </a:highlight>
                <a:latin typeface="Consolas"/>
                <a:ea typeface="Consolas"/>
                <a:cs typeface="Consolas"/>
                <a:sym typeface="Consolas"/>
              </a:rPr>
              <a:t>;</a:t>
            </a:r>
            <a:br>
              <a:rPr lang="en" sz="800">
                <a:solidFill>
                  <a:srgbClr val="FFFFFF"/>
                </a:solidFill>
                <a:highlight>
                  <a:srgbClr val="333333"/>
                </a:highlight>
                <a:latin typeface="Consolas"/>
                <a:ea typeface="Consolas"/>
                <a:cs typeface="Consolas"/>
                <a:sym typeface="Consolas"/>
              </a:rPr>
            </a:br>
            <a:r>
              <a:rPr lang="en" sz="800">
                <a:solidFill>
                  <a:srgbClr val="FCC28C"/>
                </a:solidFill>
                <a:highlight>
                  <a:srgbClr val="333333"/>
                </a:highlight>
                <a:latin typeface="Consolas"/>
                <a:ea typeface="Consolas"/>
                <a:cs typeface="Consolas"/>
                <a:sym typeface="Consolas"/>
              </a:rPr>
              <a:t>END</a:t>
            </a:r>
            <a:r>
              <a:rPr lang="en" sz="800">
                <a:solidFill>
                  <a:srgbClr val="FFFFFF"/>
                </a:solidFill>
                <a:highlight>
                  <a:srgbClr val="333333"/>
                </a:highlight>
                <a:latin typeface="Consolas"/>
                <a:ea typeface="Consolas"/>
                <a:cs typeface="Consolas"/>
                <a:sym typeface="Consolas"/>
              </a:rPr>
              <a:t> //</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DELIMITER ;</a:t>
            </a:r>
            <a:endParaRPr sz="800">
              <a:solidFill>
                <a:srgbClr val="000000"/>
              </a:solidFill>
              <a:latin typeface="Arial"/>
              <a:ea typeface="Arial"/>
              <a:cs typeface="Arial"/>
              <a:sym typeface="Arial"/>
            </a:endParaRPr>
          </a:p>
          <a:p>
            <a:pPr indent="0" lvl="0" marL="0" rtl="0" algn="l">
              <a:lnSpc>
                <a:spcPct val="105000"/>
              </a:lnSpc>
              <a:spcBef>
                <a:spcPts val="0"/>
              </a:spcBef>
              <a:spcAft>
                <a:spcPts val="1200"/>
              </a:spcAft>
              <a:buNone/>
            </a:pPr>
            <a:r>
              <a:t/>
            </a:r>
            <a:endParaRPr sz="800">
              <a:solidFill>
                <a:schemeClr val="dk1"/>
              </a:solidFill>
            </a:endParaRPr>
          </a:p>
        </p:txBody>
      </p:sp>
      <p:sp>
        <p:nvSpPr>
          <p:cNvPr id="451" name="Google Shape;451;p66"/>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 Control </a:t>
            </a:r>
            <a:endParaRPr/>
          </a:p>
        </p:txBody>
      </p:sp>
      <p:sp>
        <p:nvSpPr>
          <p:cNvPr id="452" name="Google Shape;452;p66"/>
          <p:cNvSpPr txBox="1"/>
          <p:nvPr>
            <p:ph idx="1" type="body"/>
          </p:nvPr>
        </p:nvSpPr>
        <p:spPr>
          <a:xfrm>
            <a:off x="58450" y="1496400"/>
            <a:ext cx="4652100" cy="2652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800">
                <a:solidFill>
                  <a:schemeClr val="dk1"/>
                </a:solidFill>
              </a:rPr>
              <a:t>Authentication Procedure (AuthenticateUser)</a:t>
            </a:r>
            <a:endParaRPr sz="1800">
              <a:solidFill>
                <a:schemeClr val="dk1"/>
              </a:solidFill>
            </a:endParaRPr>
          </a:p>
          <a:p>
            <a:pPr indent="-317500" lvl="0" marL="457200" rtl="0" algn="l">
              <a:lnSpc>
                <a:spcPct val="105000"/>
              </a:lnSpc>
              <a:spcBef>
                <a:spcPts val="1200"/>
              </a:spcBef>
              <a:spcAft>
                <a:spcPts val="0"/>
              </a:spcAft>
              <a:buClr>
                <a:schemeClr val="dk1"/>
              </a:buClr>
              <a:buSzPts val="1400"/>
              <a:buFont typeface="Arial"/>
              <a:buChar char="●"/>
            </a:pPr>
            <a:r>
              <a:rPr lang="en">
                <a:solidFill>
                  <a:schemeClr val="dk1"/>
                </a:solidFill>
              </a:rPr>
              <a:t>Inputs: Username, Password</a:t>
            </a:r>
            <a:endParaRPr>
              <a:solidFill>
                <a:schemeClr val="dk1"/>
              </a:solidFill>
            </a:endParaRPr>
          </a:p>
          <a:p>
            <a:pPr indent="-317500" lvl="0" marL="457200" rtl="0" algn="l">
              <a:lnSpc>
                <a:spcPct val="105000"/>
              </a:lnSpc>
              <a:spcBef>
                <a:spcPts val="0"/>
              </a:spcBef>
              <a:spcAft>
                <a:spcPts val="0"/>
              </a:spcAft>
              <a:buClr>
                <a:schemeClr val="dk1"/>
              </a:buClr>
              <a:buSzPts val="1400"/>
              <a:buFont typeface="Average"/>
              <a:buChar char="●"/>
            </a:pPr>
            <a:r>
              <a:rPr lang="en">
                <a:solidFill>
                  <a:schemeClr val="dk1"/>
                </a:solidFill>
              </a:rPr>
              <a:t>Hashes input password and compares with stored hash</a:t>
            </a:r>
            <a:endParaRPr>
              <a:solidFill>
                <a:schemeClr val="dk1"/>
              </a:solidFill>
            </a:endParaRPr>
          </a:p>
          <a:p>
            <a:pPr indent="-317500" lvl="0" marL="457200" rtl="0" algn="l">
              <a:lnSpc>
                <a:spcPct val="105000"/>
              </a:lnSpc>
              <a:spcBef>
                <a:spcPts val="0"/>
              </a:spcBef>
              <a:spcAft>
                <a:spcPts val="0"/>
              </a:spcAft>
              <a:buClr>
                <a:schemeClr val="dk1"/>
              </a:buClr>
              <a:buSzPts val="1400"/>
              <a:buFont typeface="Average"/>
              <a:buChar char="●"/>
            </a:pPr>
            <a:r>
              <a:rPr lang="en">
                <a:solidFill>
                  <a:schemeClr val="dk1"/>
                </a:solidFill>
              </a:rPr>
              <a:t>Handles missing users and incorrect passwords</a:t>
            </a:r>
            <a:endParaRPr>
              <a:solidFill>
                <a:schemeClr val="dk1"/>
              </a:solidFill>
            </a:endParaRPr>
          </a:p>
          <a:p>
            <a:pPr indent="-317500" lvl="0" marL="457200" rtl="0" algn="l">
              <a:lnSpc>
                <a:spcPct val="105000"/>
              </a:lnSpc>
              <a:spcBef>
                <a:spcPts val="0"/>
              </a:spcBef>
              <a:spcAft>
                <a:spcPts val="0"/>
              </a:spcAft>
              <a:buClr>
                <a:schemeClr val="dk1"/>
              </a:buClr>
              <a:buSzPts val="1400"/>
              <a:buFont typeface="Average"/>
              <a:buChar char="●"/>
            </a:pPr>
            <a:r>
              <a:rPr lang="en">
                <a:solidFill>
                  <a:schemeClr val="dk1"/>
                </a:solidFill>
              </a:rPr>
              <a:t>Returns either:</a:t>
            </a:r>
            <a:endParaRPr>
              <a:solidFill>
                <a:schemeClr val="dk1"/>
              </a:solidFill>
            </a:endParaRPr>
          </a:p>
          <a:p>
            <a:pPr indent="-317500" lvl="1" marL="914400" rtl="0" algn="l">
              <a:lnSpc>
                <a:spcPct val="105000"/>
              </a:lnSpc>
              <a:spcBef>
                <a:spcPts val="0"/>
              </a:spcBef>
              <a:spcAft>
                <a:spcPts val="0"/>
              </a:spcAft>
              <a:buClr>
                <a:schemeClr val="dk1"/>
              </a:buClr>
              <a:buSzPts val="1400"/>
              <a:buFont typeface="Average"/>
              <a:buChar char="○"/>
            </a:pPr>
            <a:r>
              <a:rPr lang="en" sz="1400">
                <a:solidFill>
                  <a:schemeClr val="dk1"/>
                </a:solidFill>
              </a:rPr>
              <a:t>Access Granted</a:t>
            </a:r>
            <a:endParaRPr sz="1400">
              <a:solidFill>
                <a:schemeClr val="dk1"/>
              </a:solidFill>
            </a:endParaRPr>
          </a:p>
          <a:p>
            <a:pPr indent="-317500" lvl="1" marL="914400" rtl="0" algn="l">
              <a:lnSpc>
                <a:spcPct val="105000"/>
              </a:lnSpc>
              <a:spcBef>
                <a:spcPts val="0"/>
              </a:spcBef>
              <a:spcAft>
                <a:spcPts val="0"/>
              </a:spcAft>
              <a:buClr>
                <a:schemeClr val="dk1"/>
              </a:buClr>
              <a:buSzPts val="1400"/>
              <a:buFont typeface="Average"/>
              <a:buChar char="○"/>
            </a:pPr>
            <a:r>
              <a:rPr lang="en" sz="1400">
                <a:solidFill>
                  <a:schemeClr val="dk1"/>
                </a:solidFill>
              </a:rPr>
              <a:t>Access Rejected: Incorrect Password / Username not found</a:t>
            </a:r>
            <a:endParaRPr sz="1600">
              <a:solidFill>
                <a:schemeClr val="dk1"/>
              </a:solidFill>
            </a:endParaRPr>
          </a:p>
        </p:txBody>
      </p:sp>
      <p:sp>
        <p:nvSpPr>
          <p:cNvPr id="453" name="Google Shape;453;p6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7"/>
          <p:cNvSpPr txBox="1"/>
          <p:nvPr>
            <p:ph idx="1" type="body"/>
          </p:nvPr>
        </p:nvSpPr>
        <p:spPr>
          <a:xfrm>
            <a:off x="4707600" y="127950"/>
            <a:ext cx="4089600" cy="4887600"/>
          </a:xfrm>
          <a:prstGeom prst="rect">
            <a:avLst/>
          </a:prstGeom>
          <a:solidFill>
            <a:srgbClr val="2B2B2B"/>
          </a:solidFill>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071">
                <a:solidFill>
                  <a:srgbClr val="FCC28C"/>
                </a:solidFill>
                <a:highlight>
                  <a:srgbClr val="333333"/>
                </a:highlight>
                <a:latin typeface="Consolas"/>
                <a:ea typeface="Consolas"/>
                <a:cs typeface="Consolas"/>
                <a:sym typeface="Consolas"/>
              </a:rPr>
              <a:t>SET</a:t>
            </a:r>
            <a:r>
              <a:rPr lang="en" sz="1071">
                <a:solidFill>
                  <a:srgbClr val="FFFFFF"/>
                </a:solidFill>
                <a:highlight>
                  <a:srgbClr val="333333"/>
                </a:highlight>
                <a:latin typeface="Consolas"/>
                <a:ea typeface="Consolas"/>
                <a:cs typeface="Consolas"/>
                <a:sym typeface="Consolas"/>
              </a:rPr>
              <a:t> @start_time = </a:t>
            </a:r>
            <a:r>
              <a:rPr lang="en" sz="1071">
                <a:solidFill>
                  <a:srgbClr val="FCC28C"/>
                </a:solidFill>
                <a:highlight>
                  <a:srgbClr val="333333"/>
                </a:highlight>
                <a:latin typeface="Consolas"/>
                <a:ea typeface="Consolas"/>
                <a:cs typeface="Consolas"/>
                <a:sym typeface="Consolas"/>
              </a:rPr>
              <a:t>SYSDATE</a:t>
            </a:r>
            <a:r>
              <a:rPr lang="en" sz="1071">
                <a:solidFill>
                  <a:srgbClr val="FFFFFF"/>
                </a:solidFill>
                <a:highlight>
                  <a:srgbClr val="333333"/>
                </a:highlight>
                <a:latin typeface="Consolas"/>
                <a:ea typeface="Consolas"/>
                <a:cs typeface="Consolas"/>
                <a:sym typeface="Consolas"/>
              </a:rPr>
              <a:t>(</a:t>
            </a:r>
            <a:r>
              <a:rPr lang="en" sz="1071">
                <a:solidFill>
                  <a:srgbClr val="D36363"/>
                </a:solidFill>
                <a:highlight>
                  <a:srgbClr val="333333"/>
                </a:highlight>
                <a:latin typeface="Consolas"/>
                <a:ea typeface="Consolas"/>
                <a:cs typeface="Consolas"/>
                <a:sym typeface="Consolas"/>
              </a:rPr>
              <a:t>6</a:t>
            </a:r>
            <a:r>
              <a:rPr lang="en" sz="1071">
                <a:solidFill>
                  <a:srgbClr val="FFFFFF"/>
                </a:solidFill>
                <a:highlight>
                  <a:srgbClr val="333333"/>
                </a:highlight>
                <a:latin typeface="Consolas"/>
                <a:ea typeface="Consolas"/>
                <a:cs typeface="Consolas"/>
                <a:sym typeface="Consolas"/>
              </a:rPr>
              <a:t>);</a:t>
            </a:r>
            <a:br>
              <a:rPr lang="en" sz="1071">
                <a:solidFill>
                  <a:srgbClr val="FFFFFF"/>
                </a:solidFill>
                <a:highlight>
                  <a:srgbClr val="333333"/>
                </a:highlight>
                <a:latin typeface="Consolas"/>
                <a:ea typeface="Consolas"/>
                <a:cs typeface="Consolas"/>
                <a:sym typeface="Consolas"/>
              </a:rPr>
            </a:br>
            <a:br>
              <a:rPr lang="en" sz="1071">
                <a:solidFill>
                  <a:srgbClr val="FFFFFF"/>
                </a:solidFill>
                <a:highlight>
                  <a:srgbClr val="333333"/>
                </a:highlight>
                <a:latin typeface="Consolas"/>
                <a:ea typeface="Consolas"/>
                <a:cs typeface="Consolas"/>
                <a:sym typeface="Consolas"/>
              </a:rPr>
            </a:br>
            <a:r>
              <a:rPr lang="en" sz="1071">
                <a:solidFill>
                  <a:srgbClr val="FCC28C"/>
                </a:solidFill>
                <a:highlight>
                  <a:srgbClr val="333333"/>
                </a:highlight>
                <a:latin typeface="Consolas"/>
                <a:ea typeface="Consolas"/>
                <a:cs typeface="Consolas"/>
                <a:sym typeface="Consolas"/>
              </a:rPr>
              <a:t>SET</a:t>
            </a:r>
            <a:r>
              <a:rPr lang="en" sz="1071">
                <a:solidFill>
                  <a:srgbClr val="FFFFFF"/>
                </a:solidFill>
                <a:highlight>
                  <a:srgbClr val="333333"/>
                </a:highlight>
                <a:latin typeface="Consolas"/>
                <a:ea typeface="Consolas"/>
                <a:cs typeface="Consolas"/>
                <a:sym typeface="Consolas"/>
              </a:rPr>
              <a:t> FOREIGN_KEY_CHECKS = </a:t>
            </a:r>
            <a:r>
              <a:rPr lang="en" sz="1071">
                <a:solidFill>
                  <a:srgbClr val="D36363"/>
                </a:solidFill>
                <a:highlight>
                  <a:srgbClr val="333333"/>
                </a:highlight>
                <a:latin typeface="Consolas"/>
                <a:ea typeface="Consolas"/>
                <a:cs typeface="Consolas"/>
                <a:sym typeface="Consolas"/>
              </a:rPr>
              <a:t>0</a:t>
            </a:r>
            <a:r>
              <a:rPr lang="en" sz="1071">
                <a:solidFill>
                  <a:srgbClr val="FFFFFF"/>
                </a:solidFill>
                <a:highlight>
                  <a:srgbClr val="333333"/>
                </a:highlight>
                <a:latin typeface="Consolas"/>
                <a:ea typeface="Consolas"/>
                <a:cs typeface="Consolas"/>
                <a:sym typeface="Consolas"/>
              </a:rPr>
              <a:t>;  </a:t>
            </a:r>
            <a:r>
              <a:rPr lang="en" sz="1071">
                <a:solidFill>
                  <a:srgbClr val="888888"/>
                </a:solidFill>
                <a:highlight>
                  <a:srgbClr val="333333"/>
                </a:highlight>
                <a:latin typeface="Consolas"/>
                <a:ea typeface="Consolas"/>
                <a:cs typeface="Consolas"/>
                <a:sym typeface="Consolas"/>
              </a:rPr>
              <a:t>-- Disable foreign key checks</a:t>
            </a:r>
            <a:br>
              <a:rPr lang="en" sz="1071">
                <a:solidFill>
                  <a:srgbClr val="FFFFFF"/>
                </a:solidFill>
                <a:highlight>
                  <a:srgbClr val="333333"/>
                </a:highlight>
                <a:latin typeface="Consolas"/>
                <a:ea typeface="Consolas"/>
                <a:cs typeface="Consolas"/>
                <a:sym typeface="Consolas"/>
              </a:rPr>
            </a:br>
            <a:br>
              <a:rPr lang="en" sz="1071">
                <a:solidFill>
                  <a:srgbClr val="FFFFFF"/>
                </a:solidFill>
                <a:highlight>
                  <a:srgbClr val="333333"/>
                </a:highlight>
                <a:latin typeface="Consolas"/>
                <a:ea typeface="Consolas"/>
                <a:cs typeface="Consolas"/>
                <a:sym typeface="Consolas"/>
              </a:rPr>
            </a:br>
            <a:r>
              <a:rPr lang="en" sz="1071">
                <a:solidFill>
                  <a:srgbClr val="888888"/>
                </a:solidFill>
                <a:highlight>
                  <a:srgbClr val="333333"/>
                </a:highlight>
                <a:latin typeface="Consolas"/>
                <a:ea typeface="Consolas"/>
                <a:cs typeface="Consolas"/>
                <a:sym typeface="Consolas"/>
              </a:rPr>
              <a:t>-- Insert Encrypted Data</a:t>
            </a:r>
            <a:br>
              <a:rPr lang="en" sz="1071">
                <a:solidFill>
                  <a:srgbClr val="FFFFFF"/>
                </a:solidFill>
                <a:highlight>
                  <a:srgbClr val="333333"/>
                </a:highlight>
                <a:latin typeface="Consolas"/>
                <a:ea typeface="Consolas"/>
                <a:cs typeface="Consolas"/>
                <a:sym typeface="Consolas"/>
              </a:rPr>
            </a:br>
            <a:r>
              <a:rPr lang="en" sz="1071">
                <a:solidFill>
                  <a:srgbClr val="FCC28C"/>
                </a:solidFill>
                <a:highlight>
                  <a:srgbClr val="333333"/>
                </a:highlight>
                <a:latin typeface="Consolas"/>
                <a:ea typeface="Consolas"/>
                <a:cs typeface="Consolas"/>
                <a:sym typeface="Consolas"/>
              </a:rPr>
              <a:t>INSERT</a:t>
            </a:r>
            <a:r>
              <a:rPr lang="en" sz="1071">
                <a:solidFill>
                  <a:srgbClr val="FFFFFF"/>
                </a:solidFill>
                <a:highlight>
                  <a:srgbClr val="333333"/>
                </a:highlight>
                <a:latin typeface="Consolas"/>
                <a:ea typeface="Consolas"/>
                <a:cs typeface="Consolas"/>
                <a:sym typeface="Consolas"/>
              </a:rPr>
              <a:t> </a:t>
            </a:r>
            <a:r>
              <a:rPr lang="en" sz="1071">
                <a:solidFill>
                  <a:srgbClr val="FCC28C"/>
                </a:solidFill>
                <a:highlight>
                  <a:srgbClr val="333333"/>
                </a:highlight>
                <a:latin typeface="Consolas"/>
                <a:ea typeface="Consolas"/>
                <a:cs typeface="Consolas"/>
                <a:sym typeface="Consolas"/>
              </a:rPr>
              <a:t>INTO</a:t>
            </a:r>
            <a:r>
              <a:rPr lang="en" sz="1071">
                <a:solidFill>
                  <a:srgbClr val="FFFFFF"/>
                </a:solidFill>
                <a:highlight>
                  <a:srgbClr val="333333"/>
                </a:highlight>
                <a:latin typeface="Consolas"/>
                <a:ea typeface="Consolas"/>
                <a:cs typeface="Consolas"/>
                <a:sym typeface="Consolas"/>
              </a:rPr>
              <a:t> </a:t>
            </a:r>
            <a:r>
              <a:rPr lang="en" sz="1071">
                <a:solidFill>
                  <a:srgbClr val="A2FCA2"/>
                </a:solidFill>
                <a:highlight>
                  <a:srgbClr val="333333"/>
                </a:highlight>
                <a:latin typeface="Consolas"/>
                <a:ea typeface="Consolas"/>
                <a:cs typeface="Consolas"/>
                <a:sym typeface="Consolas"/>
              </a:rPr>
              <a:t>`MyCMS`</a:t>
            </a:r>
            <a:r>
              <a:rPr lang="en" sz="1071">
                <a:solidFill>
                  <a:srgbClr val="FFFFFF"/>
                </a:solidFill>
                <a:highlight>
                  <a:srgbClr val="333333"/>
                </a:highlight>
                <a:latin typeface="Consolas"/>
                <a:ea typeface="Consolas"/>
                <a:cs typeface="Consolas"/>
                <a:sym typeface="Consolas"/>
              </a:rPr>
              <a:t>.</a:t>
            </a:r>
            <a:r>
              <a:rPr lang="en" sz="1071">
                <a:solidFill>
                  <a:srgbClr val="A2FCA2"/>
                </a:solidFill>
                <a:highlight>
                  <a:srgbClr val="333333"/>
                </a:highlight>
                <a:latin typeface="Consolas"/>
                <a:ea typeface="Consolas"/>
                <a:cs typeface="Consolas"/>
                <a:sym typeface="Consolas"/>
              </a:rPr>
              <a:t>`Phone`</a:t>
            </a:r>
            <a:br>
              <a:rPr lang="en" sz="1071">
                <a:solidFill>
                  <a:srgbClr val="FFFFFF"/>
                </a:solidFill>
                <a:highlight>
                  <a:srgbClr val="333333"/>
                </a:highlight>
                <a:latin typeface="Consolas"/>
                <a:ea typeface="Consolas"/>
                <a:cs typeface="Consolas"/>
                <a:sym typeface="Consolas"/>
              </a:rPr>
            </a:br>
            <a:r>
              <a:rPr lang="en" sz="1071">
                <a:solidFill>
                  <a:srgbClr val="FFFFFF"/>
                </a:solidFill>
                <a:highlight>
                  <a:srgbClr val="333333"/>
                </a:highlight>
                <a:latin typeface="Consolas"/>
                <a:ea typeface="Consolas"/>
                <a:cs typeface="Consolas"/>
                <a:sym typeface="Consolas"/>
              </a:rPr>
              <a:t>    (</a:t>
            </a:r>
            <a:r>
              <a:rPr lang="en" sz="1071">
                <a:solidFill>
                  <a:srgbClr val="A2FCA2"/>
                </a:solidFill>
                <a:highlight>
                  <a:srgbClr val="333333"/>
                </a:highlight>
                <a:latin typeface="Consolas"/>
                <a:ea typeface="Consolas"/>
                <a:cs typeface="Consolas"/>
                <a:sym typeface="Consolas"/>
              </a:rPr>
              <a:t>`ContactID`</a:t>
            </a:r>
            <a:r>
              <a:rPr lang="en" sz="1071">
                <a:solidFill>
                  <a:srgbClr val="FFFFFF"/>
                </a:solidFill>
                <a:highlight>
                  <a:srgbClr val="333333"/>
                </a:highlight>
                <a:latin typeface="Consolas"/>
                <a:ea typeface="Consolas"/>
                <a:cs typeface="Consolas"/>
                <a:sym typeface="Consolas"/>
              </a:rPr>
              <a:t>, </a:t>
            </a:r>
            <a:r>
              <a:rPr lang="en" sz="1071">
                <a:solidFill>
                  <a:srgbClr val="A2FCA2"/>
                </a:solidFill>
                <a:highlight>
                  <a:srgbClr val="333333"/>
                </a:highlight>
                <a:latin typeface="Consolas"/>
                <a:ea typeface="Consolas"/>
                <a:cs typeface="Consolas"/>
                <a:sym typeface="Consolas"/>
              </a:rPr>
              <a:t>`PhoneNumber`</a:t>
            </a:r>
            <a:r>
              <a:rPr lang="en" sz="1071">
                <a:solidFill>
                  <a:srgbClr val="FFFFFF"/>
                </a:solidFill>
                <a:highlight>
                  <a:srgbClr val="333333"/>
                </a:highlight>
                <a:latin typeface="Consolas"/>
                <a:ea typeface="Consolas"/>
                <a:cs typeface="Consolas"/>
                <a:sym typeface="Consolas"/>
              </a:rPr>
              <a:t>, </a:t>
            </a:r>
            <a:r>
              <a:rPr lang="en" sz="1071">
                <a:solidFill>
                  <a:srgbClr val="A2FCA2"/>
                </a:solidFill>
                <a:highlight>
                  <a:srgbClr val="333333"/>
                </a:highlight>
                <a:latin typeface="Consolas"/>
                <a:ea typeface="Consolas"/>
                <a:cs typeface="Consolas"/>
                <a:sym typeface="Consolas"/>
              </a:rPr>
              <a:t>`PhoneType`</a:t>
            </a:r>
            <a:r>
              <a:rPr lang="en" sz="1071">
                <a:solidFill>
                  <a:srgbClr val="FFFFFF"/>
                </a:solidFill>
                <a:highlight>
                  <a:srgbClr val="333333"/>
                </a:highlight>
                <a:latin typeface="Consolas"/>
                <a:ea typeface="Consolas"/>
                <a:cs typeface="Consolas"/>
                <a:sym typeface="Consolas"/>
              </a:rPr>
              <a:t>, </a:t>
            </a:r>
            <a:r>
              <a:rPr lang="en" sz="1071">
                <a:solidFill>
                  <a:srgbClr val="A2FCA2"/>
                </a:solidFill>
                <a:highlight>
                  <a:srgbClr val="333333"/>
                </a:highlight>
                <a:latin typeface="Consolas"/>
                <a:ea typeface="Consolas"/>
                <a:cs typeface="Consolas"/>
                <a:sym typeface="Consolas"/>
              </a:rPr>
              <a:t>`CountryCode`</a:t>
            </a:r>
            <a:r>
              <a:rPr lang="en" sz="1071">
                <a:solidFill>
                  <a:srgbClr val="FFFFFF"/>
                </a:solidFill>
                <a:highlight>
                  <a:srgbClr val="333333"/>
                </a:highlight>
                <a:latin typeface="Consolas"/>
                <a:ea typeface="Consolas"/>
                <a:cs typeface="Consolas"/>
                <a:sym typeface="Consolas"/>
              </a:rPr>
              <a:t>)</a:t>
            </a:r>
            <a:br>
              <a:rPr lang="en" sz="1071">
                <a:solidFill>
                  <a:srgbClr val="FFFFFF"/>
                </a:solidFill>
                <a:highlight>
                  <a:srgbClr val="333333"/>
                </a:highlight>
                <a:latin typeface="Consolas"/>
                <a:ea typeface="Consolas"/>
                <a:cs typeface="Consolas"/>
                <a:sym typeface="Consolas"/>
              </a:rPr>
            </a:br>
            <a:r>
              <a:rPr lang="en" sz="1071">
                <a:solidFill>
                  <a:srgbClr val="FCC28C"/>
                </a:solidFill>
                <a:highlight>
                  <a:srgbClr val="333333"/>
                </a:highlight>
                <a:latin typeface="Consolas"/>
                <a:ea typeface="Consolas"/>
                <a:cs typeface="Consolas"/>
                <a:sym typeface="Consolas"/>
              </a:rPr>
              <a:t>VALUES</a:t>
            </a:r>
            <a:br>
              <a:rPr lang="en" sz="1071">
                <a:solidFill>
                  <a:srgbClr val="FFFFFF"/>
                </a:solidFill>
                <a:highlight>
                  <a:srgbClr val="333333"/>
                </a:highlight>
                <a:latin typeface="Consolas"/>
                <a:ea typeface="Consolas"/>
                <a:cs typeface="Consolas"/>
                <a:sym typeface="Consolas"/>
              </a:rPr>
            </a:br>
            <a:r>
              <a:rPr lang="en" sz="1071">
                <a:solidFill>
                  <a:srgbClr val="FFFFFF"/>
                </a:solidFill>
                <a:highlight>
                  <a:srgbClr val="333333"/>
                </a:highlight>
                <a:latin typeface="Consolas"/>
                <a:ea typeface="Consolas"/>
                <a:cs typeface="Consolas"/>
                <a:sym typeface="Consolas"/>
              </a:rPr>
              <a:t>    (</a:t>
            </a:r>
            <a:r>
              <a:rPr lang="en" sz="1071">
                <a:solidFill>
                  <a:srgbClr val="D36363"/>
                </a:solidFill>
                <a:highlight>
                  <a:srgbClr val="333333"/>
                </a:highlight>
                <a:latin typeface="Consolas"/>
                <a:ea typeface="Consolas"/>
                <a:cs typeface="Consolas"/>
                <a:sym typeface="Consolas"/>
              </a:rPr>
              <a:t>10</a:t>
            </a:r>
            <a:r>
              <a:rPr lang="en" sz="1071">
                <a:solidFill>
                  <a:srgbClr val="FFFFFF"/>
                </a:solidFill>
                <a:highlight>
                  <a:srgbClr val="333333"/>
                </a:highlight>
                <a:latin typeface="Consolas"/>
                <a:ea typeface="Consolas"/>
                <a:cs typeface="Consolas"/>
                <a:sym typeface="Consolas"/>
              </a:rPr>
              <a:t>, </a:t>
            </a:r>
            <a:r>
              <a:rPr lang="en" sz="1071">
                <a:solidFill>
                  <a:srgbClr val="FCC28C"/>
                </a:solidFill>
                <a:highlight>
                  <a:srgbClr val="333333"/>
                </a:highlight>
                <a:latin typeface="Consolas"/>
                <a:ea typeface="Consolas"/>
                <a:cs typeface="Consolas"/>
                <a:sym typeface="Consolas"/>
              </a:rPr>
              <a:t>HEX</a:t>
            </a:r>
            <a:r>
              <a:rPr lang="en" sz="1071">
                <a:solidFill>
                  <a:srgbClr val="FFFFFF"/>
                </a:solidFill>
                <a:highlight>
                  <a:srgbClr val="333333"/>
                </a:highlight>
                <a:latin typeface="Consolas"/>
                <a:ea typeface="Consolas"/>
                <a:cs typeface="Consolas"/>
                <a:sym typeface="Consolas"/>
              </a:rPr>
              <a:t>(</a:t>
            </a:r>
            <a:r>
              <a:rPr lang="en" sz="1071">
                <a:solidFill>
                  <a:srgbClr val="FCC28C"/>
                </a:solidFill>
                <a:highlight>
                  <a:srgbClr val="333333"/>
                </a:highlight>
                <a:latin typeface="Consolas"/>
                <a:ea typeface="Consolas"/>
                <a:cs typeface="Consolas"/>
                <a:sym typeface="Consolas"/>
              </a:rPr>
              <a:t>AES_ENCRYPT</a:t>
            </a:r>
            <a:r>
              <a:rPr lang="en" sz="1071">
                <a:solidFill>
                  <a:srgbClr val="FFFFFF"/>
                </a:solidFill>
                <a:highlight>
                  <a:srgbClr val="333333"/>
                </a:highlight>
                <a:latin typeface="Consolas"/>
                <a:ea typeface="Consolas"/>
                <a:cs typeface="Consolas"/>
                <a:sym typeface="Consolas"/>
              </a:rPr>
              <a:t>(</a:t>
            </a:r>
            <a:r>
              <a:rPr lang="en" sz="1071">
                <a:solidFill>
                  <a:srgbClr val="A2FCA2"/>
                </a:solidFill>
                <a:highlight>
                  <a:srgbClr val="333333"/>
                </a:highlight>
                <a:latin typeface="Consolas"/>
                <a:ea typeface="Consolas"/>
                <a:cs typeface="Consolas"/>
                <a:sym typeface="Consolas"/>
              </a:rPr>
              <a:t>'603-751-2155'</a:t>
            </a:r>
            <a:r>
              <a:rPr lang="en" sz="1071">
                <a:solidFill>
                  <a:srgbClr val="FFFFFF"/>
                </a:solidFill>
                <a:highlight>
                  <a:srgbClr val="333333"/>
                </a:highlight>
                <a:latin typeface="Consolas"/>
                <a:ea typeface="Consolas"/>
                <a:cs typeface="Consolas"/>
                <a:sym typeface="Consolas"/>
              </a:rPr>
              <a:t>, </a:t>
            </a:r>
            <a:r>
              <a:rPr lang="en" sz="1071">
                <a:solidFill>
                  <a:srgbClr val="A2FCA2"/>
                </a:solidFill>
                <a:highlight>
                  <a:srgbClr val="333333"/>
                </a:highlight>
                <a:latin typeface="Consolas"/>
                <a:ea typeface="Consolas"/>
                <a:cs typeface="Consolas"/>
                <a:sym typeface="Consolas"/>
              </a:rPr>
              <a:t>'MySecretKey'</a:t>
            </a:r>
            <a:r>
              <a:rPr lang="en" sz="1071">
                <a:solidFill>
                  <a:srgbClr val="FFFFFF"/>
                </a:solidFill>
                <a:highlight>
                  <a:srgbClr val="333333"/>
                </a:highlight>
                <a:latin typeface="Consolas"/>
                <a:ea typeface="Consolas"/>
                <a:cs typeface="Consolas"/>
                <a:sym typeface="Consolas"/>
              </a:rPr>
              <a:t>)), </a:t>
            </a:r>
            <a:r>
              <a:rPr lang="en" sz="1071">
                <a:solidFill>
                  <a:srgbClr val="A2FCA2"/>
                </a:solidFill>
                <a:highlight>
                  <a:srgbClr val="333333"/>
                </a:highlight>
                <a:latin typeface="Consolas"/>
                <a:ea typeface="Consolas"/>
                <a:cs typeface="Consolas"/>
                <a:sym typeface="Consolas"/>
              </a:rPr>
              <a:t>'Cell'</a:t>
            </a:r>
            <a:r>
              <a:rPr lang="en" sz="1071">
                <a:solidFill>
                  <a:srgbClr val="FFFFFF"/>
                </a:solidFill>
                <a:highlight>
                  <a:srgbClr val="333333"/>
                </a:highlight>
                <a:latin typeface="Consolas"/>
                <a:ea typeface="Consolas"/>
                <a:cs typeface="Consolas"/>
                <a:sym typeface="Consolas"/>
              </a:rPr>
              <a:t>, </a:t>
            </a:r>
            <a:r>
              <a:rPr lang="en" sz="1071">
                <a:solidFill>
                  <a:srgbClr val="A2FCA2"/>
                </a:solidFill>
                <a:highlight>
                  <a:srgbClr val="333333"/>
                </a:highlight>
                <a:latin typeface="Consolas"/>
                <a:ea typeface="Consolas"/>
                <a:cs typeface="Consolas"/>
                <a:sym typeface="Consolas"/>
              </a:rPr>
              <a:t>'+1'</a:t>
            </a:r>
            <a:r>
              <a:rPr lang="en" sz="1071">
                <a:solidFill>
                  <a:srgbClr val="FFFFFF"/>
                </a:solidFill>
                <a:highlight>
                  <a:srgbClr val="333333"/>
                </a:highlight>
                <a:latin typeface="Consolas"/>
                <a:ea typeface="Consolas"/>
                <a:cs typeface="Consolas"/>
                <a:sym typeface="Consolas"/>
              </a:rPr>
              <a:t>);</a:t>
            </a:r>
            <a:br>
              <a:rPr lang="en" sz="1071">
                <a:solidFill>
                  <a:srgbClr val="FFFFFF"/>
                </a:solidFill>
                <a:highlight>
                  <a:srgbClr val="333333"/>
                </a:highlight>
                <a:latin typeface="Consolas"/>
                <a:ea typeface="Consolas"/>
                <a:cs typeface="Consolas"/>
                <a:sym typeface="Consolas"/>
              </a:rPr>
            </a:br>
            <a:br>
              <a:rPr lang="en" sz="1071">
                <a:solidFill>
                  <a:srgbClr val="FFFFFF"/>
                </a:solidFill>
                <a:highlight>
                  <a:srgbClr val="333333"/>
                </a:highlight>
                <a:latin typeface="Consolas"/>
                <a:ea typeface="Consolas"/>
                <a:cs typeface="Consolas"/>
                <a:sym typeface="Consolas"/>
              </a:rPr>
            </a:br>
            <a:r>
              <a:rPr lang="en" sz="1071">
                <a:solidFill>
                  <a:srgbClr val="888888"/>
                </a:solidFill>
                <a:highlight>
                  <a:srgbClr val="333333"/>
                </a:highlight>
                <a:latin typeface="Consolas"/>
                <a:ea typeface="Consolas"/>
                <a:cs typeface="Consolas"/>
                <a:sym typeface="Consolas"/>
              </a:rPr>
              <a:t>-- Decrypt Data</a:t>
            </a:r>
            <a:br>
              <a:rPr lang="en" sz="1071">
                <a:solidFill>
                  <a:srgbClr val="FFFFFF"/>
                </a:solidFill>
                <a:highlight>
                  <a:srgbClr val="333333"/>
                </a:highlight>
                <a:latin typeface="Consolas"/>
                <a:ea typeface="Consolas"/>
                <a:cs typeface="Consolas"/>
                <a:sym typeface="Consolas"/>
              </a:rPr>
            </a:br>
            <a:r>
              <a:rPr lang="en" sz="1071">
                <a:solidFill>
                  <a:srgbClr val="FCC28C"/>
                </a:solidFill>
                <a:highlight>
                  <a:srgbClr val="333333"/>
                </a:highlight>
                <a:latin typeface="Consolas"/>
                <a:ea typeface="Consolas"/>
                <a:cs typeface="Consolas"/>
                <a:sym typeface="Consolas"/>
              </a:rPr>
              <a:t>SELECT</a:t>
            </a:r>
            <a:r>
              <a:rPr lang="en" sz="1071">
                <a:solidFill>
                  <a:srgbClr val="FFFFFF"/>
                </a:solidFill>
                <a:highlight>
                  <a:srgbClr val="333333"/>
                </a:highlight>
                <a:latin typeface="Consolas"/>
                <a:ea typeface="Consolas"/>
                <a:cs typeface="Consolas"/>
                <a:sym typeface="Consolas"/>
              </a:rPr>
              <a:t> </a:t>
            </a:r>
            <a:br>
              <a:rPr lang="en" sz="1071">
                <a:solidFill>
                  <a:srgbClr val="FFFFFF"/>
                </a:solidFill>
                <a:highlight>
                  <a:srgbClr val="333333"/>
                </a:highlight>
                <a:latin typeface="Consolas"/>
                <a:ea typeface="Consolas"/>
                <a:cs typeface="Consolas"/>
                <a:sym typeface="Consolas"/>
              </a:rPr>
            </a:br>
            <a:r>
              <a:rPr lang="en" sz="1071">
                <a:solidFill>
                  <a:srgbClr val="FFFFFF"/>
                </a:solidFill>
                <a:highlight>
                  <a:srgbClr val="333333"/>
                </a:highlight>
                <a:latin typeface="Consolas"/>
                <a:ea typeface="Consolas"/>
                <a:cs typeface="Consolas"/>
                <a:sym typeface="Consolas"/>
              </a:rPr>
              <a:t>	</a:t>
            </a:r>
            <a:r>
              <a:rPr lang="en" sz="1071">
                <a:solidFill>
                  <a:srgbClr val="A2FCA2"/>
                </a:solidFill>
                <a:highlight>
                  <a:srgbClr val="333333"/>
                </a:highlight>
                <a:latin typeface="Consolas"/>
                <a:ea typeface="Consolas"/>
                <a:cs typeface="Consolas"/>
                <a:sym typeface="Consolas"/>
              </a:rPr>
              <a:t>`ContactID`</a:t>
            </a:r>
            <a:r>
              <a:rPr lang="en" sz="1071">
                <a:solidFill>
                  <a:srgbClr val="FFFFFF"/>
                </a:solidFill>
                <a:highlight>
                  <a:srgbClr val="333333"/>
                </a:highlight>
                <a:latin typeface="Consolas"/>
                <a:ea typeface="Consolas"/>
                <a:cs typeface="Consolas"/>
                <a:sym typeface="Consolas"/>
              </a:rPr>
              <a:t>, </a:t>
            </a:r>
            <a:br>
              <a:rPr lang="en" sz="1071">
                <a:solidFill>
                  <a:srgbClr val="FFFFFF"/>
                </a:solidFill>
                <a:highlight>
                  <a:srgbClr val="333333"/>
                </a:highlight>
                <a:latin typeface="Consolas"/>
                <a:ea typeface="Consolas"/>
                <a:cs typeface="Consolas"/>
                <a:sym typeface="Consolas"/>
              </a:rPr>
            </a:br>
            <a:r>
              <a:rPr lang="en" sz="1071">
                <a:solidFill>
                  <a:srgbClr val="FFFFFF"/>
                </a:solidFill>
                <a:highlight>
                  <a:srgbClr val="333333"/>
                </a:highlight>
                <a:latin typeface="Consolas"/>
                <a:ea typeface="Consolas"/>
                <a:cs typeface="Consolas"/>
                <a:sym typeface="Consolas"/>
              </a:rPr>
              <a:t>    </a:t>
            </a:r>
            <a:r>
              <a:rPr lang="en" sz="1071">
                <a:solidFill>
                  <a:srgbClr val="FCC28C"/>
                </a:solidFill>
                <a:highlight>
                  <a:srgbClr val="333333"/>
                </a:highlight>
                <a:latin typeface="Consolas"/>
                <a:ea typeface="Consolas"/>
                <a:cs typeface="Consolas"/>
                <a:sym typeface="Consolas"/>
              </a:rPr>
              <a:t>CAST</a:t>
            </a:r>
            <a:r>
              <a:rPr lang="en" sz="1071">
                <a:solidFill>
                  <a:srgbClr val="FFFFFF"/>
                </a:solidFill>
                <a:highlight>
                  <a:srgbClr val="333333"/>
                </a:highlight>
                <a:latin typeface="Consolas"/>
                <a:ea typeface="Consolas"/>
                <a:cs typeface="Consolas"/>
                <a:sym typeface="Consolas"/>
              </a:rPr>
              <a:t>(</a:t>
            </a:r>
            <a:r>
              <a:rPr lang="en" sz="1071">
                <a:solidFill>
                  <a:srgbClr val="FCC28C"/>
                </a:solidFill>
                <a:highlight>
                  <a:srgbClr val="333333"/>
                </a:highlight>
                <a:latin typeface="Consolas"/>
                <a:ea typeface="Consolas"/>
                <a:cs typeface="Consolas"/>
                <a:sym typeface="Consolas"/>
              </a:rPr>
              <a:t>AES_DECRYPT</a:t>
            </a:r>
            <a:r>
              <a:rPr lang="en" sz="1071">
                <a:solidFill>
                  <a:srgbClr val="FFFFFF"/>
                </a:solidFill>
                <a:highlight>
                  <a:srgbClr val="333333"/>
                </a:highlight>
                <a:latin typeface="Consolas"/>
                <a:ea typeface="Consolas"/>
                <a:cs typeface="Consolas"/>
                <a:sym typeface="Consolas"/>
              </a:rPr>
              <a:t>(</a:t>
            </a:r>
            <a:r>
              <a:rPr lang="en" sz="1071">
                <a:solidFill>
                  <a:srgbClr val="FCC28C"/>
                </a:solidFill>
                <a:highlight>
                  <a:srgbClr val="333333"/>
                </a:highlight>
                <a:latin typeface="Consolas"/>
                <a:ea typeface="Consolas"/>
                <a:cs typeface="Consolas"/>
                <a:sym typeface="Consolas"/>
              </a:rPr>
              <a:t>UNHEX</a:t>
            </a:r>
            <a:r>
              <a:rPr lang="en" sz="1071">
                <a:solidFill>
                  <a:srgbClr val="FFFFFF"/>
                </a:solidFill>
                <a:highlight>
                  <a:srgbClr val="333333"/>
                </a:highlight>
                <a:latin typeface="Consolas"/>
                <a:ea typeface="Consolas"/>
                <a:cs typeface="Consolas"/>
                <a:sym typeface="Consolas"/>
              </a:rPr>
              <a:t>(</a:t>
            </a:r>
            <a:r>
              <a:rPr lang="en" sz="1071">
                <a:solidFill>
                  <a:srgbClr val="A2FCA2"/>
                </a:solidFill>
                <a:highlight>
                  <a:srgbClr val="333333"/>
                </a:highlight>
                <a:latin typeface="Consolas"/>
                <a:ea typeface="Consolas"/>
                <a:cs typeface="Consolas"/>
                <a:sym typeface="Consolas"/>
              </a:rPr>
              <a:t>`PhoneNumber`</a:t>
            </a:r>
            <a:r>
              <a:rPr lang="en" sz="1071">
                <a:solidFill>
                  <a:srgbClr val="FFFFFF"/>
                </a:solidFill>
                <a:highlight>
                  <a:srgbClr val="333333"/>
                </a:highlight>
                <a:latin typeface="Consolas"/>
                <a:ea typeface="Consolas"/>
                <a:cs typeface="Consolas"/>
                <a:sym typeface="Consolas"/>
              </a:rPr>
              <a:t>), </a:t>
            </a:r>
            <a:r>
              <a:rPr lang="en" sz="1071">
                <a:solidFill>
                  <a:srgbClr val="A2FCA2"/>
                </a:solidFill>
                <a:highlight>
                  <a:srgbClr val="333333"/>
                </a:highlight>
                <a:latin typeface="Consolas"/>
                <a:ea typeface="Consolas"/>
                <a:cs typeface="Consolas"/>
                <a:sym typeface="Consolas"/>
              </a:rPr>
              <a:t>'MySecretKey'</a:t>
            </a:r>
            <a:r>
              <a:rPr lang="en" sz="1071">
                <a:solidFill>
                  <a:srgbClr val="FFFFFF"/>
                </a:solidFill>
                <a:highlight>
                  <a:srgbClr val="333333"/>
                </a:highlight>
                <a:latin typeface="Consolas"/>
                <a:ea typeface="Consolas"/>
                <a:cs typeface="Consolas"/>
                <a:sym typeface="Consolas"/>
              </a:rPr>
              <a:t>) </a:t>
            </a:r>
            <a:r>
              <a:rPr lang="en" sz="1071">
                <a:solidFill>
                  <a:srgbClr val="FCC28C"/>
                </a:solidFill>
                <a:highlight>
                  <a:srgbClr val="333333"/>
                </a:highlight>
                <a:latin typeface="Consolas"/>
                <a:ea typeface="Consolas"/>
                <a:cs typeface="Consolas"/>
                <a:sym typeface="Consolas"/>
              </a:rPr>
              <a:t>AS</a:t>
            </a:r>
            <a:r>
              <a:rPr lang="en" sz="1071">
                <a:solidFill>
                  <a:srgbClr val="FFFFFF"/>
                </a:solidFill>
                <a:highlight>
                  <a:srgbClr val="333333"/>
                </a:highlight>
                <a:latin typeface="Consolas"/>
                <a:ea typeface="Consolas"/>
                <a:cs typeface="Consolas"/>
                <a:sym typeface="Consolas"/>
              </a:rPr>
              <a:t> </a:t>
            </a:r>
            <a:r>
              <a:rPr lang="en" sz="1071">
                <a:solidFill>
                  <a:srgbClr val="FFFFAA"/>
                </a:solidFill>
                <a:highlight>
                  <a:srgbClr val="333333"/>
                </a:highlight>
                <a:latin typeface="Consolas"/>
                <a:ea typeface="Consolas"/>
                <a:cs typeface="Consolas"/>
                <a:sym typeface="Consolas"/>
              </a:rPr>
              <a:t>CHAR</a:t>
            </a:r>
            <a:r>
              <a:rPr lang="en" sz="1071">
                <a:solidFill>
                  <a:srgbClr val="FFFFFF"/>
                </a:solidFill>
                <a:highlight>
                  <a:srgbClr val="333333"/>
                </a:highlight>
                <a:latin typeface="Consolas"/>
                <a:ea typeface="Consolas"/>
                <a:cs typeface="Consolas"/>
                <a:sym typeface="Consolas"/>
              </a:rPr>
              <a:t>(</a:t>
            </a:r>
            <a:r>
              <a:rPr lang="en" sz="1071">
                <a:solidFill>
                  <a:srgbClr val="D36363"/>
                </a:solidFill>
                <a:highlight>
                  <a:srgbClr val="333333"/>
                </a:highlight>
                <a:latin typeface="Consolas"/>
                <a:ea typeface="Consolas"/>
                <a:cs typeface="Consolas"/>
                <a:sym typeface="Consolas"/>
              </a:rPr>
              <a:t>32</a:t>
            </a:r>
            <a:r>
              <a:rPr lang="en" sz="1071">
                <a:solidFill>
                  <a:srgbClr val="FFFFFF"/>
                </a:solidFill>
                <a:highlight>
                  <a:srgbClr val="333333"/>
                </a:highlight>
                <a:latin typeface="Consolas"/>
                <a:ea typeface="Consolas"/>
                <a:cs typeface="Consolas"/>
                <a:sym typeface="Consolas"/>
              </a:rPr>
              <a:t>)) </a:t>
            </a:r>
            <a:r>
              <a:rPr lang="en" sz="1071">
                <a:solidFill>
                  <a:srgbClr val="FCC28C"/>
                </a:solidFill>
                <a:highlight>
                  <a:srgbClr val="333333"/>
                </a:highlight>
                <a:latin typeface="Consolas"/>
                <a:ea typeface="Consolas"/>
                <a:cs typeface="Consolas"/>
                <a:sym typeface="Consolas"/>
              </a:rPr>
              <a:t>AS</a:t>
            </a:r>
            <a:r>
              <a:rPr lang="en" sz="1071">
                <a:solidFill>
                  <a:srgbClr val="FFFFFF"/>
                </a:solidFill>
                <a:highlight>
                  <a:srgbClr val="333333"/>
                </a:highlight>
                <a:latin typeface="Consolas"/>
                <a:ea typeface="Consolas"/>
                <a:cs typeface="Consolas"/>
                <a:sym typeface="Consolas"/>
              </a:rPr>
              <a:t> decrypted_phone_number, </a:t>
            </a:r>
            <a:br>
              <a:rPr lang="en" sz="1071">
                <a:solidFill>
                  <a:srgbClr val="FFFFFF"/>
                </a:solidFill>
                <a:highlight>
                  <a:srgbClr val="333333"/>
                </a:highlight>
                <a:latin typeface="Consolas"/>
                <a:ea typeface="Consolas"/>
                <a:cs typeface="Consolas"/>
                <a:sym typeface="Consolas"/>
              </a:rPr>
            </a:br>
            <a:r>
              <a:rPr lang="en" sz="1071">
                <a:solidFill>
                  <a:srgbClr val="FFFFFF"/>
                </a:solidFill>
                <a:highlight>
                  <a:srgbClr val="333333"/>
                </a:highlight>
                <a:latin typeface="Consolas"/>
                <a:ea typeface="Consolas"/>
                <a:cs typeface="Consolas"/>
                <a:sym typeface="Consolas"/>
              </a:rPr>
              <a:t>    </a:t>
            </a:r>
            <a:r>
              <a:rPr lang="en" sz="1071">
                <a:solidFill>
                  <a:srgbClr val="A2FCA2"/>
                </a:solidFill>
                <a:highlight>
                  <a:srgbClr val="333333"/>
                </a:highlight>
                <a:latin typeface="Consolas"/>
                <a:ea typeface="Consolas"/>
                <a:cs typeface="Consolas"/>
                <a:sym typeface="Consolas"/>
              </a:rPr>
              <a:t>`PhoneType`</a:t>
            </a:r>
            <a:r>
              <a:rPr lang="en" sz="1071">
                <a:solidFill>
                  <a:srgbClr val="FFFFFF"/>
                </a:solidFill>
                <a:highlight>
                  <a:srgbClr val="333333"/>
                </a:highlight>
                <a:latin typeface="Consolas"/>
                <a:ea typeface="Consolas"/>
                <a:cs typeface="Consolas"/>
                <a:sym typeface="Consolas"/>
              </a:rPr>
              <a:t>, </a:t>
            </a:r>
            <a:br>
              <a:rPr lang="en" sz="1071">
                <a:solidFill>
                  <a:srgbClr val="FFFFFF"/>
                </a:solidFill>
                <a:highlight>
                  <a:srgbClr val="333333"/>
                </a:highlight>
                <a:latin typeface="Consolas"/>
                <a:ea typeface="Consolas"/>
                <a:cs typeface="Consolas"/>
                <a:sym typeface="Consolas"/>
              </a:rPr>
            </a:br>
            <a:r>
              <a:rPr lang="en" sz="1071">
                <a:solidFill>
                  <a:srgbClr val="FFFFFF"/>
                </a:solidFill>
                <a:highlight>
                  <a:srgbClr val="333333"/>
                </a:highlight>
                <a:latin typeface="Consolas"/>
                <a:ea typeface="Consolas"/>
                <a:cs typeface="Consolas"/>
                <a:sym typeface="Consolas"/>
              </a:rPr>
              <a:t>    </a:t>
            </a:r>
            <a:r>
              <a:rPr lang="en" sz="1071">
                <a:solidFill>
                  <a:srgbClr val="A2FCA2"/>
                </a:solidFill>
                <a:highlight>
                  <a:srgbClr val="333333"/>
                </a:highlight>
                <a:latin typeface="Consolas"/>
                <a:ea typeface="Consolas"/>
                <a:cs typeface="Consolas"/>
                <a:sym typeface="Consolas"/>
              </a:rPr>
              <a:t>`CountryCode`</a:t>
            </a:r>
            <a:br>
              <a:rPr lang="en" sz="1071">
                <a:solidFill>
                  <a:srgbClr val="FFFFFF"/>
                </a:solidFill>
                <a:highlight>
                  <a:srgbClr val="333333"/>
                </a:highlight>
                <a:latin typeface="Consolas"/>
                <a:ea typeface="Consolas"/>
                <a:cs typeface="Consolas"/>
                <a:sym typeface="Consolas"/>
              </a:rPr>
            </a:br>
            <a:r>
              <a:rPr lang="en" sz="1071">
                <a:solidFill>
                  <a:srgbClr val="FCC28C"/>
                </a:solidFill>
                <a:highlight>
                  <a:srgbClr val="333333"/>
                </a:highlight>
                <a:latin typeface="Consolas"/>
                <a:ea typeface="Consolas"/>
                <a:cs typeface="Consolas"/>
                <a:sym typeface="Consolas"/>
              </a:rPr>
              <a:t>FROM</a:t>
            </a:r>
            <a:r>
              <a:rPr lang="en" sz="1071">
                <a:solidFill>
                  <a:srgbClr val="FFFFFF"/>
                </a:solidFill>
                <a:highlight>
                  <a:srgbClr val="333333"/>
                </a:highlight>
                <a:latin typeface="Consolas"/>
                <a:ea typeface="Consolas"/>
                <a:cs typeface="Consolas"/>
                <a:sym typeface="Consolas"/>
              </a:rPr>
              <a:t> </a:t>
            </a:r>
            <a:r>
              <a:rPr lang="en" sz="1071">
                <a:solidFill>
                  <a:srgbClr val="A2FCA2"/>
                </a:solidFill>
                <a:highlight>
                  <a:srgbClr val="333333"/>
                </a:highlight>
                <a:latin typeface="Consolas"/>
                <a:ea typeface="Consolas"/>
                <a:cs typeface="Consolas"/>
                <a:sym typeface="Consolas"/>
              </a:rPr>
              <a:t>`MyCMS`</a:t>
            </a:r>
            <a:r>
              <a:rPr lang="en" sz="1071">
                <a:solidFill>
                  <a:srgbClr val="FFFFFF"/>
                </a:solidFill>
                <a:highlight>
                  <a:srgbClr val="333333"/>
                </a:highlight>
                <a:latin typeface="Consolas"/>
                <a:ea typeface="Consolas"/>
                <a:cs typeface="Consolas"/>
                <a:sym typeface="Consolas"/>
              </a:rPr>
              <a:t>.</a:t>
            </a:r>
            <a:r>
              <a:rPr lang="en" sz="1071">
                <a:solidFill>
                  <a:srgbClr val="A2FCA2"/>
                </a:solidFill>
                <a:highlight>
                  <a:srgbClr val="333333"/>
                </a:highlight>
                <a:latin typeface="Consolas"/>
                <a:ea typeface="Consolas"/>
                <a:cs typeface="Consolas"/>
                <a:sym typeface="Consolas"/>
              </a:rPr>
              <a:t>`Phone`</a:t>
            </a:r>
            <a:r>
              <a:rPr lang="en" sz="1071">
                <a:solidFill>
                  <a:srgbClr val="FFFFFF"/>
                </a:solidFill>
                <a:highlight>
                  <a:srgbClr val="333333"/>
                </a:highlight>
                <a:latin typeface="Consolas"/>
                <a:ea typeface="Consolas"/>
                <a:cs typeface="Consolas"/>
                <a:sym typeface="Consolas"/>
              </a:rPr>
              <a:t>;</a:t>
            </a:r>
            <a:br>
              <a:rPr lang="en" sz="1071">
                <a:solidFill>
                  <a:srgbClr val="FFFFFF"/>
                </a:solidFill>
                <a:highlight>
                  <a:srgbClr val="333333"/>
                </a:highlight>
                <a:latin typeface="Consolas"/>
                <a:ea typeface="Consolas"/>
                <a:cs typeface="Consolas"/>
                <a:sym typeface="Consolas"/>
              </a:rPr>
            </a:br>
            <a:br>
              <a:rPr lang="en" sz="1071">
                <a:solidFill>
                  <a:srgbClr val="FFFFFF"/>
                </a:solidFill>
                <a:highlight>
                  <a:srgbClr val="333333"/>
                </a:highlight>
                <a:latin typeface="Consolas"/>
                <a:ea typeface="Consolas"/>
                <a:cs typeface="Consolas"/>
                <a:sym typeface="Consolas"/>
              </a:rPr>
            </a:br>
            <a:r>
              <a:rPr lang="en" sz="1071">
                <a:solidFill>
                  <a:srgbClr val="FCC28C"/>
                </a:solidFill>
                <a:highlight>
                  <a:srgbClr val="333333"/>
                </a:highlight>
                <a:latin typeface="Consolas"/>
                <a:ea typeface="Consolas"/>
                <a:cs typeface="Consolas"/>
                <a:sym typeface="Consolas"/>
              </a:rPr>
              <a:t>SET</a:t>
            </a:r>
            <a:r>
              <a:rPr lang="en" sz="1071">
                <a:solidFill>
                  <a:srgbClr val="FFFFFF"/>
                </a:solidFill>
                <a:highlight>
                  <a:srgbClr val="333333"/>
                </a:highlight>
                <a:latin typeface="Consolas"/>
                <a:ea typeface="Consolas"/>
                <a:cs typeface="Consolas"/>
                <a:sym typeface="Consolas"/>
              </a:rPr>
              <a:t> FOREIGN_KEY_CHECKS = </a:t>
            </a:r>
            <a:r>
              <a:rPr lang="en" sz="1071">
                <a:solidFill>
                  <a:srgbClr val="D36363"/>
                </a:solidFill>
                <a:highlight>
                  <a:srgbClr val="333333"/>
                </a:highlight>
                <a:latin typeface="Consolas"/>
                <a:ea typeface="Consolas"/>
                <a:cs typeface="Consolas"/>
                <a:sym typeface="Consolas"/>
              </a:rPr>
              <a:t>1</a:t>
            </a:r>
            <a:r>
              <a:rPr lang="en" sz="1071">
                <a:solidFill>
                  <a:srgbClr val="FFFFFF"/>
                </a:solidFill>
                <a:highlight>
                  <a:srgbClr val="333333"/>
                </a:highlight>
                <a:latin typeface="Consolas"/>
                <a:ea typeface="Consolas"/>
                <a:cs typeface="Consolas"/>
                <a:sym typeface="Consolas"/>
              </a:rPr>
              <a:t>;  </a:t>
            </a:r>
            <a:r>
              <a:rPr lang="en" sz="1071">
                <a:solidFill>
                  <a:srgbClr val="888888"/>
                </a:solidFill>
                <a:highlight>
                  <a:srgbClr val="333333"/>
                </a:highlight>
                <a:latin typeface="Consolas"/>
                <a:ea typeface="Consolas"/>
                <a:cs typeface="Consolas"/>
                <a:sym typeface="Consolas"/>
              </a:rPr>
              <a:t>-- Re-enable foreign key checks</a:t>
            </a:r>
            <a:br>
              <a:rPr lang="en" sz="1071">
                <a:solidFill>
                  <a:srgbClr val="FFFFFF"/>
                </a:solidFill>
                <a:highlight>
                  <a:srgbClr val="333333"/>
                </a:highlight>
                <a:latin typeface="Consolas"/>
                <a:ea typeface="Consolas"/>
                <a:cs typeface="Consolas"/>
                <a:sym typeface="Consolas"/>
              </a:rPr>
            </a:br>
            <a:br>
              <a:rPr lang="en" sz="1071">
                <a:solidFill>
                  <a:srgbClr val="FFFFFF"/>
                </a:solidFill>
                <a:highlight>
                  <a:srgbClr val="333333"/>
                </a:highlight>
                <a:latin typeface="Consolas"/>
                <a:ea typeface="Consolas"/>
                <a:cs typeface="Consolas"/>
                <a:sym typeface="Consolas"/>
              </a:rPr>
            </a:br>
            <a:r>
              <a:rPr lang="en" sz="1071">
                <a:solidFill>
                  <a:srgbClr val="FCC28C"/>
                </a:solidFill>
                <a:highlight>
                  <a:srgbClr val="333333"/>
                </a:highlight>
                <a:latin typeface="Consolas"/>
                <a:ea typeface="Consolas"/>
                <a:cs typeface="Consolas"/>
                <a:sym typeface="Consolas"/>
              </a:rPr>
              <a:t>SET</a:t>
            </a:r>
            <a:r>
              <a:rPr lang="en" sz="1071">
                <a:solidFill>
                  <a:srgbClr val="FFFFFF"/>
                </a:solidFill>
                <a:highlight>
                  <a:srgbClr val="333333"/>
                </a:highlight>
                <a:latin typeface="Consolas"/>
                <a:ea typeface="Consolas"/>
                <a:cs typeface="Consolas"/>
                <a:sym typeface="Consolas"/>
              </a:rPr>
              <a:t> @end_time = </a:t>
            </a:r>
            <a:r>
              <a:rPr lang="en" sz="1071">
                <a:solidFill>
                  <a:srgbClr val="FCC28C"/>
                </a:solidFill>
                <a:highlight>
                  <a:srgbClr val="333333"/>
                </a:highlight>
                <a:latin typeface="Consolas"/>
                <a:ea typeface="Consolas"/>
                <a:cs typeface="Consolas"/>
                <a:sym typeface="Consolas"/>
              </a:rPr>
              <a:t>SYSDATE</a:t>
            </a:r>
            <a:r>
              <a:rPr lang="en" sz="1071">
                <a:solidFill>
                  <a:srgbClr val="FFFFFF"/>
                </a:solidFill>
                <a:highlight>
                  <a:srgbClr val="333333"/>
                </a:highlight>
                <a:latin typeface="Consolas"/>
                <a:ea typeface="Consolas"/>
                <a:cs typeface="Consolas"/>
                <a:sym typeface="Consolas"/>
              </a:rPr>
              <a:t>(</a:t>
            </a:r>
            <a:r>
              <a:rPr lang="en" sz="1071">
                <a:solidFill>
                  <a:srgbClr val="D36363"/>
                </a:solidFill>
                <a:highlight>
                  <a:srgbClr val="333333"/>
                </a:highlight>
                <a:latin typeface="Consolas"/>
                <a:ea typeface="Consolas"/>
                <a:cs typeface="Consolas"/>
                <a:sym typeface="Consolas"/>
              </a:rPr>
              <a:t>6</a:t>
            </a:r>
            <a:r>
              <a:rPr lang="en" sz="1071">
                <a:solidFill>
                  <a:srgbClr val="FFFFFF"/>
                </a:solidFill>
                <a:highlight>
                  <a:srgbClr val="333333"/>
                </a:highlight>
                <a:latin typeface="Consolas"/>
                <a:ea typeface="Consolas"/>
                <a:cs typeface="Consolas"/>
                <a:sym typeface="Consolas"/>
              </a:rPr>
              <a:t>);</a:t>
            </a:r>
            <a:br>
              <a:rPr lang="en" sz="1071">
                <a:solidFill>
                  <a:srgbClr val="FFFFFF"/>
                </a:solidFill>
                <a:highlight>
                  <a:srgbClr val="333333"/>
                </a:highlight>
                <a:latin typeface="Consolas"/>
                <a:ea typeface="Consolas"/>
                <a:cs typeface="Consolas"/>
                <a:sym typeface="Consolas"/>
              </a:rPr>
            </a:br>
            <a:r>
              <a:rPr lang="en" sz="1071">
                <a:solidFill>
                  <a:srgbClr val="FCC28C"/>
                </a:solidFill>
                <a:highlight>
                  <a:srgbClr val="333333"/>
                </a:highlight>
                <a:latin typeface="Consolas"/>
                <a:ea typeface="Consolas"/>
                <a:cs typeface="Consolas"/>
                <a:sym typeface="Consolas"/>
              </a:rPr>
              <a:t>SELECT</a:t>
            </a:r>
            <a:r>
              <a:rPr lang="en" sz="1071">
                <a:solidFill>
                  <a:srgbClr val="FFFFFF"/>
                </a:solidFill>
                <a:highlight>
                  <a:srgbClr val="333333"/>
                </a:highlight>
                <a:latin typeface="Consolas"/>
                <a:ea typeface="Consolas"/>
                <a:cs typeface="Consolas"/>
                <a:sym typeface="Consolas"/>
              </a:rPr>
              <a:t> </a:t>
            </a:r>
            <a:r>
              <a:rPr lang="en" sz="1071">
                <a:solidFill>
                  <a:srgbClr val="FCC28C"/>
                </a:solidFill>
                <a:highlight>
                  <a:srgbClr val="333333"/>
                </a:highlight>
                <a:latin typeface="Consolas"/>
                <a:ea typeface="Consolas"/>
                <a:cs typeface="Consolas"/>
                <a:sym typeface="Consolas"/>
              </a:rPr>
              <a:t>TIMESTAMPDIFF</a:t>
            </a:r>
            <a:r>
              <a:rPr lang="en" sz="1071">
                <a:solidFill>
                  <a:srgbClr val="FFFFFF"/>
                </a:solidFill>
                <a:highlight>
                  <a:srgbClr val="333333"/>
                </a:highlight>
                <a:latin typeface="Consolas"/>
                <a:ea typeface="Consolas"/>
                <a:cs typeface="Consolas"/>
                <a:sym typeface="Consolas"/>
              </a:rPr>
              <a:t>(</a:t>
            </a:r>
            <a:r>
              <a:rPr lang="en" sz="1071">
                <a:solidFill>
                  <a:srgbClr val="FCC28C"/>
                </a:solidFill>
                <a:highlight>
                  <a:srgbClr val="333333"/>
                </a:highlight>
                <a:latin typeface="Consolas"/>
                <a:ea typeface="Consolas"/>
                <a:cs typeface="Consolas"/>
                <a:sym typeface="Consolas"/>
              </a:rPr>
              <a:t>MICROSECOND</a:t>
            </a:r>
            <a:r>
              <a:rPr lang="en" sz="1071">
                <a:solidFill>
                  <a:srgbClr val="FFFFFF"/>
                </a:solidFill>
                <a:highlight>
                  <a:srgbClr val="333333"/>
                </a:highlight>
                <a:latin typeface="Consolas"/>
                <a:ea typeface="Consolas"/>
                <a:cs typeface="Consolas"/>
                <a:sym typeface="Consolas"/>
              </a:rPr>
              <a:t>, @start_time, @end_time) / </a:t>
            </a:r>
            <a:r>
              <a:rPr lang="en" sz="1071">
                <a:solidFill>
                  <a:srgbClr val="D36363"/>
                </a:solidFill>
                <a:highlight>
                  <a:srgbClr val="333333"/>
                </a:highlight>
                <a:latin typeface="Consolas"/>
                <a:ea typeface="Consolas"/>
                <a:cs typeface="Consolas"/>
                <a:sym typeface="Consolas"/>
              </a:rPr>
              <a:t>1000000</a:t>
            </a:r>
            <a:r>
              <a:rPr lang="en" sz="1071">
                <a:solidFill>
                  <a:srgbClr val="FFFFFF"/>
                </a:solidFill>
                <a:highlight>
                  <a:srgbClr val="333333"/>
                </a:highlight>
                <a:latin typeface="Consolas"/>
                <a:ea typeface="Consolas"/>
                <a:cs typeface="Consolas"/>
                <a:sym typeface="Consolas"/>
              </a:rPr>
              <a:t> </a:t>
            </a:r>
            <a:r>
              <a:rPr lang="en" sz="1071">
                <a:solidFill>
                  <a:srgbClr val="FCC28C"/>
                </a:solidFill>
                <a:highlight>
                  <a:srgbClr val="333333"/>
                </a:highlight>
                <a:latin typeface="Consolas"/>
                <a:ea typeface="Consolas"/>
                <a:cs typeface="Consolas"/>
                <a:sym typeface="Consolas"/>
              </a:rPr>
              <a:t>AS</a:t>
            </a:r>
            <a:r>
              <a:rPr lang="en" sz="1071">
                <a:solidFill>
                  <a:srgbClr val="FFFFFF"/>
                </a:solidFill>
                <a:highlight>
                  <a:srgbClr val="333333"/>
                </a:highlight>
                <a:latin typeface="Consolas"/>
                <a:ea typeface="Consolas"/>
                <a:cs typeface="Consolas"/>
                <a:sym typeface="Consolas"/>
              </a:rPr>
              <a:t> execution_time_seconds;</a:t>
            </a:r>
            <a:endParaRPr sz="1071">
              <a:solidFill>
                <a:srgbClr val="000000"/>
              </a:solidFill>
              <a:latin typeface="Arial"/>
              <a:ea typeface="Arial"/>
              <a:cs typeface="Arial"/>
              <a:sym typeface="Arial"/>
            </a:endParaRPr>
          </a:p>
          <a:p>
            <a:pPr indent="0" lvl="0" marL="0" rtl="0" algn="l">
              <a:lnSpc>
                <a:spcPct val="95000"/>
              </a:lnSpc>
              <a:spcBef>
                <a:spcPts val="0"/>
              </a:spcBef>
              <a:spcAft>
                <a:spcPts val="1200"/>
              </a:spcAft>
              <a:buSzPts val="1018"/>
              <a:buNone/>
            </a:pPr>
            <a:r>
              <a:t/>
            </a:r>
            <a:endParaRPr sz="1395">
              <a:solidFill>
                <a:schemeClr val="dk1"/>
              </a:solidFill>
            </a:endParaRPr>
          </a:p>
        </p:txBody>
      </p:sp>
      <p:sp>
        <p:nvSpPr>
          <p:cNvPr id="459" name="Google Shape;459;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Encryption </a:t>
            </a:r>
            <a:endParaRPr/>
          </a:p>
        </p:txBody>
      </p:sp>
      <p:sp>
        <p:nvSpPr>
          <p:cNvPr id="460" name="Google Shape;460;p67"/>
          <p:cNvSpPr txBox="1"/>
          <p:nvPr>
            <p:ph idx="1" type="body"/>
          </p:nvPr>
        </p:nvSpPr>
        <p:spPr>
          <a:xfrm>
            <a:off x="311700" y="1152475"/>
            <a:ext cx="4089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sz="1800">
                <a:solidFill>
                  <a:schemeClr val="dk1"/>
                </a:solidFill>
              </a:rPr>
              <a:t>E</a:t>
            </a:r>
            <a:r>
              <a:rPr lang="en" sz="1800">
                <a:solidFill>
                  <a:schemeClr val="dk1"/>
                </a:solidFill>
              </a:rPr>
              <a:t>ncrypts the phone number using AES_ENCRYPT with a secret key and stores it as a hexadecimal string</a:t>
            </a:r>
            <a:endParaRPr sz="1800">
              <a:solidFill>
                <a:schemeClr val="dk1"/>
              </a:solidFill>
            </a:endParaRPr>
          </a:p>
          <a:p>
            <a:pPr indent="0" lvl="0" marL="457200" rtl="0" algn="l">
              <a:spcBef>
                <a:spcPts val="1200"/>
              </a:spcBef>
              <a:spcAft>
                <a:spcPts val="0"/>
              </a:spcAft>
              <a:buNone/>
            </a:pPr>
            <a:r>
              <a:t/>
            </a:r>
            <a:endParaRPr sz="1800">
              <a:solidFill>
                <a:schemeClr val="dk1"/>
              </a:solidFill>
            </a:endParaRPr>
          </a:p>
          <a:p>
            <a:pPr indent="-342900" lvl="0" marL="457200" rtl="0" algn="l">
              <a:spcBef>
                <a:spcPts val="1200"/>
              </a:spcBef>
              <a:spcAft>
                <a:spcPts val="0"/>
              </a:spcAft>
              <a:buClr>
                <a:schemeClr val="dk1"/>
              </a:buClr>
              <a:buSzPts val="1800"/>
              <a:buChar char="●"/>
            </a:pPr>
            <a:r>
              <a:rPr lang="en" sz="1800">
                <a:solidFill>
                  <a:schemeClr val="dk1"/>
                </a:solidFill>
              </a:rPr>
              <a:t>When retrieving, it decrypts the value using AES_DECRYPT and converts it back to a readable format.</a:t>
            </a:r>
            <a:endParaRPr sz="1800">
              <a:solidFill>
                <a:schemeClr val="dk1"/>
              </a:solidFill>
            </a:endParaRPr>
          </a:p>
        </p:txBody>
      </p:sp>
      <p:sp>
        <p:nvSpPr>
          <p:cNvPr id="461" name="Google Shape;461;p6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8"/>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Database Integrity </a:t>
            </a:r>
            <a:r>
              <a:rPr lang="en"/>
              <a:t>Management</a:t>
            </a:r>
            <a:endParaRPr/>
          </a:p>
        </p:txBody>
      </p:sp>
      <p:sp>
        <p:nvSpPr>
          <p:cNvPr id="467" name="Google Shape;467;p6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9"/>
          <p:cNvSpPr txBox="1"/>
          <p:nvPr>
            <p:ph idx="1" type="body"/>
          </p:nvPr>
        </p:nvSpPr>
        <p:spPr>
          <a:xfrm>
            <a:off x="4672450" y="59700"/>
            <a:ext cx="4366500" cy="5024100"/>
          </a:xfrm>
          <a:prstGeom prst="rect">
            <a:avLst/>
          </a:prstGeom>
          <a:solidFill>
            <a:srgbClr val="2B2B2B"/>
          </a:solidFill>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100">
                <a:solidFill>
                  <a:srgbClr val="FFFFFF"/>
                </a:solidFill>
                <a:highlight>
                  <a:srgbClr val="333333"/>
                </a:highlight>
                <a:latin typeface="Consolas"/>
                <a:ea typeface="Consolas"/>
                <a:cs typeface="Consolas"/>
                <a:sym typeface="Consolas"/>
              </a:rPr>
              <a:t>DELIMITER $$</a:t>
            </a:r>
            <a:br>
              <a:rPr lang="en" sz="1100">
                <a:solidFill>
                  <a:srgbClr val="FFFFFF"/>
                </a:solidFill>
                <a:highlight>
                  <a:srgbClr val="333333"/>
                </a:highlight>
                <a:latin typeface="Consolas"/>
                <a:ea typeface="Consolas"/>
                <a:cs typeface="Consolas"/>
                <a:sym typeface="Consolas"/>
              </a:rPr>
            </a:b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CREATE</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TRIGGER</a:t>
            </a:r>
            <a:r>
              <a:rPr lang="en" sz="1100">
                <a:solidFill>
                  <a:srgbClr val="FFFFFF"/>
                </a:solidFill>
                <a:highlight>
                  <a:srgbClr val="333333"/>
                </a:highlight>
                <a:latin typeface="Consolas"/>
                <a:ea typeface="Consolas"/>
                <a:cs typeface="Consolas"/>
                <a:sym typeface="Consolas"/>
              </a:rPr>
              <a:t> DeleteUserContents</a:t>
            </a: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BEFORE</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DELETE</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ON</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user</a:t>
            </a: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FOR</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EACH</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ROW</a:t>
            </a: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BEGIN</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a:t>
            </a:r>
            <a:r>
              <a:rPr lang="en" sz="1100">
                <a:solidFill>
                  <a:srgbClr val="888888"/>
                </a:solidFill>
                <a:highlight>
                  <a:srgbClr val="333333"/>
                </a:highlight>
                <a:latin typeface="Consolas"/>
                <a:ea typeface="Consolas"/>
                <a:cs typeface="Consolas"/>
                <a:sym typeface="Consolas"/>
              </a:rPr>
              <a:t>-- Delete associated contacts</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DELETE</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FROM</a:t>
            </a:r>
            <a:r>
              <a:rPr lang="en" sz="1100">
                <a:solidFill>
                  <a:srgbClr val="FFFFFF"/>
                </a:solidFill>
                <a:highlight>
                  <a:srgbClr val="333333"/>
                </a:highlight>
                <a:latin typeface="Consolas"/>
                <a:ea typeface="Consolas"/>
                <a:cs typeface="Consolas"/>
                <a:sym typeface="Consolas"/>
              </a:rPr>
              <a:t> contact </a:t>
            </a:r>
            <a:r>
              <a:rPr lang="en" sz="1100">
                <a:solidFill>
                  <a:srgbClr val="FCC28C"/>
                </a:solidFill>
                <a:highlight>
                  <a:srgbClr val="333333"/>
                </a:highlight>
                <a:latin typeface="Consolas"/>
                <a:ea typeface="Consolas"/>
                <a:cs typeface="Consolas"/>
                <a:sym typeface="Consolas"/>
              </a:rPr>
              <a:t>WHERE</a:t>
            </a:r>
            <a:r>
              <a:rPr lang="en" sz="1100">
                <a:solidFill>
                  <a:srgbClr val="FFFFFF"/>
                </a:solidFill>
                <a:highlight>
                  <a:srgbClr val="333333"/>
                </a:highlight>
                <a:latin typeface="Consolas"/>
                <a:ea typeface="Consolas"/>
                <a:cs typeface="Consolas"/>
                <a:sym typeface="Consolas"/>
              </a:rPr>
              <a:t> UserID = OLD.UserID;</a:t>
            </a:r>
            <a:br>
              <a:rPr lang="en" sz="1100">
                <a:solidFill>
                  <a:srgbClr val="FFFFFF"/>
                </a:solidFill>
                <a:highlight>
                  <a:srgbClr val="333333"/>
                </a:highlight>
                <a:latin typeface="Consolas"/>
                <a:ea typeface="Consolas"/>
                <a:cs typeface="Consolas"/>
                <a:sym typeface="Consolas"/>
              </a:rPr>
            </a:b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a:t>
            </a:r>
            <a:r>
              <a:rPr lang="en" sz="1100">
                <a:solidFill>
                  <a:srgbClr val="888888"/>
                </a:solidFill>
                <a:highlight>
                  <a:srgbClr val="333333"/>
                </a:highlight>
                <a:latin typeface="Consolas"/>
                <a:ea typeface="Consolas"/>
                <a:cs typeface="Consolas"/>
                <a:sym typeface="Consolas"/>
              </a:rPr>
              <a:t>-- Delete contact notes</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DELETE</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FROM</a:t>
            </a:r>
            <a:r>
              <a:rPr lang="en" sz="1100">
                <a:solidFill>
                  <a:srgbClr val="FFFFFF"/>
                </a:solidFill>
                <a:highlight>
                  <a:srgbClr val="333333"/>
                </a:highlight>
                <a:latin typeface="Consolas"/>
                <a:ea typeface="Consolas"/>
                <a:cs typeface="Consolas"/>
                <a:sym typeface="Consolas"/>
              </a:rPr>
              <a:t> contactnote </a:t>
            </a:r>
            <a:r>
              <a:rPr lang="en" sz="1100">
                <a:solidFill>
                  <a:srgbClr val="FCC28C"/>
                </a:solidFill>
                <a:highlight>
                  <a:srgbClr val="333333"/>
                </a:highlight>
                <a:latin typeface="Consolas"/>
                <a:ea typeface="Consolas"/>
                <a:cs typeface="Consolas"/>
                <a:sym typeface="Consolas"/>
              </a:rPr>
              <a:t>WHERE</a:t>
            </a:r>
            <a:r>
              <a:rPr lang="en" sz="1100">
                <a:solidFill>
                  <a:srgbClr val="FFFFFF"/>
                </a:solidFill>
                <a:highlight>
                  <a:srgbClr val="333333"/>
                </a:highlight>
                <a:latin typeface="Consolas"/>
                <a:ea typeface="Consolas"/>
                <a:cs typeface="Consolas"/>
                <a:sym typeface="Consolas"/>
              </a:rPr>
              <a:t> ContactID </a:t>
            </a:r>
            <a:r>
              <a:rPr lang="en" sz="1100">
                <a:solidFill>
                  <a:srgbClr val="FCC28C"/>
                </a:solidFill>
                <a:highlight>
                  <a:srgbClr val="333333"/>
                </a:highlight>
                <a:latin typeface="Consolas"/>
                <a:ea typeface="Consolas"/>
                <a:cs typeface="Consolas"/>
                <a:sym typeface="Consolas"/>
              </a:rPr>
              <a:t>IN</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SELECT</a:t>
            </a:r>
            <a:r>
              <a:rPr lang="en" sz="1100">
                <a:solidFill>
                  <a:srgbClr val="FFFFFF"/>
                </a:solidFill>
                <a:highlight>
                  <a:srgbClr val="333333"/>
                </a:highlight>
                <a:latin typeface="Consolas"/>
                <a:ea typeface="Consolas"/>
                <a:cs typeface="Consolas"/>
                <a:sym typeface="Consolas"/>
              </a:rPr>
              <a:t> ContactID </a:t>
            </a:r>
            <a:r>
              <a:rPr lang="en" sz="1100">
                <a:solidFill>
                  <a:srgbClr val="FCC28C"/>
                </a:solidFill>
                <a:highlight>
                  <a:srgbClr val="333333"/>
                </a:highlight>
                <a:latin typeface="Consolas"/>
                <a:ea typeface="Consolas"/>
                <a:cs typeface="Consolas"/>
                <a:sym typeface="Consolas"/>
              </a:rPr>
              <a:t>FROM</a:t>
            </a:r>
            <a:r>
              <a:rPr lang="en" sz="1100">
                <a:solidFill>
                  <a:srgbClr val="FFFFFF"/>
                </a:solidFill>
                <a:highlight>
                  <a:srgbClr val="333333"/>
                </a:highlight>
                <a:latin typeface="Consolas"/>
                <a:ea typeface="Consolas"/>
                <a:cs typeface="Consolas"/>
                <a:sym typeface="Consolas"/>
              </a:rPr>
              <a:t> contact </a:t>
            </a:r>
            <a:r>
              <a:rPr lang="en" sz="1100">
                <a:solidFill>
                  <a:srgbClr val="FCC28C"/>
                </a:solidFill>
                <a:highlight>
                  <a:srgbClr val="333333"/>
                </a:highlight>
                <a:latin typeface="Consolas"/>
                <a:ea typeface="Consolas"/>
                <a:cs typeface="Consolas"/>
                <a:sym typeface="Consolas"/>
              </a:rPr>
              <a:t>WHERE</a:t>
            </a:r>
            <a:r>
              <a:rPr lang="en" sz="1100">
                <a:solidFill>
                  <a:srgbClr val="FFFFFF"/>
                </a:solidFill>
                <a:highlight>
                  <a:srgbClr val="333333"/>
                </a:highlight>
                <a:latin typeface="Consolas"/>
                <a:ea typeface="Consolas"/>
                <a:cs typeface="Consolas"/>
                <a:sym typeface="Consolas"/>
              </a:rPr>
              <a:t> UserID = OLD.UserID);</a:t>
            </a:r>
            <a:br>
              <a:rPr lang="en" sz="1100">
                <a:solidFill>
                  <a:srgbClr val="FFFFFF"/>
                </a:solidFill>
                <a:highlight>
                  <a:srgbClr val="333333"/>
                </a:highlight>
                <a:latin typeface="Consolas"/>
                <a:ea typeface="Consolas"/>
                <a:cs typeface="Consolas"/>
                <a:sym typeface="Consolas"/>
              </a:rPr>
            </a:b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a:t>
            </a:r>
            <a:r>
              <a:rPr lang="en" sz="1100">
                <a:solidFill>
                  <a:srgbClr val="888888"/>
                </a:solidFill>
                <a:highlight>
                  <a:srgbClr val="333333"/>
                </a:highlight>
                <a:latin typeface="Consolas"/>
                <a:ea typeface="Consolas"/>
                <a:cs typeface="Consolas"/>
                <a:sym typeface="Consolas"/>
              </a:rPr>
              <a:t>-- Delete contact's phone numbers</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DELETE</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FROM</a:t>
            </a:r>
            <a:r>
              <a:rPr lang="en" sz="1100">
                <a:solidFill>
                  <a:srgbClr val="FFFFFF"/>
                </a:solidFill>
                <a:highlight>
                  <a:srgbClr val="333333"/>
                </a:highlight>
                <a:latin typeface="Consolas"/>
                <a:ea typeface="Consolas"/>
                <a:cs typeface="Consolas"/>
                <a:sym typeface="Consolas"/>
              </a:rPr>
              <a:t> phone </a:t>
            </a:r>
            <a:r>
              <a:rPr lang="en" sz="1100">
                <a:solidFill>
                  <a:srgbClr val="FCC28C"/>
                </a:solidFill>
                <a:highlight>
                  <a:srgbClr val="333333"/>
                </a:highlight>
                <a:latin typeface="Consolas"/>
                <a:ea typeface="Consolas"/>
                <a:cs typeface="Consolas"/>
                <a:sym typeface="Consolas"/>
              </a:rPr>
              <a:t>WHERE</a:t>
            </a:r>
            <a:r>
              <a:rPr lang="en" sz="1100">
                <a:solidFill>
                  <a:srgbClr val="FFFFFF"/>
                </a:solidFill>
                <a:highlight>
                  <a:srgbClr val="333333"/>
                </a:highlight>
                <a:latin typeface="Consolas"/>
                <a:ea typeface="Consolas"/>
                <a:cs typeface="Consolas"/>
                <a:sym typeface="Consolas"/>
              </a:rPr>
              <a:t> ContactID </a:t>
            </a:r>
            <a:r>
              <a:rPr lang="en" sz="1100">
                <a:solidFill>
                  <a:srgbClr val="FCC28C"/>
                </a:solidFill>
                <a:highlight>
                  <a:srgbClr val="333333"/>
                </a:highlight>
                <a:latin typeface="Consolas"/>
                <a:ea typeface="Consolas"/>
                <a:cs typeface="Consolas"/>
                <a:sym typeface="Consolas"/>
              </a:rPr>
              <a:t>IN</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SELECT</a:t>
            </a:r>
            <a:r>
              <a:rPr lang="en" sz="1100">
                <a:solidFill>
                  <a:srgbClr val="FFFFFF"/>
                </a:solidFill>
                <a:highlight>
                  <a:srgbClr val="333333"/>
                </a:highlight>
                <a:latin typeface="Consolas"/>
                <a:ea typeface="Consolas"/>
                <a:cs typeface="Consolas"/>
                <a:sym typeface="Consolas"/>
              </a:rPr>
              <a:t> ContactID </a:t>
            </a:r>
            <a:r>
              <a:rPr lang="en" sz="1100">
                <a:solidFill>
                  <a:srgbClr val="FCC28C"/>
                </a:solidFill>
                <a:highlight>
                  <a:srgbClr val="333333"/>
                </a:highlight>
                <a:latin typeface="Consolas"/>
                <a:ea typeface="Consolas"/>
                <a:cs typeface="Consolas"/>
                <a:sym typeface="Consolas"/>
              </a:rPr>
              <a:t>FROM</a:t>
            </a:r>
            <a:r>
              <a:rPr lang="en" sz="1100">
                <a:solidFill>
                  <a:srgbClr val="FFFFFF"/>
                </a:solidFill>
                <a:highlight>
                  <a:srgbClr val="333333"/>
                </a:highlight>
                <a:latin typeface="Consolas"/>
                <a:ea typeface="Consolas"/>
                <a:cs typeface="Consolas"/>
                <a:sym typeface="Consolas"/>
              </a:rPr>
              <a:t> contact </a:t>
            </a:r>
            <a:r>
              <a:rPr lang="en" sz="1100">
                <a:solidFill>
                  <a:srgbClr val="FCC28C"/>
                </a:solidFill>
                <a:highlight>
                  <a:srgbClr val="333333"/>
                </a:highlight>
                <a:latin typeface="Consolas"/>
                <a:ea typeface="Consolas"/>
                <a:cs typeface="Consolas"/>
                <a:sym typeface="Consolas"/>
              </a:rPr>
              <a:t>WHERE</a:t>
            </a:r>
            <a:r>
              <a:rPr lang="en" sz="1100">
                <a:solidFill>
                  <a:srgbClr val="FFFFFF"/>
                </a:solidFill>
                <a:highlight>
                  <a:srgbClr val="333333"/>
                </a:highlight>
                <a:latin typeface="Consolas"/>
                <a:ea typeface="Consolas"/>
                <a:cs typeface="Consolas"/>
                <a:sym typeface="Consolas"/>
              </a:rPr>
              <a:t> UserID = OLD.UserID);</a:t>
            </a:r>
            <a:br>
              <a:rPr lang="en" sz="1100">
                <a:solidFill>
                  <a:srgbClr val="FFFFFF"/>
                </a:solidFill>
                <a:highlight>
                  <a:srgbClr val="333333"/>
                </a:highlight>
                <a:latin typeface="Consolas"/>
                <a:ea typeface="Consolas"/>
                <a:cs typeface="Consolas"/>
                <a:sym typeface="Consolas"/>
              </a:rPr>
            </a:b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a:t>
            </a:r>
            <a:r>
              <a:rPr lang="en" sz="1100">
                <a:solidFill>
                  <a:srgbClr val="888888"/>
                </a:solidFill>
                <a:highlight>
                  <a:srgbClr val="333333"/>
                </a:highlight>
                <a:latin typeface="Consolas"/>
                <a:ea typeface="Consolas"/>
                <a:cs typeface="Consolas"/>
                <a:sym typeface="Consolas"/>
              </a:rPr>
              <a:t>-- Delete contact's emails</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DELETE</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FROM</a:t>
            </a:r>
            <a:r>
              <a:rPr lang="en" sz="1100">
                <a:solidFill>
                  <a:srgbClr val="FFFFFF"/>
                </a:solidFill>
                <a:highlight>
                  <a:srgbClr val="333333"/>
                </a:highlight>
                <a:latin typeface="Consolas"/>
                <a:ea typeface="Consolas"/>
                <a:cs typeface="Consolas"/>
                <a:sym typeface="Consolas"/>
              </a:rPr>
              <a:t> email </a:t>
            </a:r>
            <a:r>
              <a:rPr lang="en" sz="1100">
                <a:solidFill>
                  <a:srgbClr val="FCC28C"/>
                </a:solidFill>
                <a:highlight>
                  <a:srgbClr val="333333"/>
                </a:highlight>
                <a:latin typeface="Consolas"/>
                <a:ea typeface="Consolas"/>
                <a:cs typeface="Consolas"/>
                <a:sym typeface="Consolas"/>
              </a:rPr>
              <a:t>WHERE</a:t>
            </a:r>
            <a:r>
              <a:rPr lang="en" sz="1100">
                <a:solidFill>
                  <a:srgbClr val="FFFFFF"/>
                </a:solidFill>
                <a:highlight>
                  <a:srgbClr val="333333"/>
                </a:highlight>
                <a:latin typeface="Consolas"/>
                <a:ea typeface="Consolas"/>
                <a:cs typeface="Consolas"/>
                <a:sym typeface="Consolas"/>
              </a:rPr>
              <a:t> ContactID </a:t>
            </a:r>
            <a:r>
              <a:rPr lang="en" sz="1100">
                <a:solidFill>
                  <a:srgbClr val="FCC28C"/>
                </a:solidFill>
                <a:highlight>
                  <a:srgbClr val="333333"/>
                </a:highlight>
                <a:latin typeface="Consolas"/>
                <a:ea typeface="Consolas"/>
                <a:cs typeface="Consolas"/>
                <a:sym typeface="Consolas"/>
              </a:rPr>
              <a:t>IN</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SELECT</a:t>
            </a:r>
            <a:r>
              <a:rPr lang="en" sz="1100">
                <a:solidFill>
                  <a:srgbClr val="FFFFFF"/>
                </a:solidFill>
                <a:highlight>
                  <a:srgbClr val="333333"/>
                </a:highlight>
                <a:latin typeface="Consolas"/>
                <a:ea typeface="Consolas"/>
                <a:cs typeface="Consolas"/>
                <a:sym typeface="Consolas"/>
              </a:rPr>
              <a:t> ContactID </a:t>
            </a:r>
            <a:r>
              <a:rPr lang="en" sz="1100">
                <a:solidFill>
                  <a:srgbClr val="FCC28C"/>
                </a:solidFill>
                <a:highlight>
                  <a:srgbClr val="333333"/>
                </a:highlight>
                <a:latin typeface="Consolas"/>
                <a:ea typeface="Consolas"/>
                <a:cs typeface="Consolas"/>
                <a:sym typeface="Consolas"/>
              </a:rPr>
              <a:t>FROM</a:t>
            </a:r>
            <a:r>
              <a:rPr lang="en" sz="1100">
                <a:solidFill>
                  <a:srgbClr val="FFFFFF"/>
                </a:solidFill>
                <a:highlight>
                  <a:srgbClr val="333333"/>
                </a:highlight>
                <a:latin typeface="Consolas"/>
                <a:ea typeface="Consolas"/>
                <a:cs typeface="Consolas"/>
                <a:sym typeface="Consolas"/>
              </a:rPr>
              <a:t> contact </a:t>
            </a:r>
            <a:r>
              <a:rPr lang="en" sz="1100">
                <a:solidFill>
                  <a:srgbClr val="FCC28C"/>
                </a:solidFill>
                <a:highlight>
                  <a:srgbClr val="333333"/>
                </a:highlight>
                <a:latin typeface="Consolas"/>
                <a:ea typeface="Consolas"/>
                <a:cs typeface="Consolas"/>
                <a:sym typeface="Consolas"/>
              </a:rPr>
              <a:t>WHERE</a:t>
            </a:r>
            <a:r>
              <a:rPr lang="en" sz="1100">
                <a:solidFill>
                  <a:srgbClr val="FFFFFF"/>
                </a:solidFill>
                <a:highlight>
                  <a:srgbClr val="333333"/>
                </a:highlight>
                <a:latin typeface="Consolas"/>
                <a:ea typeface="Consolas"/>
                <a:cs typeface="Consolas"/>
                <a:sym typeface="Consolas"/>
              </a:rPr>
              <a:t> UserID = OLD.UserID);</a:t>
            </a:r>
            <a:br>
              <a:rPr lang="en" sz="1100">
                <a:solidFill>
                  <a:srgbClr val="FFFFFF"/>
                </a:solidFill>
                <a:highlight>
                  <a:srgbClr val="333333"/>
                </a:highlight>
                <a:latin typeface="Consolas"/>
                <a:ea typeface="Consolas"/>
                <a:cs typeface="Consolas"/>
                <a:sym typeface="Consolas"/>
              </a:rPr>
            </a:b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a:t>
            </a:r>
            <a:r>
              <a:rPr lang="en" sz="1100">
                <a:solidFill>
                  <a:srgbClr val="888888"/>
                </a:solidFill>
                <a:highlight>
                  <a:srgbClr val="333333"/>
                </a:highlight>
                <a:latin typeface="Consolas"/>
                <a:ea typeface="Consolas"/>
                <a:cs typeface="Consolas"/>
                <a:sym typeface="Consolas"/>
              </a:rPr>
              <a:t>-- Delete activity logs</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DELETE</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FROM</a:t>
            </a:r>
            <a:r>
              <a:rPr lang="en" sz="1100">
                <a:solidFill>
                  <a:srgbClr val="FFFFFF"/>
                </a:solidFill>
                <a:highlight>
                  <a:srgbClr val="333333"/>
                </a:highlight>
                <a:latin typeface="Consolas"/>
                <a:ea typeface="Consolas"/>
                <a:cs typeface="Consolas"/>
                <a:sym typeface="Consolas"/>
              </a:rPr>
              <a:t> activitylog </a:t>
            </a:r>
            <a:r>
              <a:rPr lang="en" sz="1100">
                <a:solidFill>
                  <a:srgbClr val="FCC28C"/>
                </a:solidFill>
                <a:highlight>
                  <a:srgbClr val="333333"/>
                </a:highlight>
                <a:latin typeface="Consolas"/>
                <a:ea typeface="Consolas"/>
                <a:cs typeface="Consolas"/>
                <a:sym typeface="Consolas"/>
              </a:rPr>
              <a:t>WHERE</a:t>
            </a:r>
            <a:r>
              <a:rPr lang="en" sz="1100">
                <a:solidFill>
                  <a:srgbClr val="FFFFFF"/>
                </a:solidFill>
                <a:highlight>
                  <a:srgbClr val="333333"/>
                </a:highlight>
                <a:latin typeface="Consolas"/>
                <a:ea typeface="Consolas"/>
                <a:cs typeface="Consolas"/>
                <a:sym typeface="Consolas"/>
              </a:rPr>
              <a:t> UserID = OLD.UserID;</a:t>
            </a:r>
            <a:br>
              <a:rPr lang="en" sz="1100">
                <a:solidFill>
                  <a:srgbClr val="FFFFFF"/>
                </a:solidFill>
                <a:highlight>
                  <a:srgbClr val="333333"/>
                </a:highlight>
                <a:latin typeface="Consolas"/>
                <a:ea typeface="Consolas"/>
                <a:cs typeface="Consolas"/>
                <a:sym typeface="Consolas"/>
              </a:rPr>
            </a:b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a:t>
            </a:r>
            <a:r>
              <a:rPr lang="en" sz="1100">
                <a:solidFill>
                  <a:srgbClr val="888888"/>
                </a:solidFill>
                <a:highlight>
                  <a:srgbClr val="333333"/>
                </a:highlight>
                <a:latin typeface="Consolas"/>
                <a:ea typeface="Consolas"/>
                <a:cs typeface="Consolas"/>
                <a:sym typeface="Consolas"/>
              </a:rPr>
              <a:t>-- Delete meeting participation records</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DELETE</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FROM</a:t>
            </a:r>
            <a:r>
              <a:rPr lang="en" sz="1100">
                <a:solidFill>
                  <a:srgbClr val="FFFFFF"/>
                </a:solidFill>
                <a:highlight>
                  <a:srgbClr val="333333"/>
                </a:highlight>
                <a:latin typeface="Consolas"/>
                <a:ea typeface="Consolas"/>
                <a:cs typeface="Consolas"/>
                <a:sym typeface="Consolas"/>
              </a:rPr>
              <a:t> meetingcontactmapping </a:t>
            </a:r>
            <a:r>
              <a:rPr lang="en" sz="1100">
                <a:solidFill>
                  <a:srgbClr val="FCC28C"/>
                </a:solidFill>
                <a:highlight>
                  <a:srgbClr val="333333"/>
                </a:highlight>
                <a:latin typeface="Consolas"/>
                <a:ea typeface="Consolas"/>
                <a:cs typeface="Consolas"/>
                <a:sym typeface="Consolas"/>
              </a:rPr>
              <a:t>WHERE</a:t>
            </a:r>
            <a:r>
              <a:rPr lang="en" sz="1100">
                <a:solidFill>
                  <a:srgbClr val="FFFFFF"/>
                </a:solidFill>
                <a:highlight>
                  <a:srgbClr val="333333"/>
                </a:highlight>
                <a:latin typeface="Consolas"/>
                <a:ea typeface="Consolas"/>
                <a:cs typeface="Consolas"/>
                <a:sym typeface="Consolas"/>
              </a:rPr>
              <a:t> ContactID </a:t>
            </a:r>
            <a:r>
              <a:rPr lang="en" sz="1100">
                <a:solidFill>
                  <a:srgbClr val="FCC28C"/>
                </a:solidFill>
                <a:highlight>
                  <a:srgbClr val="333333"/>
                </a:highlight>
                <a:latin typeface="Consolas"/>
                <a:ea typeface="Consolas"/>
                <a:cs typeface="Consolas"/>
                <a:sym typeface="Consolas"/>
              </a:rPr>
              <a:t>IN</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SELECT</a:t>
            </a:r>
            <a:r>
              <a:rPr lang="en" sz="1100">
                <a:solidFill>
                  <a:srgbClr val="FFFFFF"/>
                </a:solidFill>
                <a:highlight>
                  <a:srgbClr val="333333"/>
                </a:highlight>
                <a:latin typeface="Consolas"/>
                <a:ea typeface="Consolas"/>
                <a:cs typeface="Consolas"/>
                <a:sym typeface="Consolas"/>
              </a:rPr>
              <a:t> ContactID </a:t>
            </a:r>
            <a:r>
              <a:rPr lang="en" sz="1100">
                <a:solidFill>
                  <a:srgbClr val="FCC28C"/>
                </a:solidFill>
                <a:highlight>
                  <a:srgbClr val="333333"/>
                </a:highlight>
                <a:latin typeface="Consolas"/>
                <a:ea typeface="Consolas"/>
                <a:cs typeface="Consolas"/>
                <a:sym typeface="Consolas"/>
              </a:rPr>
              <a:t>FROM</a:t>
            </a:r>
            <a:r>
              <a:rPr lang="en" sz="1100">
                <a:solidFill>
                  <a:srgbClr val="FFFFFF"/>
                </a:solidFill>
                <a:highlight>
                  <a:srgbClr val="333333"/>
                </a:highlight>
                <a:latin typeface="Consolas"/>
                <a:ea typeface="Consolas"/>
                <a:cs typeface="Consolas"/>
                <a:sym typeface="Consolas"/>
              </a:rPr>
              <a:t> contact </a:t>
            </a:r>
            <a:r>
              <a:rPr lang="en" sz="1100">
                <a:solidFill>
                  <a:srgbClr val="FCC28C"/>
                </a:solidFill>
                <a:highlight>
                  <a:srgbClr val="333333"/>
                </a:highlight>
                <a:latin typeface="Consolas"/>
                <a:ea typeface="Consolas"/>
                <a:cs typeface="Consolas"/>
                <a:sym typeface="Consolas"/>
              </a:rPr>
              <a:t>WHERE</a:t>
            </a:r>
            <a:r>
              <a:rPr lang="en" sz="1100">
                <a:solidFill>
                  <a:srgbClr val="FFFFFF"/>
                </a:solidFill>
                <a:highlight>
                  <a:srgbClr val="333333"/>
                </a:highlight>
                <a:latin typeface="Consolas"/>
                <a:ea typeface="Consolas"/>
                <a:cs typeface="Consolas"/>
                <a:sym typeface="Consolas"/>
              </a:rPr>
              <a:t> UserID = OLD.UserID);</a:t>
            </a:r>
            <a:br>
              <a:rPr lang="en" sz="1100">
                <a:solidFill>
                  <a:srgbClr val="FFFFFF"/>
                </a:solidFill>
                <a:highlight>
                  <a:srgbClr val="333333"/>
                </a:highlight>
                <a:latin typeface="Consolas"/>
                <a:ea typeface="Consolas"/>
                <a:cs typeface="Consolas"/>
                <a:sym typeface="Consolas"/>
              </a:rPr>
            </a:b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a:t>
            </a:r>
            <a:r>
              <a:rPr lang="en" sz="1100">
                <a:solidFill>
                  <a:srgbClr val="888888"/>
                </a:solidFill>
                <a:highlight>
                  <a:srgbClr val="333333"/>
                </a:highlight>
                <a:latin typeface="Consolas"/>
                <a:ea typeface="Consolas"/>
                <a:cs typeface="Consolas"/>
                <a:sym typeface="Consolas"/>
              </a:rPr>
              <a:t>-- Delete contact group mappings</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DELETE</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FROM</a:t>
            </a:r>
            <a:r>
              <a:rPr lang="en" sz="1100">
                <a:solidFill>
                  <a:srgbClr val="FFFFFF"/>
                </a:solidFill>
                <a:highlight>
                  <a:srgbClr val="333333"/>
                </a:highlight>
                <a:latin typeface="Consolas"/>
                <a:ea typeface="Consolas"/>
                <a:cs typeface="Consolas"/>
                <a:sym typeface="Consolas"/>
              </a:rPr>
              <a:t> contactgroupmapping </a:t>
            </a:r>
            <a:r>
              <a:rPr lang="en" sz="1100">
                <a:solidFill>
                  <a:srgbClr val="FCC28C"/>
                </a:solidFill>
                <a:highlight>
                  <a:srgbClr val="333333"/>
                </a:highlight>
                <a:latin typeface="Consolas"/>
                <a:ea typeface="Consolas"/>
                <a:cs typeface="Consolas"/>
                <a:sym typeface="Consolas"/>
              </a:rPr>
              <a:t>WHERE</a:t>
            </a:r>
            <a:r>
              <a:rPr lang="en" sz="1100">
                <a:solidFill>
                  <a:srgbClr val="FFFFFF"/>
                </a:solidFill>
                <a:highlight>
                  <a:srgbClr val="333333"/>
                </a:highlight>
                <a:latin typeface="Consolas"/>
                <a:ea typeface="Consolas"/>
                <a:cs typeface="Consolas"/>
                <a:sym typeface="Consolas"/>
              </a:rPr>
              <a:t> ContactID </a:t>
            </a:r>
            <a:r>
              <a:rPr lang="en" sz="1100">
                <a:solidFill>
                  <a:srgbClr val="FCC28C"/>
                </a:solidFill>
                <a:highlight>
                  <a:srgbClr val="333333"/>
                </a:highlight>
                <a:latin typeface="Consolas"/>
                <a:ea typeface="Consolas"/>
                <a:cs typeface="Consolas"/>
                <a:sym typeface="Consolas"/>
              </a:rPr>
              <a:t>IN</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SELECT</a:t>
            </a:r>
            <a:r>
              <a:rPr lang="en" sz="1100">
                <a:solidFill>
                  <a:srgbClr val="FFFFFF"/>
                </a:solidFill>
                <a:highlight>
                  <a:srgbClr val="333333"/>
                </a:highlight>
                <a:latin typeface="Consolas"/>
                <a:ea typeface="Consolas"/>
                <a:cs typeface="Consolas"/>
                <a:sym typeface="Consolas"/>
              </a:rPr>
              <a:t> ContactID </a:t>
            </a:r>
            <a:r>
              <a:rPr lang="en" sz="1100">
                <a:solidFill>
                  <a:srgbClr val="FCC28C"/>
                </a:solidFill>
                <a:highlight>
                  <a:srgbClr val="333333"/>
                </a:highlight>
                <a:latin typeface="Consolas"/>
                <a:ea typeface="Consolas"/>
                <a:cs typeface="Consolas"/>
                <a:sym typeface="Consolas"/>
              </a:rPr>
              <a:t>FROM</a:t>
            </a:r>
            <a:r>
              <a:rPr lang="en" sz="1100">
                <a:solidFill>
                  <a:srgbClr val="FFFFFF"/>
                </a:solidFill>
                <a:highlight>
                  <a:srgbClr val="333333"/>
                </a:highlight>
                <a:latin typeface="Consolas"/>
                <a:ea typeface="Consolas"/>
                <a:cs typeface="Consolas"/>
                <a:sym typeface="Consolas"/>
              </a:rPr>
              <a:t> contact </a:t>
            </a:r>
            <a:r>
              <a:rPr lang="en" sz="1100">
                <a:solidFill>
                  <a:srgbClr val="FCC28C"/>
                </a:solidFill>
                <a:highlight>
                  <a:srgbClr val="333333"/>
                </a:highlight>
                <a:latin typeface="Consolas"/>
                <a:ea typeface="Consolas"/>
                <a:cs typeface="Consolas"/>
                <a:sym typeface="Consolas"/>
              </a:rPr>
              <a:t>WHERE</a:t>
            </a:r>
            <a:r>
              <a:rPr lang="en" sz="1100">
                <a:solidFill>
                  <a:srgbClr val="FFFFFF"/>
                </a:solidFill>
                <a:highlight>
                  <a:srgbClr val="333333"/>
                </a:highlight>
                <a:latin typeface="Consolas"/>
                <a:ea typeface="Consolas"/>
                <a:cs typeface="Consolas"/>
                <a:sym typeface="Consolas"/>
              </a:rPr>
              <a:t> UserID = OLD.UserID);</a:t>
            </a:r>
            <a:br>
              <a:rPr lang="en" sz="1100">
                <a:solidFill>
                  <a:srgbClr val="FFFFFF"/>
                </a:solidFill>
                <a:highlight>
                  <a:srgbClr val="333333"/>
                </a:highlight>
                <a:latin typeface="Consolas"/>
                <a:ea typeface="Consolas"/>
                <a:cs typeface="Consolas"/>
                <a:sym typeface="Consolas"/>
              </a:rPr>
            </a:b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a:t>
            </a:r>
            <a:r>
              <a:rPr lang="en" sz="1100">
                <a:solidFill>
                  <a:srgbClr val="888888"/>
                </a:solidFill>
                <a:highlight>
                  <a:srgbClr val="333333"/>
                </a:highlight>
                <a:latin typeface="Consolas"/>
                <a:ea typeface="Consolas"/>
                <a:cs typeface="Consolas"/>
                <a:sym typeface="Consolas"/>
              </a:rPr>
              <a:t>-- Delete contact tag mappings</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DELETE</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FROM</a:t>
            </a:r>
            <a:r>
              <a:rPr lang="en" sz="1100">
                <a:solidFill>
                  <a:srgbClr val="FFFFFF"/>
                </a:solidFill>
                <a:highlight>
                  <a:srgbClr val="333333"/>
                </a:highlight>
                <a:latin typeface="Consolas"/>
                <a:ea typeface="Consolas"/>
                <a:cs typeface="Consolas"/>
                <a:sym typeface="Consolas"/>
              </a:rPr>
              <a:t> contacttagmapping </a:t>
            </a:r>
            <a:r>
              <a:rPr lang="en" sz="1100">
                <a:solidFill>
                  <a:srgbClr val="FCC28C"/>
                </a:solidFill>
                <a:highlight>
                  <a:srgbClr val="333333"/>
                </a:highlight>
                <a:latin typeface="Consolas"/>
                <a:ea typeface="Consolas"/>
                <a:cs typeface="Consolas"/>
                <a:sym typeface="Consolas"/>
              </a:rPr>
              <a:t>WHERE</a:t>
            </a:r>
            <a:r>
              <a:rPr lang="en" sz="1100">
                <a:solidFill>
                  <a:srgbClr val="FFFFFF"/>
                </a:solidFill>
                <a:highlight>
                  <a:srgbClr val="333333"/>
                </a:highlight>
                <a:latin typeface="Consolas"/>
                <a:ea typeface="Consolas"/>
                <a:cs typeface="Consolas"/>
                <a:sym typeface="Consolas"/>
              </a:rPr>
              <a:t> ContactID </a:t>
            </a:r>
            <a:r>
              <a:rPr lang="en" sz="1100">
                <a:solidFill>
                  <a:srgbClr val="FCC28C"/>
                </a:solidFill>
                <a:highlight>
                  <a:srgbClr val="333333"/>
                </a:highlight>
                <a:latin typeface="Consolas"/>
                <a:ea typeface="Consolas"/>
                <a:cs typeface="Consolas"/>
                <a:sym typeface="Consolas"/>
              </a:rPr>
              <a:t>IN</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SELECT</a:t>
            </a:r>
            <a:r>
              <a:rPr lang="en" sz="1100">
                <a:solidFill>
                  <a:srgbClr val="FFFFFF"/>
                </a:solidFill>
                <a:highlight>
                  <a:srgbClr val="333333"/>
                </a:highlight>
                <a:latin typeface="Consolas"/>
                <a:ea typeface="Consolas"/>
                <a:cs typeface="Consolas"/>
                <a:sym typeface="Consolas"/>
              </a:rPr>
              <a:t> ContactID </a:t>
            </a:r>
            <a:r>
              <a:rPr lang="en" sz="1100">
                <a:solidFill>
                  <a:srgbClr val="FCC28C"/>
                </a:solidFill>
                <a:highlight>
                  <a:srgbClr val="333333"/>
                </a:highlight>
                <a:latin typeface="Consolas"/>
                <a:ea typeface="Consolas"/>
                <a:cs typeface="Consolas"/>
                <a:sym typeface="Consolas"/>
              </a:rPr>
              <a:t>FROM</a:t>
            </a:r>
            <a:r>
              <a:rPr lang="en" sz="1100">
                <a:solidFill>
                  <a:srgbClr val="FFFFFF"/>
                </a:solidFill>
                <a:highlight>
                  <a:srgbClr val="333333"/>
                </a:highlight>
                <a:latin typeface="Consolas"/>
                <a:ea typeface="Consolas"/>
                <a:cs typeface="Consolas"/>
                <a:sym typeface="Consolas"/>
              </a:rPr>
              <a:t> contact </a:t>
            </a:r>
            <a:r>
              <a:rPr lang="en" sz="1100">
                <a:solidFill>
                  <a:srgbClr val="FCC28C"/>
                </a:solidFill>
                <a:highlight>
                  <a:srgbClr val="333333"/>
                </a:highlight>
                <a:latin typeface="Consolas"/>
                <a:ea typeface="Consolas"/>
                <a:cs typeface="Consolas"/>
                <a:sym typeface="Consolas"/>
              </a:rPr>
              <a:t>WHERE</a:t>
            </a:r>
            <a:r>
              <a:rPr lang="en" sz="1100">
                <a:solidFill>
                  <a:srgbClr val="FFFFFF"/>
                </a:solidFill>
                <a:highlight>
                  <a:srgbClr val="333333"/>
                </a:highlight>
                <a:latin typeface="Consolas"/>
                <a:ea typeface="Consolas"/>
                <a:cs typeface="Consolas"/>
                <a:sym typeface="Consolas"/>
              </a:rPr>
              <a:t> UserID = OLD.UserID);</a:t>
            </a: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END</a:t>
            </a:r>
            <a:r>
              <a:rPr lang="en" sz="1100">
                <a:solidFill>
                  <a:srgbClr val="FFFFFF"/>
                </a:solidFill>
                <a:highlight>
                  <a:srgbClr val="333333"/>
                </a:highlight>
                <a:latin typeface="Consolas"/>
                <a:ea typeface="Consolas"/>
                <a:cs typeface="Consolas"/>
                <a:sym typeface="Consolas"/>
              </a:rPr>
              <a:t> $$</a:t>
            </a:r>
            <a:br>
              <a:rPr lang="en" sz="1100">
                <a:solidFill>
                  <a:srgbClr val="FFFFFF"/>
                </a:solidFill>
                <a:highlight>
                  <a:srgbClr val="333333"/>
                </a:highlight>
                <a:latin typeface="Consolas"/>
                <a:ea typeface="Consolas"/>
                <a:cs typeface="Consolas"/>
                <a:sym typeface="Consolas"/>
              </a:rPr>
            </a:b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DELIMITER ;</a:t>
            </a:r>
            <a:endParaRPr sz="2100">
              <a:solidFill>
                <a:schemeClr val="dk1"/>
              </a:solidFill>
            </a:endParaRPr>
          </a:p>
        </p:txBody>
      </p:sp>
      <p:sp>
        <p:nvSpPr>
          <p:cNvPr id="473" name="Google Shape;473;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Managing Content by a Trigger</a:t>
            </a:r>
            <a:endParaRPr/>
          </a:p>
        </p:txBody>
      </p:sp>
      <p:sp>
        <p:nvSpPr>
          <p:cNvPr id="474" name="Google Shape;474;p69"/>
          <p:cNvSpPr txBox="1"/>
          <p:nvPr>
            <p:ph idx="1" type="body"/>
          </p:nvPr>
        </p:nvSpPr>
        <p:spPr>
          <a:xfrm>
            <a:off x="311700" y="1152475"/>
            <a:ext cx="4101000" cy="372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361950" lvl="0" marL="457200" rtl="0" algn="l">
              <a:spcBef>
                <a:spcPts val="0"/>
              </a:spcBef>
              <a:spcAft>
                <a:spcPts val="0"/>
              </a:spcAft>
              <a:buClr>
                <a:schemeClr val="dk1"/>
              </a:buClr>
              <a:buSzPts val="2100"/>
              <a:buChar char="●"/>
            </a:pPr>
            <a:r>
              <a:rPr lang="en" sz="1800">
                <a:solidFill>
                  <a:schemeClr val="dk1"/>
                </a:solidFill>
              </a:rPr>
              <a:t>Creates a trigger that deletes a contact from the database and removes it from all  other tables where there is related data.  </a:t>
            </a:r>
            <a:endParaRPr sz="2100">
              <a:solidFill>
                <a:schemeClr val="dk1"/>
              </a:solidFill>
            </a:endParaRPr>
          </a:p>
        </p:txBody>
      </p:sp>
      <p:sp>
        <p:nvSpPr>
          <p:cNvPr id="475" name="Google Shape;475;p6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0"/>
          <p:cNvSpPr txBox="1"/>
          <p:nvPr>
            <p:ph type="title"/>
          </p:nvPr>
        </p:nvSpPr>
        <p:spPr>
          <a:xfrm>
            <a:off x="311700" y="445025"/>
            <a:ext cx="3963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Managing Passwords by a Stored Procedure </a:t>
            </a:r>
            <a:endParaRPr/>
          </a:p>
        </p:txBody>
      </p:sp>
      <p:sp>
        <p:nvSpPr>
          <p:cNvPr id="481" name="Google Shape;481;p70"/>
          <p:cNvSpPr txBox="1"/>
          <p:nvPr>
            <p:ph idx="1" type="body"/>
          </p:nvPr>
        </p:nvSpPr>
        <p:spPr>
          <a:xfrm>
            <a:off x="311700" y="1152475"/>
            <a:ext cx="4066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t/>
            </a:r>
            <a:endParaRPr sz="1500">
              <a:solidFill>
                <a:schemeClr val="dk1"/>
              </a:solidFill>
            </a:endParaRPr>
          </a:p>
          <a:p>
            <a:pPr indent="-361950" lvl="0" marL="457200" rtl="0" algn="l">
              <a:spcBef>
                <a:spcPts val="0"/>
              </a:spcBef>
              <a:spcAft>
                <a:spcPts val="0"/>
              </a:spcAft>
              <a:buClr>
                <a:schemeClr val="dk1"/>
              </a:buClr>
              <a:buSzPts val="2100"/>
              <a:buChar char="●"/>
            </a:pPr>
            <a:r>
              <a:rPr lang="en" sz="1800">
                <a:solidFill>
                  <a:schemeClr val="dk1"/>
                </a:solidFill>
              </a:rPr>
              <a:t>Creates a procedure that updates the User's password by first checking to see if the user and old password are valid. </a:t>
            </a:r>
            <a:endParaRPr sz="1800">
              <a:solidFill>
                <a:schemeClr val="dk1"/>
              </a:solidFill>
            </a:endParaRPr>
          </a:p>
        </p:txBody>
      </p:sp>
      <p:sp>
        <p:nvSpPr>
          <p:cNvPr id="482" name="Google Shape;482;p7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83" name="Google Shape;483;p70"/>
          <p:cNvSpPr txBox="1"/>
          <p:nvPr>
            <p:ph idx="1" type="body"/>
          </p:nvPr>
        </p:nvSpPr>
        <p:spPr>
          <a:xfrm>
            <a:off x="4765800" y="-25"/>
            <a:ext cx="4066500" cy="5143500"/>
          </a:xfrm>
          <a:prstGeom prst="rect">
            <a:avLst/>
          </a:prstGeom>
          <a:solidFill>
            <a:srgbClr val="2B2B2B"/>
          </a:solidFill>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lang="en" sz="987">
                <a:solidFill>
                  <a:srgbClr val="FFFFFF"/>
                </a:solidFill>
                <a:highlight>
                  <a:srgbClr val="333333"/>
                </a:highlight>
                <a:latin typeface="Consolas"/>
                <a:ea typeface="Consolas"/>
                <a:cs typeface="Consolas"/>
                <a:sym typeface="Consolas"/>
              </a:rPr>
              <a:t>DELIMITER $$</a:t>
            </a:r>
            <a:br>
              <a:rPr lang="en" sz="987">
                <a:solidFill>
                  <a:srgbClr val="FFFFFF"/>
                </a:solidFill>
                <a:highlight>
                  <a:srgbClr val="333333"/>
                </a:highlight>
                <a:latin typeface="Consolas"/>
                <a:ea typeface="Consolas"/>
                <a:cs typeface="Consolas"/>
                <a:sym typeface="Consolas"/>
              </a:rPr>
            </a:br>
            <a:br>
              <a:rPr lang="en" sz="987">
                <a:solidFill>
                  <a:srgbClr val="FFFFFF"/>
                </a:solidFill>
                <a:highlight>
                  <a:srgbClr val="333333"/>
                </a:highlight>
                <a:latin typeface="Consolas"/>
                <a:ea typeface="Consolas"/>
                <a:cs typeface="Consolas"/>
                <a:sym typeface="Consolas"/>
              </a:rPr>
            </a:br>
            <a:r>
              <a:rPr lang="en" sz="987">
                <a:solidFill>
                  <a:srgbClr val="FCC28C"/>
                </a:solidFill>
                <a:highlight>
                  <a:srgbClr val="333333"/>
                </a:highlight>
                <a:latin typeface="Consolas"/>
                <a:ea typeface="Consolas"/>
                <a:cs typeface="Consolas"/>
                <a:sym typeface="Consolas"/>
              </a:rPr>
              <a:t>CREATE</a:t>
            </a: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PROCEDURE</a:t>
            </a:r>
            <a:r>
              <a:rPr lang="en" sz="987">
                <a:solidFill>
                  <a:srgbClr val="FFFFFF"/>
                </a:solidFill>
                <a:highlight>
                  <a:srgbClr val="333333"/>
                </a:highlight>
                <a:latin typeface="Consolas"/>
                <a:ea typeface="Consolas"/>
                <a:cs typeface="Consolas"/>
                <a:sym typeface="Consolas"/>
              </a:rPr>
              <a:t> ChangePassword(</a:t>
            </a:r>
            <a:br>
              <a:rPr lang="en" sz="987">
                <a:solidFill>
                  <a:srgbClr val="FFFFFF"/>
                </a:solidFill>
                <a:highlight>
                  <a:srgbClr val="333333"/>
                </a:highlight>
                <a:latin typeface="Consolas"/>
                <a:ea typeface="Consolas"/>
                <a:cs typeface="Consolas"/>
                <a:sym typeface="Consolas"/>
              </a:rPr>
            </a:b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IN</a:t>
            </a:r>
            <a:r>
              <a:rPr lang="en" sz="987">
                <a:solidFill>
                  <a:srgbClr val="FFFFFF"/>
                </a:solidFill>
                <a:highlight>
                  <a:srgbClr val="333333"/>
                </a:highlight>
                <a:latin typeface="Consolas"/>
                <a:ea typeface="Consolas"/>
                <a:cs typeface="Consolas"/>
                <a:sym typeface="Consolas"/>
              </a:rPr>
              <a:t> p_username VARCHAR(</a:t>
            </a:r>
            <a:r>
              <a:rPr lang="en" sz="987">
                <a:solidFill>
                  <a:srgbClr val="D36363"/>
                </a:solidFill>
                <a:highlight>
                  <a:srgbClr val="333333"/>
                </a:highlight>
                <a:latin typeface="Consolas"/>
                <a:ea typeface="Consolas"/>
                <a:cs typeface="Consolas"/>
                <a:sym typeface="Consolas"/>
              </a:rPr>
              <a:t>255</a:t>
            </a:r>
            <a:r>
              <a:rPr lang="en" sz="987">
                <a:solidFill>
                  <a:srgbClr val="FFFFFF"/>
                </a:solidFill>
                <a:highlight>
                  <a:srgbClr val="333333"/>
                </a:highlight>
                <a:latin typeface="Consolas"/>
                <a:ea typeface="Consolas"/>
                <a:cs typeface="Consolas"/>
                <a:sym typeface="Consolas"/>
              </a:rPr>
              <a:t>), </a:t>
            </a:r>
            <a:br>
              <a:rPr lang="en" sz="987">
                <a:solidFill>
                  <a:srgbClr val="FFFFFF"/>
                </a:solidFill>
                <a:highlight>
                  <a:srgbClr val="333333"/>
                </a:highlight>
                <a:latin typeface="Consolas"/>
                <a:ea typeface="Consolas"/>
                <a:cs typeface="Consolas"/>
                <a:sym typeface="Consolas"/>
              </a:rPr>
            </a:b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IN</a:t>
            </a:r>
            <a:r>
              <a:rPr lang="en" sz="987">
                <a:solidFill>
                  <a:srgbClr val="FFFFFF"/>
                </a:solidFill>
                <a:highlight>
                  <a:srgbClr val="333333"/>
                </a:highlight>
                <a:latin typeface="Consolas"/>
                <a:ea typeface="Consolas"/>
                <a:cs typeface="Consolas"/>
                <a:sym typeface="Consolas"/>
              </a:rPr>
              <a:t> p_password VARCHAR(</a:t>
            </a:r>
            <a:r>
              <a:rPr lang="en" sz="987">
                <a:solidFill>
                  <a:srgbClr val="D36363"/>
                </a:solidFill>
                <a:highlight>
                  <a:srgbClr val="333333"/>
                </a:highlight>
                <a:latin typeface="Consolas"/>
                <a:ea typeface="Consolas"/>
                <a:cs typeface="Consolas"/>
                <a:sym typeface="Consolas"/>
              </a:rPr>
              <a:t>255</a:t>
            </a:r>
            <a:r>
              <a:rPr lang="en" sz="987">
                <a:solidFill>
                  <a:srgbClr val="FFFFFF"/>
                </a:solidFill>
                <a:highlight>
                  <a:srgbClr val="333333"/>
                </a:highlight>
                <a:latin typeface="Consolas"/>
                <a:ea typeface="Consolas"/>
                <a:cs typeface="Consolas"/>
                <a:sym typeface="Consolas"/>
              </a:rPr>
              <a:t>), </a:t>
            </a:r>
            <a:br>
              <a:rPr lang="en" sz="987">
                <a:solidFill>
                  <a:srgbClr val="FFFFFF"/>
                </a:solidFill>
                <a:highlight>
                  <a:srgbClr val="333333"/>
                </a:highlight>
                <a:latin typeface="Consolas"/>
                <a:ea typeface="Consolas"/>
                <a:cs typeface="Consolas"/>
                <a:sym typeface="Consolas"/>
              </a:rPr>
            </a:b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IN</a:t>
            </a:r>
            <a:r>
              <a:rPr lang="en" sz="987">
                <a:solidFill>
                  <a:srgbClr val="FFFFFF"/>
                </a:solidFill>
                <a:highlight>
                  <a:srgbClr val="333333"/>
                </a:highlight>
                <a:latin typeface="Consolas"/>
                <a:ea typeface="Consolas"/>
                <a:cs typeface="Consolas"/>
                <a:sym typeface="Consolas"/>
              </a:rPr>
              <a:t> p_newpassword VARCHAR(</a:t>
            </a:r>
            <a:r>
              <a:rPr lang="en" sz="987">
                <a:solidFill>
                  <a:srgbClr val="D36363"/>
                </a:solidFill>
                <a:highlight>
                  <a:srgbClr val="333333"/>
                </a:highlight>
                <a:latin typeface="Consolas"/>
                <a:ea typeface="Consolas"/>
                <a:cs typeface="Consolas"/>
                <a:sym typeface="Consolas"/>
              </a:rPr>
              <a:t>255</a:t>
            </a:r>
            <a:r>
              <a:rPr lang="en" sz="987">
                <a:solidFill>
                  <a:srgbClr val="FFFFFF"/>
                </a:solidFill>
                <a:highlight>
                  <a:srgbClr val="333333"/>
                </a:highlight>
                <a:latin typeface="Consolas"/>
                <a:ea typeface="Consolas"/>
                <a:cs typeface="Consolas"/>
                <a:sym typeface="Consolas"/>
              </a:rPr>
              <a:t>)</a:t>
            </a:r>
            <a:br>
              <a:rPr lang="en" sz="987">
                <a:solidFill>
                  <a:srgbClr val="FFFFFF"/>
                </a:solidFill>
                <a:highlight>
                  <a:srgbClr val="333333"/>
                </a:highlight>
                <a:latin typeface="Consolas"/>
                <a:ea typeface="Consolas"/>
                <a:cs typeface="Consolas"/>
                <a:sym typeface="Consolas"/>
              </a:rPr>
            </a:br>
            <a:r>
              <a:rPr lang="en" sz="987">
                <a:solidFill>
                  <a:srgbClr val="FFFFFF"/>
                </a:solidFill>
                <a:highlight>
                  <a:srgbClr val="333333"/>
                </a:highlight>
                <a:latin typeface="Consolas"/>
                <a:ea typeface="Consolas"/>
                <a:cs typeface="Consolas"/>
                <a:sym typeface="Consolas"/>
              </a:rPr>
              <a:t>)</a:t>
            </a:r>
            <a:br>
              <a:rPr lang="en" sz="987">
                <a:solidFill>
                  <a:srgbClr val="FFFFFF"/>
                </a:solidFill>
                <a:highlight>
                  <a:srgbClr val="333333"/>
                </a:highlight>
                <a:latin typeface="Consolas"/>
                <a:ea typeface="Consolas"/>
                <a:cs typeface="Consolas"/>
                <a:sym typeface="Consolas"/>
              </a:rPr>
            </a:br>
            <a:r>
              <a:rPr lang="en" sz="987">
                <a:solidFill>
                  <a:srgbClr val="FCC28C"/>
                </a:solidFill>
                <a:highlight>
                  <a:srgbClr val="333333"/>
                </a:highlight>
                <a:latin typeface="Consolas"/>
                <a:ea typeface="Consolas"/>
                <a:cs typeface="Consolas"/>
                <a:sym typeface="Consolas"/>
              </a:rPr>
              <a:t>BEGIN</a:t>
            </a:r>
            <a:br>
              <a:rPr lang="en" sz="987">
                <a:solidFill>
                  <a:srgbClr val="FFFFFF"/>
                </a:solidFill>
                <a:highlight>
                  <a:srgbClr val="333333"/>
                </a:highlight>
                <a:latin typeface="Consolas"/>
                <a:ea typeface="Consolas"/>
                <a:cs typeface="Consolas"/>
                <a:sym typeface="Consolas"/>
              </a:rPr>
            </a:b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DECLARE</a:t>
            </a:r>
            <a:r>
              <a:rPr lang="en" sz="987">
                <a:solidFill>
                  <a:srgbClr val="FFFFFF"/>
                </a:solidFill>
                <a:highlight>
                  <a:srgbClr val="333333"/>
                </a:highlight>
                <a:latin typeface="Consolas"/>
                <a:ea typeface="Consolas"/>
                <a:cs typeface="Consolas"/>
                <a:sym typeface="Consolas"/>
              </a:rPr>
              <a:t> KnowsOldPassword INT DEFAULT </a:t>
            </a:r>
            <a:r>
              <a:rPr lang="en" sz="987">
                <a:solidFill>
                  <a:srgbClr val="D36363"/>
                </a:solidFill>
                <a:highlight>
                  <a:srgbClr val="333333"/>
                </a:highlight>
                <a:latin typeface="Consolas"/>
                <a:ea typeface="Consolas"/>
                <a:cs typeface="Consolas"/>
                <a:sym typeface="Consolas"/>
              </a:rPr>
              <a:t>0</a:t>
            </a:r>
            <a:r>
              <a:rPr lang="en" sz="987">
                <a:solidFill>
                  <a:srgbClr val="FFFFFF"/>
                </a:solidFill>
                <a:highlight>
                  <a:srgbClr val="333333"/>
                </a:highlight>
                <a:latin typeface="Consolas"/>
                <a:ea typeface="Consolas"/>
                <a:cs typeface="Consolas"/>
                <a:sym typeface="Consolas"/>
              </a:rPr>
              <a:t>;</a:t>
            </a:r>
            <a:br>
              <a:rPr lang="en" sz="987">
                <a:solidFill>
                  <a:srgbClr val="FFFFFF"/>
                </a:solidFill>
                <a:highlight>
                  <a:srgbClr val="333333"/>
                </a:highlight>
                <a:latin typeface="Consolas"/>
                <a:ea typeface="Consolas"/>
                <a:cs typeface="Consolas"/>
                <a:sym typeface="Consolas"/>
              </a:rPr>
            </a:br>
            <a:br>
              <a:rPr lang="en" sz="987">
                <a:solidFill>
                  <a:srgbClr val="FFFFFF"/>
                </a:solidFill>
                <a:highlight>
                  <a:srgbClr val="333333"/>
                </a:highlight>
                <a:latin typeface="Consolas"/>
                <a:ea typeface="Consolas"/>
                <a:cs typeface="Consolas"/>
                <a:sym typeface="Consolas"/>
              </a:rPr>
            </a:br>
            <a:r>
              <a:rPr lang="en" sz="987">
                <a:solidFill>
                  <a:srgbClr val="FFFFFF"/>
                </a:solidFill>
                <a:highlight>
                  <a:srgbClr val="333333"/>
                </a:highlight>
                <a:latin typeface="Consolas"/>
                <a:ea typeface="Consolas"/>
                <a:cs typeface="Consolas"/>
                <a:sym typeface="Consolas"/>
              </a:rPr>
              <a:t>    -- Check if the provided username and password match</a:t>
            </a:r>
            <a:br>
              <a:rPr lang="en" sz="987">
                <a:solidFill>
                  <a:srgbClr val="FFFFFF"/>
                </a:solidFill>
                <a:highlight>
                  <a:srgbClr val="333333"/>
                </a:highlight>
                <a:latin typeface="Consolas"/>
                <a:ea typeface="Consolas"/>
                <a:cs typeface="Consolas"/>
                <a:sym typeface="Consolas"/>
              </a:rPr>
            </a:b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SELECT</a:t>
            </a:r>
            <a:r>
              <a:rPr lang="en" sz="987">
                <a:solidFill>
                  <a:srgbClr val="FFFFFF"/>
                </a:solidFill>
                <a:highlight>
                  <a:srgbClr val="333333"/>
                </a:highlight>
                <a:latin typeface="Consolas"/>
                <a:ea typeface="Consolas"/>
                <a:cs typeface="Consolas"/>
                <a:sym typeface="Consolas"/>
              </a:rPr>
              <a:t> </a:t>
            </a:r>
            <a:r>
              <a:rPr lang="en" sz="987">
                <a:solidFill>
                  <a:srgbClr val="FFFFAA"/>
                </a:solidFill>
                <a:highlight>
                  <a:srgbClr val="333333"/>
                </a:highlight>
                <a:latin typeface="Consolas"/>
                <a:ea typeface="Consolas"/>
                <a:cs typeface="Consolas"/>
                <a:sym typeface="Consolas"/>
              </a:rPr>
              <a:t>COUNT</a:t>
            </a:r>
            <a:r>
              <a:rPr lang="en" sz="987">
                <a:solidFill>
                  <a:srgbClr val="FFFFFF"/>
                </a:solidFill>
                <a:highlight>
                  <a:srgbClr val="333333"/>
                </a:highlight>
                <a:latin typeface="Consolas"/>
                <a:ea typeface="Consolas"/>
                <a:cs typeface="Consolas"/>
                <a:sym typeface="Consolas"/>
              </a:rPr>
              <a:t>(*) </a:t>
            </a:r>
            <a:br>
              <a:rPr lang="en" sz="987">
                <a:solidFill>
                  <a:srgbClr val="FFFFFF"/>
                </a:solidFill>
                <a:highlight>
                  <a:srgbClr val="333333"/>
                </a:highlight>
                <a:latin typeface="Consolas"/>
                <a:ea typeface="Consolas"/>
                <a:cs typeface="Consolas"/>
                <a:sym typeface="Consolas"/>
              </a:rPr>
            </a:b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INTO</a:t>
            </a:r>
            <a:r>
              <a:rPr lang="en" sz="987">
                <a:solidFill>
                  <a:srgbClr val="FFFFFF"/>
                </a:solidFill>
                <a:highlight>
                  <a:srgbClr val="333333"/>
                </a:highlight>
                <a:latin typeface="Consolas"/>
                <a:ea typeface="Consolas"/>
                <a:cs typeface="Consolas"/>
                <a:sym typeface="Consolas"/>
              </a:rPr>
              <a:t> KnowsOldPassword</a:t>
            </a:r>
            <a:br>
              <a:rPr lang="en" sz="987">
                <a:solidFill>
                  <a:srgbClr val="FFFFFF"/>
                </a:solidFill>
                <a:highlight>
                  <a:srgbClr val="333333"/>
                </a:highlight>
                <a:latin typeface="Consolas"/>
                <a:ea typeface="Consolas"/>
                <a:cs typeface="Consolas"/>
                <a:sym typeface="Consolas"/>
              </a:rPr>
            </a:b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FROM</a:t>
            </a: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user</a:t>
            </a:r>
            <a:br>
              <a:rPr lang="en" sz="987">
                <a:solidFill>
                  <a:srgbClr val="FFFFFF"/>
                </a:solidFill>
                <a:highlight>
                  <a:srgbClr val="333333"/>
                </a:highlight>
                <a:latin typeface="Consolas"/>
                <a:ea typeface="Consolas"/>
                <a:cs typeface="Consolas"/>
                <a:sym typeface="Consolas"/>
              </a:rPr>
            </a:b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WHERE</a:t>
            </a:r>
            <a:r>
              <a:rPr lang="en" sz="987">
                <a:solidFill>
                  <a:srgbClr val="FFFFFF"/>
                </a:solidFill>
                <a:highlight>
                  <a:srgbClr val="333333"/>
                </a:highlight>
                <a:latin typeface="Consolas"/>
                <a:ea typeface="Consolas"/>
                <a:cs typeface="Consolas"/>
                <a:sym typeface="Consolas"/>
              </a:rPr>
              <a:t> username = p_username </a:t>
            </a:r>
            <a:br>
              <a:rPr lang="en" sz="987">
                <a:solidFill>
                  <a:srgbClr val="FFFFFF"/>
                </a:solidFill>
                <a:highlight>
                  <a:srgbClr val="333333"/>
                </a:highlight>
                <a:latin typeface="Consolas"/>
                <a:ea typeface="Consolas"/>
                <a:cs typeface="Consolas"/>
                <a:sym typeface="Consolas"/>
              </a:rPr>
            </a:b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AND</a:t>
            </a: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password</a:t>
            </a:r>
            <a:r>
              <a:rPr lang="en" sz="987">
                <a:solidFill>
                  <a:srgbClr val="FFFFFF"/>
                </a:solidFill>
                <a:highlight>
                  <a:srgbClr val="333333"/>
                </a:highlight>
                <a:latin typeface="Consolas"/>
                <a:ea typeface="Consolas"/>
                <a:cs typeface="Consolas"/>
                <a:sym typeface="Consolas"/>
              </a:rPr>
              <a:t> = SHA2(p_password, </a:t>
            </a:r>
            <a:r>
              <a:rPr lang="en" sz="987">
                <a:solidFill>
                  <a:srgbClr val="D36363"/>
                </a:solidFill>
                <a:highlight>
                  <a:srgbClr val="333333"/>
                </a:highlight>
                <a:latin typeface="Consolas"/>
                <a:ea typeface="Consolas"/>
                <a:cs typeface="Consolas"/>
                <a:sym typeface="Consolas"/>
              </a:rPr>
              <a:t>256</a:t>
            </a:r>
            <a:r>
              <a:rPr lang="en" sz="987">
                <a:solidFill>
                  <a:srgbClr val="FFFFFF"/>
                </a:solidFill>
                <a:highlight>
                  <a:srgbClr val="333333"/>
                </a:highlight>
                <a:latin typeface="Consolas"/>
                <a:ea typeface="Consolas"/>
                <a:cs typeface="Consolas"/>
                <a:sym typeface="Consolas"/>
              </a:rPr>
              <a:t>);</a:t>
            </a:r>
            <a:br>
              <a:rPr lang="en" sz="987">
                <a:solidFill>
                  <a:srgbClr val="FFFFFF"/>
                </a:solidFill>
                <a:highlight>
                  <a:srgbClr val="333333"/>
                </a:highlight>
                <a:latin typeface="Consolas"/>
                <a:ea typeface="Consolas"/>
                <a:cs typeface="Consolas"/>
                <a:sym typeface="Consolas"/>
              </a:rPr>
            </a:br>
            <a:br>
              <a:rPr lang="en" sz="987">
                <a:solidFill>
                  <a:srgbClr val="FFFFFF"/>
                </a:solidFill>
                <a:highlight>
                  <a:srgbClr val="333333"/>
                </a:highlight>
                <a:latin typeface="Consolas"/>
                <a:ea typeface="Consolas"/>
                <a:cs typeface="Consolas"/>
                <a:sym typeface="Consolas"/>
              </a:rPr>
            </a:br>
            <a:r>
              <a:rPr lang="en" sz="987">
                <a:solidFill>
                  <a:srgbClr val="FFFFFF"/>
                </a:solidFill>
                <a:highlight>
                  <a:srgbClr val="333333"/>
                </a:highlight>
                <a:latin typeface="Consolas"/>
                <a:ea typeface="Consolas"/>
                <a:cs typeface="Consolas"/>
                <a:sym typeface="Consolas"/>
              </a:rPr>
              <a:t>    -- If old password matches, </a:t>
            </a:r>
            <a:r>
              <a:rPr lang="en" sz="987">
                <a:solidFill>
                  <a:srgbClr val="FCC28C"/>
                </a:solidFill>
                <a:highlight>
                  <a:srgbClr val="333333"/>
                </a:highlight>
                <a:latin typeface="Consolas"/>
                <a:ea typeface="Consolas"/>
                <a:cs typeface="Consolas"/>
                <a:sym typeface="Consolas"/>
              </a:rPr>
              <a:t>update</a:t>
            </a: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to</a:t>
            </a:r>
            <a:r>
              <a:rPr lang="en" sz="987">
                <a:solidFill>
                  <a:srgbClr val="FFFFFF"/>
                </a:solidFill>
                <a:highlight>
                  <a:srgbClr val="333333"/>
                </a:highlight>
                <a:latin typeface="Consolas"/>
                <a:ea typeface="Consolas"/>
                <a:cs typeface="Consolas"/>
                <a:sym typeface="Consolas"/>
              </a:rPr>
              <a:t> the new </a:t>
            </a:r>
            <a:r>
              <a:rPr lang="en" sz="987">
                <a:solidFill>
                  <a:srgbClr val="FCC28C"/>
                </a:solidFill>
                <a:highlight>
                  <a:srgbClr val="333333"/>
                </a:highlight>
                <a:latin typeface="Consolas"/>
                <a:ea typeface="Consolas"/>
                <a:cs typeface="Consolas"/>
                <a:sym typeface="Consolas"/>
              </a:rPr>
              <a:t>password</a:t>
            </a:r>
            <a:br>
              <a:rPr lang="en" sz="987">
                <a:solidFill>
                  <a:srgbClr val="FFFFFF"/>
                </a:solidFill>
                <a:highlight>
                  <a:srgbClr val="333333"/>
                </a:highlight>
                <a:latin typeface="Consolas"/>
                <a:ea typeface="Consolas"/>
                <a:cs typeface="Consolas"/>
                <a:sym typeface="Consolas"/>
              </a:rPr>
            </a:b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IF</a:t>
            </a:r>
            <a:r>
              <a:rPr lang="en" sz="987">
                <a:solidFill>
                  <a:srgbClr val="FFFFFF"/>
                </a:solidFill>
                <a:highlight>
                  <a:srgbClr val="333333"/>
                </a:highlight>
                <a:latin typeface="Consolas"/>
                <a:ea typeface="Consolas"/>
                <a:cs typeface="Consolas"/>
                <a:sym typeface="Consolas"/>
              </a:rPr>
              <a:t> KnowsOldPassword &gt; </a:t>
            </a:r>
            <a:r>
              <a:rPr lang="en" sz="987">
                <a:solidFill>
                  <a:srgbClr val="D36363"/>
                </a:solidFill>
                <a:highlight>
                  <a:srgbClr val="333333"/>
                </a:highlight>
                <a:latin typeface="Consolas"/>
                <a:ea typeface="Consolas"/>
                <a:cs typeface="Consolas"/>
                <a:sym typeface="Consolas"/>
              </a:rPr>
              <a:t>0</a:t>
            </a: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THEN</a:t>
            </a:r>
            <a:br>
              <a:rPr lang="en" sz="987">
                <a:solidFill>
                  <a:srgbClr val="FFFFFF"/>
                </a:solidFill>
                <a:highlight>
                  <a:srgbClr val="333333"/>
                </a:highlight>
                <a:latin typeface="Consolas"/>
                <a:ea typeface="Consolas"/>
                <a:cs typeface="Consolas"/>
                <a:sym typeface="Consolas"/>
              </a:rPr>
            </a:b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UPDATE</a:t>
            </a: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user</a:t>
            </a:r>
            <a:r>
              <a:rPr lang="en" sz="987">
                <a:solidFill>
                  <a:srgbClr val="FFFFFF"/>
                </a:solidFill>
                <a:highlight>
                  <a:srgbClr val="333333"/>
                </a:highlight>
                <a:latin typeface="Consolas"/>
                <a:ea typeface="Consolas"/>
                <a:cs typeface="Consolas"/>
                <a:sym typeface="Consolas"/>
              </a:rPr>
              <a:t> </a:t>
            </a:r>
            <a:br>
              <a:rPr lang="en" sz="987">
                <a:solidFill>
                  <a:srgbClr val="FFFFFF"/>
                </a:solidFill>
                <a:highlight>
                  <a:srgbClr val="333333"/>
                </a:highlight>
                <a:latin typeface="Consolas"/>
                <a:ea typeface="Consolas"/>
                <a:cs typeface="Consolas"/>
                <a:sym typeface="Consolas"/>
              </a:rPr>
            </a:b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SET</a:t>
            </a: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password</a:t>
            </a:r>
            <a:r>
              <a:rPr lang="en" sz="987">
                <a:solidFill>
                  <a:srgbClr val="FFFFFF"/>
                </a:solidFill>
                <a:highlight>
                  <a:srgbClr val="333333"/>
                </a:highlight>
                <a:latin typeface="Consolas"/>
                <a:ea typeface="Consolas"/>
                <a:cs typeface="Consolas"/>
                <a:sym typeface="Consolas"/>
              </a:rPr>
              <a:t> = SHA2(p_newpassword, </a:t>
            </a:r>
            <a:r>
              <a:rPr lang="en" sz="987">
                <a:solidFill>
                  <a:srgbClr val="D36363"/>
                </a:solidFill>
                <a:highlight>
                  <a:srgbClr val="333333"/>
                </a:highlight>
                <a:latin typeface="Consolas"/>
                <a:ea typeface="Consolas"/>
                <a:cs typeface="Consolas"/>
                <a:sym typeface="Consolas"/>
              </a:rPr>
              <a:t>256</a:t>
            </a:r>
            <a:r>
              <a:rPr lang="en" sz="987">
                <a:solidFill>
                  <a:srgbClr val="FFFFFF"/>
                </a:solidFill>
                <a:highlight>
                  <a:srgbClr val="333333"/>
                </a:highlight>
                <a:latin typeface="Consolas"/>
                <a:ea typeface="Consolas"/>
                <a:cs typeface="Consolas"/>
                <a:sym typeface="Consolas"/>
              </a:rPr>
              <a:t>)</a:t>
            </a:r>
            <a:br>
              <a:rPr lang="en" sz="987">
                <a:solidFill>
                  <a:srgbClr val="FFFFFF"/>
                </a:solidFill>
                <a:highlight>
                  <a:srgbClr val="333333"/>
                </a:highlight>
                <a:latin typeface="Consolas"/>
                <a:ea typeface="Consolas"/>
                <a:cs typeface="Consolas"/>
                <a:sym typeface="Consolas"/>
              </a:rPr>
            </a:b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WHERE</a:t>
            </a:r>
            <a:r>
              <a:rPr lang="en" sz="987">
                <a:solidFill>
                  <a:srgbClr val="FFFFFF"/>
                </a:solidFill>
                <a:highlight>
                  <a:srgbClr val="333333"/>
                </a:highlight>
                <a:latin typeface="Consolas"/>
                <a:ea typeface="Consolas"/>
                <a:cs typeface="Consolas"/>
                <a:sym typeface="Consolas"/>
              </a:rPr>
              <a:t> username = p_username;</a:t>
            </a:r>
            <a:br>
              <a:rPr lang="en" sz="987">
                <a:solidFill>
                  <a:srgbClr val="FFFFFF"/>
                </a:solidFill>
                <a:highlight>
                  <a:srgbClr val="333333"/>
                </a:highlight>
                <a:latin typeface="Consolas"/>
                <a:ea typeface="Consolas"/>
                <a:cs typeface="Consolas"/>
                <a:sym typeface="Consolas"/>
              </a:rPr>
            </a:br>
            <a:br>
              <a:rPr lang="en" sz="987">
                <a:solidFill>
                  <a:srgbClr val="FFFFFF"/>
                </a:solidFill>
                <a:highlight>
                  <a:srgbClr val="333333"/>
                </a:highlight>
                <a:latin typeface="Consolas"/>
                <a:ea typeface="Consolas"/>
                <a:cs typeface="Consolas"/>
                <a:sym typeface="Consolas"/>
              </a:rPr>
            </a:b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SELECT</a:t>
            </a:r>
            <a:r>
              <a:rPr lang="en" sz="987">
                <a:solidFill>
                  <a:srgbClr val="FFFFFF"/>
                </a:solidFill>
                <a:highlight>
                  <a:srgbClr val="333333"/>
                </a:highlight>
                <a:latin typeface="Consolas"/>
                <a:ea typeface="Consolas"/>
                <a:cs typeface="Consolas"/>
                <a:sym typeface="Consolas"/>
              </a:rPr>
              <a:t> </a:t>
            </a:r>
            <a:r>
              <a:rPr lang="en" sz="987">
                <a:solidFill>
                  <a:srgbClr val="A2FCA2"/>
                </a:solidFill>
                <a:highlight>
                  <a:srgbClr val="333333"/>
                </a:highlight>
                <a:latin typeface="Consolas"/>
                <a:ea typeface="Consolas"/>
                <a:cs typeface="Consolas"/>
                <a:sym typeface="Consolas"/>
              </a:rPr>
              <a:t>'The password has been updated successfully.'</a:t>
            </a: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AS</a:t>
            </a:r>
            <a:r>
              <a:rPr lang="en" sz="987">
                <a:solidFill>
                  <a:srgbClr val="FFFFFF"/>
                </a:solidFill>
                <a:highlight>
                  <a:srgbClr val="333333"/>
                </a:highlight>
                <a:latin typeface="Consolas"/>
                <a:ea typeface="Consolas"/>
                <a:cs typeface="Consolas"/>
                <a:sym typeface="Consolas"/>
              </a:rPr>
              <a:t> Message;</a:t>
            </a:r>
            <a:br>
              <a:rPr lang="en" sz="987">
                <a:solidFill>
                  <a:srgbClr val="FFFFFF"/>
                </a:solidFill>
                <a:highlight>
                  <a:srgbClr val="333333"/>
                </a:highlight>
                <a:latin typeface="Consolas"/>
                <a:ea typeface="Consolas"/>
                <a:cs typeface="Consolas"/>
                <a:sym typeface="Consolas"/>
              </a:rPr>
            </a:br>
            <a:r>
              <a:rPr lang="en" sz="987">
                <a:solidFill>
                  <a:srgbClr val="FFFFFF"/>
                </a:solidFill>
                <a:highlight>
                  <a:srgbClr val="333333"/>
                </a:highlight>
                <a:latin typeface="Consolas"/>
                <a:ea typeface="Consolas"/>
                <a:cs typeface="Consolas"/>
                <a:sym typeface="Consolas"/>
              </a:rPr>
              <a:t>    ELSE</a:t>
            </a:r>
            <a:br>
              <a:rPr lang="en" sz="987">
                <a:solidFill>
                  <a:srgbClr val="FFFFFF"/>
                </a:solidFill>
                <a:highlight>
                  <a:srgbClr val="333333"/>
                </a:highlight>
                <a:latin typeface="Consolas"/>
                <a:ea typeface="Consolas"/>
                <a:cs typeface="Consolas"/>
                <a:sym typeface="Consolas"/>
              </a:rPr>
            </a:b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SELECT</a:t>
            </a:r>
            <a:r>
              <a:rPr lang="en" sz="987">
                <a:solidFill>
                  <a:srgbClr val="FFFFFF"/>
                </a:solidFill>
                <a:highlight>
                  <a:srgbClr val="333333"/>
                </a:highlight>
                <a:latin typeface="Consolas"/>
                <a:ea typeface="Consolas"/>
                <a:cs typeface="Consolas"/>
                <a:sym typeface="Consolas"/>
              </a:rPr>
              <a:t> </a:t>
            </a:r>
            <a:r>
              <a:rPr lang="en" sz="987">
                <a:solidFill>
                  <a:srgbClr val="A2FCA2"/>
                </a:solidFill>
                <a:highlight>
                  <a:srgbClr val="333333"/>
                </a:highlight>
                <a:latin typeface="Consolas"/>
                <a:ea typeface="Consolas"/>
                <a:cs typeface="Consolas"/>
                <a:sym typeface="Consolas"/>
              </a:rPr>
              <a:t>'The provided password is not valid.'</a:t>
            </a: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AS</a:t>
            </a:r>
            <a:r>
              <a:rPr lang="en" sz="987">
                <a:solidFill>
                  <a:srgbClr val="FFFFFF"/>
                </a:solidFill>
                <a:highlight>
                  <a:srgbClr val="333333"/>
                </a:highlight>
                <a:latin typeface="Consolas"/>
                <a:ea typeface="Consolas"/>
                <a:cs typeface="Consolas"/>
                <a:sym typeface="Consolas"/>
              </a:rPr>
              <a:t> Message;</a:t>
            </a:r>
            <a:br>
              <a:rPr lang="en" sz="987">
                <a:solidFill>
                  <a:srgbClr val="FFFFFF"/>
                </a:solidFill>
                <a:highlight>
                  <a:srgbClr val="333333"/>
                </a:highlight>
                <a:latin typeface="Consolas"/>
                <a:ea typeface="Consolas"/>
                <a:cs typeface="Consolas"/>
                <a:sym typeface="Consolas"/>
              </a:rPr>
            </a:br>
            <a:r>
              <a:rPr lang="en" sz="987">
                <a:solidFill>
                  <a:srgbClr val="FFFFFF"/>
                </a:solidFill>
                <a:highlight>
                  <a:srgbClr val="333333"/>
                </a:highlight>
                <a:latin typeface="Consolas"/>
                <a:ea typeface="Consolas"/>
                <a:cs typeface="Consolas"/>
                <a:sym typeface="Consolas"/>
              </a:rPr>
              <a:t>    END IF;</a:t>
            </a:r>
            <a:br>
              <a:rPr lang="en" sz="987">
                <a:solidFill>
                  <a:srgbClr val="FFFFFF"/>
                </a:solidFill>
                <a:highlight>
                  <a:srgbClr val="333333"/>
                </a:highlight>
                <a:latin typeface="Consolas"/>
                <a:ea typeface="Consolas"/>
                <a:cs typeface="Consolas"/>
                <a:sym typeface="Consolas"/>
              </a:rPr>
            </a:br>
            <a:r>
              <a:rPr lang="en" sz="987">
                <a:solidFill>
                  <a:srgbClr val="FFFFFF"/>
                </a:solidFill>
                <a:highlight>
                  <a:srgbClr val="333333"/>
                </a:highlight>
                <a:latin typeface="Consolas"/>
                <a:ea typeface="Consolas"/>
                <a:cs typeface="Consolas"/>
                <a:sym typeface="Consolas"/>
              </a:rPr>
              <a:t>END $$</a:t>
            </a:r>
            <a:br>
              <a:rPr lang="en" sz="987">
                <a:solidFill>
                  <a:srgbClr val="FFFFFF"/>
                </a:solidFill>
                <a:highlight>
                  <a:srgbClr val="333333"/>
                </a:highlight>
                <a:latin typeface="Consolas"/>
                <a:ea typeface="Consolas"/>
                <a:cs typeface="Consolas"/>
                <a:sym typeface="Consolas"/>
              </a:rPr>
            </a:br>
            <a:br>
              <a:rPr lang="en" sz="987">
                <a:solidFill>
                  <a:srgbClr val="FFFFFF"/>
                </a:solidFill>
                <a:highlight>
                  <a:srgbClr val="333333"/>
                </a:highlight>
                <a:latin typeface="Consolas"/>
                <a:ea typeface="Consolas"/>
                <a:cs typeface="Consolas"/>
                <a:sym typeface="Consolas"/>
              </a:rPr>
            </a:br>
            <a:r>
              <a:rPr lang="en" sz="987">
                <a:solidFill>
                  <a:srgbClr val="FFFFFF"/>
                </a:solidFill>
                <a:highlight>
                  <a:srgbClr val="333333"/>
                </a:highlight>
                <a:latin typeface="Consolas"/>
                <a:ea typeface="Consolas"/>
                <a:cs typeface="Consolas"/>
                <a:sym typeface="Consolas"/>
              </a:rPr>
              <a:t>DELIMITER ;</a:t>
            </a:r>
            <a:endParaRPr sz="1425">
              <a:solidFill>
                <a:schemeClr val="dk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71"/>
          <p:cNvSpPr txBox="1"/>
          <p:nvPr>
            <p:ph type="title"/>
          </p:nvPr>
        </p:nvSpPr>
        <p:spPr>
          <a:xfrm>
            <a:off x="311700" y="225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Choosing</a:t>
            </a:r>
            <a:r>
              <a:rPr lang="en"/>
              <a:t> a Proper Storage Engine </a:t>
            </a:r>
            <a:endParaRPr/>
          </a:p>
        </p:txBody>
      </p:sp>
      <p:sp>
        <p:nvSpPr>
          <p:cNvPr id="489" name="Google Shape;489;p71"/>
          <p:cNvSpPr txBox="1"/>
          <p:nvPr>
            <p:ph idx="1" type="body"/>
          </p:nvPr>
        </p:nvSpPr>
        <p:spPr>
          <a:xfrm>
            <a:off x="311700" y="1036800"/>
            <a:ext cx="4661400" cy="354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Created a Trush table</a:t>
            </a:r>
            <a:endParaRPr sz="1200">
              <a:solidFill>
                <a:schemeClr val="dk1"/>
              </a:solidFill>
            </a:endParaRPr>
          </a:p>
          <a:p>
            <a:pPr indent="-307687" lvl="0" marL="457200" rtl="0" algn="l">
              <a:spcBef>
                <a:spcPts val="0"/>
              </a:spcBef>
              <a:spcAft>
                <a:spcPts val="0"/>
              </a:spcAft>
              <a:buClr>
                <a:schemeClr val="dk1"/>
              </a:buClr>
              <a:buSzPts val="1245"/>
              <a:buChar char="●"/>
            </a:pPr>
            <a:r>
              <a:rPr lang="en" sz="1200">
                <a:solidFill>
                  <a:schemeClr val="dk1"/>
                </a:solidFill>
              </a:rPr>
              <a:t>The storage engine used is BLACKHOLE, which is a special engine that discards all data entered, not storing any of it.</a:t>
            </a:r>
            <a:endParaRPr sz="1200">
              <a:solidFill>
                <a:schemeClr val="dk1"/>
              </a:solidFill>
            </a:endParaRPr>
          </a:p>
          <a:p>
            <a:pPr indent="-304800" lvl="1" marL="914400" rtl="0" algn="l">
              <a:spcBef>
                <a:spcPts val="0"/>
              </a:spcBef>
              <a:spcAft>
                <a:spcPts val="0"/>
              </a:spcAft>
              <a:buClr>
                <a:schemeClr val="dk1"/>
              </a:buClr>
              <a:buSzPts val="1200"/>
              <a:buChar char="○"/>
            </a:pPr>
            <a:r>
              <a:rPr lang="en">
                <a:solidFill>
                  <a:schemeClr val="dk1"/>
                </a:solidFill>
              </a:rPr>
              <a:t>It is useful for login where data does not need to be stored.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sz="1200">
                <a:solidFill>
                  <a:schemeClr val="dk1"/>
                </a:solidFill>
              </a:rPr>
              <a:t>Created an Inventory table</a:t>
            </a:r>
            <a:endParaRPr sz="1200">
              <a:solidFill>
                <a:schemeClr val="dk1"/>
              </a:solidFill>
            </a:endParaRPr>
          </a:p>
          <a:p>
            <a:pPr indent="-307687" lvl="0" marL="457200" rtl="0" algn="l">
              <a:spcBef>
                <a:spcPts val="0"/>
              </a:spcBef>
              <a:spcAft>
                <a:spcPts val="0"/>
              </a:spcAft>
              <a:buClr>
                <a:schemeClr val="dk1"/>
              </a:buClr>
              <a:buSzPts val="1245"/>
              <a:buChar char="●"/>
            </a:pPr>
            <a:r>
              <a:rPr lang="en" sz="1200">
                <a:solidFill>
                  <a:schemeClr val="dk1"/>
                </a:solidFill>
              </a:rPr>
              <a:t>The storage engine used is MYISAM, this is ideal for an inventory table where there are frequent lookups and multiple users that access it. </a:t>
            </a:r>
            <a:endParaRPr sz="1200">
              <a:solidFill>
                <a:schemeClr val="dk1"/>
              </a:solidFill>
            </a:endParaRPr>
          </a:p>
          <a:p>
            <a:pPr indent="-307687" lvl="0" marL="457200" rtl="0" algn="l">
              <a:spcBef>
                <a:spcPts val="0"/>
              </a:spcBef>
              <a:spcAft>
                <a:spcPts val="0"/>
              </a:spcAft>
              <a:buClr>
                <a:schemeClr val="dk1"/>
              </a:buClr>
              <a:buSzPts val="1245"/>
              <a:buChar char="●"/>
            </a:pPr>
            <a:r>
              <a:rPr lang="en" sz="1200">
                <a:solidFill>
                  <a:schemeClr val="dk1"/>
                </a:solidFill>
              </a:rPr>
              <a:t>This is due to the fact that it supports concurrent inserts and supports large datasets.</a:t>
            </a:r>
            <a:endParaRPr sz="1200">
              <a:solidFill>
                <a:schemeClr val="dk1"/>
              </a:solidFill>
            </a:endParaRPr>
          </a:p>
        </p:txBody>
      </p:sp>
      <p:sp>
        <p:nvSpPr>
          <p:cNvPr id="490" name="Google Shape;490;p7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91" name="Google Shape;491;p71"/>
          <p:cNvSpPr txBox="1"/>
          <p:nvPr>
            <p:ph idx="2" type="body"/>
          </p:nvPr>
        </p:nvSpPr>
        <p:spPr>
          <a:xfrm>
            <a:off x="5145775" y="798575"/>
            <a:ext cx="3812100" cy="1927800"/>
          </a:xfrm>
          <a:prstGeom prst="rect">
            <a:avLst/>
          </a:prstGeom>
          <a:solidFill>
            <a:srgbClr val="2B2B2B"/>
          </a:solidFill>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CC28C"/>
                </a:solidFill>
                <a:highlight>
                  <a:srgbClr val="333333"/>
                </a:highlight>
                <a:latin typeface="Consolas"/>
                <a:ea typeface="Consolas"/>
                <a:cs typeface="Consolas"/>
                <a:sym typeface="Consolas"/>
              </a:rPr>
              <a:t>CREATE</a:t>
            </a:r>
            <a:r>
              <a:rPr lang="en" sz="1500">
                <a:solidFill>
                  <a:srgbClr val="FFFFFF"/>
                </a:solidFill>
                <a:highlight>
                  <a:srgbClr val="333333"/>
                </a:highlight>
                <a:latin typeface="Consolas"/>
                <a:ea typeface="Consolas"/>
                <a:cs typeface="Consolas"/>
                <a:sym typeface="Consolas"/>
              </a:rPr>
              <a:t> </a:t>
            </a:r>
            <a:r>
              <a:rPr lang="en" sz="1500">
                <a:solidFill>
                  <a:srgbClr val="FCC28C"/>
                </a:solidFill>
                <a:highlight>
                  <a:srgbClr val="333333"/>
                </a:highlight>
                <a:latin typeface="Consolas"/>
                <a:ea typeface="Consolas"/>
                <a:cs typeface="Consolas"/>
                <a:sym typeface="Consolas"/>
              </a:rPr>
              <a:t>TABLE</a:t>
            </a:r>
            <a:r>
              <a:rPr lang="en" sz="1500">
                <a:solidFill>
                  <a:srgbClr val="FFFFFF"/>
                </a:solidFill>
                <a:highlight>
                  <a:srgbClr val="333333"/>
                </a:highlight>
                <a:latin typeface="Consolas"/>
                <a:ea typeface="Consolas"/>
                <a:cs typeface="Consolas"/>
                <a:sym typeface="Consolas"/>
              </a:rPr>
              <a:t> Trush (</a:t>
            </a:r>
            <a:br>
              <a:rPr lang="en" sz="1500">
                <a:solidFill>
                  <a:srgbClr val="FFFFFF"/>
                </a:solidFill>
                <a:highlight>
                  <a:srgbClr val="333333"/>
                </a:highlight>
                <a:latin typeface="Consolas"/>
                <a:ea typeface="Consolas"/>
                <a:cs typeface="Consolas"/>
                <a:sym typeface="Consolas"/>
              </a:rPr>
            </a:br>
            <a:r>
              <a:rPr lang="en" sz="1500">
                <a:solidFill>
                  <a:srgbClr val="FFFFFF"/>
                </a:solidFill>
                <a:highlight>
                  <a:srgbClr val="333333"/>
                </a:highlight>
                <a:latin typeface="Consolas"/>
                <a:ea typeface="Consolas"/>
                <a:cs typeface="Consolas"/>
                <a:sym typeface="Consolas"/>
              </a:rPr>
              <a:t>    username </a:t>
            </a:r>
            <a:r>
              <a:rPr lang="en" sz="1500">
                <a:solidFill>
                  <a:srgbClr val="FFFFAA"/>
                </a:solidFill>
                <a:highlight>
                  <a:srgbClr val="333333"/>
                </a:highlight>
                <a:latin typeface="Consolas"/>
                <a:ea typeface="Consolas"/>
                <a:cs typeface="Consolas"/>
                <a:sym typeface="Consolas"/>
              </a:rPr>
              <a:t>VARCHAR</a:t>
            </a:r>
            <a:r>
              <a:rPr lang="en" sz="1500">
                <a:solidFill>
                  <a:srgbClr val="FFFFFF"/>
                </a:solidFill>
                <a:highlight>
                  <a:srgbClr val="333333"/>
                </a:highlight>
                <a:latin typeface="Consolas"/>
                <a:ea typeface="Consolas"/>
                <a:cs typeface="Consolas"/>
                <a:sym typeface="Consolas"/>
              </a:rPr>
              <a:t>(</a:t>
            </a:r>
            <a:r>
              <a:rPr lang="en" sz="1500">
                <a:solidFill>
                  <a:srgbClr val="D36363"/>
                </a:solidFill>
                <a:highlight>
                  <a:srgbClr val="333333"/>
                </a:highlight>
                <a:latin typeface="Consolas"/>
                <a:ea typeface="Consolas"/>
                <a:cs typeface="Consolas"/>
                <a:sym typeface="Consolas"/>
              </a:rPr>
              <a:t>255</a:t>
            </a:r>
            <a:r>
              <a:rPr lang="en" sz="1500">
                <a:solidFill>
                  <a:srgbClr val="FFFFFF"/>
                </a:solidFill>
                <a:highlight>
                  <a:srgbClr val="333333"/>
                </a:highlight>
                <a:latin typeface="Consolas"/>
                <a:ea typeface="Consolas"/>
                <a:cs typeface="Consolas"/>
                <a:sym typeface="Consolas"/>
              </a:rPr>
              <a:t>) PRIMARY </a:t>
            </a:r>
            <a:r>
              <a:rPr lang="en" sz="1500">
                <a:solidFill>
                  <a:srgbClr val="FCC28C"/>
                </a:solidFill>
                <a:highlight>
                  <a:srgbClr val="333333"/>
                </a:highlight>
                <a:latin typeface="Consolas"/>
                <a:ea typeface="Consolas"/>
                <a:cs typeface="Consolas"/>
                <a:sym typeface="Consolas"/>
              </a:rPr>
              <a:t>KEY</a:t>
            </a:r>
            <a:r>
              <a:rPr lang="en" sz="1500">
                <a:solidFill>
                  <a:srgbClr val="FFFFFF"/>
                </a:solidFill>
                <a:highlight>
                  <a:srgbClr val="333333"/>
                </a:highlight>
                <a:latin typeface="Consolas"/>
                <a:ea typeface="Consolas"/>
                <a:cs typeface="Consolas"/>
                <a:sym typeface="Consolas"/>
              </a:rPr>
              <a:t>,</a:t>
            </a:r>
            <a:br>
              <a:rPr lang="en" sz="1500">
                <a:solidFill>
                  <a:srgbClr val="FFFFFF"/>
                </a:solidFill>
                <a:highlight>
                  <a:srgbClr val="333333"/>
                </a:highlight>
                <a:latin typeface="Consolas"/>
                <a:ea typeface="Consolas"/>
                <a:cs typeface="Consolas"/>
                <a:sym typeface="Consolas"/>
              </a:rPr>
            </a:br>
            <a:r>
              <a:rPr lang="en" sz="1500">
                <a:solidFill>
                  <a:srgbClr val="FFFFFF"/>
                </a:solidFill>
                <a:highlight>
                  <a:srgbClr val="333333"/>
                </a:highlight>
                <a:latin typeface="Consolas"/>
                <a:ea typeface="Consolas"/>
                <a:cs typeface="Consolas"/>
                <a:sym typeface="Consolas"/>
              </a:rPr>
              <a:t>    FailedAttempts TINYINT,</a:t>
            </a:r>
            <a:br>
              <a:rPr lang="en" sz="1500">
                <a:solidFill>
                  <a:srgbClr val="FFFFFF"/>
                </a:solidFill>
                <a:highlight>
                  <a:srgbClr val="333333"/>
                </a:highlight>
                <a:latin typeface="Consolas"/>
                <a:ea typeface="Consolas"/>
                <a:cs typeface="Consolas"/>
                <a:sym typeface="Consolas"/>
              </a:rPr>
            </a:br>
            <a:r>
              <a:rPr lang="en" sz="1500">
                <a:solidFill>
                  <a:srgbClr val="FFFFFF"/>
                </a:solidFill>
                <a:highlight>
                  <a:srgbClr val="333333"/>
                </a:highlight>
                <a:latin typeface="Consolas"/>
                <a:ea typeface="Consolas"/>
                <a:cs typeface="Consolas"/>
                <a:sym typeface="Consolas"/>
              </a:rPr>
              <a:t>    SuccessfulAttempt TINYINT</a:t>
            </a:r>
            <a:br>
              <a:rPr lang="en" sz="1500">
                <a:solidFill>
                  <a:srgbClr val="FFFFFF"/>
                </a:solidFill>
                <a:highlight>
                  <a:srgbClr val="333333"/>
                </a:highlight>
                <a:latin typeface="Consolas"/>
                <a:ea typeface="Consolas"/>
                <a:cs typeface="Consolas"/>
                <a:sym typeface="Consolas"/>
              </a:rPr>
            </a:br>
            <a:r>
              <a:rPr lang="en" sz="1500">
                <a:solidFill>
                  <a:srgbClr val="FFFFFF"/>
                </a:solidFill>
                <a:highlight>
                  <a:srgbClr val="333333"/>
                </a:highlight>
                <a:latin typeface="Consolas"/>
                <a:ea typeface="Consolas"/>
                <a:cs typeface="Consolas"/>
                <a:sym typeface="Consolas"/>
              </a:rPr>
              <a:t>) </a:t>
            </a:r>
            <a:r>
              <a:rPr lang="en" sz="1500">
                <a:solidFill>
                  <a:srgbClr val="FCC28C"/>
                </a:solidFill>
                <a:highlight>
                  <a:srgbClr val="333333"/>
                </a:highlight>
                <a:latin typeface="Consolas"/>
                <a:ea typeface="Consolas"/>
                <a:cs typeface="Consolas"/>
                <a:sym typeface="Consolas"/>
              </a:rPr>
              <a:t>ENGINE</a:t>
            </a:r>
            <a:r>
              <a:rPr lang="en" sz="1500">
                <a:solidFill>
                  <a:srgbClr val="FFFFFF"/>
                </a:solidFill>
                <a:highlight>
                  <a:srgbClr val="333333"/>
                </a:highlight>
                <a:latin typeface="Consolas"/>
                <a:ea typeface="Consolas"/>
                <a:cs typeface="Consolas"/>
                <a:sym typeface="Consolas"/>
              </a:rPr>
              <a:t> = BLACKHOLE;</a:t>
            </a:r>
            <a:endParaRPr sz="15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15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1500">
              <a:solidFill>
                <a:srgbClr val="FFFFFF"/>
              </a:solidFill>
              <a:highlight>
                <a:srgbClr val="333333"/>
              </a:highlight>
              <a:latin typeface="Consolas"/>
              <a:ea typeface="Consolas"/>
              <a:cs typeface="Consolas"/>
              <a:sym typeface="Consolas"/>
            </a:endParaRPr>
          </a:p>
        </p:txBody>
      </p:sp>
      <p:sp>
        <p:nvSpPr>
          <p:cNvPr id="492" name="Google Shape;492;p71"/>
          <p:cNvSpPr txBox="1"/>
          <p:nvPr>
            <p:ph idx="2" type="body"/>
          </p:nvPr>
        </p:nvSpPr>
        <p:spPr>
          <a:xfrm>
            <a:off x="5145775" y="2726375"/>
            <a:ext cx="3812100" cy="1897200"/>
          </a:xfrm>
          <a:prstGeom prst="rect">
            <a:avLst/>
          </a:prstGeom>
          <a:solidFill>
            <a:srgbClr val="2B2B2B"/>
          </a:solidFill>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CC28C"/>
                </a:solidFill>
                <a:highlight>
                  <a:srgbClr val="333333"/>
                </a:highlight>
                <a:latin typeface="Consolas"/>
                <a:ea typeface="Consolas"/>
                <a:cs typeface="Consolas"/>
                <a:sym typeface="Consolas"/>
              </a:rPr>
              <a:t>CREATE</a:t>
            </a:r>
            <a:r>
              <a:rPr lang="en" sz="1500">
                <a:solidFill>
                  <a:srgbClr val="FFFFFF"/>
                </a:solidFill>
                <a:highlight>
                  <a:srgbClr val="333333"/>
                </a:highlight>
                <a:latin typeface="Consolas"/>
                <a:ea typeface="Consolas"/>
                <a:cs typeface="Consolas"/>
                <a:sym typeface="Consolas"/>
              </a:rPr>
              <a:t> </a:t>
            </a:r>
            <a:r>
              <a:rPr lang="en" sz="1500">
                <a:solidFill>
                  <a:srgbClr val="FCC28C"/>
                </a:solidFill>
                <a:highlight>
                  <a:srgbClr val="333333"/>
                </a:highlight>
                <a:latin typeface="Consolas"/>
                <a:ea typeface="Consolas"/>
                <a:cs typeface="Consolas"/>
                <a:sym typeface="Consolas"/>
              </a:rPr>
              <a:t>TABLE</a:t>
            </a:r>
            <a:r>
              <a:rPr lang="en" sz="1500">
                <a:solidFill>
                  <a:srgbClr val="FFFFFF"/>
                </a:solidFill>
                <a:highlight>
                  <a:srgbClr val="333333"/>
                </a:highlight>
                <a:latin typeface="Consolas"/>
                <a:ea typeface="Consolas"/>
                <a:cs typeface="Consolas"/>
                <a:sym typeface="Consolas"/>
              </a:rPr>
              <a:t> Inventory (</a:t>
            </a:r>
            <a:br>
              <a:rPr lang="en" sz="1500">
                <a:solidFill>
                  <a:srgbClr val="FFFFFF"/>
                </a:solidFill>
                <a:highlight>
                  <a:srgbClr val="333333"/>
                </a:highlight>
                <a:latin typeface="Consolas"/>
                <a:ea typeface="Consolas"/>
                <a:cs typeface="Consolas"/>
                <a:sym typeface="Consolas"/>
              </a:rPr>
            </a:br>
            <a:r>
              <a:rPr lang="en" sz="1500">
                <a:solidFill>
                  <a:srgbClr val="FFFFFF"/>
                </a:solidFill>
                <a:highlight>
                  <a:srgbClr val="333333"/>
                </a:highlight>
                <a:latin typeface="Consolas"/>
                <a:ea typeface="Consolas"/>
                <a:cs typeface="Consolas"/>
                <a:sym typeface="Consolas"/>
              </a:rPr>
              <a:t>    itemID </a:t>
            </a:r>
            <a:r>
              <a:rPr lang="en" sz="1500">
                <a:solidFill>
                  <a:srgbClr val="FFFFAA"/>
                </a:solidFill>
                <a:highlight>
                  <a:srgbClr val="333333"/>
                </a:highlight>
                <a:latin typeface="Consolas"/>
                <a:ea typeface="Consolas"/>
                <a:cs typeface="Consolas"/>
                <a:sym typeface="Consolas"/>
              </a:rPr>
              <a:t>INT</a:t>
            </a:r>
            <a:r>
              <a:rPr lang="en" sz="1500">
                <a:solidFill>
                  <a:srgbClr val="FFFFFF"/>
                </a:solidFill>
                <a:highlight>
                  <a:srgbClr val="333333"/>
                </a:highlight>
                <a:latin typeface="Consolas"/>
                <a:ea typeface="Consolas"/>
                <a:cs typeface="Consolas"/>
                <a:sym typeface="Consolas"/>
              </a:rPr>
              <a:t> PRIMARY </a:t>
            </a:r>
            <a:r>
              <a:rPr lang="en" sz="1500">
                <a:solidFill>
                  <a:srgbClr val="FCC28C"/>
                </a:solidFill>
                <a:highlight>
                  <a:srgbClr val="333333"/>
                </a:highlight>
                <a:latin typeface="Consolas"/>
                <a:ea typeface="Consolas"/>
                <a:cs typeface="Consolas"/>
                <a:sym typeface="Consolas"/>
              </a:rPr>
              <a:t>KEY</a:t>
            </a:r>
            <a:r>
              <a:rPr lang="en" sz="1500">
                <a:solidFill>
                  <a:srgbClr val="FFFFFF"/>
                </a:solidFill>
                <a:highlight>
                  <a:srgbClr val="333333"/>
                </a:highlight>
                <a:latin typeface="Consolas"/>
                <a:ea typeface="Consolas"/>
                <a:cs typeface="Consolas"/>
                <a:sym typeface="Consolas"/>
              </a:rPr>
              <a:t>,</a:t>
            </a:r>
            <a:br>
              <a:rPr lang="en" sz="1500">
                <a:solidFill>
                  <a:srgbClr val="FFFFFF"/>
                </a:solidFill>
                <a:highlight>
                  <a:srgbClr val="333333"/>
                </a:highlight>
                <a:latin typeface="Consolas"/>
                <a:ea typeface="Consolas"/>
                <a:cs typeface="Consolas"/>
                <a:sym typeface="Consolas"/>
              </a:rPr>
            </a:br>
            <a:r>
              <a:rPr lang="en" sz="1500">
                <a:solidFill>
                  <a:srgbClr val="FFFFFF"/>
                </a:solidFill>
                <a:highlight>
                  <a:srgbClr val="333333"/>
                </a:highlight>
                <a:latin typeface="Consolas"/>
                <a:ea typeface="Consolas"/>
                <a:cs typeface="Consolas"/>
                <a:sym typeface="Consolas"/>
              </a:rPr>
              <a:t>    item </a:t>
            </a:r>
            <a:r>
              <a:rPr lang="en" sz="1500">
                <a:solidFill>
                  <a:srgbClr val="FFFFAA"/>
                </a:solidFill>
                <a:highlight>
                  <a:srgbClr val="333333"/>
                </a:highlight>
                <a:latin typeface="Consolas"/>
                <a:ea typeface="Consolas"/>
                <a:cs typeface="Consolas"/>
                <a:sym typeface="Consolas"/>
              </a:rPr>
              <a:t>VARCHAR</a:t>
            </a:r>
            <a:r>
              <a:rPr lang="en" sz="1500">
                <a:solidFill>
                  <a:srgbClr val="FFFFFF"/>
                </a:solidFill>
                <a:highlight>
                  <a:srgbClr val="333333"/>
                </a:highlight>
                <a:latin typeface="Consolas"/>
                <a:ea typeface="Consolas"/>
                <a:cs typeface="Consolas"/>
                <a:sym typeface="Consolas"/>
              </a:rPr>
              <a:t>(</a:t>
            </a:r>
            <a:r>
              <a:rPr lang="en" sz="1500">
                <a:solidFill>
                  <a:srgbClr val="D36363"/>
                </a:solidFill>
                <a:highlight>
                  <a:srgbClr val="333333"/>
                </a:highlight>
                <a:latin typeface="Consolas"/>
                <a:ea typeface="Consolas"/>
                <a:cs typeface="Consolas"/>
                <a:sym typeface="Consolas"/>
              </a:rPr>
              <a:t>255</a:t>
            </a:r>
            <a:r>
              <a:rPr lang="en" sz="1500">
                <a:solidFill>
                  <a:srgbClr val="FFFFFF"/>
                </a:solidFill>
                <a:highlight>
                  <a:srgbClr val="333333"/>
                </a:highlight>
                <a:latin typeface="Consolas"/>
                <a:ea typeface="Consolas"/>
                <a:cs typeface="Consolas"/>
                <a:sym typeface="Consolas"/>
              </a:rPr>
              <a:t>),</a:t>
            </a:r>
            <a:br>
              <a:rPr lang="en" sz="1500">
                <a:solidFill>
                  <a:srgbClr val="FFFFFF"/>
                </a:solidFill>
                <a:highlight>
                  <a:srgbClr val="333333"/>
                </a:highlight>
                <a:latin typeface="Consolas"/>
                <a:ea typeface="Consolas"/>
                <a:cs typeface="Consolas"/>
                <a:sym typeface="Consolas"/>
              </a:rPr>
            </a:br>
            <a:r>
              <a:rPr lang="en" sz="1500">
                <a:solidFill>
                  <a:srgbClr val="FFFFFF"/>
                </a:solidFill>
                <a:highlight>
                  <a:srgbClr val="333333"/>
                </a:highlight>
                <a:latin typeface="Consolas"/>
                <a:ea typeface="Consolas"/>
                <a:cs typeface="Consolas"/>
                <a:sym typeface="Consolas"/>
              </a:rPr>
              <a:t>    </a:t>
            </a:r>
            <a:r>
              <a:rPr lang="en" sz="1500">
                <a:solidFill>
                  <a:srgbClr val="FCC28C"/>
                </a:solidFill>
                <a:highlight>
                  <a:srgbClr val="333333"/>
                </a:highlight>
                <a:latin typeface="Consolas"/>
                <a:ea typeface="Consolas"/>
                <a:cs typeface="Consolas"/>
                <a:sym typeface="Consolas"/>
              </a:rPr>
              <a:t>Availability</a:t>
            </a:r>
            <a:r>
              <a:rPr lang="en" sz="1500">
                <a:solidFill>
                  <a:srgbClr val="FFFFFF"/>
                </a:solidFill>
                <a:highlight>
                  <a:srgbClr val="333333"/>
                </a:highlight>
                <a:latin typeface="Consolas"/>
                <a:ea typeface="Consolas"/>
                <a:cs typeface="Consolas"/>
                <a:sym typeface="Consolas"/>
              </a:rPr>
              <a:t> </a:t>
            </a:r>
            <a:r>
              <a:rPr lang="en" sz="1500">
                <a:solidFill>
                  <a:srgbClr val="FFFFAA"/>
                </a:solidFill>
                <a:highlight>
                  <a:srgbClr val="333333"/>
                </a:highlight>
                <a:latin typeface="Consolas"/>
                <a:ea typeface="Consolas"/>
                <a:cs typeface="Consolas"/>
                <a:sym typeface="Consolas"/>
              </a:rPr>
              <a:t>INT</a:t>
            </a:r>
            <a:r>
              <a:rPr lang="en" sz="1500">
                <a:solidFill>
                  <a:srgbClr val="FFFFFF"/>
                </a:solidFill>
                <a:highlight>
                  <a:srgbClr val="333333"/>
                </a:highlight>
                <a:latin typeface="Consolas"/>
                <a:ea typeface="Consolas"/>
                <a:cs typeface="Consolas"/>
                <a:sym typeface="Consolas"/>
              </a:rPr>
              <a:t>,</a:t>
            </a:r>
            <a:br>
              <a:rPr lang="en" sz="1500">
                <a:solidFill>
                  <a:srgbClr val="FFFFFF"/>
                </a:solidFill>
                <a:highlight>
                  <a:srgbClr val="333333"/>
                </a:highlight>
                <a:latin typeface="Consolas"/>
                <a:ea typeface="Consolas"/>
                <a:cs typeface="Consolas"/>
                <a:sym typeface="Consolas"/>
              </a:rPr>
            </a:br>
            <a:r>
              <a:rPr lang="en" sz="1500">
                <a:solidFill>
                  <a:srgbClr val="FFFFFF"/>
                </a:solidFill>
                <a:highlight>
                  <a:srgbClr val="333333"/>
                </a:highlight>
                <a:latin typeface="Consolas"/>
                <a:ea typeface="Consolas"/>
                <a:cs typeface="Consolas"/>
                <a:sym typeface="Consolas"/>
              </a:rPr>
              <a:t>    primaryUser </a:t>
            </a:r>
            <a:r>
              <a:rPr lang="en" sz="1500">
                <a:solidFill>
                  <a:srgbClr val="FFFFAA"/>
                </a:solidFill>
                <a:highlight>
                  <a:srgbClr val="333333"/>
                </a:highlight>
                <a:latin typeface="Consolas"/>
                <a:ea typeface="Consolas"/>
                <a:cs typeface="Consolas"/>
                <a:sym typeface="Consolas"/>
              </a:rPr>
              <a:t>VARCHAR</a:t>
            </a:r>
            <a:r>
              <a:rPr lang="en" sz="1500">
                <a:solidFill>
                  <a:srgbClr val="FFFFFF"/>
                </a:solidFill>
                <a:highlight>
                  <a:srgbClr val="333333"/>
                </a:highlight>
                <a:latin typeface="Consolas"/>
                <a:ea typeface="Consolas"/>
                <a:cs typeface="Consolas"/>
                <a:sym typeface="Consolas"/>
              </a:rPr>
              <a:t>(</a:t>
            </a:r>
            <a:r>
              <a:rPr lang="en" sz="1500">
                <a:solidFill>
                  <a:srgbClr val="D36363"/>
                </a:solidFill>
                <a:highlight>
                  <a:srgbClr val="333333"/>
                </a:highlight>
                <a:latin typeface="Consolas"/>
                <a:ea typeface="Consolas"/>
                <a:cs typeface="Consolas"/>
                <a:sym typeface="Consolas"/>
              </a:rPr>
              <a:t>50</a:t>
            </a:r>
            <a:r>
              <a:rPr lang="en" sz="1500">
                <a:solidFill>
                  <a:srgbClr val="FFFFFF"/>
                </a:solidFill>
                <a:highlight>
                  <a:srgbClr val="333333"/>
                </a:highlight>
                <a:latin typeface="Consolas"/>
                <a:ea typeface="Consolas"/>
                <a:cs typeface="Consolas"/>
                <a:sym typeface="Consolas"/>
              </a:rPr>
              <a:t>)</a:t>
            </a:r>
            <a:br>
              <a:rPr lang="en" sz="1500">
                <a:solidFill>
                  <a:srgbClr val="FFFFFF"/>
                </a:solidFill>
                <a:highlight>
                  <a:srgbClr val="333333"/>
                </a:highlight>
                <a:latin typeface="Consolas"/>
                <a:ea typeface="Consolas"/>
                <a:cs typeface="Consolas"/>
                <a:sym typeface="Consolas"/>
              </a:rPr>
            </a:br>
            <a:r>
              <a:rPr lang="en" sz="1500">
                <a:solidFill>
                  <a:srgbClr val="FFFFFF"/>
                </a:solidFill>
                <a:highlight>
                  <a:srgbClr val="333333"/>
                </a:highlight>
                <a:latin typeface="Consolas"/>
                <a:ea typeface="Consolas"/>
                <a:cs typeface="Consolas"/>
                <a:sym typeface="Consolas"/>
              </a:rPr>
              <a:t>) </a:t>
            </a:r>
            <a:r>
              <a:rPr lang="en" sz="1500">
                <a:solidFill>
                  <a:srgbClr val="FCC28C"/>
                </a:solidFill>
                <a:highlight>
                  <a:srgbClr val="333333"/>
                </a:highlight>
                <a:latin typeface="Consolas"/>
                <a:ea typeface="Consolas"/>
                <a:cs typeface="Consolas"/>
                <a:sym typeface="Consolas"/>
              </a:rPr>
              <a:t>ENGINE</a:t>
            </a:r>
            <a:r>
              <a:rPr lang="en" sz="1500">
                <a:solidFill>
                  <a:srgbClr val="FFFFFF"/>
                </a:solidFill>
                <a:highlight>
                  <a:srgbClr val="333333"/>
                </a:highlight>
                <a:latin typeface="Consolas"/>
                <a:ea typeface="Consolas"/>
                <a:cs typeface="Consolas"/>
                <a:sym typeface="Consolas"/>
              </a:rPr>
              <a:t> = MYISAM;</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System Description </a:t>
            </a:r>
            <a:endParaRPr/>
          </a:p>
        </p:txBody>
      </p:sp>
      <p:sp>
        <p:nvSpPr>
          <p:cNvPr id="91" name="Google Shape;91;p1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72"/>
          <p:cNvSpPr txBox="1"/>
          <p:nvPr>
            <p:ph type="title"/>
          </p:nvPr>
        </p:nvSpPr>
        <p:spPr>
          <a:xfrm>
            <a:off x="311700" y="150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Choosing proper storage engine </a:t>
            </a:r>
            <a:endParaRPr/>
          </a:p>
        </p:txBody>
      </p:sp>
      <p:sp>
        <p:nvSpPr>
          <p:cNvPr id="498" name="Google Shape;498;p72"/>
          <p:cNvSpPr txBox="1"/>
          <p:nvPr>
            <p:ph idx="1" type="body"/>
          </p:nvPr>
        </p:nvSpPr>
        <p:spPr>
          <a:xfrm>
            <a:off x="0" y="722700"/>
            <a:ext cx="4526700" cy="442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Inserted values into Trush. </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Used the three columns: </a:t>
            </a:r>
            <a:r>
              <a:rPr lang="en" sz="1100">
                <a:solidFill>
                  <a:schemeClr val="dk1"/>
                </a:solidFill>
              </a:rPr>
              <a:t>UserID, FailedAttempts, and SuccessfulAttempts to insert values sequentially</a:t>
            </a:r>
            <a:endParaRPr sz="1100">
              <a:solidFill>
                <a:schemeClr val="dk1"/>
              </a:solidFill>
            </a:endParaRPr>
          </a:p>
          <a:p>
            <a:pPr indent="0" lvl="0" marL="0" rtl="0" algn="l">
              <a:spcBef>
                <a:spcPts val="0"/>
              </a:spcBef>
              <a:spcAft>
                <a:spcPts val="0"/>
              </a:spcAft>
              <a:buNone/>
            </a:pPr>
            <a:r>
              <a:rPr lang="en" sz="1100">
                <a:solidFill>
                  <a:schemeClr val="dk1"/>
                </a:solidFill>
              </a:rPr>
              <a:t>Inserted values into the Inventory table using the results. </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The three columns being inserted are: Item, Availability, and primaryUser. </a:t>
            </a:r>
            <a:endParaRPr sz="1100">
              <a:solidFill>
                <a:schemeClr val="dk1"/>
              </a:solidFill>
            </a:endParaRPr>
          </a:p>
          <a:p>
            <a:pPr indent="0" lvl="0" marL="9144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This data is being inserted from both the contact and user tables using the join statement. </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For the inventory table, the values being inserted can be anything related to primaryUser such as, email, meeting, or contact.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Created a Select Statement to show everything from Inventory and Trush. </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The statement used itemID, Item, Availability, FailedAttemps, and SuccessfulAttempts from both tables Inventory and Trush, then joins them together. </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chemeClr val="dk1"/>
                </a:solidFill>
              </a:rPr>
              <a:t>Since the engine is BLACKHOLE this select statement will return nothing as nothing is stored.</a:t>
            </a:r>
            <a:endParaRPr sz="1100">
              <a:solidFill>
                <a:schemeClr val="dk1"/>
              </a:solidFill>
            </a:endParaRPr>
          </a:p>
        </p:txBody>
      </p:sp>
      <p:sp>
        <p:nvSpPr>
          <p:cNvPr id="499" name="Google Shape;499;p7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00" name="Google Shape;500;p72"/>
          <p:cNvSpPr txBox="1"/>
          <p:nvPr>
            <p:ph idx="2" type="body"/>
          </p:nvPr>
        </p:nvSpPr>
        <p:spPr>
          <a:xfrm>
            <a:off x="4526475" y="0"/>
            <a:ext cx="4617600" cy="3388800"/>
          </a:xfrm>
          <a:prstGeom prst="rect">
            <a:avLst/>
          </a:prstGeom>
          <a:solidFill>
            <a:srgbClr val="2B2B2B"/>
          </a:solidFill>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sz="1100">
                <a:solidFill>
                  <a:srgbClr val="FCC28C"/>
                </a:solidFill>
                <a:highlight>
                  <a:srgbClr val="333333"/>
                </a:highlight>
                <a:latin typeface="Consolas"/>
                <a:ea typeface="Consolas"/>
                <a:cs typeface="Consolas"/>
                <a:sym typeface="Consolas"/>
              </a:rPr>
              <a:t>INSERT</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INTO</a:t>
            </a:r>
            <a:r>
              <a:rPr lang="en" sz="1100">
                <a:solidFill>
                  <a:srgbClr val="FFFFFF"/>
                </a:solidFill>
                <a:highlight>
                  <a:srgbClr val="333333"/>
                </a:highlight>
                <a:latin typeface="Consolas"/>
                <a:ea typeface="Consolas"/>
                <a:cs typeface="Consolas"/>
                <a:sym typeface="Consolas"/>
              </a:rPr>
              <a:t> Trush (UserID, FailedAttempts, SuccessfulAttempts) </a:t>
            </a:r>
            <a:r>
              <a:rPr lang="en" sz="1100">
                <a:solidFill>
                  <a:srgbClr val="FCC28C"/>
                </a:solidFill>
                <a:highlight>
                  <a:srgbClr val="333333"/>
                </a:highlight>
                <a:latin typeface="Consolas"/>
                <a:ea typeface="Consolas"/>
                <a:cs typeface="Consolas"/>
                <a:sym typeface="Consolas"/>
              </a:rPr>
              <a:t>VALUES</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a:t>
            </a:r>
            <a:r>
              <a:rPr lang="en" sz="1100">
                <a:solidFill>
                  <a:srgbClr val="D36363"/>
                </a:solidFill>
                <a:highlight>
                  <a:srgbClr val="333333"/>
                </a:highlight>
                <a:latin typeface="Consolas"/>
                <a:ea typeface="Consolas"/>
                <a:cs typeface="Consolas"/>
                <a:sym typeface="Consolas"/>
              </a:rPr>
              <a:t>1</a:t>
            </a:r>
            <a:r>
              <a:rPr lang="en" sz="1100">
                <a:solidFill>
                  <a:srgbClr val="FFFFFF"/>
                </a:solidFill>
                <a:highlight>
                  <a:srgbClr val="333333"/>
                </a:highlight>
                <a:latin typeface="Consolas"/>
                <a:ea typeface="Consolas"/>
                <a:cs typeface="Consolas"/>
                <a:sym typeface="Consolas"/>
              </a:rPr>
              <a:t>, </a:t>
            </a:r>
            <a:r>
              <a:rPr lang="en" sz="1100">
                <a:solidFill>
                  <a:srgbClr val="D36363"/>
                </a:solidFill>
                <a:highlight>
                  <a:srgbClr val="333333"/>
                </a:highlight>
                <a:latin typeface="Consolas"/>
                <a:ea typeface="Consolas"/>
                <a:cs typeface="Consolas"/>
                <a:sym typeface="Consolas"/>
              </a:rPr>
              <a:t>2</a:t>
            </a:r>
            <a:r>
              <a:rPr lang="en" sz="1100">
                <a:solidFill>
                  <a:srgbClr val="FFFFFF"/>
                </a:solidFill>
                <a:highlight>
                  <a:srgbClr val="333333"/>
                </a:highlight>
                <a:latin typeface="Consolas"/>
                <a:ea typeface="Consolas"/>
                <a:cs typeface="Consolas"/>
                <a:sym typeface="Consolas"/>
              </a:rPr>
              <a:t>, </a:t>
            </a:r>
            <a:r>
              <a:rPr lang="en" sz="1100">
                <a:solidFill>
                  <a:srgbClr val="D36363"/>
                </a:solidFill>
                <a:highlight>
                  <a:srgbClr val="333333"/>
                </a:highlight>
                <a:latin typeface="Consolas"/>
                <a:ea typeface="Consolas"/>
                <a:cs typeface="Consolas"/>
                <a:sym typeface="Consolas"/>
              </a:rPr>
              <a:t>5</a:t>
            </a:r>
            <a:r>
              <a:rPr lang="en" sz="1100">
                <a:solidFill>
                  <a:srgbClr val="FFFFFF"/>
                </a:solidFill>
                <a:highlight>
                  <a:srgbClr val="333333"/>
                </a:highlight>
                <a:latin typeface="Consolas"/>
                <a:ea typeface="Consolas"/>
                <a:cs typeface="Consolas"/>
                <a:sym typeface="Consolas"/>
              </a:rPr>
              <a:t>),</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a:t>
            </a:r>
            <a:r>
              <a:rPr lang="en" sz="1100">
                <a:solidFill>
                  <a:srgbClr val="D36363"/>
                </a:solidFill>
                <a:highlight>
                  <a:srgbClr val="333333"/>
                </a:highlight>
                <a:latin typeface="Consolas"/>
                <a:ea typeface="Consolas"/>
                <a:cs typeface="Consolas"/>
                <a:sym typeface="Consolas"/>
              </a:rPr>
              <a:t>2</a:t>
            </a:r>
            <a:r>
              <a:rPr lang="en" sz="1100">
                <a:solidFill>
                  <a:srgbClr val="FFFFFF"/>
                </a:solidFill>
                <a:highlight>
                  <a:srgbClr val="333333"/>
                </a:highlight>
                <a:latin typeface="Consolas"/>
                <a:ea typeface="Consolas"/>
                <a:cs typeface="Consolas"/>
                <a:sym typeface="Consolas"/>
              </a:rPr>
              <a:t>, </a:t>
            </a:r>
            <a:r>
              <a:rPr lang="en" sz="1100">
                <a:solidFill>
                  <a:srgbClr val="D36363"/>
                </a:solidFill>
                <a:highlight>
                  <a:srgbClr val="333333"/>
                </a:highlight>
                <a:latin typeface="Consolas"/>
                <a:ea typeface="Consolas"/>
                <a:cs typeface="Consolas"/>
                <a:sym typeface="Consolas"/>
              </a:rPr>
              <a:t>0</a:t>
            </a:r>
            <a:r>
              <a:rPr lang="en" sz="1100">
                <a:solidFill>
                  <a:srgbClr val="FFFFFF"/>
                </a:solidFill>
                <a:highlight>
                  <a:srgbClr val="333333"/>
                </a:highlight>
                <a:latin typeface="Consolas"/>
                <a:ea typeface="Consolas"/>
                <a:cs typeface="Consolas"/>
                <a:sym typeface="Consolas"/>
              </a:rPr>
              <a:t>, </a:t>
            </a:r>
            <a:r>
              <a:rPr lang="en" sz="1100">
                <a:solidFill>
                  <a:srgbClr val="D36363"/>
                </a:solidFill>
                <a:highlight>
                  <a:srgbClr val="333333"/>
                </a:highlight>
                <a:latin typeface="Consolas"/>
                <a:ea typeface="Consolas"/>
                <a:cs typeface="Consolas"/>
                <a:sym typeface="Consolas"/>
              </a:rPr>
              <a:t>3</a:t>
            </a:r>
            <a:r>
              <a:rPr lang="en" sz="1100">
                <a:solidFill>
                  <a:srgbClr val="FFFFFF"/>
                </a:solidFill>
                <a:highlight>
                  <a:srgbClr val="333333"/>
                </a:highlight>
                <a:latin typeface="Consolas"/>
                <a:ea typeface="Consolas"/>
                <a:cs typeface="Consolas"/>
                <a:sym typeface="Consolas"/>
              </a:rPr>
              <a:t>),</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a:t>
            </a:r>
            <a:r>
              <a:rPr lang="en" sz="1100">
                <a:solidFill>
                  <a:srgbClr val="D36363"/>
                </a:solidFill>
                <a:highlight>
                  <a:srgbClr val="333333"/>
                </a:highlight>
                <a:latin typeface="Consolas"/>
                <a:ea typeface="Consolas"/>
                <a:cs typeface="Consolas"/>
                <a:sym typeface="Consolas"/>
              </a:rPr>
              <a:t>3</a:t>
            </a:r>
            <a:r>
              <a:rPr lang="en" sz="1100">
                <a:solidFill>
                  <a:srgbClr val="FFFFFF"/>
                </a:solidFill>
                <a:highlight>
                  <a:srgbClr val="333333"/>
                </a:highlight>
                <a:latin typeface="Consolas"/>
                <a:ea typeface="Consolas"/>
                <a:cs typeface="Consolas"/>
                <a:sym typeface="Consolas"/>
              </a:rPr>
              <a:t>, </a:t>
            </a:r>
            <a:r>
              <a:rPr lang="en" sz="1100">
                <a:solidFill>
                  <a:srgbClr val="D36363"/>
                </a:solidFill>
                <a:highlight>
                  <a:srgbClr val="333333"/>
                </a:highlight>
                <a:latin typeface="Consolas"/>
                <a:ea typeface="Consolas"/>
                <a:cs typeface="Consolas"/>
                <a:sym typeface="Consolas"/>
              </a:rPr>
              <a:t>4</a:t>
            </a:r>
            <a:r>
              <a:rPr lang="en" sz="1100">
                <a:solidFill>
                  <a:srgbClr val="FFFFFF"/>
                </a:solidFill>
                <a:highlight>
                  <a:srgbClr val="333333"/>
                </a:highlight>
                <a:latin typeface="Consolas"/>
                <a:ea typeface="Consolas"/>
                <a:cs typeface="Consolas"/>
                <a:sym typeface="Consolas"/>
              </a:rPr>
              <a:t>, </a:t>
            </a:r>
            <a:r>
              <a:rPr lang="en" sz="1100">
                <a:solidFill>
                  <a:srgbClr val="D36363"/>
                </a:solidFill>
                <a:highlight>
                  <a:srgbClr val="333333"/>
                </a:highlight>
                <a:latin typeface="Consolas"/>
                <a:ea typeface="Consolas"/>
                <a:cs typeface="Consolas"/>
                <a:sym typeface="Consolas"/>
              </a:rPr>
              <a:t>1</a:t>
            </a:r>
            <a:r>
              <a:rPr lang="en" sz="1100">
                <a:solidFill>
                  <a:srgbClr val="FFFFFF"/>
                </a:solidFill>
                <a:highlight>
                  <a:srgbClr val="333333"/>
                </a:highlight>
                <a:latin typeface="Consolas"/>
                <a:ea typeface="Consolas"/>
                <a:cs typeface="Consolas"/>
                <a:sym typeface="Consolas"/>
              </a:rPr>
              <a:t>);</a:t>
            </a:r>
            <a:br>
              <a:rPr lang="en" sz="1100">
                <a:solidFill>
                  <a:srgbClr val="FFFFFF"/>
                </a:solidFill>
                <a:highlight>
                  <a:srgbClr val="333333"/>
                </a:highlight>
                <a:latin typeface="Consolas"/>
                <a:ea typeface="Consolas"/>
                <a:cs typeface="Consolas"/>
                <a:sym typeface="Consolas"/>
              </a:rPr>
            </a:b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INSERT</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INTO</a:t>
            </a:r>
            <a:r>
              <a:rPr lang="en" sz="1100">
                <a:solidFill>
                  <a:srgbClr val="FFFFFF"/>
                </a:solidFill>
                <a:highlight>
                  <a:srgbClr val="333333"/>
                </a:highlight>
                <a:latin typeface="Consolas"/>
                <a:ea typeface="Consolas"/>
                <a:cs typeface="Consolas"/>
                <a:sym typeface="Consolas"/>
              </a:rPr>
              <a:t> Inventory (item, </a:t>
            </a:r>
            <a:r>
              <a:rPr lang="en" sz="1100">
                <a:solidFill>
                  <a:srgbClr val="FCC28C"/>
                </a:solidFill>
                <a:highlight>
                  <a:srgbClr val="333333"/>
                </a:highlight>
                <a:latin typeface="Consolas"/>
                <a:ea typeface="Consolas"/>
                <a:cs typeface="Consolas"/>
                <a:sym typeface="Consolas"/>
              </a:rPr>
              <a:t>Availability</a:t>
            </a:r>
            <a:r>
              <a:rPr lang="en" sz="1100">
                <a:solidFill>
                  <a:srgbClr val="FFFFFF"/>
                </a:solidFill>
                <a:highlight>
                  <a:srgbClr val="333333"/>
                </a:highlight>
                <a:latin typeface="Consolas"/>
                <a:ea typeface="Consolas"/>
                <a:cs typeface="Consolas"/>
                <a:sym typeface="Consolas"/>
              </a:rPr>
              <a:t>, primaryUser)</a:t>
            </a: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SELECT</a:t>
            </a:r>
            <a:r>
              <a:rPr lang="en" sz="1100">
                <a:solidFill>
                  <a:srgbClr val="FFFFFF"/>
                </a:solidFill>
                <a:highlight>
                  <a:srgbClr val="333333"/>
                </a:highlight>
                <a:latin typeface="Consolas"/>
                <a:ea typeface="Consolas"/>
                <a:cs typeface="Consolas"/>
                <a:sym typeface="Consolas"/>
              </a:rPr>
              <a:t> </a:t>
            </a:r>
            <a:r>
              <a:rPr lang="en" sz="1100">
                <a:solidFill>
                  <a:srgbClr val="A2FCA2"/>
                </a:solidFill>
                <a:highlight>
                  <a:srgbClr val="333333"/>
                </a:highlight>
                <a:latin typeface="Consolas"/>
                <a:ea typeface="Consolas"/>
                <a:cs typeface="Consolas"/>
                <a:sym typeface="Consolas"/>
              </a:rPr>
              <a:t>'contact'</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AS</a:t>
            </a:r>
            <a:r>
              <a:rPr lang="en" sz="1100">
                <a:solidFill>
                  <a:srgbClr val="FFFFFF"/>
                </a:solidFill>
                <a:highlight>
                  <a:srgbClr val="333333"/>
                </a:highlight>
                <a:latin typeface="Consolas"/>
                <a:ea typeface="Consolas"/>
                <a:cs typeface="Consolas"/>
                <a:sym typeface="Consolas"/>
              </a:rPr>
              <a:t> item, </a:t>
            </a:r>
            <a:r>
              <a:rPr lang="en" sz="1100">
                <a:solidFill>
                  <a:srgbClr val="FCC28C"/>
                </a:solidFill>
                <a:highlight>
                  <a:srgbClr val="333333"/>
                </a:highlight>
                <a:latin typeface="Consolas"/>
                <a:ea typeface="Consolas"/>
                <a:cs typeface="Consolas"/>
                <a:sym typeface="Consolas"/>
              </a:rPr>
              <a:t>COUNT</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AS</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Availability</a:t>
            </a:r>
            <a:r>
              <a:rPr lang="en" sz="1100">
                <a:solidFill>
                  <a:srgbClr val="FFFFFF"/>
                </a:solidFill>
                <a:highlight>
                  <a:srgbClr val="333333"/>
                </a:highlight>
                <a:latin typeface="Consolas"/>
                <a:ea typeface="Consolas"/>
                <a:cs typeface="Consolas"/>
                <a:sym typeface="Consolas"/>
              </a:rPr>
              <a:t>, u.Username</a:t>
            </a: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FROM</a:t>
            </a:r>
            <a:r>
              <a:rPr lang="en" sz="1100">
                <a:solidFill>
                  <a:srgbClr val="FFFFFF"/>
                </a:solidFill>
                <a:highlight>
                  <a:srgbClr val="333333"/>
                </a:highlight>
                <a:latin typeface="Consolas"/>
                <a:ea typeface="Consolas"/>
                <a:cs typeface="Consolas"/>
                <a:sym typeface="Consolas"/>
              </a:rPr>
              <a:t> contact c</a:t>
            </a: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JOIN</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user</a:t>
            </a:r>
            <a:r>
              <a:rPr lang="en" sz="1100">
                <a:solidFill>
                  <a:srgbClr val="FFFFFF"/>
                </a:solidFill>
                <a:highlight>
                  <a:srgbClr val="333333"/>
                </a:highlight>
                <a:latin typeface="Consolas"/>
                <a:ea typeface="Consolas"/>
                <a:cs typeface="Consolas"/>
                <a:sym typeface="Consolas"/>
              </a:rPr>
              <a:t> u </a:t>
            </a:r>
            <a:r>
              <a:rPr lang="en" sz="1100">
                <a:solidFill>
                  <a:srgbClr val="FCC28C"/>
                </a:solidFill>
                <a:highlight>
                  <a:srgbClr val="333333"/>
                </a:highlight>
                <a:latin typeface="Consolas"/>
                <a:ea typeface="Consolas"/>
                <a:cs typeface="Consolas"/>
                <a:sym typeface="Consolas"/>
              </a:rPr>
              <a:t>ON</a:t>
            </a:r>
            <a:r>
              <a:rPr lang="en" sz="1100">
                <a:solidFill>
                  <a:srgbClr val="FFFFFF"/>
                </a:solidFill>
                <a:highlight>
                  <a:srgbClr val="333333"/>
                </a:highlight>
                <a:latin typeface="Consolas"/>
                <a:ea typeface="Consolas"/>
                <a:cs typeface="Consolas"/>
                <a:sym typeface="Consolas"/>
              </a:rPr>
              <a:t> c.UserID = u.UserID</a:t>
            </a: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GROUP</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BY</a:t>
            </a:r>
            <a:r>
              <a:rPr lang="en" sz="1100">
                <a:solidFill>
                  <a:srgbClr val="FFFFFF"/>
                </a:solidFill>
                <a:highlight>
                  <a:srgbClr val="333333"/>
                </a:highlight>
                <a:latin typeface="Consolas"/>
                <a:ea typeface="Consolas"/>
                <a:cs typeface="Consolas"/>
                <a:sym typeface="Consolas"/>
              </a:rPr>
              <a:t> u.Username;</a:t>
            </a:r>
            <a:br>
              <a:rPr lang="en" sz="1100">
                <a:solidFill>
                  <a:srgbClr val="FFFFFF"/>
                </a:solidFill>
                <a:highlight>
                  <a:srgbClr val="333333"/>
                </a:highlight>
                <a:latin typeface="Consolas"/>
                <a:ea typeface="Consolas"/>
                <a:cs typeface="Consolas"/>
                <a:sym typeface="Consolas"/>
              </a:rPr>
            </a:b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INSERT</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INTO</a:t>
            </a:r>
            <a:r>
              <a:rPr lang="en" sz="1100">
                <a:solidFill>
                  <a:srgbClr val="FFFFFF"/>
                </a:solidFill>
                <a:highlight>
                  <a:srgbClr val="333333"/>
                </a:highlight>
                <a:latin typeface="Consolas"/>
                <a:ea typeface="Consolas"/>
                <a:cs typeface="Consolas"/>
                <a:sym typeface="Consolas"/>
              </a:rPr>
              <a:t> Inventory (item, </a:t>
            </a:r>
            <a:r>
              <a:rPr lang="en" sz="1100">
                <a:solidFill>
                  <a:srgbClr val="FCC28C"/>
                </a:solidFill>
                <a:highlight>
                  <a:srgbClr val="333333"/>
                </a:highlight>
                <a:latin typeface="Consolas"/>
                <a:ea typeface="Consolas"/>
                <a:cs typeface="Consolas"/>
                <a:sym typeface="Consolas"/>
              </a:rPr>
              <a:t>Availability</a:t>
            </a:r>
            <a:r>
              <a:rPr lang="en" sz="1100">
                <a:solidFill>
                  <a:srgbClr val="FFFFFF"/>
                </a:solidFill>
                <a:highlight>
                  <a:srgbClr val="333333"/>
                </a:highlight>
                <a:latin typeface="Consolas"/>
                <a:ea typeface="Consolas"/>
                <a:cs typeface="Consolas"/>
                <a:sym typeface="Consolas"/>
              </a:rPr>
              <a:t>, primaryUser)</a:t>
            </a: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SELECT</a:t>
            </a:r>
            <a:r>
              <a:rPr lang="en" sz="1100">
                <a:solidFill>
                  <a:srgbClr val="FFFFFF"/>
                </a:solidFill>
                <a:highlight>
                  <a:srgbClr val="333333"/>
                </a:highlight>
                <a:latin typeface="Consolas"/>
                <a:ea typeface="Consolas"/>
                <a:cs typeface="Consolas"/>
                <a:sym typeface="Consolas"/>
              </a:rPr>
              <a:t> </a:t>
            </a:r>
            <a:r>
              <a:rPr lang="en" sz="1100">
                <a:solidFill>
                  <a:srgbClr val="A2FCA2"/>
                </a:solidFill>
                <a:highlight>
                  <a:srgbClr val="333333"/>
                </a:highlight>
                <a:latin typeface="Consolas"/>
                <a:ea typeface="Consolas"/>
                <a:cs typeface="Consolas"/>
                <a:sym typeface="Consolas"/>
              </a:rPr>
              <a:t>'email'</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AS</a:t>
            </a:r>
            <a:r>
              <a:rPr lang="en" sz="1100">
                <a:solidFill>
                  <a:srgbClr val="FFFFFF"/>
                </a:solidFill>
                <a:highlight>
                  <a:srgbClr val="333333"/>
                </a:highlight>
                <a:latin typeface="Consolas"/>
                <a:ea typeface="Consolas"/>
                <a:cs typeface="Consolas"/>
                <a:sym typeface="Consolas"/>
              </a:rPr>
              <a:t> item, </a:t>
            </a:r>
            <a:r>
              <a:rPr lang="en" sz="1100">
                <a:solidFill>
                  <a:srgbClr val="FCC28C"/>
                </a:solidFill>
                <a:highlight>
                  <a:srgbClr val="333333"/>
                </a:highlight>
                <a:latin typeface="Consolas"/>
                <a:ea typeface="Consolas"/>
                <a:cs typeface="Consolas"/>
                <a:sym typeface="Consolas"/>
              </a:rPr>
              <a:t>COUNT</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AS</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Availability</a:t>
            </a:r>
            <a:r>
              <a:rPr lang="en" sz="1100">
                <a:solidFill>
                  <a:srgbClr val="FFFFFF"/>
                </a:solidFill>
                <a:highlight>
                  <a:srgbClr val="333333"/>
                </a:highlight>
                <a:latin typeface="Consolas"/>
                <a:ea typeface="Consolas"/>
                <a:cs typeface="Consolas"/>
                <a:sym typeface="Consolas"/>
              </a:rPr>
              <a:t>, u.Username</a:t>
            </a: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FROM</a:t>
            </a:r>
            <a:r>
              <a:rPr lang="en" sz="1100">
                <a:solidFill>
                  <a:srgbClr val="FFFFFF"/>
                </a:solidFill>
                <a:highlight>
                  <a:srgbClr val="333333"/>
                </a:highlight>
                <a:latin typeface="Consolas"/>
                <a:ea typeface="Consolas"/>
                <a:cs typeface="Consolas"/>
                <a:sym typeface="Consolas"/>
              </a:rPr>
              <a:t> email e</a:t>
            </a: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JOIN</a:t>
            </a:r>
            <a:r>
              <a:rPr lang="en" sz="1100">
                <a:solidFill>
                  <a:srgbClr val="FFFFFF"/>
                </a:solidFill>
                <a:highlight>
                  <a:srgbClr val="333333"/>
                </a:highlight>
                <a:latin typeface="Consolas"/>
                <a:ea typeface="Consolas"/>
                <a:cs typeface="Consolas"/>
                <a:sym typeface="Consolas"/>
              </a:rPr>
              <a:t> contact c </a:t>
            </a:r>
            <a:r>
              <a:rPr lang="en" sz="1100">
                <a:solidFill>
                  <a:srgbClr val="FCC28C"/>
                </a:solidFill>
                <a:highlight>
                  <a:srgbClr val="333333"/>
                </a:highlight>
                <a:latin typeface="Consolas"/>
                <a:ea typeface="Consolas"/>
                <a:cs typeface="Consolas"/>
                <a:sym typeface="Consolas"/>
              </a:rPr>
              <a:t>ON</a:t>
            </a:r>
            <a:r>
              <a:rPr lang="en" sz="1100">
                <a:solidFill>
                  <a:srgbClr val="FFFFFF"/>
                </a:solidFill>
                <a:highlight>
                  <a:srgbClr val="333333"/>
                </a:highlight>
                <a:latin typeface="Consolas"/>
                <a:ea typeface="Consolas"/>
                <a:cs typeface="Consolas"/>
                <a:sym typeface="Consolas"/>
              </a:rPr>
              <a:t> e.ContactID = c.ContactID</a:t>
            </a: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JOIN</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user</a:t>
            </a:r>
            <a:r>
              <a:rPr lang="en" sz="1100">
                <a:solidFill>
                  <a:srgbClr val="FFFFFF"/>
                </a:solidFill>
                <a:highlight>
                  <a:srgbClr val="333333"/>
                </a:highlight>
                <a:latin typeface="Consolas"/>
                <a:ea typeface="Consolas"/>
                <a:cs typeface="Consolas"/>
                <a:sym typeface="Consolas"/>
              </a:rPr>
              <a:t> u </a:t>
            </a:r>
            <a:r>
              <a:rPr lang="en" sz="1100">
                <a:solidFill>
                  <a:srgbClr val="FCC28C"/>
                </a:solidFill>
                <a:highlight>
                  <a:srgbClr val="333333"/>
                </a:highlight>
                <a:latin typeface="Consolas"/>
                <a:ea typeface="Consolas"/>
                <a:cs typeface="Consolas"/>
                <a:sym typeface="Consolas"/>
              </a:rPr>
              <a:t>ON</a:t>
            </a:r>
            <a:r>
              <a:rPr lang="en" sz="1100">
                <a:solidFill>
                  <a:srgbClr val="FFFFFF"/>
                </a:solidFill>
                <a:highlight>
                  <a:srgbClr val="333333"/>
                </a:highlight>
                <a:latin typeface="Consolas"/>
                <a:ea typeface="Consolas"/>
                <a:cs typeface="Consolas"/>
                <a:sym typeface="Consolas"/>
              </a:rPr>
              <a:t> c.UserID = u.UserID</a:t>
            </a: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GROUP</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BY</a:t>
            </a:r>
            <a:r>
              <a:rPr lang="en" sz="1100">
                <a:solidFill>
                  <a:srgbClr val="FFFFFF"/>
                </a:solidFill>
                <a:highlight>
                  <a:srgbClr val="333333"/>
                </a:highlight>
                <a:latin typeface="Consolas"/>
                <a:ea typeface="Consolas"/>
                <a:cs typeface="Consolas"/>
                <a:sym typeface="Consolas"/>
              </a:rPr>
              <a:t> u.Username;</a:t>
            </a:r>
            <a:br>
              <a:rPr lang="en" sz="1100">
                <a:solidFill>
                  <a:srgbClr val="FFFFFF"/>
                </a:solidFill>
                <a:highlight>
                  <a:srgbClr val="333333"/>
                </a:highlight>
                <a:latin typeface="Consolas"/>
                <a:ea typeface="Consolas"/>
                <a:cs typeface="Consolas"/>
                <a:sym typeface="Consolas"/>
              </a:rPr>
            </a:b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INSERT</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INTO</a:t>
            </a:r>
            <a:r>
              <a:rPr lang="en" sz="1100">
                <a:solidFill>
                  <a:srgbClr val="FFFFFF"/>
                </a:solidFill>
                <a:highlight>
                  <a:srgbClr val="333333"/>
                </a:highlight>
                <a:latin typeface="Consolas"/>
                <a:ea typeface="Consolas"/>
                <a:cs typeface="Consolas"/>
                <a:sym typeface="Consolas"/>
              </a:rPr>
              <a:t> Inventory (item, </a:t>
            </a:r>
            <a:r>
              <a:rPr lang="en" sz="1100">
                <a:solidFill>
                  <a:srgbClr val="FCC28C"/>
                </a:solidFill>
                <a:highlight>
                  <a:srgbClr val="333333"/>
                </a:highlight>
                <a:latin typeface="Consolas"/>
                <a:ea typeface="Consolas"/>
                <a:cs typeface="Consolas"/>
                <a:sym typeface="Consolas"/>
              </a:rPr>
              <a:t>Availability</a:t>
            </a:r>
            <a:r>
              <a:rPr lang="en" sz="1100">
                <a:solidFill>
                  <a:srgbClr val="FFFFFF"/>
                </a:solidFill>
                <a:highlight>
                  <a:srgbClr val="333333"/>
                </a:highlight>
                <a:latin typeface="Consolas"/>
                <a:ea typeface="Consolas"/>
                <a:cs typeface="Consolas"/>
                <a:sym typeface="Consolas"/>
              </a:rPr>
              <a:t>, primaryUser)</a:t>
            </a: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SELECT</a:t>
            </a:r>
            <a:r>
              <a:rPr lang="en" sz="1100">
                <a:solidFill>
                  <a:srgbClr val="FFFFFF"/>
                </a:solidFill>
                <a:highlight>
                  <a:srgbClr val="333333"/>
                </a:highlight>
                <a:latin typeface="Consolas"/>
                <a:ea typeface="Consolas"/>
                <a:cs typeface="Consolas"/>
                <a:sym typeface="Consolas"/>
              </a:rPr>
              <a:t> </a:t>
            </a:r>
            <a:r>
              <a:rPr lang="en" sz="1100">
                <a:solidFill>
                  <a:srgbClr val="A2FCA2"/>
                </a:solidFill>
                <a:highlight>
                  <a:srgbClr val="333333"/>
                </a:highlight>
                <a:latin typeface="Consolas"/>
                <a:ea typeface="Consolas"/>
                <a:cs typeface="Consolas"/>
                <a:sym typeface="Consolas"/>
              </a:rPr>
              <a:t>'meeting'</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AS</a:t>
            </a:r>
            <a:r>
              <a:rPr lang="en" sz="1100">
                <a:solidFill>
                  <a:srgbClr val="FFFFFF"/>
                </a:solidFill>
                <a:highlight>
                  <a:srgbClr val="333333"/>
                </a:highlight>
                <a:latin typeface="Consolas"/>
                <a:ea typeface="Consolas"/>
                <a:cs typeface="Consolas"/>
                <a:sym typeface="Consolas"/>
              </a:rPr>
              <a:t> item, </a:t>
            </a:r>
            <a:r>
              <a:rPr lang="en" sz="1100">
                <a:solidFill>
                  <a:srgbClr val="FCC28C"/>
                </a:solidFill>
                <a:highlight>
                  <a:srgbClr val="333333"/>
                </a:highlight>
                <a:latin typeface="Consolas"/>
                <a:ea typeface="Consolas"/>
                <a:cs typeface="Consolas"/>
                <a:sym typeface="Consolas"/>
              </a:rPr>
              <a:t>COUNT</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AS</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Availability</a:t>
            </a:r>
            <a:r>
              <a:rPr lang="en" sz="1100">
                <a:solidFill>
                  <a:srgbClr val="FFFFFF"/>
                </a:solidFill>
                <a:highlight>
                  <a:srgbClr val="333333"/>
                </a:highlight>
                <a:latin typeface="Consolas"/>
                <a:ea typeface="Consolas"/>
                <a:cs typeface="Consolas"/>
                <a:sym typeface="Consolas"/>
              </a:rPr>
              <a:t>, u.Username</a:t>
            </a: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FROM</a:t>
            </a:r>
            <a:r>
              <a:rPr lang="en" sz="1100">
                <a:solidFill>
                  <a:srgbClr val="FFFFFF"/>
                </a:solidFill>
                <a:highlight>
                  <a:srgbClr val="333333"/>
                </a:highlight>
                <a:latin typeface="Consolas"/>
                <a:ea typeface="Consolas"/>
                <a:cs typeface="Consolas"/>
                <a:sym typeface="Consolas"/>
              </a:rPr>
              <a:t> meeting m</a:t>
            </a: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JOIN</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user</a:t>
            </a:r>
            <a:r>
              <a:rPr lang="en" sz="1100">
                <a:solidFill>
                  <a:srgbClr val="FFFFFF"/>
                </a:solidFill>
                <a:highlight>
                  <a:srgbClr val="333333"/>
                </a:highlight>
                <a:latin typeface="Consolas"/>
                <a:ea typeface="Consolas"/>
                <a:cs typeface="Consolas"/>
                <a:sym typeface="Consolas"/>
              </a:rPr>
              <a:t> u </a:t>
            </a:r>
            <a:r>
              <a:rPr lang="en" sz="1100">
                <a:solidFill>
                  <a:srgbClr val="FCC28C"/>
                </a:solidFill>
                <a:highlight>
                  <a:srgbClr val="333333"/>
                </a:highlight>
                <a:latin typeface="Consolas"/>
                <a:ea typeface="Consolas"/>
                <a:cs typeface="Consolas"/>
                <a:sym typeface="Consolas"/>
              </a:rPr>
              <a:t>ON</a:t>
            </a:r>
            <a:r>
              <a:rPr lang="en" sz="1100">
                <a:solidFill>
                  <a:srgbClr val="FFFFFF"/>
                </a:solidFill>
                <a:highlight>
                  <a:srgbClr val="333333"/>
                </a:highlight>
                <a:latin typeface="Consolas"/>
                <a:ea typeface="Consolas"/>
                <a:cs typeface="Consolas"/>
                <a:sym typeface="Consolas"/>
              </a:rPr>
              <a:t> m.UserID = u.UserID</a:t>
            </a: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GROUP</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BY</a:t>
            </a:r>
            <a:r>
              <a:rPr lang="en" sz="1100">
                <a:solidFill>
                  <a:srgbClr val="FFFFFF"/>
                </a:solidFill>
                <a:highlight>
                  <a:srgbClr val="333333"/>
                </a:highlight>
                <a:latin typeface="Consolas"/>
                <a:ea typeface="Consolas"/>
                <a:cs typeface="Consolas"/>
                <a:sym typeface="Consolas"/>
              </a:rPr>
              <a:t> u.Username;</a:t>
            </a:r>
            <a:endParaRPr/>
          </a:p>
        </p:txBody>
      </p:sp>
      <p:sp>
        <p:nvSpPr>
          <p:cNvPr id="501" name="Google Shape;501;p72"/>
          <p:cNvSpPr txBox="1"/>
          <p:nvPr/>
        </p:nvSpPr>
        <p:spPr>
          <a:xfrm>
            <a:off x="4526475" y="3253950"/>
            <a:ext cx="4617600" cy="1559100"/>
          </a:xfrm>
          <a:prstGeom prst="rect">
            <a:avLst/>
          </a:prstGeom>
          <a:solidFill>
            <a:srgbClr val="2B2B2B"/>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FCC28C"/>
                </a:solidFill>
                <a:highlight>
                  <a:srgbClr val="333333"/>
                </a:highlight>
                <a:latin typeface="Consolas"/>
                <a:ea typeface="Consolas"/>
                <a:cs typeface="Consolas"/>
                <a:sym typeface="Consolas"/>
              </a:rPr>
              <a:t>SELECT</a:t>
            </a:r>
            <a:r>
              <a:rPr lang="en" sz="800">
                <a:solidFill>
                  <a:srgbClr val="FFFFFF"/>
                </a:solidFill>
                <a:highlight>
                  <a:srgbClr val="333333"/>
                </a:highlight>
                <a:latin typeface="Consolas"/>
                <a:ea typeface="Consolas"/>
                <a:cs typeface="Consolas"/>
                <a:sym typeface="Consolas"/>
              </a:rPr>
              <a:t> </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I.itemID,</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I.item,</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I.Availability,</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T.FailedAttempts,</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T.SuccessfulAttempts</a:t>
            </a:r>
            <a:br>
              <a:rPr lang="en" sz="800">
                <a:solidFill>
                  <a:srgbClr val="FFFFFF"/>
                </a:solidFill>
                <a:highlight>
                  <a:srgbClr val="333333"/>
                </a:highlight>
                <a:latin typeface="Consolas"/>
                <a:ea typeface="Consolas"/>
                <a:cs typeface="Consolas"/>
                <a:sym typeface="Consolas"/>
              </a:rPr>
            </a:br>
            <a:r>
              <a:rPr lang="en" sz="800">
                <a:solidFill>
                  <a:srgbClr val="FCC28C"/>
                </a:solidFill>
                <a:highlight>
                  <a:srgbClr val="333333"/>
                </a:highlight>
                <a:latin typeface="Consolas"/>
                <a:ea typeface="Consolas"/>
                <a:cs typeface="Consolas"/>
                <a:sym typeface="Consolas"/>
              </a:rPr>
              <a:t>FROM</a:t>
            </a:r>
            <a:r>
              <a:rPr lang="en" sz="800">
                <a:solidFill>
                  <a:srgbClr val="FFFFFF"/>
                </a:solidFill>
                <a:highlight>
                  <a:srgbClr val="333333"/>
                </a:highlight>
                <a:latin typeface="Consolas"/>
                <a:ea typeface="Consolas"/>
                <a:cs typeface="Consolas"/>
                <a:sym typeface="Consolas"/>
              </a:rPr>
              <a:t> Inventory I</a:t>
            </a:r>
            <a:br>
              <a:rPr lang="en" sz="800">
                <a:solidFill>
                  <a:srgbClr val="FFFFFF"/>
                </a:solidFill>
                <a:highlight>
                  <a:srgbClr val="333333"/>
                </a:highlight>
                <a:latin typeface="Consolas"/>
                <a:ea typeface="Consolas"/>
                <a:cs typeface="Consolas"/>
                <a:sym typeface="Consolas"/>
              </a:rPr>
            </a:br>
            <a:r>
              <a:rPr lang="en" sz="800">
                <a:solidFill>
                  <a:srgbClr val="FCC28C"/>
                </a:solidFill>
                <a:highlight>
                  <a:srgbClr val="333333"/>
                </a:highlight>
                <a:latin typeface="Consolas"/>
                <a:ea typeface="Consolas"/>
                <a:cs typeface="Consolas"/>
                <a:sym typeface="Consolas"/>
              </a:rPr>
              <a:t>JOIN</a:t>
            </a:r>
            <a:r>
              <a:rPr lang="en" sz="800">
                <a:solidFill>
                  <a:srgbClr val="FFFFFF"/>
                </a:solidFill>
                <a:highlight>
                  <a:srgbClr val="333333"/>
                </a:highlight>
                <a:latin typeface="Consolas"/>
                <a:ea typeface="Consolas"/>
                <a:cs typeface="Consolas"/>
                <a:sym typeface="Consolas"/>
              </a:rPr>
              <a:t> Trush T </a:t>
            </a:r>
            <a:r>
              <a:rPr lang="en" sz="800">
                <a:solidFill>
                  <a:srgbClr val="FCC28C"/>
                </a:solidFill>
                <a:highlight>
                  <a:srgbClr val="333333"/>
                </a:highlight>
                <a:latin typeface="Consolas"/>
                <a:ea typeface="Consolas"/>
                <a:cs typeface="Consolas"/>
                <a:sym typeface="Consolas"/>
              </a:rPr>
              <a:t>ON</a:t>
            </a:r>
            <a:r>
              <a:rPr lang="en" sz="800">
                <a:solidFill>
                  <a:srgbClr val="FFFFFF"/>
                </a:solidFill>
                <a:highlight>
                  <a:srgbClr val="333333"/>
                </a:highlight>
                <a:latin typeface="Consolas"/>
                <a:ea typeface="Consolas"/>
                <a:cs typeface="Consolas"/>
                <a:sym typeface="Consolas"/>
              </a:rPr>
              <a:t> I.primaryUser = T.username;</a:t>
            </a:r>
            <a:br>
              <a:rPr lang="en" sz="800">
                <a:solidFill>
                  <a:srgbClr val="FFFFFF"/>
                </a:solidFill>
                <a:highlight>
                  <a:srgbClr val="333333"/>
                </a:highlight>
                <a:latin typeface="Consolas"/>
                <a:ea typeface="Consolas"/>
                <a:cs typeface="Consolas"/>
                <a:sym typeface="Consolas"/>
              </a:rPr>
            </a:br>
            <a:r>
              <a:rPr lang="en" sz="800">
                <a:solidFill>
                  <a:srgbClr val="888888"/>
                </a:solidFill>
                <a:highlight>
                  <a:srgbClr val="333333"/>
                </a:highlight>
                <a:latin typeface="Consolas"/>
                <a:ea typeface="Consolas"/>
                <a:cs typeface="Consolas"/>
                <a:sym typeface="Consolas"/>
              </a:rPr>
              <a:t>-- But as the Trush table engine is BLACKHOLE, the select will return an empty result</a:t>
            </a:r>
            <a:endParaRPr sz="800">
              <a:solidFill>
                <a:schemeClr val="accent3"/>
              </a:solidFill>
              <a:latin typeface="Average"/>
              <a:ea typeface="Average"/>
              <a:cs typeface="Average"/>
              <a:sym typeface="Average"/>
            </a:endParaRPr>
          </a:p>
        </p:txBody>
      </p:sp>
      <p:cxnSp>
        <p:nvCxnSpPr>
          <p:cNvPr id="502" name="Google Shape;502;p72"/>
          <p:cNvCxnSpPr/>
          <p:nvPr/>
        </p:nvCxnSpPr>
        <p:spPr>
          <a:xfrm flipH="1" rot="10800000">
            <a:off x="-78525" y="3439400"/>
            <a:ext cx="4605000" cy="2310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transactions </a:t>
            </a:r>
            <a:endParaRPr/>
          </a:p>
        </p:txBody>
      </p:sp>
      <p:sp>
        <p:nvSpPr>
          <p:cNvPr id="508" name="Google Shape;508;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The transaction is done over 4 operational steps: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Get the target user ID.</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 cursor is used to iterate over rows in the Inventory table, which contains table names (item) tied to a specific user</a:t>
            </a:r>
            <a:endParaRPr>
              <a:solidFill>
                <a:schemeClr val="dk1"/>
              </a:solidFill>
            </a:endParaRPr>
          </a:p>
          <a:p>
            <a:pPr indent="-317500" lvl="2" marL="1371600" rtl="0" algn="l">
              <a:spcBef>
                <a:spcPts val="0"/>
              </a:spcBef>
              <a:spcAft>
                <a:spcPts val="0"/>
              </a:spcAft>
              <a:buClr>
                <a:schemeClr val="dk1"/>
              </a:buClr>
              <a:buSzPts val="1400"/>
              <a:buChar char="■"/>
            </a:pPr>
            <a:r>
              <a:rPr lang="en">
                <a:solidFill>
                  <a:schemeClr val="dk1"/>
                </a:solidFill>
              </a:rPr>
              <a:t>For each of these dynamic table names, it constructs and executes a DELETE statement using the prepared statement feature</a:t>
            </a:r>
            <a:endParaRPr>
              <a:solidFill>
                <a:schemeClr val="dk1"/>
              </a:solidFill>
            </a:endParaRPr>
          </a:p>
          <a:p>
            <a:pPr indent="-317500" lvl="2" marL="1371600" rtl="0" algn="l">
              <a:spcBef>
                <a:spcPts val="0"/>
              </a:spcBef>
              <a:spcAft>
                <a:spcPts val="0"/>
              </a:spcAft>
              <a:buClr>
                <a:schemeClr val="dk1"/>
              </a:buClr>
              <a:buSzPts val="1400"/>
              <a:buChar char="■"/>
            </a:pPr>
            <a:r>
              <a:rPr lang="en">
                <a:solidFill>
                  <a:schemeClr val="dk1"/>
                </a:solidFill>
              </a:rPr>
              <a:t>Allows deleting of user-related data from various tables that are not statically named in the procedure.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The entries are deleted</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Delete statements for Inventory and User are completed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Only if all operations succeed, the changes are committed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This transaction improves our database security because if any part fails before this, no changes are persisted</a:t>
            </a:r>
            <a:endParaRPr>
              <a:solidFill>
                <a:schemeClr val="dk1"/>
              </a:solidFill>
            </a:endParaRPr>
          </a:p>
        </p:txBody>
      </p:sp>
      <p:sp>
        <p:nvSpPr>
          <p:cNvPr id="509" name="Google Shape;509;p7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transactions </a:t>
            </a:r>
            <a:endParaRPr/>
          </a:p>
        </p:txBody>
      </p:sp>
      <p:sp>
        <p:nvSpPr>
          <p:cNvPr id="515" name="Google Shape;515;p74"/>
          <p:cNvSpPr txBox="1"/>
          <p:nvPr>
            <p:ph idx="1" type="body"/>
          </p:nvPr>
        </p:nvSpPr>
        <p:spPr>
          <a:xfrm>
            <a:off x="311700" y="1095175"/>
            <a:ext cx="4318500" cy="3858300"/>
          </a:xfrm>
          <a:prstGeom prst="rect">
            <a:avLst/>
          </a:prstGeom>
          <a:solidFill>
            <a:srgbClr val="2B2B2B"/>
          </a:solidFill>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050">
                <a:solidFill>
                  <a:srgbClr val="FFFFFF"/>
                </a:solidFill>
                <a:highlight>
                  <a:srgbClr val="333333"/>
                </a:highlight>
                <a:latin typeface="Consolas"/>
                <a:ea typeface="Consolas"/>
                <a:cs typeface="Consolas"/>
                <a:sym typeface="Consolas"/>
              </a:rPr>
              <a:t>DELIMITER $$</a:t>
            </a:r>
            <a:br>
              <a:rPr lang="en" sz="1050">
                <a:solidFill>
                  <a:srgbClr val="FFFFFF"/>
                </a:solidFill>
                <a:highlight>
                  <a:srgbClr val="333333"/>
                </a:highlight>
                <a:latin typeface="Consolas"/>
                <a:ea typeface="Consolas"/>
                <a:cs typeface="Consolas"/>
                <a:sym typeface="Consolas"/>
              </a:rPr>
            </a:br>
            <a:br>
              <a:rPr lang="en" sz="1050">
                <a:solidFill>
                  <a:srgbClr val="FFFFFF"/>
                </a:solidFill>
                <a:highlight>
                  <a:srgbClr val="333333"/>
                </a:highlight>
                <a:latin typeface="Consolas"/>
                <a:ea typeface="Consolas"/>
                <a:cs typeface="Consolas"/>
                <a:sym typeface="Consolas"/>
              </a:rPr>
            </a:br>
            <a:r>
              <a:rPr lang="en" sz="1050">
                <a:solidFill>
                  <a:srgbClr val="FCC28C"/>
                </a:solidFill>
                <a:highlight>
                  <a:srgbClr val="333333"/>
                </a:highlight>
                <a:latin typeface="Consolas"/>
                <a:ea typeface="Consolas"/>
                <a:cs typeface="Consolas"/>
                <a:sym typeface="Consolas"/>
              </a:rPr>
              <a:t>CREATE</a:t>
            </a: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PROCEDURE</a:t>
            </a:r>
            <a:r>
              <a:rPr lang="en" sz="1050">
                <a:solidFill>
                  <a:srgbClr val="FFFFFF"/>
                </a:solidFill>
                <a:highlight>
                  <a:srgbClr val="333333"/>
                </a:highlight>
                <a:latin typeface="Consolas"/>
                <a:ea typeface="Consolas"/>
                <a:cs typeface="Consolas"/>
                <a:sym typeface="Consolas"/>
              </a:rPr>
              <a:t> DeleteUserData(</a:t>
            </a:r>
            <a:r>
              <a:rPr lang="en" sz="1050">
                <a:solidFill>
                  <a:srgbClr val="FCC28C"/>
                </a:solidFill>
                <a:highlight>
                  <a:srgbClr val="333333"/>
                </a:highlight>
                <a:latin typeface="Consolas"/>
                <a:ea typeface="Consolas"/>
                <a:cs typeface="Consolas"/>
                <a:sym typeface="Consolas"/>
              </a:rPr>
              <a:t>IN</a:t>
            </a:r>
            <a:r>
              <a:rPr lang="en" sz="1050">
                <a:solidFill>
                  <a:srgbClr val="FFFFFF"/>
                </a:solidFill>
                <a:highlight>
                  <a:srgbClr val="333333"/>
                </a:highlight>
                <a:latin typeface="Consolas"/>
                <a:ea typeface="Consolas"/>
                <a:cs typeface="Consolas"/>
                <a:sym typeface="Consolas"/>
              </a:rPr>
              <a:t> target_username </a:t>
            </a:r>
            <a:r>
              <a:rPr lang="en" sz="1050">
                <a:solidFill>
                  <a:srgbClr val="FFFFAA"/>
                </a:solidFill>
                <a:highlight>
                  <a:srgbClr val="333333"/>
                </a:highlight>
                <a:latin typeface="Consolas"/>
                <a:ea typeface="Consolas"/>
                <a:cs typeface="Consolas"/>
                <a:sym typeface="Consolas"/>
              </a:rPr>
              <a:t>VARCHAR</a:t>
            </a:r>
            <a:r>
              <a:rPr lang="en" sz="1050">
                <a:solidFill>
                  <a:srgbClr val="FFFFFF"/>
                </a:solidFill>
                <a:highlight>
                  <a:srgbClr val="333333"/>
                </a:highlight>
                <a:latin typeface="Consolas"/>
                <a:ea typeface="Consolas"/>
                <a:cs typeface="Consolas"/>
                <a:sym typeface="Consolas"/>
              </a:rPr>
              <a:t>(</a:t>
            </a:r>
            <a:r>
              <a:rPr lang="en" sz="1050">
                <a:solidFill>
                  <a:srgbClr val="D36363"/>
                </a:solidFill>
                <a:highlight>
                  <a:srgbClr val="333333"/>
                </a:highlight>
                <a:latin typeface="Consolas"/>
                <a:ea typeface="Consolas"/>
                <a:cs typeface="Consolas"/>
                <a:sym typeface="Consolas"/>
              </a:rPr>
              <a:t>50</a:t>
            </a:r>
            <a:r>
              <a:rPr lang="en" sz="1050">
                <a:solidFill>
                  <a:srgbClr val="FFFFFF"/>
                </a:solidFill>
                <a:highlight>
                  <a:srgbClr val="333333"/>
                </a:highlight>
                <a:latin typeface="Consolas"/>
                <a:ea typeface="Consolas"/>
                <a:cs typeface="Consolas"/>
                <a:sym typeface="Consolas"/>
              </a:rPr>
              <a:t>))</a:t>
            </a:r>
            <a:br>
              <a:rPr lang="en" sz="1050">
                <a:solidFill>
                  <a:srgbClr val="FFFFFF"/>
                </a:solidFill>
                <a:highlight>
                  <a:srgbClr val="333333"/>
                </a:highlight>
                <a:latin typeface="Consolas"/>
                <a:ea typeface="Consolas"/>
                <a:cs typeface="Consolas"/>
                <a:sym typeface="Consolas"/>
              </a:rPr>
            </a:br>
            <a:r>
              <a:rPr lang="en" sz="1050">
                <a:solidFill>
                  <a:srgbClr val="FCC28C"/>
                </a:solidFill>
                <a:highlight>
                  <a:srgbClr val="333333"/>
                </a:highlight>
                <a:latin typeface="Consolas"/>
                <a:ea typeface="Consolas"/>
                <a:cs typeface="Consolas"/>
                <a:sym typeface="Consolas"/>
              </a:rPr>
              <a:t>BEGIN</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DECLARE</a:t>
            </a:r>
            <a:r>
              <a:rPr lang="en" sz="1050">
                <a:solidFill>
                  <a:srgbClr val="FFFFFF"/>
                </a:solidFill>
                <a:highlight>
                  <a:srgbClr val="333333"/>
                </a:highlight>
                <a:latin typeface="Consolas"/>
                <a:ea typeface="Consolas"/>
                <a:cs typeface="Consolas"/>
                <a:sym typeface="Consolas"/>
              </a:rPr>
              <a:t> done </a:t>
            </a:r>
            <a:r>
              <a:rPr lang="en" sz="1050">
                <a:solidFill>
                  <a:srgbClr val="FFFFAA"/>
                </a:solidFill>
                <a:highlight>
                  <a:srgbClr val="333333"/>
                </a:highlight>
                <a:latin typeface="Consolas"/>
                <a:ea typeface="Consolas"/>
                <a:cs typeface="Consolas"/>
                <a:sym typeface="Consolas"/>
              </a:rPr>
              <a:t>INT</a:t>
            </a: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DEFAULT</a:t>
            </a: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FALSE</a:t>
            </a:r>
            <a:r>
              <a:rPr lang="en" sz="1050">
                <a:solidFill>
                  <a:srgbClr val="FFFFFF"/>
                </a:solidFill>
                <a:highlight>
                  <a:srgbClr val="333333"/>
                </a:highlight>
                <a:latin typeface="Consolas"/>
                <a:ea typeface="Consolas"/>
                <a:cs typeface="Consolas"/>
                <a:sym typeface="Consolas"/>
              </a:rPr>
              <a:t>;</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DECLARE</a:t>
            </a:r>
            <a:r>
              <a:rPr lang="en" sz="1050">
                <a:solidFill>
                  <a:srgbClr val="FFFFFF"/>
                </a:solidFill>
                <a:highlight>
                  <a:srgbClr val="333333"/>
                </a:highlight>
                <a:latin typeface="Consolas"/>
                <a:ea typeface="Consolas"/>
                <a:cs typeface="Consolas"/>
                <a:sym typeface="Consolas"/>
              </a:rPr>
              <a:t> tbl_name </a:t>
            </a:r>
            <a:r>
              <a:rPr lang="en" sz="1050">
                <a:solidFill>
                  <a:srgbClr val="FFFFAA"/>
                </a:solidFill>
                <a:highlight>
                  <a:srgbClr val="333333"/>
                </a:highlight>
                <a:latin typeface="Consolas"/>
                <a:ea typeface="Consolas"/>
                <a:cs typeface="Consolas"/>
                <a:sym typeface="Consolas"/>
              </a:rPr>
              <a:t>VARCHAR</a:t>
            </a:r>
            <a:r>
              <a:rPr lang="en" sz="1050">
                <a:solidFill>
                  <a:srgbClr val="FFFFFF"/>
                </a:solidFill>
                <a:highlight>
                  <a:srgbClr val="333333"/>
                </a:highlight>
                <a:latin typeface="Consolas"/>
                <a:ea typeface="Consolas"/>
                <a:cs typeface="Consolas"/>
                <a:sym typeface="Consolas"/>
              </a:rPr>
              <a:t>(</a:t>
            </a:r>
            <a:r>
              <a:rPr lang="en" sz="1050">
                <a:solidFill>
                  <a:srgbClr val="D36363"/>
                </a:solidFill>
                <a:highlight>
                  <a:srgbClr val="333333"/>
                </a:highlight>
                <a:latin typeface="Consolas"/>
                <a:ea typeface="Consolas"/>
                <a:cs typeface="Consolas"/>
                <a:sym typeface="Consolas"/>
              </a:rPr>
              <a:t>100</a:t>
            </a:r>
            <a:r>
              <a:rPr lang="en" sz="1050">
                <a:solidFill>
                  <a:srgbClr val="FFFFFF"/>
                </a:solidFill>
                <a:highlight>
                  <a:srgbClr val="333333"/>
                </a:highlight>
                <a:latin typeface="Consolas"/>
                <a:ea typeface="Consolas"/>
                <a:cs typeface="Consolas"/>
                <a:sym typeface="Consolas"/>
              </a:rPr>
              <a:t>);</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DECLARE</a:t>
            </a:r>
            <a:r>
              <a:rPr lang="en" sz="1050">
                <a:solidFill>
                  <a:srgbClr val="FFFFFF"/>
                </a:solidFill>
                <a:highlight>
                  <a:srgbClr val="333333"/>
                </a:highlight>
                <a:latin typeface="Consolas"/>
                <a:ea typeface="Consolas"/>
                <a:cs typeface="Consolas"/>
                <a:sym typeface="Consolas"/>
              </a:rPr>
              <a:t> user_id </a:t>
            </a:r>
            <a:r>
              <a:rPr lang="en" sz="1050">
                <a:solidFill>
                  <a:srgbClr val="FFFFAA"/>
                </a:solidFill>
                <a:highlight>
                  <a:srgbClr val="333333"/>
                </a:highlight>
                <a:latin typeface="Consolas"/>
                <a:ea typeface="Consolas"/>
                <a:cs typeface="Consolas"/>
                <a:sym typeface="Consolas"/>
              </a:rPr>
              <a:t>INT</a:t>
            </a:r>
            <a:r>
              <a:rPr lang="en" sz="1050">
                <a:solidFill>
                  <a:srgbClr val="FFFFFF"/>
                </a:solidFill>
                <a:highlight>
                  <a:srgbClr val="333333"/>
                </a:highlight>
                <a:latin typeface="Consolas"/>
                <a:ea typeface="Consolas"/>
                <a:cs typeface="Consolas"/>
                <a:sym typeface="Consolas"/>
              </a:rPr>
              <a:t>;</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DECLARE</a:t>
            </a:r>
            <a:r>
              <a:rPr lang="en" sz="1050">
                <a:solidFill>
                  <a:srgbClr val="FFFFFF"/>
                </a:solidFill>
                <a:highlight>
                  <a:srgbClr val="333333"/>
                </a:highlight>
                <a:latin typeface="Consolas"/>
                <a:ea typeface="Consolas"/>
                <a:cs typeface="Consolas"/>
                <a:sym typeface="Consolas"/>
              </a:rPr>
              <a:t> cur </a:t>
            </a:r>
            <a:r>
              <a:rPr lang="en" sz="1050">
                <a:solidFill>
                  <a:srgbClr val="FCC28C"/>
                </a:solidFill>
                <a:highlight>
                  <a:srgbClr val="333333"/>
                </a:highlight>
                <a:latin typeface="Consolas"/>
                <a:ea typeface="Consolas"/>
                <a:cs typeface="Consolas"/>
                <a:sym typeface="Consolas"/>
              </a:rPr>
              <a:t>CURSOR</a:t>
            </a: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FOR</a:t>
            </a:r>
            <a:r>
              <a:rPr lang="en" sz="1050">
                <a:solidFill>
                  <a:srgbClr val="FFFFFF"/>
                </a:solidFill>
                <a:highlight>
                  <a:srgbClr val="333333"/>
                </a:highlight>
                <a:latin typeface="Consolas"/>
                <a:ea typeface="Consolas"/>
                <a:cs typeface="Consolas"/>
                <a:sym typeface="Consolas"/>
              </a:rPr>
              <a:t> </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SELECT</a:t>
            </a:r>
            <a:r>
              <a:rPr lang="en" sz="1050">
                <a:solidFill>
                  <a:srgbClr val="FFFFFF"/>
                </a:solidFill>
                <a:highlight>
                  <a:srgbClr val="333333"/>
                </a:highlight>
                <a:latin typeface="Consolas"/>
                <a:ea typeface="Consolas"/>
                <a:cs typeface="Consolas"/>
                <a:sym typeface="Consolas"/>
              </a:rPr>
              <a:t> item </a:t>
            </a:r>
            <a:r>
              <a:rPr lang="en" sz="1050">
                <a:solidFill>
                  <a:srgbClr val="FCC28C"/>
                </a:solidFill>
                <a:highlight>
                  <a:srgbClr val="333333"/>
                </a:highlight>
                <a:latin typeface="Consolas"/>
                <a:ea typeface="Consolas"/>
                <a:cs typeface="Consolas"/>
                <a:sym typeface="Consolas"/>
              </a:rPr>
              <a:t>FROM</a:t>
            </a:r>
            <a:r>
              <a:rPr lang="en" sz="1050">
                <a:solidFill>
                  <a:srgbClr val="FFFFFF"/>
                </a:solidFill>
                <a:highlight>
                  <a:srgbClr val="333333"/>
                </a:highlight>
                <a:latin typeface="Consolas"/>
                <a:ea typeface="Consolas"/>
                <a:cs typeface="Consolas"/>
                <a:sym typeface="Consolas"/>
              </a:rPr>
              <a:t> Inventory </a:t>
            </a:r>
            <a:r>
              <a:rPr lang="en" sz="1050">
                <a:solidFill>
                  <a:srgbClr val="FCC28C"/>
                </a:solidFill>
                <a:highlight>
                  <a:srgbClr val="333333"/>
                </a:highlight>
                <a:latin typeface="Consolas"/>
                <a:ea typeface="Consolas"/>
                <a:cs typeface="Consolas"/>
                <a:sym typeface="Consolas"/>
              </a:rPr>
              <a:t>WHERE</a:t>
            </a:r>
            <a:r>
              <a:rPr lang="en" sz="1050">
                <a:solidFill>
                  <a:srgbClr val="FFFFFF"/>
                </a:solidFill>
                <a:highlight>
                  <a:srgbClr val="333333"/>
                </a:highlight>
                <a:latin typeface="Consolas"/>
                <a:ea typeface="Consolas"/>
                <a:cs typeface="Consolas"/>
                <a:sym typeface="Consolas"/>
              </a:rPr>
              <a:t> primaryUser = target_username;</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DECLARE</a:t>
            </a:r>
            <a:r>
              <a:rPr lang="en" sz="1050">
                <a:solidFill>
                  <a:srgbClr val="FFFFFF"/>
                </a:solidFill>
                <a:highlight>
                  <a:srgbClr val="333333"/>
                </a:highlight>
                <a:latin typeface="Consolas"/>
                <a:ea typeface="Consolas"/>
                <a:cs typeface="Consolas"/>
                <a:sym typeface="Consolas"/>
              </a:rPr>
              <a:t> CONTINUE </a:t>
            </a:r>
            <a:r>
              <a:rPr lang="en" sz="1050">
                <a:solidFill>
                  <a:srgbClr val="FCC28C"/>
                </a:solidFill>
                <a:highlight>
                  <a:srgbClr val="333333"/>
                </a:highlight>
                <a:latin typeface="Consolas"/>
                <a:ea typeface="Consolas"/>
                <a:cs typeface="Consolas"/>
                <a:sym typeface="Consolas"/>
              </a:rPr>
              <a:t>HANDLER</a:t>
            </a: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FOR</a:t>
            </a: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NOT</a:t>
            </a: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FOUND</a:t>
            </a: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SET</a:t>
            </a:r>
            <a:r>
              <a:rPr lang="en" sz="1050">
                <a:solidFill>
                  <a:srgbClr val="FFFFFF"/>
                </a:solidFill>
                <a:highlight>
                  <a:srgbClr val="333333"/>
                </a:highlight>
                <a:latin typeface="Consolas"/>
                <a:ea typeface="Consolas"/>
                <a:cs typeface="Consolas"/>
                <a:sym typeface="Consolas"/>
              </a:rPr>
              <a:t> done = </a:t>
            </a:r>
            <a:r>
              <a:rPr lang="en" sz="1050">
                <a:solidFill>
                  <a:srgbClr val="FCC28C"/>
                </a:solidFill>
                <a:highlight>
                  <a:srgbClr val="333333"/>
                </a:highlight>
                <a:latin typeface="Consolas"/>
                <a:ea typeface="Consolas"/>
                <a:cs typeface="Consolas"/>
                <a:sym typeface="Consolas"/>
              </a:rPr>
              <a:t>TRUE</a:t>
            </a:r>
            <a:r>
              <a:rPr lang="en" sz="1050">
                <a:solidFill>
                  <a:srgbClr val="FFFFFF"/>
                </a:solidFill>
                <a:highlight>
                  <a:srgbClr val="333333"/>
                </a:highlight>
                <a:latin typeface="Consolas"/>
                <a:ea typeface="Consolas"/>
                <a:cs typeface="Consolas"/>
                <a:sym typeface="Consolas"/>
              </a:rPr>
              <a:t>;</a:t>
            </a:r>
            <a:br>
              <a:rPr lang="en" sz="1050">
                <a:solidFill>
                  <a:srgbClr val="FFFFFF"/>
                </a:solidFill>
                <a:highlight>
                  <a:srgbClr val="333333"/>
                </a:highlight>
                <a:latin typeface="Consolas"/>
                <a:ea typeface="Consolas"/>
                <a:cs typeface="Consolas"/>
                <a:sym typeface="Consolas"/>
              </a:rPr>
            </a:b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888888"/>
                </a:solidFill>
                <a:highlight>
                  <a:srgbClr val="333333"/>
                </a:highlight>
                <a:latin typeface="Consolas"/>
                <a:ea typeface="Consolas"/>
                <a:cs typeface="Consolas"/>
                <a:sym typeface="Consolas"/>
              </a:rPr>
              <a:t>-- Step 1: Get UserID</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SELECT</a:t>
            </a:r>
            <a:r>
              <a:rPr lang="en" sz="1050">
                <a:solidFill>
                  <a:srgbClr val="FFFFFF"/>
                </a:solidFill>
                <a:highlight>
                  <a:srgbClr val="333333"/>
                </a:highlight>
                <a:latin typeface="Consolas"/>
                <a:ea typeface="Consolas"/>
                <a:cs typeface="Consolas"/>
                <a:sym typeface="Consolas"/>
              </a:rPr>
              <a:t> UserID </a:t>
            </a:r>
            <a:r>
              <a:rPr lang="en" sz="1050">
                <a:solidFill>
                  <a:srgbClr val="FCC28C"/>
                </a:solidFill>
                <a:highlight>
                  <a:srgbClr val="333333"/>
                </a:highlight>
                <a:latin typeface="Consolas"/>
                <a:ea typeface="Consolas"/>
                <a:cs typeface="Consolas"/>
                <a:sym typeface="Consolas"/>
              </a:rPr>
              <a:t>INTO</a:t>
            </a:r>
            <a:r>
              <a:rPr lang="en" sz="1050">
                <a:solidFill>
                  <a:srgbClr val="FFFFFF"/>
                </a:solidFill>
                <a:highlight>
                  <a:srgbClr val="333333"/>
                </a:highlight>
                <a:latin typeface="Consolas"/>
                <a:ea typeface="Consolas"/>
                <a:cs typeface="Consolas"/>
                <a:sym typeface="Consolas"/>
              </a:rPr>
              <a:t> user_id</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FROM</a:t>
            </a: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user</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WHERE</a:t>
            </a:r>
            <a:r>
              <a:rPr lang="en" sz="1050">
                <a:solidFill>
                  <a:srgbClr val="FFFFFF"/>
                </a:solidFill>
                <a:highlight>
                  <a:srgbClr val="333333"/>
                </a:highlight>
                <a:latin typeface="Consolas"/>
                <a:ea typeface="Consolas"/>
                <a:cs typeface="Consolas"/>
                <a:sym typeface="Consolas"/>
              </a:rPr>
              <a:t> username = target_username;</a:t>
            </a:r>
            <a:br>
              <a:rPr lang="en" sz="1050">
                <a:solidFill>
                  <a:srgbClr val="FFFFFF"/>
                </a:solidFill>
                <a:highlight>
                  <a:srgbClr val="333333"/>
                </a:highlight>
                <a:latin typeface="Consolas"/>
                <a:ea typeface="Consolas"/>
                <a:cs typeface="Consolas"/>
                <a:sym typeface="Consolas"/>
              </a:rPr>
            </a:b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START</a:t>
            </a: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TRANSACTION</a:t>
            </a:r>
            <a:r>
              <a:rPr lang="en" sz="1050">
                <a:solidFill>
                  <a:srgbClr val="FFFFFF"/>
                </a:solidFill>
                <a:highlight>
                  <a:srgbClr val="333333"/>
                </a:highlight>
                <a:latin typeface="Consolas"/>
                <a:ea typeface="Consolas"/>
                <a:cs typeface="Consolas"/>
                <a:sym typeface="Consolas"/>
              </a:rPr>
              <a:t>;</a:t>
            </a:r>
            <a:br>
              <a:rPr lang="en" sz="1050">
                <a:solidFill>
                  <a:srgbClr val="FFFFFF"/>
                </a:solidFill>
                <a:highlight>
                  <a:srgbClr val="333333"/>
                </a:highlight>
                <a:latin typeface="Consolas"/>
                <a:ea typeface="Consolas"/>
                <a:cs typeface="Consolas"/>
                <a:sym typeface="Consolas"/>
              </a:rPr>
            </a:b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888888"/>
                </a:solidFill>
                <a:highlight>
                  <a:srgbClr val="333333"/>
                </a:highlight>
                <a:latin typeface="Consolas"/>
                <a:ea typeface="Consolas"/>
                <a:cs typeface="Consolas"/>
                <a:sym typeface="Consolas"/>
              </a:rPr>
              <a:t>-- Step 2: Loop through all tables in Inventory</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OPEN cur;</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read_loop: LOOP</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FETCH cur INTO tbl_name;</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IF done THEN</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LEAVE read_loop;</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END</a:t>
            </a: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IF</a:t>
            </a:r>
            <a:r>
              <a:rPr lang="en" sz="1050">
                <a:solidFill>
                  <a:srgbClr val="FFFFFF"/>
                </a:solidFill>
                <a:highlight>
                  <a:srgbClr val="333333"/>
                </a:highlight>
                <a:latin typeface="Consolas"/>
                <a:ea typeface="Consolas"/>
                <a:cs typeface="Consolas"/>
                <a:sym typeface="Consolas"/>
              </a:rPr>
              <a:t>;</a:t>
            </a:r>
            <a:endParaRPr>
              <a:solidFill>
                <a:schemeClr val="dk1"/>
              </a:solidFill>
            </a:endParaRPr>
          </a:p>
        </p:txBody>
      </p:sp>
      <p:sp>
        <p:nvSpPr>
          <p:cNvPr id="516" name="Google Shape;516;p7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17" name="Google Shape;517;p74"/>
          <p:cNvSpPr txBox="1"/>
          <p:nvPr>
            <p:ph idx="1" type="body"/>
          </p:nvPr>
        </p:nvSpPr>
        <p:spPr>
          <a:xfrm>
            <a:off x="4825500" y="1095100"/>
            <a:ext cx="4318500" cy="3667500"/>
          </a:xfrm>
          <a:prstGeom prst="rect">
            <a:avLst/>
          </a:prstGeom>
          <a:solidFill>
            <a:srgbClr val="2B2B2B"/>
          </a:solidFill>
        </p:spPr>
        <p:txBody>
          <a:bodyPr anchorCtr="0" anchor="t" bIns="91425" lIns="91425" spcFirstLastPara="1" rIns="91425" wrap="square" tIns="91425">
            <a:normAutofit lnSpcReduction="10000"/>
          </a:bodyPr>
          <a:lstStyle/>
          <a:p>
            <a:pPr indent="0" lvl="0" marL="0" rtl="0" algn="l">
              <a:spcBef>
                <a:spcPts val="0"/>
              </a:spcBef>
              <a:spcAft>
                <a:spcPts val="0"/>
              </a:spcAft>
              <a:buNone/>
            </a:pP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888888"/>
                </a:solidFill>
                <a:highlight>
                  <a:srgbClr val="333333"/>
                </a:highlight>
                <a:latin typeface="Consolas"/>
                <a:ea typeface="Consolas"/>
                <a:cs typeface="Consolas"/>
                <a:sym typeface="Consolas"/>
              </a:rPr>
              <a:t>-- Step 3: Build and execute DELETE statement</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SET</a:t>
            </a:r>
            <a:r>
              <a:rPr lang="en" sz="1050">
                <a:solidFill>
                  <a:srgbClr val="FFFFFF"/>
                </a:solidFill>
                <a:highlight>
                  <a:srgbClr val="333333"/>
                </a:highlight>
                <a:latin typeface="Consolas"/>
                <a:ea typeface="Consolas"/>
                <a:cs typeface="Consolas"/>
                <a:sym typeface="Consolas"/>
              </a:rPr>
              <a:t> @sql_text = </a:t>
            </a:r>
            <a:r>
              <a:rPr lang="en" sz="1050">
                <a:solidFill>
                  <a:srgbClr val="FCC28C"/>
                </a:solidFill>
                <a:highlight>
                  <a:srgbClr val="333333"/>
                </a:highlight>
                <a:latin typeface="Consolas"/>
                <a:ea typeface="Consolas"/>
                <a:cs typeface="Consolas"/>
                <a:sym typeface="Consolas"/>
              </a:rPr>
              <a:t>CONCAT</a:t>
            </a:r>
            <a:r>
              <a:rPr lang="en" sz="1050">
                <a:solidFill>
                  <a:srgbClr val="FFFFFF"/>
                </a:solidFill>
                <a:highlight>
                  <a:srgbClr val="333333"/>
                </a:highlight>
                <a:latin typeface="Consolas"/>
                <a:ea typeface="Consolas"/>
                <a:cs typeface="Consolas"/>
                <a:sym typeface="Consolas"/>
              </a:rPr>
              <a:t>(</a:t>
            </a:r>
            <a:r>
              <a:rPr lang="en" sz="1050">
                <a:solidFill>
                  <a:srgbClr val="A2FCA2"/>
                </a:solidFill>
                <a:highlight>
                  <a:srgbClr val="333333"/>
                </a:highlight>
                <a:latin typeface="Consolas"/>
                <a:ea typeface="Consolas"/>
                <a:cs typeface="Consolas"/>
                <a:sym typeface="Consolas"/>
              </a:rPr>
              <a:t>'DELETE FROM '</a:t>
            </a:r>
            <a:r>
              <a:rPr lang="en" sz="1050">
                <a:solidFill>
                  <a:srgbClr val="FFFFFF"/>
                </a:solidFill>
                <a:highlight>
                  <a:srgbClr val="333333"/>
                </a:highlight>
                <a:latin typeface="Consolas"/>
                <a:ea typeface="Consolas"/>
                <a:cs typeface="Consolas"/>
                <a:sym typeface="Consolas"/>
              </a:rPr>
              <a:t>, tbl_name, </a:t>
            </a:r>
            <a:r>
              <a:rPr lang="en" sz="1050">
                <a:solidFill>
                  <a:srgbClr val="A2FCA2"/>
                </a:solidFill>
                <a:highlight>
                  <a:srgbClr val="333333"/>
                </a:highlight>
                <a:latin typeface="Consolas"/>
                <a:ea typeface="Consolas"/>
                <a:cs typeface="Consolas"/>
                <a:sym typeface="Consolas"/>
              </a:rPr>
              <a:t>' WHERE UserID = ?'</a:t>
            </a:r>
            <a:r>
              <a:rPr lang="en" sz="1050">
                <a:solidFill>
                  <a:srgbClr val="FFFFFF"/>
                </a:solidFill>
                <a:highlight>
                  <a:srgbClr val="333333"/>
                </a:highlight>
                <a:latin typeface="Consolas"/>
                <a:ea typeface="Consolas"/>
                <a:cs typeface="Consolas"/>
                <a:sym typeface="Consolas"/>
              </a:rPr>
              <a:t>);</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PREPARE</a:t>
            </a:r>
            <a:r>
              <a:rPr lang="en" sz="1050">
                <a:solidFill>
                  <a:srgbClr val="FFFFFF"/>
                </a:solidFill>
                <a:highlight>
                  <a:srgbClr val="333333"/>
                </a:highlight>
                <a:latin typeface="Consolas"/>
                <a:ea typeface="Consolas"/>
                <a:cs typeface="Consolas"/>
                <a:sym typeface="Consolas"/>
              </a:rPr>
              <a:t> stmt </a:t>
            </a:r>
            <a:r>
              <a:rPr lang="en" sz="1050">
                <a:solidFill>
                  <a:srgbClr val="FCC28C"/>
                </a:solidFill>
                <a:highlight>
                  <a:srgbClr val="333333"/>
                </a:highlight>
                <a:latin typeface="Consolas"/>
                <a:ea typeface="Consolas"/>
                <a:cs typeface="Consolas"/>
                <a:sym typeface="Consolas"/>
              </a:rPr>
              <a:t>FROM</a:t>
            </a:r>
            <a:r>
              <a:rPr lang="en" sz="1050">
                <a:solidFill>
                  <a:srgbClr val="FFFFFF"/>
                </a:solidFill>
                <a:highlight>
                  <a:srgbClr val="333333"/>
                </a:highlight>
                <a:latin typeface="Consolas"/>
                <a:ea typeface="Consolas"/>
                <a:cs typeface="Consolas"/>
                <a:sym typeface="Consolas"/>
              </a:rPr>
              <a:t> @sql_text;</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EXECUTE</a:t>
            </a:r>
            <a:r>
              <a:rPr lang="en" sz="1050">
                <a:solidFill>
                  <a:srgbClr val="FFFFFF"/>
                </a:solidFill>
                <a:highlight>
                  <a:srgbClr val="333333"/>
                </a:highlight>
                <a:latin typeface="Consolas"/>
                <a:ea typeface="Consolas"/>
                <a:cs typeface="Consolas"/>
                <a:sym typeface="Consolas"/>
              </a:rPr>
              <a:t> stmt </a:t>
            </a:r>
            <a:r>
              <a:rPr lang="en" sz="1050">
                <a:solidFill>
                  <a:srgbClr val="FCC28C"/>
                </a:solidFill>
                <a:highlight>
                  <a:srgbClr val="333333"/>
                </a:highlight>
                <a:latin typeface="Consolas"/>
                <a:ea typeface="Consolas"/>
                <a:cs typeface="Consolas"/>
                <a:sym typeface="Consolas"/>
              </a:rPr>
              <a:t>USING</a:t>
            </a:r>
            <a:r>
              <a:rPr lang="en" sz="1050">
                <a:solidFill>
                  <a:srgbClr val="FFFFFF"/>
                </a:solidFill>
                <a:highlight>
                  <a:srgbClr val="333333"/>
                </a:highlight>
                <a:latin typeface="Consolas"/>
                <a:ea typeface="Consolas"/>
                <a:cs typeface="Consolas"/>
                <a:sym typeface="Consolas"/>
              </a:rPr>
              <a:t> @user_id;</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DEALLOCATE</a:t>
            </a: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PREPARE</a:t>
            </a:r>
            <a:r>
              <a:rPr lang="en" sz="1050">
                <a:solidFill>
                  <a:srgbClr val="FFFFFF"/>
                </a:solidFill>
                <a:highlight>
                  <a:srgbClr val="333333"/>
                </a:highlight>
                <a:latin typeface="Consolas"/>
                <a:ea typeface="Consolas"/>
                <a:cs typeface="Consolas"/>
                <a:sym typeface="Consolas"/>
              </a:rPr>
              <a:t> stmt;</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END</a:t>
            </a: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LOOP</a:t>
            </a:r>
            <a:r>
              <a:rPr lang="en" sz="1050">
                <a:solidFill>
                  <a:srgbClr val="FFFFFF"/>
                </a:solidFill>
                <a:highlight>
                  <a:srgbClr val="333333"/>
                </a:highlight>
                <a:latin typeface="Consolas"/>
                <a:ea typeface="Consolas"/>
                <a:cs typeface="Consolas"/>
                <a:sym typeface="Consolas"/>
              </a:rPr>
              <a:t>;</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CLOSE cur;</a:t>
            </a:r>
            <a:br>
              <a:rPr lang="en" sz="1050">
                <a:solidFill>
                  <a:srgbClr val="FFFFFF"/>
                </a:solidFill>
                <a:highlight>
                  <a:srgbClr val="333333"/>
                </a:highlight>
                <a:latin typeface="Consolas"/>
                <a:ea typeface="Consolas"/>
                <a:cs typeface="Consolas"/>
                <a:sym typeface="Consolas"/>
              </a:rPr>
            </a:b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888888"/>
                </a:solidFill>
                <a:highlight>
                  <a:srgbClr val="333333"/>
                </a:highlight>
                <a:latin typeface="Consolas"/>
                <a:ea typeface="Consolas"/>
                <a:cs typeface="Consolas"/>
                <a:sym typeface="Consolas"/>
              </a:rPr>
              <a:t>-- Step 4: Clean up Inventory and User</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DELETE</a:t>
            </a: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FROM</a:t>
            </a:r>
            <a:r>
              <a:rPr lang="en" sz="1050">
                <a:solidFill>
                  <a:srgbClr val="FFFFFF"/>
                </a:solidFill>
                <a:highlight>
                  <a:srgbClr val="333333"/>
                </a:highlight>
                <a:latin typeface="Consolas"/>
                <a:ea typeface="Consolas"/>
                <a:cs typeface="Consolas"/>
                <a:sym typeface="Consolas"/>
              </a:rPr>
              <a:t> Inventory </a:t>
            </a:r>
            <a:r>
              <a:rPr lang="en" sz="1050">
                <a:solidFill>
                  <a:srgbClr val="FCC28C"/>
                </a:solidFill>
                <a:highlight>
                  <a:srgbClr val="333333"/>
                </a:highlight>
                <a:latin typeface="Consolas"/>
                <a:ea typeface="Consolas"/>
                <a:cs typeface="Consolas"/>
                <a:sym typeface="Consolas"/>
              </a:rPr>
              <a:t>WHERE</a:t>
            </a:r>
            <a:r>
              <a:rPr lang="en" sz="1050">
                <a:solidFill>
                  <a:srgbClr val="FFFFFF"/>
                </a:solidFill>
                <a:highlight>
                  <a:srgbClr val="333333"/>
                </a:highlight>
                <a:latin typeface="Consolas"/>
                <a:ea typeface="Consolas"/>
                <a:cs typeface="Consolas"/>
                <a:sym typeface="Consolas"/>
              </a:rPr>
              <a:t> primaryUser = target_username;</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DELETE</a:t>
            </a: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FROM</a:t>
            </a: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user</a:t>
            </a: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WHERE</a:t>
            </a:r>
            <a:r>
              <a:rPr lang="en" sz="1050">
                <a:solidFill>
                  <a:srgbClr val="FFFFFF"/>
                </a:solidFill>
                <a:highlight>
                  <a:srgbClr val="333333"/>
                </a:highlight>
                <a:latin typeface="Consolas"/>
                <a:ea typeface="Consolas"/>
                <a:cs typeface="Consolas"/>
                <a:sym typeface="Consolas"/>
              </a:rPr>
              <a:t> username = target_username;</a:t>
            </a:r>
            <a:br>
              <a:rPr lang="en" sz="1050">
                <a:solidFill>
                  <a:srgbClr val="FFFFFF"/>
                </a:solidFill>
                <a:highlight>
                  <a:srgbClr val="333333"/>
                </a:highlight>
                <a:latin typeface="Consolas"/>
                <a:ea typeface="Consolas"/>
                <a:cs typeface="Consolas"/>
                <a:sym typeface="Consolas"/>
              </a:rPr>
            </a:b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COMMIT</a:t>
            </a:r>
            <a:r>
              <a:rPr lang="en" sz="1050">
                <a:solidFill>
                  <a:srgbClr val="FFFFFF"/>
                </a:solidFill>
                <a:highlight>
                  <a:srgbClr val="333333"/>
                </a:highlight>
                <a:latin typeface="Consolas"/>
                <a:ea typeface="Consolas"/>
                <a:cs typeface="Consolas"/>
                <a:sym typeface="Consolas"/>
              </a:rPr>
              <a:t>;</a:t>
            </a:r>
            <a:br>
              <a:rPr lang="en" sz="1050">
                <a:solidFill>
                  <a:srgbClr val="FFFFFF"/>
                </a:solidFill>
                <a:highlight>
                  <a:srgbClr val="333333"/>
                </a:highlight>
                <a:latin typeface="Consolas"/>
                <a:ea typeface="Consolas"/>
                <a:cs typeface="Consolas"/>
                <a:sym typeface="Consolas"/>
              </a:rPr>
            </a:br>
            <a:r>
              <a:rPr lang="en" sz="1050">
                <a:solidFill>
                  <a:srgbClr val="FCC28C"/>
                </a:solidFill>
                <a:highlight>
                  <a:srgbClr val="333333"/>
                </a:highlight>
                <a:latin typeface="Consolas"/>
                <a:ea typeface="Consolas"/>
                <a:cs typeface="Consolas"/>
                <a:sym typeface="Consolas"/>
              </a:rPr>
              <a:t>END</a:t>
            </a:r>
            <a:r>
              <a:rPr lang="en" sz="1050">
                <a:solidFill>
                  <a:srgbClr val="FFFFFF"/>
                </a:solidFill>
                <a:highlight>
                  <a:srgbClr val="333333"/>
                </a:highlight>
                <a:latin typeface="Consolas"/>
                <a:ea typeface="Consolas"/>
                <a:cs typeface="Consolas"/>
                <a:sym typeface="Consolas"/>
              </a:rPr>
              <a:t>$$</a:t>
            </a:r>
            <a:br>
              <a:rPr lang="en" sz="1050">
                <a:solidFill>
                  <a:srgbClr val="FFFFFF"/>
                </a:solidFill>
                <a:highlight>
                  <a:srgbClr val="333333"/>
                </a:highlight>
                <a:latin typeface="Consolas"/>
                <a:ea typeface="Consolas"/>
                <a:cs typeface="Consolas"/>
                <a:sym typeface="Consolas"/>
              </a:rPr>
            </a:b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DELIMITER ;</a:t>
            </a:r>
            <a:endParaRPr sz="105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75"/>
          <p:cNvSpPr txBox="1"/>
          <p:nvPr>
            <p:ph type="title"/>
          </p:nvPr>
        </p:nvSpPr>
        <p:spPr>
          <a:xfrm>
            <a:off x="311700" y="422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a:t>
            </a:r>
            <a:endParaRPr/>
          </a:p>
        </p:txBody>
      </p:sp>
      <p:sp>
        <p:nvSpPr>
          <p:cNvPr id="523" name="Google Shape;523;p75"/>
          <p:cNvSpPr txBox="1"/>
          <p:nvPr>
            <p:ph idx="1" type="body"/>
          </p:nvPr>
        </p:nvSpPr>
        <p:spPr>
          <a:xfrm>
            <a:off x="311700" y="1093850"/>
            <a:ext cx="8520600" cy="37428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1200"/>
              </a:spcBef>
              <a:spcAft>
                <a:spcPts val="0"/>
              </a:spcAft>
              <a:buNone/>
            </a:pPr>
            <a:r>
              <a:rPr lang="en" sz="5335">
                <a:latin typeface="Arial"/>
                <a:ea typeface="Arial"/>
                <a:cs typeface="Arial"/>
                <a:sym typeface="Arial"/>
              </a:rPr>
              <a:t>HubSpot</a:t>
            </a:r>
            <a:r>
              <a:rPr lang="en" sz="5335">
                <a:latin typeface="Arial"/>
                <a:ea typeface="Arial"/>
                <a:cs typeface="Arial"/>
                <a:sym typeface="Arial"/>
              </a:rPr>
              <a:t>. "Top Contact Management Software for 2023." </a:t>
            </a:r>
            <a:r>
              <a:rPr i="1" lang="en" sz="5335">
                <a:latin typeface="Arial"/>
                <a:ea typeface="Arial"/>
                <a:cs typeface="Arial"/>
                <a:sym typeface="Arial"/>
              </a:rPr>
              <a:t>Blog HubSpot</a:t>
            </a:r>
            <a:r>
              <a:rPr lang="en" sz="5335">
                <a:latin typeface="Arial"/>
                <a:ea typeface="Arial"/>
                <a:cs typeface="Arial"/>
                <a:sym typeface="Arial"/>
              </a:rPr>
              <a:t>, 2023.</a:t>
            </a:r>
            <a:endParaRPr sz="5335">
              <a:latin typeface="Arial"/>
              <a:ea typeface="Arial"/>
              <a:cs typeface="Arial"/>
              <a:sym typeface="Arial"/>
            </a:endParaRPr>
          </a:p>
          <a:p>
            <a:pPr indent="0" lvl="0" marL="0" rtl="0" algn="l">
              <a:lnSpc>
                <a:spcPct val="100000"/>
              </a:lnSpc>
              <a:spcBef>
                <a:spcPts val="1200"/>
              </a:spcBef>
              <a:spcAft>
                <a:spcPts val="0"/>
              </a:spcAft>
              <a:buNone/>
            </a:pPr>
            <a:r>
              <a:rPr lang="en" sz="5335" u="sng">
                <a:solidFill>
                  <a:srgbClr val="1155CC"/>
                </a:solidFill>
                <a:highlight>
                  <a:schemeClr val="dk1"/>
                </a:highlight>
                <a:latin typeface="Arial"/>
                <a:ea typeface="Arial"/>
                <a:cs typeface="Arial"/>
                <a:sym typeface="Arial"/>
                <a:hlinkClick r:id="rId3">
                  <a:extLst>
                    <a:ext uri="{A12FA001-AC4F-418D-AE19-62706E023703}">
                      <ahyp:hlinkClr val="tx"/>
                    </a:ext>
                  </a:extLst>
                </a:hlinkClick>
              </a:rPr>
              <a:t>https://blog.hubspot.com/sales/contact-management-software</a:t>
            </a:r>
            <a:endParaRPr sz="5335">
              <a:solidFill>
                <a:srgbClr val="000000"/>
              </a:solidFill>
              <a:highlight>
                <a:schemeClr val="dk1"/>
              </a:highlight>
              <a:latin typeface="Arial"/>
              <a:ea typeface="Arial"/>
              <a:cs typeface="Arial"/>
              <a:sym typeface="Arial"/>
            </a:endParaRPr>
          </a:p>
          <a:p>
            <a:pPr indent="0" lvl="0" marL="0" marR="0" rtl="0" algn="l">
              <a:lnSpc>
                <a:spcPct val="100000"/>
              </a:lnSpc>
              <a:spcBef>
                <a:spcPts val="1200"/>
              </a:spcBef>
              <a:spcAft>
                <a:spcPts val="0"/>
              </a:spcAft>
              <a:buNone/>
            </a:pPr>
            <a:r>
              <a:rPr lang="en" sz="5335">
                <a:latin typeface="Arial"/>
                <a:ea typeface="Arial"/>
                <a:cs typeface="Arial"/>
                <a:sym typeface="Arial"/>
              </a:rPr>
              <a:t>HubSpot. "Contact Management CRM | Free Tool for Tracking Customer Information." </a:t>
            </a:r>
            <a:r>
              <a:rPr i="1" lang="en" sz="5335">
                <a:latin typeface="Arial"/>
                <a:ea typeface="Arial"/>
                <a:cs typeface="Arial"/>
                <a:sym typeface="Arial"/>
              </a:rPr>
              <a:t>HubSpot</a:t>
            </a:r>
            <a:r>
              <a:rPr lang="en" sz="5335">
                <a:latin typeface="Arial"/>
                <a:ea typeface="Arial"/>
                <a:cs typeface="Arial"/>
                <a:sym typeface="Arial"/>
              </a:rPr>
              <a:t>, 2023. </a:t>
            </a:r>
            <a:r>
              <a:rPr lang="en" sz="5335" u="sng">
                <a:solidFill>
                  <a:srgbClr val="1155CC"/>
                </a:solidFill>
                <a:highlight>
                  <a:schemeClr val="dk1"/>
                </a:highlight>
                <a:latin typeface="Arial"/>
                <a:ea typeface="Arial"/>
                <a:cs typeface="Arial"/>
                <a:sym typeface="Arial"/>
                <a:hlinkClick r:id="rId4">
                  <a:extLst>
                    <a:ext uri="{A12FA001-AC4F-418D-AE19-62706E023703}">
                      <ahyp:hlinkClr val="tx"/>
                    </a:ext>
                  </a:extLst>
                </a:hlinkClick>
              </a:rPr>
              <a:t>https://www.hubspot.com/products/crm/contact-management</a:t>
            </a:r>
            <a:endParaRPr sz="5335">
              <a:solidFill>
                <a:srgbClr val="000000"/>
              </a:solidFill>
              <a:highlight>
                <a:schemeClr val="dk1"/>
              </a:highlight>
              <a:latin typeface="Arial"/>
              <a:ea typeface="Arial"/>
              <a:cs typeface="Arial"/>
              <a:sym typeface="Arial"/>
            </a:endParaRPr>
          </a:p>
          <a:p>
            <a:pPr indent="0" lvl="0" marL="0" rtl="0" algn="l">
              <a:lnSpc>
                <a:spcPct val="100000"/>
              </a:lnSpc>
              <a:spcBef>
                <a:spcPts val="1200"/>
              </a:spcBef>
              <a:spcAft>
                <a:spcPts val="0"/>
              </a:spcAft>
              <a:buNone/>
            </a:pPr>
            <a:r>
              <a:rPr lang="en" sz="5335">
                <a:latin typeface="Arial"/>
                <a:ea typeface="Arial"/>
                <a:cs typeface="Arial"/>
                <a:sym typeface="Arial"/>
              </a:rPr>
              <a:t>Capterra. "Best Contact Management Software 2023." </a:t>
            </a:r>
            <a:r>
              <a:rPr i="1" lang="en" sz="5335">
                <a:latin typeface="Arial"/>
                <a:ea typeface="Arial"/>
                <a:cs typeface="Arial"/>
                <a:sym typeface="Arial"/>
              </a:rPr>
              <a:t>Capterra.com</a:t>
            </a:r>
            <a:r>
              <a:rPr lang="en" sz="5335">
                <a:latin typeface="Arial"/>
                <a:ea typeface="Arial"/>
                <a:cs typeface="Arial"/>
                <a:sym typeface="Arial"/>
              </a:rPr>
              <a:t>, 2023.</a:t>
            </a:r>
            <a:endParaRPr sz="6135"/>
          </a:p>
          <a:p>
            <a:pPr indent="0" lvl="0" marL="0" rtl="0" algn="l">
              <a:lnSpc>
                <a:spcPct val="100000"/>
              </a:lnSpc>
              <a:spcBef>
                <a:spcPts val="1200"/>
              </a:spcBef>
              <a:spcAft>
                <a:spcPts val="0"/>
              </a:spcAft>
              <a:buNone/>
            </a:pPr>
            <a:r>
              <a:rPr lang="en" sz="5335" u="sng">
                <a:solidFill>
                  <a:srgbClr val="1155CC"/>
                </a:solidFill>
                <a:highlight>
                  <a:schemeClr val="dk1"/>
                </a:highlight>
                <a:latin typeface="Arial"/>
                <a:ea typeface="Arial"/>
                <a:cs typeface="Arial"/>
                <a:sym typeface="Arial"/>
                <a:hlinkClick r:id="rId5">
                  <a:extLst>
                    <a:ext uri="{A12FA001-AC4F-418D-AE19-62706E023703}">
                      <ahyp:hlinkClr val="tx"/>
                    </a:ext>
                  </a:extLst>
                </a:hlinkClick>
              </a:rPr>
              <a:t>https://www.capterra.com/contact-management-software/</a:t>
            </a:r>
            <a:endParaRPr sz="5335" u="sng">
              <a:solidFill>
                <a:srgbClr val="000000"/>
              </a:solidFill>
              <a:highlight>
                <a:schemeClr val="dk1"/>
              </a:highlight>
              <a:latin typeface="Arial"/>
              <a:ea typeface="Arial"/>
              <a:cs typeface="Arial"/>
              <a:sym typeface="Arial"/>
            </a:endParaRPr>
          </a:p>
          <a:p>
            <a:pPr indent="0" lvl="0" marL="0" rtl="0" algn="l">
              <a:lnSpc>
                <a:spcPct val="100000"/>
              </a:lnSpc>
              <a:spcBef>
                <a:spcPts val="1200"/>
              </a:spcBef>
              <a:spcAft>
                <a:spcPts val="0"/>
              </a:spcAft>
              <a:buNone/>
            </a:pPr>
            <a:r>
              <a:rPr lang="en" sz="5335">
                <a:latin typeface="Arial"/>
                <a:ea typeface="Arial"/>
                <a:cs typeface="Arial"/>
                <a:sym typeface="Arial"/>
              </a:rPr>
              <a:t>TechRadar. "Best Contact Management Software in 2023." </a:t>
            </a:r>
            <a:r>
              <a:rPr i="1" lang="en" sz="5335">
                <a:latin typeface="Arial"/>
                <a:ea typeface="Arial"/>
                <a:cs typeface="Arial"/>
                <a:sym typeface="Arial"/>
              </a:rPr>
              <a:t>TechRadar</a:t>
            </a:r>
            <a:r>
              <a:rPr lang="en" sz="5335">
                <a:latin typeface="Arial"/>
                <a:ea typeface="Arial"/>
                <a:cs typeface="Arial"/>
                <a:sym typeface="Arial"/>
              </a:rPr>
              <a:t>, 2023.</a:t>
            </a:r>
            <a:endParaRPr sz="5335">
              <a:latin typeface="Arial"/>
              <a:ea typeface="Arial"/>
              <a:cs typeface="Arial"/>
              <a:sym typeface="Arial"/>
            </a:endParaRPr>
          </a:p>
          <a:p>
            <a:pPr indent="0" lvl="0" marL="0" rtl="0" algn="l">
              <a:lnSpc>
                <a:spcPct val="100000"/>
              </a:lnSpc>
              <a:spcBef>
                <a:spcPts val="1200"/>
              </a:spcBef>
              <a:spcAft>
                <a:spcPts val="0"/>
              </a:spcAft>
              <a:buNone/>
            </a:pPr>
            <a:r>
              <a:rPr lang="en" sz="5335">
                <a:solidFill>
                  <a:srgbClr val="1155CC"/>
                </a:solidFill>
                <a:highlight>
                  <a:schemeClr val="dk1"/>
                </a:highlight>
                <a:uFill>
                  <a:noFill/>
                </a:uFill>
                <a:latin typeface="Arial"/>
                <a:ea typeface="Arial"/>
                <a:cs typeface="Arial"/>
                <a:sym typeface="Arial"/>
                <a:hlinkClick r:id="rId6">
                  <a:extLst>
                    <a:ext uri="{A12FA001-AC4F-418D-AE19-62706E023703}">
                      <ahyp:hlinkClr val="tx"/>
                    </a:ext>
                  </a:extLst>
                </a:hlinkClick>
              </a:rPr>
              <a:t> </a:t>
            </a:r>
            <a:r>
              <a:rPr lang="en" sz="5335" u="sng">
                <a:solidFill>
                  <a:srgbClr val="1155CC"/>
                </a:solidFill>
                <a:highlight>
                  <a:schemeClr val="dk1"/>
                </a:highlight>
                <a:latin typeface="Arial"/>
                <a:ea typeface="Arial"/>
                <a:cs typeface="Arial"/>
                <a:sym typeface="Arial"/>
                <a:hlinkClick r:id="rId7">
                  <a:extLst>
                    <a:ext uri="{A12FA001-AC4F-418D-AE19-62706E023703}">
                      <ahyp:hlinkClr val="tx"/>
                    </a:ext>
                  </a:extLst>
                </a:hlinkClick>
              </a:rPr>
              <a:t>https://www.techradar.com/best/best-contact-management-software</a:t>
            </a:r>
            <a:endParaRPr sz="5335">
              <a:solidFill>
                <a:srgbClr val="1155CC"/>
              </a:solidFill>
              <a:highlight>
                <a:schemeClr val="dk1"/>
              </a:highlight>
              <a:latin typeface="Arial"/>
              <a:ea typeface="Arial"/>
              <a:cs typeface="Arial"/>
              <a:sym typeface="Arial"/>
            </a:endParaRPr>
          </a:p>
          <a:p>
            <a:pPr indent="0" lvl="0" marL="0" rtl="0" algn="l">
              <a:lnSpc>
                <a:spcPct val="100000"/>
              </a:lnSpc>
              <a:spcBef>
                <a:spcPts val="1200"/>
              </a:spcBef>
              <a:spcAft>
                <a:spcPts val="0"/>
              </a:spcAft>
              <a:buNone/>
            </a:pPr>
            <a:r>
              <a:rPr lang="en" sz="5335">
                <a:latin typeface="Arial"/>
                <a:ea typeface="Arial"/>
                <a:cs typeface="Arial"/>
                <a:sym typeface="Arial"/>
              </a:rPr>
              <a:t>Pipedrive. "Contact Management Software for Sales Teams." </a:t>
            </a:r>
            <a:r>
              <a:rPr i="1" lang="en" sz="5335">
                <a:latin typeface="Arial"/>
                <a:ea typeface="Arial"/>
                <a:cs typeface="Arial"/>
                <a:sym typeface="Arial"/>
              </a:rPr>
              <a:t>Pipedrive.com</a:t>
            </a:r>
            <a:r>
              <a:rPr lang="en" sz="5335">
                <a:latin typeface="Arial"/>
                <a:ea typeface="Arial"/>
                <a:cs typeface="Arial"/>
                <a:sym typeface="Arial"/>
              </a:rPr>
              <a:t>, 2023.</a:t>
            </a:r>
            <a:endParaRPr sz="5335">
              <a:latin typeface="Arial"/>
              <a:ea typeface="Arial"/>
              <a:cs typeface="Arial"/>
              <a:sym typeface="Arial"/>
            </a:endParaRPr>
          </a:p>
          <a:p>
            <a:pPr indent="0" lvl="0" marL="0" rtl="0" algn="l">
              <a:lnSpc>
                <a:spcPct val="100000"/>
              </a:lnSpc>
              <a:spcBef>
                <a:spcPts val="1200"/>
              </a:spcBef>
              <a:spcAft>
                <a:spcPts val="0"/>
              </a:spcAft>
              <a:buNone/>
            </a:pPr>
            <a:r>
              <a:rPr lang="en" sz="5335">
                <a:solidFill>
                  <a:srgbClr val="000000"/>
                </a:solidFill>
                <a:highlight>
                  <a:schemeClr val="dk1"/>
                </a:highlight>
                <a:uFill>
                  <a:noFill/>
                </a:uFill>
                <a:latin typeface="Arial"/>
                <a:ea typeface="Arial"/>
                <a:cs typeface="Arial"/>
                <a:sym typeface="Arial"/>
                <a:hlinkClick r:id="rId8">
                  <a:extLst>
                    <a:ext uri="{A12FA001-AC4F-418D-AE19-62706E023703}">
                      <ahyp:hlinkClr val="tx"/>
                    </a:ext>
                  </a:extLst>
                </a:hlinkClick>
              </a:rPr>
              <a:t> </a:t>
            </a:r>
            <a:r>
              <a:rPr lang="en" sz="5335" u="sng">
                <a:solidFill>
                  <a:srgbClr val="1155CC"/>
                </a:solidFill>
                <a:highlight>
                  <a:schemeClr val="dk1"/>
                </a:highlight>
                <a:latin typeface="Arial"/>
                <a:ea typeface="Arial"/>
                <a:cs typeface="Arial"/>
                <a:sym typeface="Arial"/>
                <a:hlinkClick r:id="rId9">
                  <a:extLst>
                    <a:ext uri="{A12FA001-AC4F-418D-AE19-62706E023703}">
                      <ahyp:hlinkClr val="tx"/>
                    </a:ext>
                  </a:extLst>
                </a:hlinkClick>
              </a:rPr>
              <a:t>https://www.pipedrive.com/en/roles/crm-for-contact-managers</a:t>
            </a:r>
            <a:endParaRPr sz="5335">
              <a:solidFill>
                <a:srgbClr val="000000"/>
              </a:solidFill>
              <a:highlight>
                <a:schemeClr val="dk1"/>
              </a:highlight>
              <a:latin typeface="Arial"/>
              <a:ea typeface="Arial"/>
              <a:cs typeface="Arial"/>
              <a:sym typeface="Arial"/>
            </a:endParaRPr>
          </a:p>
          <a:p>
            <a:pPr indent="0" lvl="0" marL="0" rtl="0" algn="l">
              <a:lnSpc>
                <a:spcPct val="100000"/>
              </a:lnSpc>
              <a:spcBef>
                <a:spcPts val="1200"/>
              </a:spcBef>
              <a:spcAft>
                <a:spcPts val="0"/>
              </a:spcAft>
              <a:buNone/>
            </a:pPr>
            <a:r>
              <a:rPr lang="en" sz="5335">
                <a:latin typeface="Arial"/>
                <a:ea typeface="Arial"/>
                <a:cs typeface="Arial"/>
                <a:sym typeface="Arial"/>
              </a:rPr>
              <a:t>Insightly. "CRM Pricing Plans." </a:t>
            </a:r>
            <a:r>
              <a:rPr i="1" lang="en" sz="5335">
                <a:latin typeface="Arial"/>
                <a:ea typeface="Arial"/>
                <a:cs typeface="Arial"/>
                <a:sym typeface="Arial"/>
              </a:rPr>
              <a:t>Insightly.com</a:t>
            </a:r>
            <a:r>
              <a:rPr lang="en" sz="5335">
                <a:latin typeface="Arial"/>
                <a:ea typeface="Arial"/>
                <a:cs typeface="Arial"/>
                <a:sym typeface="Arial"/>
              </a:rPr>
              <a:t>, 2023.</a:t>
            </a:r>
            <a:endParaRPr sz="5335">
              <a:latin typeface="Arial"/>
              <a:ea typeface="Arial"/>
              <a:cs typeface="Arial"/>
              <a:sym typeface="Arial"/>
            </a:endParaRPr>
          </a:p>
          <a:p>
            <a:pPr indent="0" lvl="0" marL="0" rtl="0" algn="l">
              <a:lnSpc>
                <a:spcPct val="100000"/>
              </a:lnSpc>
              <a:spcBef>
                <a:spcPts val="1200"/>
              </a:spcBef>
              <a:spcAft>
                <a:spcPts val="0"/>
              </a:spcAft>
              <a:buNone/>
            </a:pPr>
            <a:r>
              <a:rPr lang="en" sz="5335" u="sng">
                <a:solidFill>
                  <a:srgbClr val="1155CC"/>
                </a:solidFill>
                <a:highlight>
                  <a:schemeClr val="dk1"/>
                </a:highlight>
                <a:latin typeface="Arial"/>
                <a:ea typeface="Arial"/>
                <a:cs typeface="Arial"/>
                <a:sym typeface="Arial"/>
                <a:hlinkClick r:id="rId10">
                  <a:extLst>
                    <a:ext uri="{A12FA001-AC4F-418D-AE19-62706E023703}">
                      <ahyp:hlinkClr val="tx"/>
                    </a:ext>
                  </a:extLst>
                </a:hlinkClick>
              </a:rPr>
              <a:t>https://www.insightly.com/pricing-plans/</a:t>
            </a:r>
            <a:endParaRPr sz="5235">
              <a:solidFill>
                <a:srgbClr val="000000"/>
              </a:solidFill>
              <a:highlight>
                <a:schemeClr val="dk1"/>
              </a:highlight>
              <a:latin typeface="Arial"/>
              <a:ea typeface="Arial"/>
              <a:cs typeface="Arial"/>
              <a:sym typeface="Arial"/>
            </a:endParaRPr>
          </a:p>
          <a:p>
            <a:pPr indent="0" lvl="0" marL="0" rtl="0" algn="l">
              <a:spcBef>
                <a:spcPts val="1200"/>
              </a:spcBef>
              <a:spcAft>
                <a:spcPts val="1200"/>
              </a:spcAft>
              <a:buNone/>
            </a:pPr>
            <a:r>
              <a:t/>
            </a:r>
            <a:endParaRPr sz="5235"/>
          </a:p>
        </p:txBody>
      </p:sp>
      <p:sp>
        <p:nvSpPr>
          <p:cNvPr id="524" name="Google Shape;524;p7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t>
            </a:r>
            <a:r>
              <a:rPr lang="en"/>
              <a:t>hat makes it a good solution for managing contact information</a:t>
            </a:r>
            <a:r>
              <a:rPr lang="en"/>
              <a:t>?</a:t>
            </a:r>
            <a:endParaRPr/>
          </a:p>
        </p:txBody>
      </p:sp>
      <p:sp>
        <p:nvSpPr>
          <p:cNvPr id="97" name="Google Shape;97;p19"/>
          <p:cNvSpPr txBox="1"/>
          <p:nvPr>
            <p:ph idx="1" type="body"/>
          </p:nvPr>
        </p:nvSpPr>
        <p:spPr>
          <a:xfrm>
            <a:off x="311700" y="1152475"/>
            <a:ext cx="8520600" cy="3606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a:solidFill>
                  <a:schemeClr val="dk1"/>
                </a:solidFill>
              </a:rPr>
              <a:t>Scalability:</a:t>
            </a:r>
            <a:endParaRPr>
              <a:solidFill>
                <a:schemeClr val="dk1"/>
              </a:solidFill>
            </a:endParaRPr>
          </a:p>
          <a:p>
            <a:pPr indent="-330200" lvl="0" marL="457200" rtl="0" algn="l">
              <a:lnSpc>
                <a:spcPct val="105000"/>
              </a:lnSpc>
              <a:spcBef>
                <a:spcPts val="1200"/>
              </a:spcBef>
              <a:spcAft>
                <a:spcPts val="0"/>
              </a:spcAft>
              <a:buClr>
                <a:schemeClr val="dk1"/>
              </a:buClr>
              <a:buSzPts val="1600"/>
              <a:buChar char="●"/>
            </a:pPr>
            <a:r>
              <a:rPr lang="en" sz="1600">
                <a:solidFill>
                  <a:schemeClr val="dk1"/>
                </a:solidFill>
              </a:rPr>
              <a:t>Design supports individual and larger use </a:t>
            </a:r>
            <a:endParaRPr sz="1600">
              <a:solidFill>
                <a:schemeClr val="dk1"/>
              </a:solidFill>
            </a:endParaRPr>
          </a:p>
          <a:p>
            <a:pPr indent="-330200" lvl="0" marL="457200" rtl="0" algn="l">
              <a:lnSpc>
                <a:spcPct val="105000"/>
              </a:lnSpc>
              <a:spcBef>
                <a:spcPts val="0"/>
              </a:spcBef>
              <a:spcAft>
                <a:spcPts val="0"/>
              </a:spcAft>
              <a:buClr>
                <a:schemeClr val="dk1"/>
              </a:buClr>
              <a:buSzPts val="1600"/>
              <a:buChar char="●"/>
            </a:pPr>
            <a:r>
              <a:rPr lang="en" sz="1600">
                <a:solidFill>
                  <a:schemeClr val="dk1"/>
                </a:solidFill>
              </a:rPr>
              <a:t>Ability for growth</a:t>
            </a:r>
            <a:endParaRPr sz="1600">
              <a:solidFill>
                <a:schemeClr val="dk1"/>
              </a:solidFill>
            </a:endParaRPr>
          </a:p>
          <a:p>
            <a:pPr indent="0" lvl="0" marL="0" rtl="0" algn="l">
              <a:lnSpc>
                <a:spcPct val="105000"/>
              </a:lnSpc>
              <a:spcBef>
                <a:spcPts val="1200"/>
              </a:spcBef>
              <a:spcAft>
                <a:spcPts val="0"/>
              </a:spcAft>
              <a:buNone/>
            </a:pPr>
            <a:r>
              <a:rPr lang="en">
                <a:solidFill>
                  <a:schemeClr val="dk1"/>
                </a:solidFill>
              </a:rPr>
              <a:t>Reliability </a:t>
            </a:r>
            <a:endParaRPr>
              <a:solidFill>
                <a:schemeClr val="dk1"/>
              </a:solidFill>
            </a:endParaRPr>
          </a:p>
          <a:p>
            <a:pPr indent="-330200" lvl="0" marL="457200" rtl="0" algn="l">
              <a:lnSpc>
                <a:spcPct val="105000"/>
              </a:lnSpc>
              <a:spcBef>
                <a:spcPts val="1200"/>
              </a:spcBef>
              <a:spcAft>
                <a:spcPts val="0"/>
              </a:spcAft>
              <a:buClr>
                <a:schemeClr val="dk1"/>
              </a:buClr>
              <a:buSzPts val="1600"/>
              <a:buChar char="●"/>
            </a:pPr>
            <a:r>
              <a:rPr lang="en" sz="1600">
                <a:solidFill>
                  <a:schemeClr val="dk1"/>
                </a:solidFill>
              </a:rPr>
              <a:t>F</a:t>
            </a:r>
            <a:r>
              <a:rPr lang="en" sz="1600">
                <a:solidFill>
                  <a:schemeClr val="dk1"/>
                </a:solidFill>
              </a:rPr>
              <a:t>ast , secure, organized </a:t>
            </a:r>
            <a:endParaRPr sz="1600">
              <a:solidFill>
                <a:schemeClr val="dk1"/>
              </a:solidFill>
            </a:endParaRPr>
          </a:p>
          <a:p>
            <a:pPr indent="0" lvl="0" marL="0" rtl="0" algn="l">
              <a:lnSpc>
                <a:spcPct val="105000"/>
              </a:lnSpc>
              <a:spcBef>
                <a:spcPts val="1200"/>
              </a:spcBef>
              <a:spcAft>
                <a:spcPts val="0"/>
              </a:spcAft>
              <a:buNone/>
            </a:pPr>
            <a:r>
              <a:rPr lang="en">
                <a:solidFill>
                  <a:schemeClr val="dk1"/>
                </a:solidFill>
              </a:rPr>
              <a:t>Security </a:t>
            </a:r>
            <a:endParaRPr>
              <a:solidFill>
                <a:schemeClr val="dk1"/>
              </a:solidFill>
            </a:endParaRPr>
          </a:p>
          <a:p>
            <a:pPr indent="-330200" lvl="0" marL="457200" rtl="0" algn="l">
              <a:lnSpc>
                <a:spcPct val="105000"/>
              </a:lnSpc>
              <a:spcBef>
                <a:spcPts val="1200"/>
              </a:spcBef>
              <a:spcAft>
                <a:spcPts val="0"/>
              </a:spcAft>
              <a:buClr>
                <a:schemeClr val="dk1"/>
              </a:buClr>
              <a:buSzPts val="1600"/>
              <a:buChar char="●"/>
            </a:pPr>
            <a:r>
              <a:rPr lang="en" sz="1600">
                <a:solidFill>
                  <a:schemeClr val="dk1"/>
                </a:solidFill>
              </a:rPr>
              <a:t>Role based login with </a:t>
            </a:r>
            <a:r>
              <a:rPr lang="en" sz="1600">
                <a:solidFill>
                  <a:schemeClr val="dk1"/>
                </a:solidFill>
              </a:rPr>
              <a:t>mandatory</a:t>
            </a:r>
            <a:r>
              <a:rPr lang="en" sz="1600">
                <a:solidFill>
                  <a:schemeClr val="dk1"/>
                </a:solidFill>
              </a:rPr>
              <a:t> admin credentials</a:t>
            </a:r>
            <a:endParaRPr sz="1600">
              <a:solidFill>
                <a:schemeClr val="dk1"/>
              </a:solidFill>
            </a:endParaRPr>
          </a:p>
          <a:p>
            <a:pPr indent="0" lvl="0" marL="0" rtl="0" algn="ctr">
              <a:lnSpc>
                <a:spcPct val="105000"/>
              </a:lnSpc>
              <a:spcBef>
                <a:spcPts val="1200"/>
              </a:spcBef>
              <a:spcAft>
                <a:spcPts val="0"/>
              </a:spcAft>
              <a:buNone/>
            </a:pPr>
            <a:r>
              <a:rPr lang="en" sz="1600">
                <a:solidFill>
                  <a:schemeClr val="dk1"/>
                </a:solidFill>
              </a:rPr>
              <a:t>Secure, Organized, </a:t>
            </a:r>
            <a:r>
              <a:rPr lang="en" sz="1600">
                <a:solidFill>
                  <a:schemeClr val="dk1"/>
                </a:solidFill>
              </a:rPr>
              <a:t>Efficient</a:t>
            </a:r>
            <a:r>
              <a:rPr lang="en" sz="1600">
                <a:solidFill>
                  <a:schemeClr val="dk1"/>
                </a:solidFill>
              </a:rPr>
              <a:t>  </a:t>
            </a:r>
            <a:endParaRPr sz="1600">
              <a:solidFill>
                <a:schemeClr val="dk1"/>
              </a:solidFill>
            </a:endParaRPr>
          </a:p>
          <a:p>
            <a:pPr indent="0" lvl="0" marL="0" rtl="0" algn="l">
              <a:lnSpc>
                <a:spcPct val="105000"/>
              </a:lnSpc>
              <a:spcBef>
                <a:spcPts val="1200"/>
              </a:spcBef>
              <a:spcAft>
                <a:spcPts val="1200"/>
              </a:spcAft>
              <a:buNone/>
            </a:pPr>
            <a:r>
              <a:t/>
            </a:r>
            <a:endParaRPr sz="2000">
              <a:solidFill>
                <a:schemeClr val="dk1"/>
              </a:solidFill>
            </a:endParaRPr>
          </a:p>
        </p:txBody>
      </p:sp>
      <p:sp>
        <p:nvSpPr>
          <p:cNvPr id="98" name="Google Shape;98;p1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features does it offer? </a:t>
            </a:r>
            <a:endParaRPr/>
          </a:p>
        </p:txBody>
      </p:sp>
      <p:sp>
        <p:nvSpPr>
          <p:cNvPr id="104" name="Google Shape;104;p20"/>
          <p:cNvSpPr txBox="1"/>
          <p:nvPr>
            <p:ph idx="1" type="body"/>
          </p:nvPr>
        </p:nvSpPr>
        <p:spPr>
          <a:xfrm>
            <a:off x="311700" y="644300"/>
            <a:ext cx="8520600" cy="4092000"/>
          </a:xfrm>
          <a:prstGeom prst="rect">
            <a:avLst/>
          </a:prstGeom>
        </p:spPr>
        <p:txBody>
          <a:bodyPr anchorCtr="0" anchor="t" bIns="91425" lIns="91425" spcFirstLastPara="1" rIns="91425" wrap="square" tIns="91425">
            <a:noAutofit/>
          </a:bodyPr>
          <a:lstStyle/>
          <a:p>
            <a:pPr indent="-323850" lvl="0" marL="457200" rtl="0" algn="l">
              <a:lnSpc>
                <a:spcPct val="95000"/>
              </a:lnSpc>
              <a:spcBef>
                <a:spcPts val="0"/>
              </a:spcBef>
              <a:spcAft>
                <a:spcPts val="0"/>
              </a:spcAft>
              <a:buClr>
                <a:schemeClr val="dk1"/>
              </a:buClr>
              <a:buSzPts val="1500"/>
              <a:buChar char="●"/>
            </a:pPr>
            <a:r>
              <a:rPr lang="en" sz="1500">
                <a:solidFill>
                  <a:schemeClr val="dk1"/>
                </a:solidFill>
              </a:rPr>
              <a:t>Add, edit, and remove detailed contacts.</a:t>
            </a:r>
            <a:endParaRPr sz="1500">
              <a:solidFill>
                <a:schemeClr val="dk1"/>
              </a:solidFill>
            </a:endParaRPr>
          </a:p>
          <a:p>
            <a:pPr indent="0" lvl="0" marL="457200" rtl="0" algn="l">
              <a:lnSpc>
                <a:spcPct val="95000"/>
              </a:lnSpc>
              <a:spcBef>
                <a:spcPts val="1200"/>
              </a:spcBef>
              <a:spcAft>
                <a:spcPts val="0"/>
              </a:spcAft>
              <a:buSzPts val="275"/>
              <a:buNone/>
            </a:pPr>
            <a:r>
              <a:t/>
            </a:r>
            <a:endParaRPr sz="1000">
              <a:solidFill>
                <a:schemeClr val="dk1"/>
              </a:solidFill>
            </a:endParaRPr>
          </a:p>
          <a:p>
            <a:pPr indent="-323850" lvl="0" marL="457200" rtl="0" algn="l">
              <a:lnSpc>
                <a:spcPct val="95000"/>
              </a:lnSpc>
              <a:spcBef>
                <a:spcPts val="1200"/>
              </a:spcBef>
              <a:spcAft>
                <a:spcPts val="0"/>
              </a:spcAft>
              <a:buClr>
                <a:schemeClr val="dk1"/>
              </a:buClr>
              <a:buSzPts val="1500"/>
              <a:buChar char="●"/>
            </a:pPr>
            <a:r>
              <a:rPr lang="en" sz="1500">
                <a:solidFill>
                  <a:schemeClr val="dk1"/>
                </a:solidFill>
              </a:rPr>
              <a:t>Store and manage: cell numbers, email addresses, fax numbers, home numbers, and physical addresses.</a:t>
            </a:r>
            <a:endParaRPr sz="1500">
              <a:solidFill>
                <a:schemeClr val="dk1"/>
              </a:solidFill>
            </a:endParaRPr>
          </a:p>
          <a:p>
            <a:pPr indent="0" lvl="0" marL="457200" rtl="0" algn="l">
              <a:lnSpc>
                <a:spcPct val="95000"/>
              </a:lnSpc>
              <a:spcBef>
                <a:spcPts val="1200"/>
              </a:spcBef>
              <a:spcAft>
                <a:spcPts val="0"/>
              </a:spcAft>
              <a:buSzPts val="275"/>
              <a:buNone/>
            </a:pPr>
            <a:r>
              <a:t/>
            </a:r>
            <a:endParaRPr sz="1000">
              <a:solidFill>
                <a:schemeClr val="dk1"/>
              </a:solidFill>
            </a:endParaRPr>
          </a:p>
          <a:p>
            <a:pPr indent="-323850" lvl="0" marL="457200" rtl="0" algn="l">
              <a:lnSpc>
                <a:spcPct val="95000"/>
              </a:lnSpc>
              <a:spcBef>
                <a:spcPts val="1200"/>
              </a:spcBef>
              <a:spcAft>
                <a:spcPts val="0"/>
              </a:spcAft>
              <a:buClr>
                <a:schemeClr val="dk1"/>
              </a:buClr>
              <a:buSzPts val="1500"/>
              <a:buChar char="●"/>
            </a:pPr>
            <a:r>
              <a:rPr lang="en" sz="1500">
                <a:solidFill>
                  <a:schemeClr val="dk1"/>
                </a:solidFill>
              </a:rPr>
              <a:t>Admins can manage user accounts (adding or removing users and assigning credentials). </a:t>
            </a:r>
            <a:endParaRPr sz="1500">
              <a:solidFill>
                <a:schemeClr val="dk1"/>
              </a:solidFill>
            </a:endParaRPr>
          </a:p>
          <a:p>
            <a:pPr indent="0" lvl="0" marL="0" rtl="0" algn="l">
              <a:lnSpc>
                <a:spcPct val="95000"/>
              </a:lnSpc>
              <a:spcBef>
                <a:spcPts val="1200"/>
              </a:spcBef>
              <a:spcAft>
                <a:spcPts val="0"/>
              </a:spcAft>
              <a:buSzPts val="275"/>
              <a:buNone/>
            </a:pPr>
            <a:r>
              <a:t/>
            </a:r>
            <a:endParaRPr sz="1000">
              <a:solidFill>
                <a:schemeClr val="dk1"/>
              </a:solidFill>
            </a:endParaRPr>
          </a:p>
          <a:p>
            <a:pPr indent="-323850" lvl="0" marL="457200" rtl="0" algn="l">
              <a:lnSpc>
                <a:spcPct val="95000"/>
              </a:lnSpc>
              <a:spcBef>
                <a:spcPts val="1200"/>
              </a:spcBef>
              <a:spcAft>
                <a:spcPts val="0"/>
              </a:spcAft>
              <a:buClr>
                <a:schemeClr val="dk1"/>
              </a:buClr>
              <a:buSzPts val="1500"/>
              <a:buChar char="●"/>
            </a:pPr>
            <a:r>
              <a:rPr lang="en" sz="1500">
                <a:solidFill>
                  <a:schemeClr val="dk1"/>
                </a:solidFill>
              </a:rPr>
              <a:t>Normal users are restricted to contact management tasks.</a:t>
            </a:r>
            <a:endParaRPr sz="1500">
              <a:solidFill>
                <a:schemeClr val="dk1"/>
              </a:solidFill>
            </a:endParaRPr>
          </a:p>
          <a:p>
            <a:pPr indent="0" lvl="0" marL="457200" rtl="0" algn="l">
              <a:lnSpc>
                <a:spcPct val="95000"/>
              </a:lnSpc>
              <a:spcBef>
                <a:spcPts val="1200"/>
              </a:spcBef>
              <a:spcAft>
                <a:spcPts val="0"/>
              </a:spcAft>
              <a:buSzPts val="275"/>
              <a:buNone/>
            </a:pPr>
            <a:r>
              <a:t/>
            </a:r>
            <a:endParaRPr sz="1000">
              <a:solidFill>
                <a:schemeClr val="dk1"/>
              </a:solidFill>
            </a:endParaRPr>
          </a:p>
          <a:p>
            <a:pPr indent="-323850" lvl="0" marL="457200" rtl="0" algn="l">
              <a:lnSpc>
                <a:spcPct val="95000"/>
              </a:lnSpc>
              <a:spcBef>
                <a:spcPts val="1200"/>
              </a:spcBef>
              <a:spcAft>
                <a:spcPts val="0"/>
              </a:spcAft>
              <a:buClr>
                <a:schemeClr val="dk1"/>
              </a:buClr>
              <a:buSzPts val="1500"/>
              <a:buChar char="●"/>
            </a:pPr>
            <a:r>
              <a:rPr lang="en" sz="1500">
                <a:solidFill>
                  <a:schemeClr val="dk1"/>
                </a:solidFill>
              </a:rPr>
              <a:t>Search filters enables users to quickly locate </a:t>
            </a:r>
            <a:r>
              <a:rPr lang="en" sz="1500">
                <a:solidFill>
                  <a:schemeClr val="dk1"/>
                </a:solidFill>
              </a:rPr>
              <a:t>specific</a:t>
            </a:r>
            <a:r>
              <a:rPr lang="en" sz="1500">
                <a:solidFill>
                  <a:schemeClr val="dk1"/>
                </a:solidFill>
              </a:rPr>
              <a:t> users based on identifies features (phone number, name).</a:t>
            </a:r>
            <a:endParaRPr sz="1500">
              <a:solidFill>
                <a:schemeClr val="dk1"/>
              </a:solidFill>
            </a:endParaRPr>
          </a:p>
          <a:p>
            <a:pPr indent="0" lvl="0" marL="0" rtl="0" algn="l">
              <a:lnSpc>
                <a:spcPct val="95000"/>
              </a:lnSpc>
              <a:spcBef>
                <a:spcPts val="1200"/>
              </a:spcBef>
              <a:spcAft>
                <a:spcPts val="0"/>
              </a:spcAft>
              <a:buSzPts val="275"/>
              <a:buNone/>
            </a:pPr>
            <a:r>
              <a:t/>
            </a:r>
            <a:endParaRPr sz="1000">
              <a:solidFill>
                <a:schemeClr val="dk1"/>
              </a:solidFill>
            </a:endParaRPr>
          </a:p>
          <a:p>
            <a:pPr indent="-323850" lvl="0" marL="457200" rtl="0" algn="l">
              <a:lnSpc>
                <a:spcPct val="95000"/>
              </a:lnSpc>
              <a:spcBef>
                <a:spcPts val="1200"/>
              </a:spcBef>
              <a:spcAft>
                <a:spcPts val="0"/>
              </a:spcAft>
              <a:buClr>
                <a:schemeClr val="dk1"/>
              </a:buClr>
              <a:buSzPts val="1500"/>
              <a:buChar char="●"/>
            </a:pPr>
            <a:r>
              <a:rPr lang="en" sz="1500">
                <a:solidFill>
                  <a:schemeClr val="dk1"/>
                </a:solidFill>
              </a:rPr>
              <a:t>User </a:t>
            </a:r>
            <a:r>
              <a:rPr lang="en" sz="1500">
                <a:solidFill>
                  <a:schemeClr val="dk1"/>
                </a:solidFill>
              </a:rPr>
              <a:t>friendliness</a:t>
            </a:r>
            <a:r>
              <a:rPr lang="en" sz="1500">
                <a:solidFill>
                  <a:schemeClr val="dk1"/>
                </a:solidFill>
              </a:rPr>
              <a:t> with a welcoming interface, menu driven navigation, and tabular reports.</a:t>
            </a:r>
            <a:endParaRPr sz="1500">
              <a:solidFill>
                <a:schemeClr val="dk1"/>
              </a:solidFill>
            </a:endParaRPr>
          </a:p>
          <a:p>
            <a:pPr indent="0" lvl="0" marL="0" rtl="0" algn="l">
              <a:lnSpc>
                <a:spcPct val="95000"/>
              </a:lnSpc>
              <a:spcBef>
                <a:spcPts val="1200"/>
              </a:spcBef>
              <a:spcAft>
                <a:spcPts val="0"/>
              </a:spcAft>
              <a:buSzPts val="275"/>
              <a:buNone/>
            </a:pPr>
            <a:r>
              <a:rPr lang="en" sz="1500">
                <a:solidFill>
                  <a:schemeClr val="dk1"/>
                </a:solidFill>
              </a:rPr>
              <a:t>Error handling mechanisms.</a:t>
            </a:r>
            <a:endParaRPr sz="1500">
              <a:solidFill>
                <a:schemeClr val="dk1"/>
              </a:solidFill>
            </a:endParaRPr>
          </a:p>
          <a:p>
            <a:pPr indent="0" lvl="0" marL="0" rtl="0" algn="l">
              <a:lnSpc>
                <a:spcPct val="95000"/>
              </a:lnSpc>
              <a:spcBef>
                <a:spcPts val="1200"/>
              </a:spcBef>
              <a:spcAft>
                <a:spcPts val="0"/>
              </a:spcAft>
              <a:buSzPts val="275"/>
              <a:buNone/>
            </a:pPr>
            <a:r>
              <a:t/>
            </a:r>
            <a:endParaRPr sz="275">
              <a:solidFill>
                <a:schemeClr val="dk1"/>
              </a:solidFill>
            </a:endParaRPr>
          </a:p>
          <a:p>
            <a:pPr indent="0" lvl="0" marL="0" rtl="0" algn="l">
              <a:lnSpc>
                <a:spcPct val="95000"/>
              </a:lnSpc>
              <a:spcBef>
                <a:spcPts val="1200"/>
              </a:spcBef>
              <a:spcAft>
                <a:spcPts val="0"/>
              </a:spcAft>
              <a:buSzPts val="275"/>
              <a:buNone/>
            </a:pPr>
            <a:r>
              <a:t/>
            </a:r>
            <a:endParaRPr sz="275">
              <a:solidFill>
                <a:schemeClr val="dk1"/>
              </a:solidFill>
            </a:endParaRPr>
          </a:p>
          <a:p>
            <a:pPr indent="0" lvl="0" marL="0" rtl="0" algn="l">
              <a:lnSpc>
                <a:spcPct val="95000"/>
              </a:lnSpc>
              <a:spcBef>
                <a:spcPts val="1200"/>
              </a:spcBef>
              <a:spcAft>
                <a:spcPts val="0"/>
              </a:spcAft>
              <a:buSzPts val="275"/>
              <a:buNone/>
            </a:pPr>
            <a:r>
              <a:t/>
            </a:r>
            <a:endParaRPr sz="250">
              <a:solidFill>
                <a:schemeClr val="dk1"/>
              </a:solidFill>
            </a:endParaRPr>
          </a:p>
          <a:p>
            <a:pPr indent="0" lvl="0" marL="0" rtl="0" algn="l">
              <a:lnSpc>
                <a:spcPct val="95000"/>
              </a:lnSpc>
              <a:spcBef>
                <a:spcPts val="1200"/>
              </a:spcBef>
              <a:spcAft>
                <a:spcPts val="1200"/>
              </a:spcAft>
              <a:buSzPts val="275"/>
              <a:buNone/>
            </a:pPr>
            <a:r>
              <a:t/>
            </a:r>
            <a:endParaRPr sz="250">
              <a:solidFill>
                <a:schemeClr val="dk1"/>
              </a:solidFill>
            </a:endParaRPr>
          </a:p>
        </p:txBody>
      </p:sp>
      <p:sp>
        <p:nvSpPr>
          <p:cNvPr id="105" name="Google Shape;105;p2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&amp; Advantage  </a:t>
            </a:r>
            <a:endParaRPr/>
          </a:p>
        </p:txBody>
      </p:sp>
      <p:sp>
        <p:nvSpPr>
          <p:cNvPr id="111" name="Google Shape;111;p21"/>
          <p:cNvSpPr txBox="1"/>
          <p:nvPr>
            <p:ph idx="1" type="body"/>
          </p:nvPr>
        </p:nvSpPr>
        <p:spPr>
          <a:xfrm>
            <a:off x="311700" y="14572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All in one solution.</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Outperforms tools like HubSpot, Pipedrive, and Insightly in customization and functionality.</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Adaptability for different users and organizations.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
        <p:nvSpPr>
          <p:cNvPr id="112" name="Google Shape;112;p2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