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2"/>
  </p:notesMasterIdLst>
  <p:handoutMasterIdLst>
    <p:handoutMasterId r:id="rId23"/>
  </p:handoutMasterIdLst>
  <p:sldIdLst>
    <p:sldId id="256" r:id="rId9"/>
    <p:sldId id="257" r:id="rId10"/>
    <p:sldId id="270" r:id="rId11"/>
    <p:sldId id="266" r:id="rId12"/>
    <p:sldId id="271" r:id="rId13"/>
    <p:sldId id="272" r:id="rId14"/>
    <p:sldId id="273" r:id="rId15"/>
    <p:sldId id="258" r:id="rId16"/>
    <p:sldId id="262" r:id="rId17"/>
    <p:sldId id="267" r:id="rId18"/>
    <p:sldId id="268" r:id="rId19"/>
    <p:sldId id="269" r:id="rId20"/>
    <p:sldId id="259" r:id="rId21"/>
  </p:sldIdLst>
  <p:sldSz cx="12192000" cy="6858000"/>
  <p:notesSz cx="6645275" cy="9775825"/>
  <p:custDataLst>
    <p:tags r:id="rId24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EF6"/>
    <a:srgbClr val="03EAB3"/>
    <a:srgbClr val="00CEF9"/>
    <a:srgbClr val="004050"/>
    <a:srgbClr val="00D2FE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20" autoAdjust="0"/>
  </p:normalViewPr>
  <p:slideViewPr>
    <p:cSldViewPr snapToGrid="0" snapToObjects="1">
      <p:cViewPr varScale="1">
        <p:scale>
          <a:sx n="101" d="100"/>
          <a:sy n="101" d="100"/>
        </p:scale>
        <p:origin x="120" y="228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15/07/2022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009:</a:t>
            </a:r>
            <a:br>
              <a:rPr lang="en-GB" dirty="0"/>
            </a:br>
            <a:r>
              <a:rPr lang="en-GB" dirty="0"/>
              <a:t>Docker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EB23-7E48-3569-C1D8-B40FDD447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Other container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9777-418D-ED76-7976-8178AEC77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472409"/>
            <a:ext cx="6770687" cy="2234301"/>
          </a:xfrm>
        </p:spPr>
        <p:txBody>
          <a:bodyPr/>
          <a:lstStyle/>
          <a:p>
            <a:r>
              <a:rPr lang="en-GB" dirty="0"/>
              <a:t>When running our application inside a container its important to be able to interact with them individually and collectively. </a:t>
            </a:r>
          </a:p>
          <a:p>
            <a:endParaRPr lang="en-GB" dirty="0"/>
          </a:p>
          <a:p>
            <a:r>
              <a:rPr lang="en-GB" dirty="0"/>
              <a:t>There are limited commands to running and managing a number of containers, container orchestration tools such as Kubernetes make this job easier.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A1A901B-9608-E974-8AB4-916A496A5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19338"/>
              </p:ext>
            </p:extLst>
          </p:nvPr>
        </p:nvGraphicFramePr>
        <p:xfrm>
          <a:off x="4455160" y="2877373"/>
          <a:ext cx="7441184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0152">
                  <a:extLst>
                    <a:ext uri="{9D8B030D-6E8A-4147-A177-3AD203B41FA5}">
                      <a16:colId xmlns:a16="http://schemas.microsoft.com/office/drawing/2014/main" val="3161951862"/>
                    </a:ext>
                  </a:extLst>
                </a:gridCol>
                <a:gridCol w="5971032">
                  <a:extLst>
                    <a:ext uri="{9D8B030D-6E8A-4147-A177-3AD203B41FA5}">
                      <a16:colId xmlns:a16="http://schemas.microsoft.com/office/drawing/2014/main" val="259439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ps</a:t>
                      </a:r>
                      <a:r>
                        <a:rPr lang="en-GB" dirty="0"/>
                        <a:t> (-a)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Lists all running containers (-a shows all containers)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9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Returns logs of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4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Connect to an individual terminal via a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6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Starts a stopped containers (Run creates and starts container)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 (-f)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Deletes a container (-f forces it to be removed)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Renames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6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Container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3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2334828"/>
            <a:ext cx="5877576" cy="1828801"/>
          </a:xfrm>
        </p:spPr>
        <p:txBody>
          <a:bodyPr/>
          <a:lstStyle/>
          <a:p>
            <a:r>
              <a:rPr lang="en-GB" dirty="0"/>
              <a:t>008</a:t>
            </a:r>
            <a:br>
              <a:rPr lang="en-GB" dirty="0"/>
            </a:br>
            <a:r>
              <a:rPr lang="en-GB" dirty="0"/>
              <a:t>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338830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51189"/>
            <a:ext cx="6770688" cy="575562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Networks are system of connected nodes that can communicate in some way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In order for containers to communicate they need to be on the same </a:t>
            </a:r>
            <a:r>
              <a:rPr lang="en-GB" sz="2800" b="1" dirty="0"/>
              <a:t>network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b="1" dirty="0"/>
              <a:t>Networks </a:t>
            </a:r>
            <a:r>
              <a:rPr lang="en-GB" sz="2800" dirty="0"/>
              <a:t>are necessary for </a:t>
            </a:r>
            <a:r>
              <a:rPr lang="en-GB" sz="2800" b="1" dirty="0"/>
              <a:t>microservice </a:t>
            </a:r>
            <a:r>
              <a:rPr lang="en-GB" sz="2800" dirty="0"/>
              <a:t>architecture where you have multiple apps rather than a single </a:t>
            </a:r>
            <a:r>
              <a:rPr lang="en-GB" sz="2800" b="1" dirty="0"/>
              <a:t>monolith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6F14C-6F7F-CA1C-E514-A3C725757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Default container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B041-CF2E-07A4-850A-D355D980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C6DC40-A5F6-183C-F6D5-1ED195943831}"/>
              </a:ext>
            </a:extLst>
          </p:cNvPr>
          <p:cNvSpPr txBox="1">
            <a:spLocks/>
          </p:cNvSpPr>
          <p:nvPr/>
        </p:nvSpPr>
        <p:spPr>
          <a:xfrm>
            <a:off x="4878474" y="551189"/>
            <a:ext cx="6770688" cy="22825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When creating a container it is assigned to the network </a:t>
            </a:r>
            <a:r>
              <a:rPr lang="en-GB" sz="2800" b="1" dirty="0"/>
              <a:t>default. </a:t>
            </a:r>
            <a:r>
              <a:rPr lang="en-GB" sz="2800" dirty="0"/>
              <a:t>It gets assigned an </a:t>
            </a:r>
            <a:r>
              <a:rPr lang="en-GB" sz="2800" b="1" dirty="0"/>
              <a:t>internal IP address </a:t>
            </a:r>
            <a:r>
              <a:rPr lang="en-GB" sz="2800" dirty="0"/>
              <a:t>allowing the host machine to connect to this node directly.</a:t>
            </a:r>
            <a:endParaRPr lang="en-GB" sz="2800" b="1" dirty="0"/>
          </a:p>
        </p:txBody>
      </p:sp>
      <p:pic>
        <p:nvPicPr>
          <p:cNvPr id="11" name="Graphic 10" descr="Monitor with solid fill">
            <a:extLst>
              <a:ext uri="{FF2B5EF4-FFF2-40B4-BE49-F238E27FC236}">
                <a16:creationId xmlns:a16="http://schemas.microsoft.com/office/drawing/2014/main" id="{8AFC5671-E250-E977-959D-E4FD47CB5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4557" y="4290381"/>
            <a:ext cx="1386690" cy="1386690"/>
          </a:xfrm>
          <a:prstGeom prst="rect">
            <a:avLst/>
          </a:prstGeom>
        </p:spPr>
      </p:pic>
      <p:pic>
        <p:nvPicPr>
          <p:cNvPr id="13" name="Graphic 12" descr="Box outline">
            <a:extLst>
              <a:ext uri="{FF2B5EF4-FFF2-40B4-BE49-F238E27FC236}">
                <a16:creationId xmlns:a16="http://schemas.microsoft.com/office/drawing/2014/main" id="{849576D8-A516-2FDB-9770-0F9C320D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160" y="4114194"/>
            <a:ext cx="1763485" cy="1763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75C6BA-C78D-7C2C-5EC4-755993EF8CE7}"/>
              </a:ext>
            </a:extLst>
          </p:cNvPr>
          <p:cNvSpPr txBox="1"/>
          <p:nvPr/>
        </p:nvSpPr>
        <p:spPr>
          <a:xfrm>
            <a:off x="8078644" y="3952216"/>
            <a:ext cx="969735" cy="295178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 err="1"/>
              <a:t>Nginx_1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5014A-7355-050E-F3DB-B470F90EA90E}"/>
              </a:ext>
            </a:extLst>
          </p:cNvPr>
          <p:cNvSpPr txBox="1"/>
          <p:nvPr/>
        </p:nvSpPr>
        <p:spPr>
          <a:xfrm>
            <a:off x="4435838" y="3820216"/>
            <a:ext cx="2024742" cy="403742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Host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F087C-C80E-2E05-8A3C-3EDD72DB4B57}"/>
              </a:ext>
            </a:extLst>
          </p:cNvPr>
          <p:cNvSpPr txBox="1"/>
          <p:nvPr/>
        </p:nvSpPr>
        <p:spPr>
          <a:xfrm>
            <a:off x="7916763" y="5823313"/>
            <a:ext cx="1438278" cy="702748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Private IP – </a:t>
            </a:r>
          </a:p>
          <a:p>
            <a:pPr algn="l"/>
            <a:r>
              <a:rPr lang="en-GB" dirty="0"/>
              <a:t>172.10.2.0</a:t>
            </a:r>
          </a:p>
        </p:txBody>
      </p:sp>
      <p:pic>
        <p:nvPicPr>
          <p:cNvPr id="17" name="Graphic 16" descr="Box outline">
            <a:extLst>
              <a:ext uri="{FF2B5EF4-FFF2-40B4-BE49-F238E27FC236}">
                <a16:creationId xmlns:a16="http://schemas.microsoft.com/office/drawing/2014/main" id="{52AEBE10-2C88-20AD-E0BC-8FCE5E2A2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4419" y="4101984"/>
            <a:ext cx="1763485" cy="17634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D85EC6-4A90-7C03-5BF5-4758F758241E}"/>
              </a:ext>
            </a:extLst>
          </p:cNvPr>
          <p:cNvSpPr txBox="1"/>
          <p:nvPr/>
        </p:nvSpPr>
        <p:spPr>
          <a:xfrm>
            <a:off x="10229123" y="3924077"/>
            <a:ext cx="1172918" cy="295178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ctr"/>
            <a:r>
              <a:rPr lang="en-GB" b="1" dirty="0" err="1"/>
              <a:t>Nginx_2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5ACD4-E302-D04C-4CF9-204A298C4B24}"/>
              </a:ext>
            </a:extLst>
          </p:cNvPr>
          <p:cNvSpPr txBox="1"/>
          <p:nvPr/>
        </p:nvSpPr>
        <p:spPr>
          <a:xfrm>
            <a:off x="10102473" y="5848147"/>
            <a:ext cx="1438279" cy="62430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Private IP – </a:t>
            </a:r>
          </a:p>
          <a:p>
            <a:pPr algn="l"/>
            <a:r>
              <a:rPr lang="en-GB" dirty="0"/>
              <a:t>172.10.2.2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060F2-E44A-5162-5FCC-DCDD258523BD}"/>
              </a:ext>
            </a:extLst>
          </p:cNvPr>
          <p:cNvSpPr/>
          <p:nvPr/>
        </p:nvSpPr>
        <p:spPr>
          <a:xfrm>
            <a:off x="7315200" y="3429000"/>
            <a:ext cx="4798337" cy="309706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Default Network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738AA33-6324-3EAF-8030-BA0F22B14C6F}"/>
              </a:ext>
            </a:extLst>
          </p:cNvPr>
          <p:cNvSpPr/>
          <p:nvPr/>
        </p:nvSpPr>
        <p:spPr>
          <a:xfrm>
            <a:off x="5960712" y="4682454"/>
            <a:ext cx="2024742" cy="527985"/>
          </a:xfrm>
          <a:prstGeom prst="rightArrow">
            <a:avLst>
              <a:gd name="adj1" fmla="val 29423"/>
              <a:gd name="adj2" fmla="val 5847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662AC-7BE7-D301-4E65-098E4D3A4361}"/>
              </a:ext>
            </a:extLst>
          </p:cNvPr>
          <p:cNvSpPr txBox="1"/>
          <p:nvPr/>
        </p:nvSpPr>
        <p:spPr>
          <a:xfrm>
            <a:off x="4694681" y="5690639"/>
            <a:ext cx="1438278" cy="702748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Connect to </a:t>
            </a:r>
          </a:p>
          <a:p>
            <a:pPr algn="l"/>
            <a:r>
              <a:rPr lang="en-GB" dirty="0" err="1"/>
              <a:t>nginx_1</a:t>
            </a:r>
            <a:r>
              <a:rPr lang="en-GB" dirty="0"/>
              <a:t> via IP</a:t>
            </a:r>
          </a:p>
        </p:txBody>
      </p:sp>
    </p:spTree>
    <p:extLst>
      <p:ext uri="{BB962C8B-B14F-4D97-AF65-F5344CB8AC3E}">
        <p14:creationId xmlns:p14="http://schemas.microsoft.com/office/powerpoint/2010/main" val="306973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ED609-635D-4C92-E0DC-91563F676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Bridge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05940-244F-CA29-555E-F92A6CA29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495967" cy="5237751"/>
          </a:xfrm>
        </p:spPr>
        <p:txBody>
          <a:bodyPr/>
          <a:lstStyle/>
          <a:p>
            <a:r>
              <a:rPr lang="en-GB" dirty="0"/>
              <a:t>Bridge Networks connect multiple containers on a single host.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default network is a bridge network, but custom networks allow you to specify custom DNS names and self contained networks.</a:t>
            </a:r>
          </a:p>
          <a:p>
            <a:endParaRPr lang="en-GB" dirty="0"/>
          </a:p>
          <a:p>
            <a:r>
              <a:rPr lang="en-GB" dirty="0"/>
              <a:t>Bridge networks are the most common type of network and what we will be focusing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6B04-6573-D20A-C2C1-17E43E6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DD72412-1FA5-663D-9CDA-E610E1CE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518" y="1632723"/>
            <a:ext cx="7143903" cy="39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ED609-635D-4C92-E0DC-91563F676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Overlay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05940-244F-CA29-555E-F92A6CA29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495967" cy="5237751"/>
          </a:xfrm>
        </p:spPr>
        <p:txBody>
          <a:bodyPr/>
          <a:lstStyle/>
          <a:p>
            <a:r>
              <a:rPr lang="en-GB" dirty="0"/>
              <a:t>Overlay networks allow connectivity across multiple host machines / nodes. Allows you to scale up your application easily. </a:t>
            </a:r>
          </a:p>
          <a:p>
            <a:endParaRPr lang="en-GB" dirty="0"/>
          </a:p>
          <a:p>
            <a:r>
              <a:rPr lang="en-GB" dirty="0"/>
              <a:t>Overlay networks are generally used by Dockers orchestration tool Docker Swarm, with </a:t>
            </a:r>
            <a:r>
              <a:rPr lang="en-GB" dirty="0" err="1"/>
              <a:t>K8s</a:t>
            </a:r>
            <a:r>
              <a:rPr lang="en-GB" dirty="0"/>
              <a:t> having its own version of an Overlay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6B04-6573-D20A-C2C1-17E43E6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A58C2C-669E-8DEA-9CC3-80E1B4EF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1728787"/>
            <a:ext cx="7271091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ED609-635D-4C92-E0DC-91563F676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Host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05940-244F-CA29-555E-F92A6CA29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495967" cy="5237751"/>
          </a:xfrm>
        </p:spPr>
        <p:txBody>
          <a:bodyPr/>
          <a:lstStyle/>
          <a:p>
            <a:r>
              <a:rPr lang="en-GB" dirty="0"/>
              <a:t>Host networks allow you to connect to a container directly with the same namespace rather than an IP address. </a:t>
            </a:r>
          </a:p>
          <a:p>
            <a:endParaRPr lang="en-GB" dirty="0"/>
          </a:p>
          <a:p>
            <a:r>
              <a:rPr lang="en-GB" dirty="0"/>
              <a:t>When running a container on a host network it shares the IP and DNS as the host machine. </a:t>
            </a:r>
          </a:p>
          <a:p>
            <a:endParaRPr lang="en-GB" dirty="0"/>
          </a:p>
          <a:p>
            <a:r>
              <a:rPr lang="en-GB" dirty="0"/>
              <a:t>Useful for optimising performance as there is no need for NAT (Network address translation) but may not be as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6B04-6573-D20A-C2C1-17E43E6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8BBA6F8-EE6C-C31C-B5F7-DA4A4B14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64" y="1534858"/>
            <a:ext cx="5767554" cy="37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ED609-635D-4C92-E0DC-91563F676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User Defined Networks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05940-244F-CA29-555E-F92A6CA29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775139" cy="5237751"/>
          </a:xfrm>
        </p:spPr>
        <p:txBody>
          <a:bodyPr/>
          <a:lstStyle/>
          <a:p>
            <a:r>
              <a:rPr lang="en-GB" dirty="0"/>
              <a:t>When creating user defined Bridge networks they can do the following functions: 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Automatic DNS Resolution: </a:t>
            </a:r>
          </a:p>
          <a:p>
            <a:r>
              <a:rPr lang="en-GB" dirty="0"/>
              <a:t>Containers created to a bridge network are given a DNS name based on the container name </a:t>
            </a:r>
          </a:p>
          <a:p>
            <a:r>
              <a:rPr lang="en-GB" b="1" dirty="0"/>
              <a:t>Container Isolation:</a:t>
            </a:r>
          </a:p>
          <a:p>
            <a:r>
              <a:rPr lang="en-GB" dirty="0"/>
              <a:t>Containers can be isolated from one another by putting them in separate networks, containers in the same can freely talk</a:t>
            </a:r>
          </a:p>
          <a:p>
            <a:r>
              <a:rPr lang="en-GB" b="1" dirty="0"/>
              <a:t>Connect and Disconnect:</a:t>
            </a:r>
          </a:p>
          <a:p>
            <a:r>
              <a:rPr lang="en-GB" dirty="0"/>
              <a:t>Containers can be connected to and disconnected without stopping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6B04-6573-D20A-C2C1-17E43E6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80F631-ED50-2934-6CE6-DC5C9BE7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28" y="1137062"/>
            <a:ext cx="7223996" cy="49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Using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007</a:t>
            </a:r>
            <a:br>
              <a:rPr lang="en-GB" dirty="0"/>
            </a:br>
            <a:r>
              <a:rPr lang="en-GB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479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009: Docker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Using networks</vt:lpstr>
      <vt:lpstr>007 Docker containers</vt:lpstr>
      <vt:lpstr>PowerPoint Presentation</vt:lpstr>
      <vt:lpstr>Demo – Container commands</vt:lpstr>
      <vt:lpstr>008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2022-07-15T12:20:54Z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