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8"/>
  </p:notesMasterIdLst>
  <p:handoutMasterIdLst>
    <p:handoutMasterId r:id="rId19"/>
  </p:handoutMasterIdLst>
  <p:sldIdLst>
    <p:sldId id="256" r:id="rId9"/>
    <p:sldId id="257" r:id="rId10"/>
    <p:sldId id="266" r:id="rId11"/>
    <p:sldId id="258" r:id="rId12"/>
    <p:sldId id="262" r:id="rId13"/>
    <p:sldId id="270" r:id="rId14"/>
    <p:sldId id="268" r:id="rId15"/>
    <p:sldId id="269" r:id="rId16"/>
    <p:sldId id="259" r:id="rId17"/>
  </p:sldIdLst>
  <p:sldSz cx="12192000" cy="6858000"/>
  <p:notesSz cx="6645275" cy="9775825"/>
  <p:custDataLst>
    <p:tags r:id="rId20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420" autoAdjust="0"/>
  </p:normalViewPr>
  <p:slideViewPr>
    <p:cSldViewPr snapToGrid="0" snapToObjects="1">
      <p:cViewPr varScale="1">
        <p:scale>
          <a:sx n="106" d="100"/>
          <a:sy n="106" d="100"/>
        </p:scale>
        <p:origin x="756" y="114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15/07/2022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010:</a:t>
            </a:r>
            <a:br>
              <a:rPr lang="en-GB" dirty="0"/>
            </a:br>
            <a:r>
              <a:rPr lang="en-GB" dirty="0"/>
              <a:t>Docker Mounting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Bind mounts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306745"/>
            <a:ext cx="6770688" cy="412039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Bind mounts are a way to share files from the host machine to container.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They are used when you have one file you need to share from your host to the container, that you cannot do via the </a:t>
            </a:r>
            <a:r>
              <a:rPr lang="en-GB" sz="2400" b="1" dirty="0"/>
              <a:t>COPY </a:t>
            </a:r>
            <a:r>
              <a:rPr lang="en-GB" sz="2400" dirty="0"/>
              <a:t>or </a:t>
            </a:r>
            <a:r>
              <a:rPr lang="en-GB" sz="2400" b="1" dirty="0"/>
              <a:t>ADD</a:t>
            </a:r>
            <a:r>
              <a:rPr lang="en-GB" sz="2400" dirty="0"/>
              <a:t> command.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Once mounted the </a:t>
            </a:r>
            <a:r>
              <a:rPr lang="en-GB" sz="2400" b="1" dirty="0"/>
              <a:t>source </a:t>
            </a:r>
            <a:r>
              <a:rPr lang="en-GB" sz="2400" dirty="0"/>
              <a:t>(directory on host) and </a:t>
            </a:r>
            <a:r>
              <a:rPr lang="en-GB" sz="2400" b="1" dirty="0"/>
              <a:t>target </a:t>
            </a:r>
            <a:r>
              <a:rPr lang="en-GB" sz="2400" dirty="0"/>
              <a:t>(directory on container) are linked and changes reflect on either.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F98663E9-32EE-AFBF-3DF0-1C739EDD4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9529" y="4900489"/>
            <a:ext cx="1593410" cy="15934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12718A-4E8B-C2B3-446A-50E34D24EDC8}"/>
              </a:ext>
            </a:extLst>
          </p:cNvPr>
          <p:cNvSpPr/>
          <p:nvPr/>
        </p:nvSpPr>
        <p:spPr>
          <a:xfrm>
            <a:off x="9388443" y="5090989"/>
            <a:ext cx="1377637" cy="106755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F89A6-E9B5-855C-9267-BCE19B6DD65E}"/>
              </a:ext>
            </a:extLst>
          </p:cNvPr>
          <p:cNvSpPr txBox="1"/>
          <p:nvPr/>
        </p:nvSpPr>
        <p:spPr>
          <a:xfrm>
            <a:off x="5423026" y="5316949"/>
            <a:ext cx="1086417" cy="615636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b="1" dirty="0"/>
              <a:t>Host </a:t>
            </a:r>
          </a:p>
          <a:p>
            <a:pPr algn="l"/>
            <a:r>
              <a:rPr lang="en-GB" b="1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E936A-9C5F-8950-568B-245460E52FDF}"/>
              </a:ext>
            </a:extLst>
          </p:cNvPr>
          <p:cNvSpPr txBox="1"/>
          <p:nvPr/>
        </p:nvSpPr>
        <p:spPr>
          <a:xfrm>
            <a:off x="9534052" y="5350086"/>
            <a:ext cx="1086417" cy="615636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b="1" dirty="0"/>
              <a:t>Nginx</a:t>
            </a:r>
          </a:p>
          <a:p>
            <a:pPr algn="l"/>
            <a:r>
              <a:rPr lang="en-GB" b="1" dirty="0"/>
              <a:t>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9B3A8-74CC-FFDA-85DB-507FDC389F73}"/>
              </a:ext>
            </a:extLst>
          </p:cNvPr>
          <p:cNvSpPr txBox="1"/>
          <p:nvPr/>
        </p:nvSpPr>
        <p:spPr>
          <a:xfrm>
            <a:off x="5029198" y="4649599"/>
            <a:ext cx="2133601" cy="442505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dirty="0"/>
              <a:t>/docs/</a:t>
            </a:r>
            <a:r>
              <a:rPr lang="en-GB" dirty="0" err="1"/>
              <a:t>nginx.conf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A9105-CB7B-6650-167D-ECD82B93D163}"/>
              </a:ext>
            </a:extLst>
          </p:cNvPr>
          <p:cNvSpPr txBox="1"/>
          <p:nvPr/>
        </p:nvSpPr>
        <p:spPr>
          <a:xfrm>
            <a:off x="9010459" y="4648484"/>
            <a:ext cx="2133601" cy="442505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dirty="0"/>
              <a:t>/etc/nginx/</a:t>
            </a:r>
            <a:r>
              <a:rPr lang="en-GB" dirty="0" err="1"/>
              <a:t>nginx.conf</a:t>
            </a:r>
            <a:endParaRPr lang="en-GB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5A0B0BA-BFE6-A1B0-FF83-DC796B05582A}"/>
              </a:ext>
            </a:extLst>
          </p:cNvPr>
          <p:cNvSpPr/>
          <p:nvPr/>
        </p:nvSpPr>
        <p:spPr>
          <a:xfrm>
            <a:off x="7045611" y="4625850"/>
            <a:ext cx="1817731" cy="298765"/>
          </a:xfrm>
          <a:prstGeom prst="left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605940-244F-CA29-555E-F92A6CA291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2111" y="378746"/>
            <a:ext cx="7555371" cy="520263"/>
          </a:xfrm>
        </p:spPr>
        <p:txBody>
          <a:bodyPr/>
          <a:lstStyle/>
          <a:p>
            <a:r>
              <a:rPr lang="en-GB" dirty="0"/>
              <a:t>Bind Mounting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6B04-6573-D20A-C2C1-17E43E630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F1CBC05-0204-56B0-4ED5-A29BD3B41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98853"/>
              </p:ext>
            </p:extLst>
          </p:nvPr>
        </p:nvGraphicFramePr>
        <p:xfrm>
          <a:off x="565339" y="1742707"/>
          <a:ext cx="864203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318">
                  <a:extLst>
                    <a:ext uri="{9D8B030D-6E8A-4147-A177-3AD203B41FA5}">
                      <a16:colId xmlns:a16="http://schemas.microsoft.com/office/drawing/2014/main" val="2839616745"/>
                    </a:ext>
                  </a:extLst>
                </a:gridCol>
                <a:gridCol w="6576717">
                  <a:extLst>
                    <a:ext uri="{9D8B030D-6E8A-4147-A177-3AD203B41FA5}">
                      <a16:colId xmlns:a16="http://schemas.microsoft.com/office/drawing/2014/main" val="1221182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type of mount, bind or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6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Directory on the host machine to mount into the container. Must be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target, </a:t>
                      </a:r>
                      <a:r>
                        <a:rPr lang="en-GB" dirty="0" err="1"/>
                        <a:t>dst</a:t>
                      </a:r>
                      <a:r>
                        <a:rPr lang="en-GB" dirty="0"/>
                        <a:t> or destination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Directory on the container to mount to. Must be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readonly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Configure the bind-mount to have read only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87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94D13F-1613-63FF-A9C5-85B6170C7B99}"/>
              </a:ext>
            </a:extLst>
          </p:cNvPr>
          <p:cNvSpPr txBox="1"/>
          <p:nvPr/>
        </p:nvSpPr>
        <p:spPr>
          <a:xfrm>
            <a:off x="565339" y="4512831"/>
            <a:ext cx="12140698" cy="1367073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dirty="0"/>
              <a:t>docker run –d –p 80:80 </a:t>
            </a:r>
            <a:br>
              <a:rPr lang="en-GB" dirty="0"/>
            </a:br>
            <a:r>
              <a:rPr lang="en-GB" dirty="0"/>
              <a:t>–mount type=bind, 			</a:t>
            </a:r>
            <a:r>
              <a:rPr lang="en-GB" i="1" dirty="0"/>
              <a:t>(What type of mount type)</a:t>
            </a:r>
            <a:br>
              <a:rPr lang="en-GB" dirty="0"/>
            </a:br>
            <a:r>
              <a:rPr lang="en-GB" dirty="0"/>
              <a:t>source=$(</a:t>
            </a:r>
            <a:r>
              <a:rPr lang="en-GB" dirty="0" err="1"/>
              <a:t>pwd</a:t>
            </a:r>
            <a:r>
              <a:rPr lang="en-GB" dirty="0"/>
              <a:t>)/</a:t>
            </a:r>
            <a:r>
              <a:rPr lang="en-GB" dirty="0" err="1"/>
              <a:t>nginx.conf</a:t>
            </a:r>
            <a:r>
              <a:rPr lang="en-GB" dirty="0"/>
              <a:t>, 		</a:t>
            </a:r>
            <a:r>
              <a:rPr lang="en-GB" i="1" dirty="0"/>
              <a:t>(</a:t>
            </a:r>
            <a:r>
              <a:rPr lang="en-GB" i="1" dirty="0" err="1"/>
              <a:t>pwd</a:t>
            </a:r>
            <a:r>
              <a:rPr lang="en-GB" i="1" dirty="0"/>
              <a:t> = current working directory)</a:t>
            </a:r>
            <a:br>
              <a:rPr lang="en-GB" dirty="0"/>
            </a:br>
            <a:r>
              <a:rPr lang="en-GB" dirty="0"/>
              <a:t>target=/etc/nginx/</a:t>
            </a:r>
            <a:r>
              <a:rPr lang="en-GB" dirty="0" err="1"/>
              <a:t>nginx.conf</a:t>
            </a:r>
            <a:r>
              <a:rPr lang="en-GB" dirty="0"/>
              <a:t> nginx	</a:t>
            </a:r>
            <a:r>
              <a:rPr lang="en-GB" i="1" dirty="0"/>
              <a:t>(moving the file to the </a:t>
            </a:r>
            <a:r>
              <a:rPr lang="en-GB" i="1" dirty="0" err="1"/>
              <a:t>nginx.conf</a:t>
            </a:r>
            <a:r>
              <a:rPr lang="en-GB" i="1" dirty="0"/>
              <a:t> location in container)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93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Bind Mounting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007</a:t>
            </a:r>
            <a:br>
              <a:rPr lang="en-GB" dirty="0"/>
            </a:br>
            <a:r>
              <a:rPr lang="en-GB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Volume mounts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605510"/>
            <a:ext cx="6770688" cy="514344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Volumes are a type of mount that are used in the same way as </a:t>
            </a:r>
            <a:r>
              <a:rPr lang="en-GB" sz="2400" b="1" dirty="0"/>
              <a:t>bind </a:t>
            </a:r>
            <a:r>
              <a:rPr lang="en-GB" sz="2400" dirty="0"/>
              <a:t>mounts but serve a different purpose.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A </a:t>
            </a:r>
            <a:r>
              <a:rPr lang="en-GB" sz="2400" b="1" dirty="0"/>
              <a:t>volume </a:t>
            </a:r>
            <a:r>
              <a:rPr lang="en-GB" sz="2400" dirty="0"/>
              <a:t>mount is used to </a:t>
            </a:r>
            <a:r>
              <a:rPr lang="en-GB" sz="2400" b="1" dirty="0"/>
              <a:t>persist </a:t>
            </a:r>
            <a:r>
              <a:rPr lang="en-GB" sz="2400" dirty="0"/>
              <a:t>data </a:t>
            </a:r>
            <a:r>
              <a:rPr lang="en-GB" sz="2400" b="1" dirty="0"/>
              <a:t>outside </a:t>
            </a:r>
            <a:r>
              <a:rPr lang="en-GB" sz="2400" dirty="0"/>
              <a:t>of a container. This is commonly used for databases to store data, as data is lost from a container when it is stopped.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A single volume can be used by </a:t>
            </a:r>
            <a:r>
              <a:rPr lang="en-GB" sz="2400" b="1" dirty="0"/>
              <a:t>Multiple containers</a:t>
            </a:r>
            <a:r>
              <a:rPr lang="en-GB" sz="2400" dirty="0"/>
              <a:t>, allowing you to share data.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Volumes are managed by</a:t>
            </a:r>
            <a:r>
              <a:rPr lang="en-GB" sz="2400" b="1" dirty="0"/>
              <a:t> Docker </a:t>
            </a:r>
            <a:r>
              <a:rPr lang="en-GB" sz="2400" dirty="0"/>
              <a:t>and do not rely on the hosts file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0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Container commands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3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2334828"/>
            <a:ext cx="5877576" cy="1828801"/>
          </a:xfrm>
        </p:spPr>
        <p:txBody>
          <a:bodyPr/>
          <a:lstStyle/>
          <a:p>
            <a:r>
              <a:rPr lang="en-GB" dirty="0"/>
              <a:t>008</a:t>
            </a:r>
            <a:br>
              <a:rPr lang="en-GB" dirty="0"/>
            </a:br>
            <a:r>
              <a:rPr lang="en-GB" dirty="0"/>
              <a:t>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338830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325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010: Docker Mounting</vt:lpstr>
      <vt:lpstr>PowerPoint Presentation</vt:lpstr>
      <vt:lpstr>PowerPoint Presentation</vt:lpstr>
      <vt:lpstr>Demo – Bind Mounting</vt:lpstr>
      <vt:lpstr>007 Docker containers</vt:lpstr>
      <vt:lpstr>PowerPoint Presentation</vt:lpstr>
      <vt:lpstr>Demo – Container commands</vt:lpstr>
      <vt:lpstr>008 Docker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28</cp:revision>
  <dcterms:created xsi:type="dcterms:W3CDTF">2020-09-24T08:38:39Z</dcterms:created>
  <dcterms:modified xsi:type="dcterms:W3CDTF">2022-07-15T13:45:47Z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