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20"/>
  </p:notesMasterIdLst>
  <p:handoutMasterIdLst>
    <p:handoutMasterId r:id="rId21"/>
  </p:handoutMasterIdLst>
  <p:sldIdLst>
    <p:sldId id="256" r:id="rId9"/>
    <p:sldId id="257" r:id="rId10"/>
    <p:sldId id="271" r:id="rId11"/>
    <p:sldId id="274" r:id="rId12"/>
    <p:sldId id="258" r:id="rId13"/>
    <p:sldId id="262" r:id="rId14"/>
    <p:sldId id="272" r:id="rId15"/>
    <p:sldId id="273" r:id="rId16"/>
    <p:sldId id="268" r:id="rId17"/>
    <p:sldId id="269" r:id="rId18"/>
    <p:sldId id="259" r:id="rId19"/>
  </p:sldIdLst>
  <p:sldSz cx="12192000" cy="6858000"/>
  <p:notesSz cx="6645275" cy="9775825"/>
  <p:custDataLst>
    <p:tags r:id="rId22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0" autoAdjust="0"/>
  </p:normalViewPr>
  <p:slideViewPr>
    <p:cSldViewPr snapToGrid="0" snapToObjects="1">
      <p:cViewPr varScale="1">
        <p:scale>
          <a:sx n="122" d="100"/>
          <a:sy n="122" d="100"/>
        </p:scale>
        <p:origin x="96" y="9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003:</a:t>
            </a:r>
            <a:br>
              <a:rPr lang="en-GB" dirty="0"/>
            </a:br>
            <a:r>
              <a:rPr lang="en-GB" dirty="0"/>
              <a:t>Jenkins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2334828"/>
            <a:ext cx="5877576" cy="1828801"/>
          </a:xfrm>
        </p:spPr>
        <p:txBody>
          <a:bodyPr/>
          <a:lstStyle/>
          <a:p>
            <a:r>
              <a:rPr lang="en-GB" dirty="0"/>
              <a:t>013</a:t>
            </a:r>
            <a:br>
              <a:rPr lang="en-GB" dirty="0"/>
            </a:br>
            <a:r>
              <a:rPr lang="en-GB" dirty="0"/>
              <a:t>Docker compose scaling</a:t>
            </a:r>
          </a:p>
        </p:txBody>
      </p:sp>
    </p:spTree>
    <p:extLst>
      <p:ext uri="{BB962C8B-B14F-4D97-AF65-F5344CB8AC3E}">
        <p14:creationId xmlns:p14="http://schemas.microsoft.com/office/powerpoint/2010/main" val="338830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0657" y="463053"/>
            <a:ext cx="6770688" cy="35071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b="1" dirty="0"/>
              <a:t>Pipelines </a:t>
            </a:r>
            <a:r>
              <a:rPr lang="en-GB" sz="2400" dirty="0"/>
              <a:t>allow you to make more complex builds that either take in tasks and actions via the </a:t>
            </a:r>
            <a:r>
              <a:rPr lang="en-GB" sz="2400" b="1" dirty="0"/>
              <a:t>GUI or </a:t>
            </a:r>
            <a:r>
              <a:rPr lang="en-GB" sz="2400" dirty="0"/>
              <a:t>using a </a:t>
            </a:r>
            <a:r>
              <a:rPr lang="en-GB" sz="2400" b="1" dirty="0" err="1"/>
              <a:t>Jenkinsfile</a:t>
            </a:r>
            <a:r>
              <a:rPr lang="en-GB" sz="2400" dirty="0"/>
              <a:t> for the code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b="1" dirty="0"/>
              <a:t>Pipelines </a:t>
            </a:r>
            <a:r>
              <a:rPr lang="en-GB" sz="2400" dirty="0"/>
              <a:t>contain a series of tasks and stages that run one after another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If any </a:t>
            </a:r>
            <a:r>
              <a:rPr lang="en-GB" sz="2400" b="1" dirty="0"/>
              <a:t>Stage </a:t>
            </a:r>
            <a:r>
              <a:rPr lang="en-GB" sz="2400" dirty="0"/>
              <a:t>fails the entire build fails, no other tasks after this will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2D23D58-6461-90B2-FE27-6CDE3859D176}"/>
              </a:ext>
            </a:extLst>
          </p:cNvPr>
          <p:cNvSpPr/>
          <p:nvPr/>
        </p:nvSpPr>
        <p:spPr>
          <a:xfrm>
            <a:off x="5488073" y="4573957"/>
            <a:ext cx="1733341" cy="1430215"/>
          </a:xfrm>
          <a:prstGeom prst="chevron">
            <a:avLst>
              <a:gd name="adj" fmla="val 3090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C965F10C-ED9A-B413-73AC-0DE7EC91173E}"/>
              </a:ext>
            </a:extLst>
          </p:cNvPr>
          <p:cNvSpPr/>
          <p:nvPr/>
        </p:nvSpPr>
        <p:spPr>
          <a:xfrm>
            <a:off x="7109765" y="4573956"/>
            <a:ext cx="1733341" cy="1430215"/>
          </a:xfrm>
          <a:prstGeom prst="chevron">
            <a:avLst>
              <a:gd name="adj" fmla="val 3090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64F7D68-653A-0AAA-A91B-79D4500837A3}"/>
              </a:ext>
            </a:extLst>
          </p:cNvPr>
          <p:cNvSpPr/>
          <p:nvPr/>
        </p:nvSpPr>
        <p:spPr>
          <a:xfrm>
            <a:off x="8756187" y="4573955"/>
            <a:ext cx="1997782" cy="1430215"/>
          </a:xfrm>
          <a:prstGeom prst="chevron">
            <a:avLst>
              <a:gd name="adj" fmla="val 3308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Jenkinsfile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535174"/>
            <a:ext cx="6770687" cy="5440113"/>
          </a:xfrm>
        </p:spPr>
        <p:txBody>
          <a:bodyPr/>
          <a:lstStyle/>
          <a:p>
            <a:r>
              <a:rPr lang="en-GB" sz="2000" dirty="0"/>
              <a:t>Pipelines are best setup via a configuration file which Jenkins recognises called </a:t>
            </a:r>
            <a:r>
              <a:rPr lang="en-GB" sz="2000" b="1" dirty="0" err="1"/>
              <a:t>Jenkinsfile</a:t>
            </a:r>
            <a:endParaRPr lang="en-GB" sz="2000" b="1" dirty="0"/>
          </a:p>
          <a:p>
            <a:endParaRPr lang="en-GB" sz="2000" b="1" dirty="0"/>
          </a:p>
          <a:p>
            <a:r>
              <a:rPr lang="en-GB" sz="2000" dirty="0"/>
              <a:t>When running the build the server looks for a file called </a:t>
            </a:r>
            <a:r>
              <a:rPr lang="en-GB" sz="2000" b="1" dirty="0" err="1"/>
              <a:t>Jenkinsfile</a:t>
            </a:r>
            <a:r>
              <a:rPr lang="en-GB" sz="2000" dirty="0"/>
              <a:t> and follows the stages and steps in the file</a:t>
            </a:r>
          </a:p>
          <a:p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dirty="0" err="1"/>
              <a:t>Jenkinsfile</a:t>
            </a:r>
            <a:r>
              <a:rPr lang="en-GB" sz="2000" dirty="0"/>
              <a:t> is written in a language called </a:t>
            </a:r>
            <a:r>
              <a:rPr lang="en-GB" sz="2000" b="1" dirty="0"/>
              <a:t>Groovy</a:t>
            </a:r>
            <a:r>
              <a:rPr lang="en-GB" sz="2000" dirty="0"/>
              <a:t> which is based off </a:t>
            </a:r>
            <a:r>
              <a:rPr lang="en-GB" sz="2000" b="1" dirty="0"/>
              <a:t>Java </a:t>
            </a:r>
            <a:r>
              <a:rPr lang="en-GB" sz="2000" dirty="0"/>
              <a:t>so there are similarities. There are no need for main methods or classes, but the config is similar</a:t>
            </a:r>
          </a:p>
          <a:p>
            <a:endParaRPr lang="en-GB" sz="2000" dirty="0"/>
          </a:p>
          <a:p>
            <a:r>
              <a:rPr lang="en-GB" sz="2000" dirty="0"/>
              <a:t>You don’t </a:t>
            </a:r>
            <a:r>
              <a:rPr lang="en-GB" sz="2000" b="1" dirty="0"/>
              <a:t>need </a:t>
            </a:r>
            <a:r>
              <a:rPr lang="en-GB" sz="2000" dirty="0"/>
              <a:t>to create a </a:t>
            </a:r>
            <a:r>
              <a:rPr lang="en-GB" sz="2000" b="1" dirty="0" err="1"/>
              <a:t>Jenkinsfile</a:t>
            </a:r>
            <a:r>
              <a:rPr lang="en-GB" sz="2000" dirty="0"/>
              <a:t> within your IDE and you can add the same code to the Jenkins GUI, the issue with this is the stages won’t be recorded via Git</a:t>
            </a:r>
          </a:p>
        </p:txBody>
      </p:sp>
    </p:spTree>
    <p:extLst>
      <p:ext uri="{BB962C8B-B14F-4D97-AF65-F5344CB8AC3E}">
        <p14:creationId xmlns:p14="http://schemas.microsoft.com/office/powerpoint/2010/main" val="13166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3E995-83A8-85AA-5FF1-A14E67F24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7E9A7-A0E9-A715-DA68-F2938890B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 err="1"/>
              <a:t>JenkinsFile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FB2F2-CC1F-FF52-5AAB-9411C723BB06}"/>
              </a:ext>
            </a:extLst>
          </p:cNvPr>
          <p:cNvSpPr txBox="1"/>
          <p:nvPr/>
        </p:nvSpPr>
        <p:spPr>
          <a:xfrm>
            <a:off x="4884616" y="1200400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pipeline {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any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stages {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dirty="0">
                <a:solidFill>
                  <a:srgbClr val="A5FF90"/>
                </a:solidFill>
                <a:latin typeface="Consolas" panose="020B0609020204030204" pitchFamily="49" charset="0"/>
              </a:rPr>
              <a:t>Stage One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steps {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dirty="0">
                <a:solidFill>
                  <a:srgbClr val="A5FF90"/>
                </a:solidFill>
                <a:latin typeface="Consolas" panose="020B0609020204030204" pitchFamily="49" charset="0"/>
              </a:rPr>
              <a:t>Stage Two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steps {</a:t>
            </a:r>
          </a:p>
          <a:p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		  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sh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dirty="0">
                <a:solidFill>
                  <a:srgbClr val="A5FF90"/>
                </a:solidFill>
                <a:latin typeface="Consolas" panose="020B0609020204030204" pitchFamily="49" charset="0"/>
              </a:rPr>
              <a:t>touch newFile.txt</a:t>
            </a:r>
            <a:r>
              <a:rPr lang="en-GB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8229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Setting up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012</a:t>
            </a:r>
            <a:br>
              <a:rPr lang="en-GB" dirty="0"/>
            </a:br>
            <a:r>
              <a:rPr lang="en-GB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B025A7-8F61-5C15-2282-1331EDA34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Compose CLI</a:t>
            </a:r>
          </a:p>
        </p:txBody>
      </p:sp>
    </p:spTree>
    <p:extLst>
      <p:ext uri="{BB962C8B-B14F-4D97-AF65-F5344CB8AC3E}">
        <p14:creationId xmlns:p14="http://schemas.microsoft.com/office/powerpoint/2010/main" val="215143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6D198-710E-7D06-AF8D-F6CDB5910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Docker Compose commands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324AA0-375F-DE4D-E0E9-7A78497A5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16536"/>
              </p:ext>
            </p:extLst>
          </p:nvPr>
        </p:nvGraphicFramePr>
        <p:xfrm>
          <a:off x="384175" y="1099912"/>
          <a:ext cx="1142365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17">
                  <a:extLst>
                    <a:ext uri="{9D8B030D-6E8A-4147-A177-3AD203B41FA5}">
                      <a16:colId xmlns:a16="http://schemas.microsoft.com/office/drawing/2014/main" val="3469297078"/>
                    </a:ext>
                  </a:extLst>
                </a:gridCol>
                <a:gridCol w="2642754">
                  <a:extLst>
                    <a:ext uri="{9D8B030D-6E8A-4147-A177-3AD203B41FA5}">
                      <a16:colId xmlns:a16="http://schemas.microsoft.com/office/drawing/2014/main" val="2247590634"/>
                    </a:ext>
                  </a:extLst>
                </a:gridCol>
                <a:gridCol w="6855579">
                  <a:extLst>
                    <a:ext uri="{9D8B030D-6E8A-4147-A177-3AD203B41FA5}">
                      <a16:colId xmlns:a16="http://schemas.microsoft.com/office/drawing/2014/main" val="230768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Start up all services declared in the 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4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-d, --detach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Runs containers in background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4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--build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Builds images before starting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86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--scale[service]=[</a:t>
                      </a:r>
                      <a:r>
                        <a:rPr lang="en-GB" sz="1600" dirty="0" err="1"/>
                        <a:t>num</a:t>
                      </a:r>
                      <a:r>
                        <a:rPr lang="en-GB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Specify the number of containers to run in a specific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8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Stops the services created during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  <a:r>
                        <a:rPr lang="en-GB" sz="1600" dirty="0" err="1"/>
                        <a:t>rmi</a:t>
                      </a:r>
                      <a:r>
                        <a:rPr lang="en-GB" sz="1600" dirty="0"/>
                        <a:t> [type]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Removes images as well as stopping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Builds the images without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8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ps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Returns all running containers (-a shows stopped as well)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8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Executes a command in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5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-d, --detach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Runs the command in the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8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-e, --env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Sets environment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logs [service]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Displays the log from the services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-f, --follow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Displays the log outputs in real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2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Pushes the images used to </a:t>
                      </a:r>
                      <a:r>
                        <a:rPr lang="en-GB" sz="1600" dirty="0" err="1"/>
                        <a:t>DockerHub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0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1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docker compose scaling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31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396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003: Jenkins Pipeline</vt:lpstr>
      <vt:lpstr>PowerPoint Presentation</vt:lpstr>
      <vt:lpstr>PowerPoint Presentation</vt:lpstr>
      <vt:lpstr>PowerPoint Presentation</vt:lpstr>
      <vt:lpstr>Demo – Setting up Pipeline</vt:lpstr>
      <vt:lpstr>012 Docker compose</vt:lpstr>
      <vt:lpstr>Docker Compose CLI</vt:lpstr>
      <vt:lpstr>PowerPoint Presentation</vt:lpstr>
      <vt:lpstr>Demo – docker compose scaling</vt:lpstr>
      <vt:lpstr>013 Docker compose scaling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31</cp:revision>
  <dcterms:created xsi:type="dcterms:W3CDTF">2020-09-24T08:38:39Z</dcterms:created>
  <dcterms:modified xsi:type="dcterms:W3CDTF">2022-09-06T14:37:10Z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