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7" r:id="rId10"/>
    <p:sldId id="271" r:id="rId11"/>
    <p:sldId id="274" r:id="rId12"/>
    <p:sldId id="275" r:id="rId13"/>
    <p:sldId id="277" r:id="rId14"/>
    <p:sldId id="278" r:id="rId15"/>
    <p:sldId id="276" r:id="rId16"/>
    <p:sldId id="259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3420" autoAdjust="0"/>
  </p:normalViewPr>
  <p:slideViewPr>
    <p:cSldViewPr snapToGrid="0" snapToObjects="1">
      <p:cViewPr varScale="1">
        <p:scale>
          <a:sx n="127" d="100"/>
          <a:sy n="127" d="100"/>
        </p:scale>
        <p:origin x="306" y="12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001:</a:t>
            </a:r>
            <a:br>
              <a:rPr lang="en-GB" dirty="0"/>
            </a:br>
            <a:r>
              <a:rPr lang="en-GB" dirty="0"/>
              <a:t>Kubernetes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4689" y="486499"/>
            <a:ext cx="6770688" cy="53516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Kubernetes (</a:t>
            </a:r>
            <a:r>
              <a:rPr lang="en-GB" sz="2400" b="1" dirty="0" err="1"/>
              <a:t>K8s</a:t>
            </a:r>
            <a:r>
              <a:rPr lang="en-GB" sz="2400" b="1" dirty="0"/>
              <a:t>) </a:t>
            </a:r>
            <a:r>
              <a:rPr lang="en-GB" sz="2400" dirty="0"/>
              <a:t>is an open source container orchestration system for </a:t>
            </a:r>
            <a:r>
              <a:rPr lang="en-GB" sz="2400" b="1" dirty="0"/>
              <a:t>deployments</a:t>
            </a:r>
            <a:r>
              <a:rPr lang="en-GB" sz="2400" dirty="0"/>
              <a:t> of </a:t>
            </a:r>
            <a:r>
              <a:rPr lang="en-GB" sz="2400" b="1" dirty="0"/>
              <a:t>containerised apps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 err="1"/>
              <a:t>K8s</a:t>
            </a:r>
            <a:r>
              <a:rPr lang="en-GB" sz="2400" dirty="0"/>
              <a:t> was created by </a:t>
            </a:r>
            <a:r>
              <a:rPr lang="en-GB" sz="2400" b="1" dirty="0"/>
              <a:t>Google</a:t>
            </a:r>
            <a:r>
              <a:rPr lang="en-GB" sz="2400" dirty="0"/>
              <a:t> as an internal tool for running </a:t>
            </a:r>
            <a:r>
              <a:rPr lang="en-GB" sz="2400" b="1" dirty="0"/>
              <a:t>production </a:t>
            </a:r>
            <a:r>
              <a:rPr lang="en-GB" sz="2400" dirty="0"/>
              <a:t>workloads in an </a:t>
            </a:r>
            <a:r>
              <a:rPr lang="en-GB" sz="2400" b="1" dirty="0"/>
              <a:t>Agile way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After it was developed to a stable level it was released as an </a:t>
            </a:r>
            <a:r>
              <a:rPr lang="en-GB" sz="2400" b="1" dirty="0"/>
              <a:t>Open Source platform </a:t>
            </a:r>
            <a:r>
              <a:rPr lang="en-GB" sz="2400" dirty="0"/>
              <a:t>for anyone to use, as well as </a:t>
            </a:r>
            <a:r>
              <a:rPr lang="en-GB" sz="2400" b="1" dirty="0"/>
              <a:t>Cloud Services </a:t>
            </a:r>
            <a:r>
              <a:rPr lang="en-GB" sz="2400" dirty="0"/>
              <a:t>offering </a:t>
            </a:r>
            <a:r>
              <a:rPr lang="en-GB" sz="2400" b="1" dirty="0"/>
              <a:t>Managed </a:t>
            </a:r>
            <a:r>
              <a:rPr lang="en-GB" sz="2400" dirty="0"/>
              <a:t>Kubernetes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Kubernetes cluster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6646" y="1388428"/>
            <a:ext cx="4409478" cy="1753356"/>
          </a:xfrm>
        </p:spPr>
        <p:txBody>
          <a:bodyPr/>
          <a:lstStyle/>
          <a:p>
            <a:r>
              <a:rPr lang="en-GB" sz="2000" dirty="0"/>
              <a:t>A </a:t>
            </a:r>
            <a:r>
              <a:rPr lang="en-GB" sz="2000" dirty="0" err="1"/>
              <a:t>K8s</a:t>
            </a:r>
            <a:r>
              <a:rPr lang="en-GB" sz="2000" dirty="0"/>
              <a:t> system is known as a </a:t>
            </a:r>
            <a:r>
              <a:rPr lang="en-GB" sz="2000" b="1" dirty="0"/>
              <a:t>Cluster </a:t>
            </a:r>
            <a:r>
              <a:rPr lang="en-GB" sz="2000" dirty="0"/>
              <a:t> which contains a number of common objects. Kubernetes itself does a lot of complex processes so we will be summarising and simplifying a lot of the processes and objects.</a:t>
            </a:r>
            <a:r>
              <a:rPr lang="en-GB" sz="2000" b="1" dirty="0"/>
              <a:t> </a:t>
            </a:r>
            <a:endParaRPr lang="en-GB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62CC71-3DF7-FDFC-94AD-57B0250817B3}"/>
              </a:ext>
            </a:extLst>
          </p:cNvPr>
          <p:cNvSpPr/>
          <p:nvPr/>
        </p:nvSpPr>
        <p:spPr>
          <a:xfrm>
            <a:off x="5201210" y="1642834"/>
            <a:ext cx="6990790" cy="25538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DE4C9-09DD-0FCB-2DC8-212111B5EFA3}"/>
              </a:ext>
            </a:extLst>
          </p:cNvPr>
          <p:cNvSpPr/>
          <p:nvPr/>
        </p:nvSpPr>
        <p:spPr>
          <a:xfrm>
            <a:off x="5353610" y="2147104"/>
            <a:ext cx="1737249" cy="1838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3F70-0E90-477F-83E6-325907AB90E3}"/>
              </a:ext>
            </a:extLst>
          </p:cNvPr>
          <p:cNvSpPr/>
          <p:nvPr/>
        </p:nvSpPr>
        <p:spPr>
          <a:xfrm>
            <a:off x="7559781" y="2147105"/>
            <a:ext cx="4569244" cy="18385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Control Plane (some other instance)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448C3-544A-C673-A732-AD1D9BEB3D69}"/>
              </a:ext>
            </a:extLst>
          </p:cNvPr>
          <p:cNvSpPr/>
          <p:nvPr/>
        </p:nvSpPr>
        <p:spPr>
          <a:xfrm>
            <a:off x="5444324" y="2633613"/>
            <a:ext cx="1521490" cy="4591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ABE4C-9772-06BF-E05C-79F59C86C36E}"/>
              </a:ext>
            </a:extLst>
          </p:cNvPr>
          <p:cNvSpPr/>
          <p:nvPr/>
        </p:nvSpPr>
        <p:spPr>
          <a:xfrm>
            <a:off x="5444324" y="3260593"/>
            <a:ext cx="1521490" cy="50515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9319D-0FFE-6500-CC70-CBF7A05A5FB4}"/>
              </a:ext>
            </a:extLst>
          </p:cNvPr>
          <p:cNvSpPr/>
          <p:nvPr/>
        </p:nvSpPr>
        <p:spPr>
          <a:xfrm>
            <a:off x="7911517" y="2633613"/>
            <a:ext cx="1521490" cy="6758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Kube</a:t>
            </a:r>
            <a:r>
              <a:rPr lang="en-GB" b="1" dirty="0">
                <a:solidFill>
                  <a:schemeClr val="tx1"/>
                </a:solidFill>
              </a:rPr>
              <a:t>-</a:t>
            </a:r>
            <a:r>
              <a:rPr lang="en-GB" b="1" dirty="0" err="1">
                <a:solidFill>
                  <a:schemeClr val="tx1"/>
                </a:solidFill>
              </a:rPr>
              <a:t>api</a:t>
            </a:r>
            <a:r>
              <a:rPr lang="en-GB" b="1"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AEA6A3-A5FB-4DE1-67F7-DFA7EF51C1A2}"/>
              </a:ext>
            </a:extLst>
          </p:cNvPr>
          <p:cNvSpPr/>
          <p:nvPr/>
        </p:nvSpPr>
        <p:spPr>
          <a:xfrm>
            <a:off x="9523721" y="3361329"/>
            <a:ext cx="1521490" cy="4572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196E6D-2754-1B7A-8796-8EB32D538FB0}"/>
              </a:ext>
            </a:extLst>
          </p:cNvPr>
          <p:cNvSpPr/>
          <p:nvPr/>
        </p:nvSpPr>
        <p:spPr>
          <a:xfrm>
            <a:off x="7882962" y="3451826"/>
            <a:ext cx="1521490" cy="4124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etcd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4995A-BE8C-B91C-F461-3628C959BD62}"/>
              </a:ext>
            </a:extLst>
          </p:cNvPr>
          <p:cNvSpPr/>
          <p:nvPr/>
        </p:nvSpPr>
        <p:spPr>
          <a:xfrm>
            <a:off x="9523721" y="2636451"/>
            <a:ext cx="1521490" cy="588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Controller Manager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83772-9D57-BD38-74BF-C55844579A0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965814" y="2863190"/>
            <a:ext cx="945703" cy="108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2422EC5-1F1A-FD61-5D13-361E138CEB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965814" y="2971539"/>
            <a:ext cx="945703" cy="5416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605EC12-6916-E44D-DF4D-B3A4F3064705}"/>
              </a:ext>
            </a:extLst>
          </p:cNvPr>
          <p:cNvSpPr txBox="1">
            <a:spLocks/>
          </p:cNvSpPr>
          <p:nvPr/>
        </p:nvSpPr>
        <p:spPr>
          <a:xfrm>
            <a:off x="322108" y="4762501"/>
            <a:ext cx="11327054" cy="18727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Node</a:t>
            </a:r>
            <a:r>
              <a:rPr lang="en-GB" sz="2000" dirty="0"/>
              <a:t>: Ubuntu server added to the cluster (EC2)</a:t>
            </a:r>
            <a:br>
              <a:rPr lang="en-GB" sz="2000" dirty="0"/>
            </a:br>
            <a:r>
              <a:rPr lang="en-GB" sz="2000" b="1" dirty="0"/>
              <a:t>Server</a:t>
            </a:r>
            <a:r>
              <a:rPr lang="en-GB" sz="2000" dirty="0"/>
              <a:t>: API for communication between objects</a:t>
            </a:r>
            <a:br>
              <a:rPr lang="en-GB" sz="2000" dirty="0"/>
            </a:br>
            <a:r>
              <a:rPr lang="en-GB" sz="2000" b="1" dirty="0" err="1"/>
              <a:t>etcd</a:t>
            </a:r>
            <a:r>
              <a:rPr lang="en-GB" sz="2000" dirty="0"/>
              <a:t>: Key Value store for Cluster data</a:t>
            </a:r>
            <a:br>
              <a:rPr lang="en-GB" sz="2000" dirty="0"/>
            </a:br>
            <a:r>
              <a:rPr lang="en-GB" sz="2000" b="1" dirty="0"/>
              <a:t>Scheduler</a:t>
            </a:r>
            <a:r>
              <a:rPr lang="en-GB" sz="2000" dirty="0"/>
              <a:t>: Schedules where app containers should run (Nodes and Pods)</a:t>
            </a:r>
            <a:br>
              <a:rPr lang="en-GB" sz="2000" dirty="0"/>
            </a:br>
            <a:r>
              <a:rPr lang="en-GB" sz="2000" b="1" dirty="0"/>
              <a:t>Controller Manager</a:t>
            </a:r>
            <a:r>
              <a:rPr lang="en-GB" sz="2000" dirty="0"/>
              <a:t>: Manages configuration and health checking of Nodes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FECD1-74BE-DFFB-FAC6-2A3B02F7A4A0}"/>
              </a:ext>
            </a:extLst>
          </p:cNvPr>
          <p:cNvSpPr/>
          <p:nvPr/>
        </p:nvSpPr>
        <p:spPr>
          <a:xfrm>
            <a:off x="7882962" y="724037"/>
            <a:ext cx="3733170" cy="7468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EKS</a:t>
            </a:r>
            <a:r>
              <a:rPr lang="en-GB" dirty="0"/>
              <a:t> – Elastic </a:t>
            </a:r>
            <a:r>
              <a:rPr lang="en-GB" dirty="0" err="1"/>
              <a:t>K8s</a:t>
            </a:r>
            <a:r>
              <a:rPr lang="en-GB" dirty="0"/>
              <a:t> Service</a:t>
            </a:r>
          </a:p>
          <a:p>
            <a:pPr algn="ctr"/>
            <a:r>
              <a:rPr lang="en-GB" dirty="0"/>
              <a:t>AWS Managed </a:t>
            </a:r>
            <a:r>
              <a:rPr lang="en-GB" dirty="0" err="1"/>
              <a:t>K8s</a:t>
            </a:r>
            <a:endParaRPr lang="en-GB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00E5499-4677-E962-14DC-F01C8AA42E6D}"/>
              </a:ext>
            </a:extLst>
          </p:cNvPr>
          <p:cNvSpPr/>
          <p:nvPr/>
        </p:nvSpPr>
        <p:spPr>
          <a:xfrm>
            <a:off x="9749547" y="4272539"/>
            <a:ext cx="2014212" cy="1147252"/>
          </a:xfrm>
          <a:prstGeom prst="wedge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</a:t>
            </a:r>
            <a:r>
              <a:rPr lang="en-GB" dirty="0" err="1"/>
              <a:t>4x</a:t>
            </a:r>
            <a:r>
              <a:rPr lang="en-GB" dirty="0"/>
              <a:t> frontend apps running</a:t>
            </a: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3C54-BA4C-448F-5157-0073951B6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1EF8-27AA-8757-508D-7CB8EC8D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5908-B8F3-47E1-6F35-152FFC33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607525"/>
            <a:ext cx="6770687" cy="994630"/>
          </a:xfrm>
        </p:spPr>
        <p:txBody>
          <a:bodyPr/>
          <a:lstStyle/>
          <a:p>
            <a:r>
              <a:rPr lang="en-GB" b="1" dirty="0"/>
              <a:t>Nodes </a:t>
            </a:r>
            <a:r>
              <a:rPr lang="en-GB" dirty="0"/>
              <a:t>are the </a:t>
            </a:r>
            <a:r>
              <a:rPr lang="en-GB" b="1" dirty="0"/>
              <a:t>virtual or physical </a:t>
            </a:r>
            <a:r>
              <a:rPr lang="en-GB" dirty="0"/>
              <a:t>machines that can take in the workload of the </a:t>
            </a:r>
            <a:r>
              <a:rPr lang="en-GB" dirty="0" err="1"/>
              <a:t>K8s</a:t>
            </a:r>
            <a:r>
              <a:rPr lang="en-GB" dirty="0"/>
              <a:t> cluster, typically a </a:t>
            </a:r>
            <a:r>
              <a:rPr lang="en-GB" b="1" dirty="0"/>
              <a:t>Cluster </a:t>
            </a:r>
            <a:r>
              <a:rPr lang="en-GB" dirty="0"/>
              <a:t>contains </a:t>
            </a:r>
            <a:r>
              <a:rPr lang="en-GB" b="1" dirty="0"/>
              <a:t>several </a:t>
            </a:r>
            <a:r>
              <a:rPr lang="en-GB" dirty="0"/>
              <a:t>nodes that can communicate easily</a:t>
            </a:r>
          </a:p>
          <a:p>
            <a:endParaRPr lang="en-GB" b="1" dirty="0"/>
          </a:p>
          <a:p>
            <a:r>
              <a:rPr lang="en-GB" dirty="0"/>
              <a:t>Nodes contain </a:t>
            </a:r>
            <a:r>
              <a:rPr lang="en-GB" b="1" dirty="0"/>
              <a:t>Pods</a:t>
            </a:r>
            <a:r>
              <a:rPr lang="en-GB" dirty="0"/>
              <a:t> which are the </a:t>
            </a:r>
            <a:r>
              <a:rPr lang="en-GB" b="1" dirty="0"/>
              <a:t>Docker </a:t>
            </a:r>
            <a:r>
              <a:rPr lang="en-GB" dirty="0"/>
              <a:t>(or other containerisation tool) containers running. Nodes also contain </a:t>
            </a:r>
            <a:r>
              <a:rPr lang="en-GB" b="1" dirty="0"/>
              <a:t>a </a:t>
            </a:r>
            <a:r>
              <a:rPr lang="en-GB" b="1" dirty="0" err="1"/>
              <a:t>kubelet</a:t>
            </a:r>
            <a:r>
              <a:rPr lang="en-GB" dirty="0"/>
              <a:t> which is an object that communicates </a:t>
            </a:r>
            <a:r>
              <a:rPr lang="en-GB" b="1" dirty="0"/>
              <a:t>with </a:t>
            </a:r>
            <a:r>
              <a:rPr lang="en-GB" b="1" dirty="0" err="1"/>
              <a:t>kube</a:t>
            </a:r>
            <a:r>
              <a:rPr lang="en-GB" b="1" dirty="0"/>
              <a:t>-</a:t>
            </a:r>
            <a:r>
              <a:rPr lang="en-GB" b="1" dirty="0" err="1"/>
              <a:t>api</a:t>
            </a:r>
            <a:r>
              <a:rPr lang="en-GB" b="1" dirty="0"/>
              <a:t>-server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EF5D3-5762-B18F-EC7F-D73C9FEC8E1D}"/>
              </a:ext>
            </a:extLst>
          </p:cNvPr>
          <p:cNvSpPr/>
          <p:nvPr/>
        </p:nvSpPr>
        <p:spPr>
          <a:xfrm>
            <a:off x="4972992" y="3532381"/>
            <a:ext cx="6676169" cy="23447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CD315-A813-82E1-60FA-479CF2D896D7}"/>
              </a:ext>
            </a:extLst>
          </p:cNvPr>
          <p:cNvSpPr/>
          <p:nvPr/>
        </p:nvSpPr>
        <p:spPr>
          <a:xfrm>
            <a:off x="5219178" y="3969872"/>
            <a:ext cx="2986976" cy="16259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 – 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BB0FF-DF21-8406-5A09-3C10045117C7}"/>
              </a:ext>
            </a:extLst>
          </p:cNvPr>
          <p:cNvSpPr/>
          <p:nvPr/>
        </p:nvSpPr>
        <p:spPr>
          <a:xfrm>
            <a:off x="5393140" y="4961547"/>
            <a:ext cx="899292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CF67-7E71-7ABB-B9C7-9087B758170E}"/>
              </a:ext>
            </a:extLst>
          </p:cNvPr>
          <p:cNvSpPr/>
          <p:nvPr/>
        </p:nvSpPr>
        <p:spPr>
          <a:xfrm>
            <a:off x="6466394" y="4961547"/>
            <a:ext cx="899292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918B6C-E8C2-3661-DE52-A18F4984ACD9}"/>
              </a:ext>
            </a:extLst>
          </p:cNvPr>
          <p:cNvSpPr/>
          <p:nvPr/>
        </p:nvSpPr>
        <p:spPr>
          <a:xfrm>
            <a:off x="5393140" y="4427789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kubelet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ECC6D-52F5-1B12-A506-F57B1B036712}"/>
              </a:ext>
            </a:extLst>
          </p:cNvPr>
          <p:cNvSpPr/>
          <p:nvPr/>
        </p:nvSpPr>
        <p:spPr>
          <a:xfrm>
            <a:off x="6794640" y="4427789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248B9-E100-D69F-C33A-D23CDBE96F72}"/>
              </a:ext>
            </a:extLst>
          </p:cNvPr>
          <p:cNvSpPr/>
          <p:nvPr/>
        </p:nvSpPr>
        <p:spPr>
          <a:xfrm>
            <a:off x="8479380" y="3969872"/>
            <a:ext cx="2986976" cy="16259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72488-9B30-7375-7FE4-1D8C7A3DD585}"/>
              </a:ext>
            </a:extLst>
          </p:cNvPr>
          <p:cNvSpPr/>
          <p:nvPr/>
        </p:nvSpPr>
        <p:spPr>
          <a:xfrm>
            <a:off x="8653342" y="4961547"/>
            <a:ext cx="899292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C481A-4FEA-F44F-FBCA-CC4FAC8F5F1C}"/>
              </a:ext>
            </a:extLst>
          </p:cNvPr>
          <p:cNvSpPr/>
          <p:nvPr/>
        </p:nvSpPr>
        <p:spPr>
          <a:xfrm>
            <a:off x="9726596" y="4961547"/>
            <a:ext cx="899292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1D38C4-1C69-ACC4-8E57-AB9F514356F8}"/>
              </a:ext>
            </a:extLst>
          </p:cNvPr>
          <p:cNvSpPr/>
          <p:nvPr/>
        </p:nvSpPr>
        <p:spPr>
          <a:xfrm>
            <a:off x="8653342" y="4427789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kubelet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11337-81B0-259E-CE4F-A81583825B01}"/>
              </a:ext>
            </a:extLst>
          </p:cNvPr>
          <p:cNvSpPr/>
          <p:nvPr/>
        </p:nvSpPr>
        <p:spPr>
          <a:xfrm>
            <a:off x="10054842" y="4427789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D3E39B-F4DC-3907-69CC-81FB3856C181}"/>
              </a:ext>
            </a:extLst>
          </p:cNvPr>
          <p:cNvSpPr/>
          <p:nvPr/>
        </p:nvSpPr>
        <p:spPr>
          <a:xfrm>
            <a:off x="542839" y="3701462"/>
            <a:ext cx="3748284" cy="438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PODS = CONTAINERS (mostly)</a:t>
            </a:r>
          </a:p>
        </p:txBody>
      </p:sp>
    </p:spTree>
    <p:extLst>
      <p:ext uri="{BB962C8B-B14F-4D97-AF65-F5344CB8AC3E}">
        <p14:creationId xmlns:p14="http://schemas.microsoft.com/office/powerpoint/2010/main" val="15853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3C54-BA4C-448F-5157-0073951B6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1EF8-27AA-8757-508D-7CB8EC8D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5908-B8F3-47E1-6F35-152FFC33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607524"/>
            <a:ext cx="6770687" cy="3217344"/>
          </a:xfrm>
        </p:spPr>
        <p:txBody>
          <a:bodyPr/>
          <a:lstStyle/>
          <a:p>
            <a:r>
              <a:rPr lang="en-GB" b="1" dirty="0"/>
              <a:t>Pods </a:t>
            </a:r>
            <a:r>
              <a:rPr lang="en-GB" dirty="0"/>
              <a:t>are the </a:t>
            </a:r>
            <a:r>
              <a:rPr lang="en-GB" b="1" dirty="0"/>
              <a:t>smallest </a:t>
            </a:r>
            <a:r>
              <a:rPr lang="en-GB" dirty="0"/>
              <a:t>object within Kubernetes, a single pod contains </a:t>
            </a:r>
            <a:r>
              <a:rPr lang="en-GB" b="1" dirty="0"/>
              <a:t>one or more </a:t>
            </a:r>
            <a:r>
              <a:rPr lang="en-GB" dirty="0"/>
              <a:t>containers. When working with </a:t>
            </a:r>
            <a:r>
              <a:rPr lang="en-GB" b="1" dirty="0"/>
              <a:t>Pods </a:t>
            </a:r>
            <a:r>
              <a:rPr lang="en-GB" dirty="0"/>
              <a:t>a </a:t>
            </a:r>
            <a:r>
              <a:rPr lang="en-GB" i="1" dirty="0"/>
              <a:t>single Pod should do one function well</a:t>
            </a:r>
          </a:p>
          <a:p>
            <a:endParaRPr lang="en-GB" i="1" dirty="0"/>
          </a:p>
          <a:p>
            <a:r>
              <a:rPr lang="en-GB" dirty="0"/>
              <a:t>The Pod only contains the singular </a:t>
            </a:r>
            <a:r>
              <a:rPr lang="en-GB" b="1" dirty="0"/>
              <a:t>container </a:t>
            </a:r>
            <a:r>
              <a:rPr lang="en-GB" dirty="0"/>
              <a:t>(or a container and sidecar container) with no other Kubernetes objects included. </a:t>
            </a:r>
          </a:p>
          <a:p>
            <a:endParaRPr lang="en-GB" b="1" dirty="0"/>
          </a:p>
          <a:p>
            <a:r>
              <a:rPr lang="en-GB" dirty="0"/>
              <a:t>A node can contain as many Pods as you want, the size of the Node restricts the number of pods available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EF5D3-5762-B18F-EC7F-D73C9FEC8E1D}"/>
              </a:ext>
            </a:extLst>
          </p:cNvPr>
          <p:cNvSpPr/>
          <p:nvPr/>
        </p:nvSpPr>
        <p:spPr>
          <a:xfrm>
            <a:off x="4972992" y="3969872"/>
            <a:ext cx="6676169" cy="23447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CD315-A813-82E1-60FA-479CF2D896D7}"/>
              </a:ext>
            </a:extLst>
          </p:cNvPr>
          <p:cNvSpPr/>
          <p:nvPr/>
        </p:nvSpPr>
        <p:spPr>
          <a:xfrm>
            <a:off x="5219178" y="4407364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BB0FF-DF21-8406-5A09-3C10045117C7}"/>
              </a:ext>
            </a:extLst>
          </p:cNvPr>
          <p:cNvSpPr/>
          <p:nvPr/>
        </p:nvSpPr>
        <p:spPr>
          <a:xfrm>
            <a:off x="5427297" y="4847956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5DC25-66FC-1055-B938-CF77B0FD831A}"/>
              </a:ext>
            </a:extLst>
          </p:cNvPr>
          <p:cNvSpPr/>
          <p:nvPr/>
        </p:nvSpPr>
        <p:spPr>
          <a:xfrm>
            <a:off x="7360864" y="4407364"/>
            <a:ext cx="1994422" cy="18431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4584B-D77F-512F-6DBA-38FA5DC4A508}"/>
              </a:ext>
            </a:extLst>
          </p:cNvPr>
          <p:cNvSpPr/>
          <p:nvPr/>
        </p:nvSpPr>
        <p:spPr>
          <a:xfrm>
            <a:off x="7568983" y="478191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5663E-B49A-2426-AC95-952B4B639A52}"/>
              </a:ext>
            </a:extLst>
          </p:cNvPr>
          <p:cNvSpPr/>
          <p:nvPr/>
        </p:nvSpPr>
        <p:spPr>
          <a:xfrm>
            <a:off x="9597640" y="4461468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kubelet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1257A-EDE6-37FA-1306-AF9075470DB0}"/>
              </a:ext>
            </a:extLst>
          </p:cNvPr>
          <p:cNvSpPr/>
          <p:nvPr/>
        </p:nvSpPr>
        <p:spPr>
          <a:xfrm>
            <a:off x="9597640" y="5019595"/>
            <a:ext cx="1227538" cy="4131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444BF6-528B-E911-9FB0-465D6ED3DF84}"/>
              </a:ext>
            </a:extLst>
          </p:cNvPr>
          <p:cNvSpPr/>
          <p:nvPr/>
        </p:nvSpPr>
        <p:spPr>
          <a:xfrm>
            <a:off x="7568983" y="5574615"/>
            <a:ext cx="1578184" cy="675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Sidecar container</a:t>
            </a:r>
          </a:p>
        </p:txBody>
      </p:sp>
    </p:spTree>
    <p:extLst>
      <p:ext uri="{BB962C8B-B14F-4D97-AF65-F5344CB8AC3E}">
        <p14:creationId xmlns:p14="http://schemas.microsoft.com/office/powerpoint/2010/main" val="7768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F53E37-0BF3-A311-883F-506E2470A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D830F-437D-D48C-E0DD-F8050B1A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BC7D5B-8BBA-FBE4-9F7F-293DA2DA67BE}"/>
              </a:ext>
            </a:extLst>
          </p:cNvPr>
          <p:cNvSpPr txBox="1">
            <a:spLocks/>
          </p:cNvSpPr>
          <p:nvPr/>
        </p:nvSpPr>
        <p:spPr>
          <a:xfrm>
            <a:off x="4878475" y="607524"/>
            <a:ext cx="6770687" cy="3217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Services </a:t>
            </a:r>
            <a:r>
              <a:rPr lang="en-GB" dirty="0"/>
              <a:t>are objects within Kubernetes that allow communication from </a:t>
            </a:r>
            <a:r>
              <a:rPr lang="en-GB" b="1" dirty="0"/>
              <a:t>Pods </a:t>
            </a:r>
            <a:r>
              <a:rPr lang="en-GB" dirty="0"/>
              <a:t>to other </a:t>
            </a:r>
            <a:r>
              <a:rPr lang="en-GB" b="1" dirty="0"/>
              <a:t>Pods </a:t>
            </a:r>
            <a:r>
              <a:rPr lang="en-GB" dirty="0"/>
              <a:t>or </a:t>
            </a:r>
            <a:r>
              <a:rPr lang="en-GB" b="1" dirty="0"/>
              <a:t>outside of the cluster</a:t>
            </a:r>
            <a:endParaRPr lang="en-GB" dirty="0"/>
          </a:p>
          <a:p>
            <a:br>
              <a:rPr lang="en-GB" b="1" dirty="0"/>
            </a:br>
            <a:r>
              <a:rPr lang="en-GB" b="1" dirty="0"/>
              <a:t>Services </a:t>
            </a:r>
            <a:r>
              <a:rPr lang="en-GB" dirty="0"/>
              <a:t>wrap around pods and specify who can communicate with this Pod and on what ports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37943-B73F-2F6A-4C62-7F31450FC8E9}"/>
              </a:ext>
            </a:extLst>
          </p:cNvPr>
          <p:cNvSpPr/>
          <p:nvPr/>
        </p:nvSpPr>
        <p:spPr>
          <a:xfrm>
            <a:off x="5097952" y="2960346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6909E-DC92-E406-83E7-E2A365BB2405}"/>
              </a:ext>
            </a:extLst>
          </p:cNvPr>
          <p:cNvSpPr/>
          <p:nvPr/>
        </p:nvSpPr>
        <p:spPr>
          <a:xfrm>
            <a:off x="5306071" y="3400938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CAD38-4B89-8B45-6AE2-662E16C36DB4}"/>
              </a:ext>
            </a:extLst>
          </p:cNvPr>
          <p:cNvSpPr/>
          <p:nvPr/>
        </p:nvSpPr>
        <p:spPr>
          <a:xfrm>
            <a:off x="5098789" y="5408246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A804E-3EAC-DB8E-91B3-17FBBF2793D2}"/>
              </a:ext>
            </a:extLst>
          </p:cNvPr>
          <p:cNvSpPr/>
          <p:nvPr/>
        </p:nvSpPr>
        <p:spPr>
          <a:xfrm>
            <a:off x="5306908" y="5739256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34C15-7B9D-2E85-CAFE-72AB92118B96}"/>
              </a:ext>
            </a:extLst>
          </p:cNvPr>
          <p:cNvSpPr/>
          <p:nvPr/>
        </p:nvSpPr>
        <p:spPr>
          <a:xfrm>
            <a:off x="4877637" y="2583169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7B97D-B4E6-17A6-8E3A-7B396D57C91E}"/>
              </a:ext>
            </a:extLst>
          </p:cNvPr>
          <p:cNvSpPr/>
          <p:nvPr/>
        </p:nvSpPr>
        <p:spPr>
          <a:xfrm>
            <a:off x="4877637" y="5033107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798639-05A8-7BEB-6DBD-A5DF27B260C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96000" y="4484319"/>
            <a:ext cx="0" cy="5487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Cloud outline">
            <a:extLst>
              <a:ext uri="{FF2B5EF4-FFF2-40B4-BE49-F238E27FC236}">
                <a16:creationId xmlns:a16="http://schemas.microsoft.com/office/drawing/2014/main" id="{46B45C1F-DDA1-127B-71C8-460AEB626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1328" y="2886479"/>
            <a:ext cx="1749626" cy="1749626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C1079B-6821-63AC-227F-31FD63E7151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7314362" y="3533744"/>
            <a:ext cx="1986966" cy="227548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5C8FC8-C6E7-493C-31D9-C3F579A38BB5}"/>
              </a:ext>
            </a:extLst>
          </p:cNvPr>
          <p:cNvSpPr/>
          <p:nvPr/>
        </p:nvSpPr>
        <p:spPr>
          <a:xfrm>
            <a:off x="4642056" y="4615918"/>
            <a:ext cx="1375417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AD24CD-7DB6-3942-46CB-D70EBC3C7282}"/>
              </a:ext>
            </a:extLst>
          </p:cNvPr>
          <p:cNvSpPr/>
          <p:nvPr/>
        </p:nvSpPr>
        <p:spPr>
          <a:xfrm>
            <a:off x="7515686" y="3194687"/>
            <a:ext cx="1375417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D8B4AF-1CC5-F7C0-7001-5CCAD255DB8E}"/>
              </a:ext>
            </a:extLst>
          </p:cNvPr>
          <p:cNvSpPr/>
          <p:nvPr/>
        </p:nvSpPr>
        <p:spPr>
          <a:xfrm>
            <a:off x="9152603" y="4354391"/>
            <a:ext cx="2047076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Open Internet</a:t>
            </a:r>
          </a:p>
        </p:txBody>
      </p:sp>
    </p:spTree>
    <p:extLst>
      <p:ext uri="{BB962C8B-B14F-4D97-AF65-F5344CB8AC3E}">
        <p14:creationId xmlns:p14="http://schemas.microsoft.com/office/powerpoint/2010/main" val="29124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367C2-0C57-D371-8BDD-A51315212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B1B89-4C39-C17A-B8E9-57AFDD928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0338A-DD54-FA76-E766-D6BA89666A2D}"/>
              </a:ext>
            </a:extLst>
          </p:cNvPr>
          <p:cNvSpPr txBox="1">
            <a:spLocks/>
          </p:cNvSpPr>
          <p:nvPr/>
        </p:nvSpPr>
        <p:spPr>
          <a:xfrm>
            <a:off x="4808137" y="517211"/>
            <a:ext cx="6770687" cy="3217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Controllers </a:t>
            </a:r>
            <a:r>
              <a:rPr lang="en-GB" dirty="0"/>
              <a:t>are objects within Kubernetes that allow </a:t>
            </a:r>
            <a:r>
              <a:rPr lang="en-GB" b="1" dirty="0"/>
              <a:t>groups </a:t>
            </a:r>
            <a:r>
              <a:rPr lang="en-GB" dirty="0"/>
              <a:t>of other resources (Pods, services)</a:t>
            </a:r>
          </a:p>
          <a:p>
            <a:endParaRPr lang="en-GB" dirty="0"/>
          </a:p>
          <a:p>
            <a:r>
              <a:rPr lang="en-GB" dirty="0"/>
              <a:t>When creating a controller you specify what </a:t>
            </a:r>
            <a:r>
              <a:rPr lang="en-GB" b="1" dirty="0"/>
              <a:t>Pods </a:t>
            </a:r>
            <a:r>
              <a:rPr lang="en-GB" dirty="0"/>
              <a:t>and </a:t>
            </a:r>
            <a:r>
              <a:rPr lang="en-GB" b="1" dirty="0"/>
              <a:t>Services (if any), </a:t>
            </a:r>
            <a:r>
              <a:rPr lang="en-GB" dirty="0"/>
              <a:t>how many copies of each and how you want to handle updating the pods</a:t>
            </a: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BDB35-C6EF-028E-7708-DE1160874CDD}"/>
              </a:ext>
            </a:extLst>
          </p:cNvPr>
          <p:cNvSpPr/>
          <p:nvPr/>
        </p:nvSpPr>
        <p:spPr>
          <a:xfrm>
            <a:off x="5098790" y="3202390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59647-456B-875A-C205-0D68FF7F6085}"/>
              </a:ext>
            </a:extLst>
          </p:cNvPr>
          <p:cNvSpPr/>
          <p:nvPr/>
        </p:nvSpPr>
        <p:spPr>
          <a:xfrm>
            <a:off x="5306909" y="3642982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5BBB0-F2CE-58D7-45C3-8E369DF4B980}"/>
              </a:ext>
            </a:extLst>
          </p:cNvPr>
          <p:cNvSpPr/>
          <p:nvPr/>
        </p:nvSpPr>
        <p:spPr>
          <a:xfrm>
            <a:off x="5099627" y="5289071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E4013-3D5C-7F41-C725-8E25CFEBA80E}"/>
              </a:ext>
            </a:extLst>
          </p:cNvPr>
          <p:cNvSpPr/>
          <p:nvPr/>
        </p:nvSpPr>
        <p:spPr>
          <a:xfrm>
            <a:off x="5307746" y="562008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A9148-3882-D3DA-7D6F-9A4B92112AF7}"/>
              </a:ext>
            </a:extLst>
          </p:cNvPr>
          <p:cNvSpPr/>
          <p:nvPr/>
        </p:nvSpPr>
        <p:spPr>
          <a:xfrm>
            <a:off x="4878475" y="2825213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7FF33-A460-1994-57AA-0756FBF8B4E4}"/>
              </a:ext>
            </a:extLst>
          </p:cNvPr>
          <p:cNvSpPr/>
          <p:nvPr/>
        </p:nvSpPr>
        <p:spPr>
          <a:xfrm>
            <a:off x="4878475" y="4913932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89712B-440C-5A90-3160-70195FFB9509}"/>
              </a:ext>
            </a:extLst>
          </p:cNvPr>
          <p:cNvSpPr/>
          <p:nvPr/>
        </p:nvSpPr>
        <p:spPr>
          <a:xfrm>
            <a:off x="7687915" y="3202390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20489-C0A4-0CD5-78B8-B21834857B56}"/>
              </a:ext>
            </a:extLst>
          </p:cNvPr>
          <p:cNvSpPr/>
          <p:nvPr/>
        </p:nvSpPr>
        <p:spPr>
          <a:xfrm>
            <a:off x="7896034" y="3642982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AA7B9-524F-F5B9-BEDA-024AF9F50AB4}"/>
              </a:ext>
            </a:extLst>
          </p:cNvPr>
          <p:cNvSpPr/>
          <p:nvPr/>
        </p:nvSpPr>
        <p:spPr>
          <a:xfrm>
            <a:off x="7688752" y="5289071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35628C-2B45-5175-889A-572056C62E03}"/>
              </a:ext>
            </a:extLst>
          </p:cNvPr>
          <p:cNvSpPr/>
          <p:nvPr/>
        </p:nvSpPr>
        <p:spPr>
          <a:xfrm>
            <a:off x="7896871" y="562008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68E4D-40DE-D9D0-80E1-38CB7FCC2393}"/>
              </a:ext>
            </a:extLst>
          </p:cNvPr>
          <p:cNvSpPr/>
          <p:nvPr/>
        </p:nvSpPr>
        <p:spPr>
          <a:xfrm>
            <a:off x="7467600" y="2825213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6555F-4DCD-A1F7-C057-F032BD9F3A30}"/>
              </a:ext>
            </a:extLst>
          </p:cNvPr>
          <p:cNvSpPr/>
          <p:nvPr/>
        </p:nvSpPr>
        <p:spPr>
          <a:xfrm>
            <a:off x="7467600" y="4913932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CEDA9-F6FC-6886-DDAE-0719172CC702}"/>
              </a:ext>
            </a:extLst>
          </p:cNvPr>
          <p:cNvSpPr/>
          <p:nvPr/>
        </p:nvSpPr>
        <p:spPr>
          <a:xfrm>
            <a:off x="4724401" y="2461846"/>
            <a:ext cx="5693507" cy="42298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62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7F152-4B4D-9BC6-B7FC-D6E0CA122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Usage of Kubernetes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22A7A-CA54-5BD9-2940-33F5FC89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DB11-D302-C3BC-1171-39641BB8E5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786" y="646602"/>
            <a:ext cx="6860686" cy="5621336"/>
          </a:xfrm>
        </p:spPr>
        <p:txBody>
          <a:bodyPr/>
          <a:lstStyle/>
          <a:p>
            <a:r>
              <a:rPr lang="en-GB" dirty="0"/>
              <a:t>Kubernetes as a tool allows quick and easy </a:t>
            </a:r>
            <a:r>
              <a:rPr lang="en-GB" b="1" dirty="0"/>
              <a:t>vertical (bigger machines) </a:t>
            </a:r>
            <a:r>
              <a:rPr lang="en-GB" dirty="0"/>
              <a:t>and </a:t>
            </a:r>
            <a:r>
              <a:rPr lang="en-GB" b="1" dirty="0"/>
              <a:t>horizontal (more machines) </a:t>
            </a:r>
            <a:r>
              <a:rPr lang="en-GB" dirty="0"/>
              <a:t>scaling up and down so can be used in small personal projects up to huge production environments</a:t>
            </a:r>
          </a:p>
          <a:p>
            <a:br>
              <a:rPr lang="en-GB" dirty="0"/>
            </a:br>
            <a:r>
              <a:rPr lang="en-GB" dirty="0"/>
              <a:t>When services can scale so well the cost of the service is directly related to the amount of </a:t>
            </a:r>
            <a:r>
              <a:rPr lang="en-GB" b="1" dirty="0"/>
              <a:t>processing power </a:t>
            </a:r>
            <a:r>
              <a:rPr lang="en-GB" dirty="0"/>
              <a:t>meaning you are rarely paying for power you’re not using</a:t>
            </a:r>
          </a:p>
          <a:p>
            <a:endParaRPr lang="en-GB" b="1" dirty="0"/>
          </a:p>
          <a:p>
            <a:r>
              <a:rPr lang="en-GB" dirty="0"/>
              <a:t>Companies that use Kubernetes as part of their service:</a:t>
            </a:r>
          </a:p>
          <a:p>
            <a:r>
              <a:rPr lang="en-GB" dirty="0"/>
              <a:t>- Google (Created the tool so best use of it)</a:t>
            </a:r>
            <a:br>
              <a:rPr lang="en-GB" dirty="0"/>
            </a:br>
            <a:r>
              <a:rPr lang="en-GB" dirty="0"/>
              <a:t>- Spotify</a:t>
            </a:r>
            <a:br>
              <a:rPr lang="en-GB" dirty="0"/>
            </a:br>
            <a:r>
              <a:rPr lang="en-GB" dirty="0"/>
              <a:t>- Pinterest</a:t>
            </a:r>
            <a:br>
              <a:rPr lang="en-GB" dirty="0"/>
            </a:br>
            <a:r>
              <a:rPr lang="en-GB" dirty="0"/>
              <a:t>- Tinder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AirBnB</a:t>
            </a:r>
            <a:br>
              <a:rPr lang="en-GB" dirty="0"/>
            </a:br>
            <a:r>
              <a:rPr lang="en-GB" dirty="0"/>
              <a:t>- Any many </a:t>
            </a:r>
            <a:r>
              <a:rPr lang="en-GB" dirty="0" err="1"/>
              <a:t>many</a:t>
            </a:r>
            <a:r>
              <a:rPr lang="en-GB" dirty="0"/>
              <a:t> </a:t>
            </a:r>
            <a:r>
              <a:rPr lang="en-GB" dirty="0" err="1"/>
              <a:t>many</a:t>
            </a:r>
            <a:r>
              <a:rPr lang="en-GB" dirty="0"/>
              <a:t> others</a:t>
            </a:r>
          </a:p>
          <a:p>
            <a:endParaRPr lang="en-GB" dirty="0"/>
          </a:p>
          <a:p>
            <a:r>
              <a:rPr lang="en-GB" dirty="0"/>
              <a:t>Moving an app from a </a:t>
            </a:r>
            <a:r>
              <a:rPr lang="en-GB" b="1" dirty="0"/>
              <a:t>monolith</a:t>
            </a:r>
            <a:r>
              <a:rPr lang="en-GB" dirty="0"/>
              <a:t> to containerised is a </a:t>
            </a:r>
            <a:r>
              <a:rPr lang="en-GB" b="1" dirty="0"/>
              <a:t>lot of work</a:t>
            </a:r>
            <a:r>
              <a:rPr lang="en-GB" dirty="0"/>
              <a:t> but can pay off well in the long run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965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607</Words>
  <Application>Microsoft Office PowerPoint</Application>
  <PresentationFormat>Widescreen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001: 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32</cp:revision>
  <dcterms:created xsi:type="dcterms:W3CDTF">2020-09-24T08:38:39Z</dcterms:created>
  <dcterms:modified xsi:type="dcterms:W3CDTF">2022-10-03T09:12:39Z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