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71" r:id="rId11"/>
    <p:sldId id="272" r:id="rId12"/>
    <p:sldId id="258" r:id="rId13"/>
    <p:sldId id="262" r:id="rId14"/>
    <p:sldId id="259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AB3"/>
    <a:srgbClr val="00CEF9"/>
    <a:srgbClr val="004050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3420" autoAdjust="0"/>
  </p:normalViewPr>
  <p:slideViewPr>
    <p:cSldViewPr snapToGrid="0" snapToObjects="1">
      <p:cViewPr varScale="1">
        <p:scale>
          <a:sx n="127" d="100"/>
          <a:sy n="127" d="100"/>
        </p:scale>
        <p:origin x="264" y="9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005:</a:t>
            </a:r>
            <a:br>
              <a:rPr lang="en-GB" dirty="0"/>
            </a:br>
            <a:r>
              <a:rPr lang="en-GB" dirty="0"/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BAAC7E3-7C65-7C91-75E1-453E0F8DE868}"/>
              </a:ext>
            </a:extLst>
          </p:cNvPr>
          <p:cNvSpPr txBox="1">
            <a:spLocks/>
          </p:cNvSpPr>
          <p:nvPr/>
        </p:nvSpPr>
        <p:spPr>
          <a:xfrm>
            <a:off x="4878475" y="607524"/>
            <a:ext cx="6770687" cy="32173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Services </a:t>
            </a:r>
            <a:r>
              <a:rPr lang="en-GB" dirty="0"/>
              <a:t>are objects within Kubernetes that allow communication from </a:t>
            </a:r>
            <a:r>
              <a:rPr lang="en-GB" b="1" dirty="0"/>
              <a:t>Pods </a:t>
            </a:r>
            <a:r>
              <a:rPr lang="en-GB" dirty="0"/>
              <a:t>to other </a:t>
            </a:r>
            <a:r>
              <a:rPr lang="en-GB" b="1" dirty="0"/>
              <a:t>Pods </a:t>
            </a:r>
            <a:r>
              <a:rPr lang="en-GB" dirty="0"/>
              <a:t>or </a:t>
            </a:r>
            <a:r>
              <a:rPr lang="en-GB" b="1" dirty="0"/>
              <a:t>outside of the cluster</a:t>
            </a:r>
            <a:endParaRPr lang="en-GB" dirty="0"/>
          </a:p>
          <a:p>
            <a:br>
              <a:rPr lang="en-GB" b="1" dirty="0"/>
            </a:br>
            <a:r>
              <a:rPr lang="en-GB" b="1" dirty="0"/>
              <a:t>Services </a:t>
            </a:r>
            <a:r>
              <a:rPr lang="en-GB" dirty="0"/>
              <a:t>wrap around pods and specify who can communicate with this Pod and on what ports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DA34A-E2C9-FD97-7D7B-08F7E63C8FA5}"/>
              </a:ext>
            </a:extLst>
          </p:cNvPr>
          <p:cNvSpPr/>
          <p:nvPr/>
        </p:nvSpPr>
        <p:spPr>
          <a:xfrm>
            <a:off x="5097952" y="2960346"/>
            <a:ext cx="1994422" cy="14047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F9B92-FF18-85C9-2F59-9FE7017B316B}"/>
              </a:ext>
            </a:extLst>
          </p:cNvPr>
          <p:cNvSpPr/>
          <p:nvPr/>
        </p:nvSpPr>
        <p:spPr>
          <a:xfrm>
            <a:off x="5306071" y="3400938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5660C-E134-55E2-E554-9C2AA0F06C2E}"/>
              </a:ext>
            </a:extLst>
          </p:cNvPr>
          <p:cNvSpPr/>
          <p:nvPr/>
        </p:nvSpPr>
        <p:spPr>
          <a:xfrm>
            <a:off x="5098789" y="5408246"/>
            <a:ext cx="1994422" cy="11934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65642A-DBA8-B39E-8F05-8468E75D1161}"/>
              </a:ext>
            </a:extLst>
          </p:cNvPr>
          <p:cNvSpPr/>
          <p:nvPr/>
        </p:nvSpPr>
        <p:spPr>
          <a:xfrm>
            <a:off x="5306908" y="5739256"/>
            <a:ext cx="1578184" cy="7207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75A06-448A-742B-45A8-11FF0B12A80B}"/>
              </a:ext>
            </a:extLst>
          </p:cNvPr>
          <p:cNvSpPr/>
          <p:nvPr/>
        </p:nvSpPr>
        <p:spPr>
          <a:xfrm>
            <a:off x="4877637" y="2583169"/>
            <a:ext cx="2436725" cy="190115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9AE822-2080-DAA2-D5C4-C15B306283B0}"/>
              </a:ext>
            </a:extLst>
          </p:cNvPr>
          <p:cNvSpPr/>
          <p:nvPr/>
        </p:nvSpPr>
        <p:spPr>
          <a:xfrm>
            <a:off x="4877637" y="5033107"/>
            <a:ext cx="2436725" cy="17400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D68C2E-06D0-175B-19B5-8CEB130B1CC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96000" y="4484319"/>
            <a:ext cx="0" cy="5487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loud outline">
            <a:extLst>
              <a:ext uri="{FF2B5EF4-FFF2-40B4-BE49-F238E27FC236}">
                <a16:creationId xmlns:a16="http://schemas.microsoft.com/office/drawing/2014/main" id="{AD8FB02C-CD1A-AA9F-6101-DA4EC8A5C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1328" y="2886479"/>
            <a:ext cx="1749626" cy="174962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D74AC9-1A74-71BF-E404-DB69790811FD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7314362" y="3533744"/>
            <a:ext cx="1986966" cy="227548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62D9DD-4B54-DFBE-2A2D-14718A62EFB4}"/>
              </a:ext>
            </a:extLst>
          </p:cNvPr>
          <p:cNvSpPr/>
          <p:nvPr/>
        </p:nvSpPr>
        <p:spPr>
          <a:xfrm>
            <a:off x="4642056" y="4615918"/>
            <a:ext cx="1375417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3B2ED7-DD43-AE9C-E482-D1223C0DC6AA}"/>
              </a:ext>
            </a:extLst>
          </p:cNvPr>
          <p:cNvSpPr/>
          <p:nvPr/>
        </p:nvSpPr>
        <p:spPr>
          <a:xfrm>
            <a:off x="7515686" y="3194687"/>
            <a:ext cx="1375417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74C445-4FA2-B8E4-27DC-94108CD04FD6}"/>
              </a:ext>
            </a:extLst>
          </p:cNvPr>
          <p:cNvSpPr/>
          <p:nvPr/>
        </p:nvSpPr>
        <p:spPr>
          <a:xfrm>
            <a:off x="9152603" y="4354391"/>
            <a:ext cx="2047076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Open Internet</a:t>
            </a:r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67B7-5AC0-03F9-16F1-6B27F704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86E7-80A2-62AD-FA7A-D0C56C464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14E73-69A3-1A5B-52C6-D3F4D40C5A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535175"/>
            <a:ext cx="6770687" cy="3153688"/>
          </a:xfrm>
        </p:spPr>
        <p:txBody>
          <a:bodyPr/>
          <a:lstStyle/>
          <a:p>
            <a:r>
              <a:rPr lang="en-GB" sz="2000" dirty="0"/>
              <a:t>Within </a:t>
            </a:r>
            <a:r>
              <a:rPr lang="en-GB" sz="2000" dirty="0" err="1"/>
              <a:t>K8s</a:t>
            </a:r>
            <a:r>
              <a:rPr lang="en-GB" sz="2000" dirty="0"/>
              <a:t> there are </a:t>
            </a:r>
            <a:r>
              <a:rPr lang="en-GB" sz="2000" b="1" dirty="0"/>
              <a:t>three </a:t>
            </a:r>
            <a:r>
              <a:rPr lang="en-GB" sz="2000" dirty="0"/>
              <a:t>main groups of Services:</a:t>
            </a:r>
          </a:p>
          <a:p>
            <a:pPr marL="342900" indent="-342900">
              <a:buFontTx/>
              <a:buChar char="-"/>
            </a:pPr>
            <a:r>
              <a:rPr lang="en-GB" sz="2000" b="1" dirty="0" err="1"/>
              <a:t>ClusterIP</a:t>
            </a:r>
            <a:r>
              <a:rPr lang="en-GB" sz="2000" b="1" dirty="0"/>
              <a:t>:</a:t>
            </a:r>
            <a:r>
              <a:rPr lang="en-GB" sz="2000" dirty="0"/>
              <a:t> Assigns an </a:t>
            </a:r>
            <a:r>
              <a:rPr lang="en-GB" sz="2000" b="1" dirty="0"/>
              <a:t>internal </a:t>
            </a:r>
            <a:r>
              <a:rPr lang="en-GB" sz="2000" dirty="0"/>
              <a:t>IP address to allow communication between pods (default service)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Node Port: </a:t>
            </a:r>
            <a:r>
              <a:rPr lang="en-GB" sz="2000" dirty="0"/>
              <a:t>Assigns an </a:t>
            </a:r>
            <a:r>
              <a:rPr lang="en-GB" sz="2000" b="1" dirty="0"/>
              <a:t>external </a:t>
            </a:r>
            <a:r>
              <a:rPr lang="en-GB" sz="2000" dirty="0"/>
              <a:t>IP address to allow communication to open internet via specific nodes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Load Balancer: </a:t>
            </a:r>
            <a:r>
              <a:rPr lang="en-GB" sz="2000" dirty="0"/>
              <a:t>Exposed </a:t>
            </a:r>
            <a:r>
              <a:rPr lang="en-GB" sz="2000" b="1" dirty="0"/>
              <a:t>externally</a:t>
            </a:r>
            <a:r>
              <a:rPr lang="en-GB" sz="2000" dirty="0"/>
              <a:t>, assigned an IP address and balances requests between all pods of this service</a:t>
            </a:r>
            <a:endParaRPr lang="en-GB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B4E5FE-DD30-814F-BA5F-D4F3E5A2F14A}"/>
              </a:ext>
            </a:extLst>
          </p:cNvPr>
          <p:cNvSpPr/>
          <p:nvPr/>
        </p:nvSpPr>
        <p:spPr>
          <a:xfrm>
            <a:off x="4268603" y="4042818"/>
            <a:ext cx="1686444" cy="112675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err="1">
                <a:solidFill>
                  <a:schemeClr val="tx2"/>
                </a:solidFill>
              </a:rPr>
              <a:t>ClusterIP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D926CE-C128-0478-6724-BEC58D11F4E4}"/>
              </a:ext>
            </a:extLst>
          </p:cNvPr>
          <p:cNvSpPr/>
          <p:nvPr/>
        </p:nvSpPr>
        <p:spPr>
          <a:xfrm>
            <a:off x="6600930" y="3834620"/>
            <a:ext cx="2265623" cy="108907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Load Balancer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717CE-2ECD-B6F4-36FB-E20F4B03D4A5}"/>
              </a:ext>
            </a:extLst>
          </p:cNvPr>
          <p:cNvSpPr/>
          <p:nvPr/>
        </p:nvSpPr>
        <p:spPr>
          <a:xfrm>
            <a:off x="6995608" y="4169876"/>
            <a:ext cx="1394210" cy="620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6587B-B60D-2BC3-2143-99667096CE18}"/>
              </a:ext>
            </a:extLst>
          </p:cNvPr>
          <p:cNvSpPr/>
          <p:nvPr/>
        </p:nvSpPr>
        <p:spPr>
          <a:xfrm>
            <a:off x="4414720" y="4416468"/>
            <a:ext cx="1394210" cy="620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Backend Pod</a:t>
            </a:r>
          </a:p>
        </p:txBody>
      </p:sp>
      <p:pic>
        <p:nvPicPr>
          <p:cNvPr id="23" name="Graphic 22" descr="Cloud outline">
            <a:extLst>
              <a:ext uri="{FF2B5EF4-FFF2-40B4-BE49-F238E27FC236}">
                <a16:creationId xmlns:a16="http://schemas.microsoft.com/office/drawing/2014/main" id="{4A4E084B-E1C6-A600-EF28-659B7C07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5783" y="3916018"/>
            <a:ext cx="1749626" cy="174962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F0438C-05D1-50FF-D928-40EB8C988959}"/>
              </a:ext>
            </a:extLst>
          </p:cNvPr>
          <p:cNvSpPr/>
          <p:nvPr/>
        </p:nvSpPr>
        <p:spPr>
          <a:xfrm>
            <a:off x="9857058" y="5383930"/>
            <a:ext cx="2047076" cy="2754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Open Internet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8BDFCA-ACE6-62D6-1BF3-1D291745114E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8866553" y="4379156"/>
            <a:ext cx="1139230" cy="41167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425FDEB-4F33-8F07-E77F-A250A768290C}"/>
              </a:ext>
            </a:extLst>
          </p:cNvPr>
          <p:cNvSpPr/>
          <p:nvPr/>
        </p:nvSpPr>
        <p:spPr>
          <a:xfrm>
            <a:off x="6600930" y="5044442"/>
            <a:ext cx="2265623" cy="108907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Load Balancer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565824-DFA8-A2A6-C1F5-11CF699367B4}"/>
              </a:ext>
            </a:extLst>
          </p:cNvPr>
          <p:cNvSpPr/>
          <p:nvPr/>
        </p:nvSpPr>
        <p:spPr>
          <a:xfrm>
            <a:off x="6995608" y="5379698"/>
            <a:ext cx="1394210" cy="620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Frontend Pod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64B41E8-62BE-9384-AA4B-273311B14D4C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V="1">
            <a:off x="8866553" y="4790831"/>
            <a:ext cx="1139230" cy="79814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F31B1C7-4B71-88F6-E2F7-3BD9BD6145C9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 flipV="1">
            <a:off x="5955048" y="4379155"/>
            <a:ext cx="645883" cy="2270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B8BDFFB-6EF9-F3AD-1D44-80CE9FB58D42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rot="10800000">
            <a:off x="5955048" y="4606196"/>
            <a:ext cx="645883" cy="9827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5BB37E-91C3-CDF8-5A55-627593125A79}"/>
              </a:ext>
            </a:extLst>
          </p:cNvPr>
          <p:cNvSpPr/>
          <p:nvPr/>
        </p:nvSpPr>
        <p:spPr>
          <a:xfrm>
            <a:off x="3899425" y="3688863"/>
            <a:ext cx="5282360" cy="2822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0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64201-044C-832A-11AD-035F4899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5D0E-D54F-46DB-FF33-397971AE7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Basic Service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3C5B1-7AA6-757A-2CB3-9BF5A54E7F54}"/>
              </a:ext>
            </a:extLst>
          </p:cNvPr>
          <p:cNvSpPr txBox="1"/>
          <p:nvPr/>
        </p:nvSpPr>
        <p:spPr>
          <a:xfrm>
            <a:off x="4798646" y="3014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v1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TCP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targetPort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80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LoadBalancer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15D3C11-8325-D631-B609-82C317610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427019"/>
            <a:ext cx="6770687" cy="1053874"/>
          </a:xfrm>
        </p:spPr>
        <p:txBody>
          <a:bodyPr/>
          <a:lstStyle/>
          <a:p>
            <a:r>
              <a:rPr lang="en-GB" sz="2000" dirty="0"/>
              <a:t>When creating a service you specify what </a:t>
            </a:r>
            <a:r>
              <a:rPr lang="en-GB" sz="2000" b="1" dirty="0"/>
              <a:t>Pod </a:t>
            </a:r>
            <a:r>
              <a:rPr lang="en-GB" sz="2000" dirty="0"/>
              <a:t>you want it to wrap around, this is done via the selector which looks for a pod with metadata key value pairs</a:t>
            </a:r>
          </a:p>
          <a:p>
            <a:endParaRPr lang="en-GB" sz="2000" b="1" dirty="0"/>
          </a:p>
          <a:p>
            <a:endParaRPr lang="en-GB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E1A6B-D989-F360-9B7A-D347695D2DCF}"/>
              </a:ext>
            </a:extLst>
          </p:cNvPr>
          <p:cNvSpPr txBox="1"/>
          <p:nvPr/>
        </p:nvSpPr>
        <p:spPr>
          <a:xfrm>
            <a:off x="4798646" y="1480893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AD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6" y="2989338"/>
            <a:ext cx="6130304" cy="1996915"/>
          </a:xfrm>
        </p:spPr>
        <p:txBody>
          <a:bodyPr/>
          <a:lstStyle/>
          <a:p>
            <a:r>
              <a:rPr lang="en-GB" dirty="0"/>
              <a:t>004</a:t>
            </a:r>
            <a:br>
              <a:rPr lang="en-GB" dirty="0"/>
            </a:br>
            <a:r>
              <a:rPr lang="en-GB" dirty="0"/>
              <a:t>Service Tasks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228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005: Services</vt:lpstr>
      <vt:lpstr>PowerPoint Presentation</vt:lpstr>
      <vt:lpstr>PowerPoint Presentation</vt:lpstr>
      <vt:lpstr>PowerPoint Presentation</vt:lpstr>
      <vt:lpstr>Demo – Setting up Services</vt:lpstr>
      <vt:lpstr>004 Service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33</cp:revision>
  <dcterms:created xsi:type="dcterms:W3CDTF">2020-09-24T08:38:39Z</dcterms:created>
  <dcterms:modified xsi:type="dcterms:W3CDTF">2022-10-03T13:44:28Z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