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8"/>
  </p:notesMasterIdLst>
  <p:handoutMasterIdLst>
    <p:handoutMasterId r:id="rId19"/>
  </p:handoutMasterIdLst>
  <p:sldIdLst>
    <p:sldId id="256" r:id="rId9"/>
    <p:sldId id="257" r:id="rId10"/>
    <p:sldId id="263" r:id="rId11"/>
    <p:sldId id="264" r:id="rId12"/>
    <p:sldId id="265" r:id="rId13"/>
    <p:sldId id="266" r:id="rId14"/>
    <p:sldId id="267" r:id="rId15"/>
    <p:sldId id="268" r:id="rId16"/>
    <p:sldId id="258" r:id="rId17"/>
  </p:sldIdLst>
  <p:sldSz cx="12192000" cy="6858000"/>
  <p:notesSz cx="6645275" cy="9775825"/>
  <p:custDataLst>
    <p:tags r:id="rId20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EFF"/>
    <a:srgbClr val="5792F8"/>
    <a:srgbClr val="D55252"/>
    <a:srgbClr val="6AAB77"/>
    <a:srgbClr val="004050"/>
    <a:srgbClr val="00CEF9"/>
    <a:srgbClr val="03EAB3"/>
    <a:srgbClr val="00D2FE"/>
    <a:srgbClr val="28CEF6"/>
    <a:srgbClr val="FFD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9" autoAdjust="0"/>
    <p:restoredTop sz="93883" autoAdjust="0"/>
  </p:normalViewPr>
  <p:slideViewPr>
    <p:cSldViewPr snapToGrid="0" snapToObjects="1">
      <p:cViewPr varScale="1">
        <p:scale>
          <a:sx n="117" d="100"/>
          <a:sy n="117" d="100"/>
        </p:scale>
        <p:origin x="906" y="96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C3848-A5FF-4BAC-A707-3F28217A02C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696F34B-E78F-4233-8BF4-A69ED8EAB90F}">
      <dgm:prSet phldrT="[Text]" custT="1"/>
      <dgm:spPr/>
      <dgm:t>
        <a:bodyPr/>
        <a:lstStyle/>
        <a:p>
          <a:r>
            <a:rPr lang="en-GB" sz="2800" dirty="0"/>
            <a:t>Write test Case</a:t>
          </a:r>
        </a:p>
      </dgm:t>
    </dgm:pt>
    <dgm:pt modelId="{8DE71B6A-CB78-4D81-A218-8CEF749DFE81}" type="parTrans" cxnId="{2BC6F64F-C849-465D-8F43-258B6454C9E1}">
      <dgm:prSet/>
      <dgm:spPr/>
      <dgm:t>
        <a:bodyPr/>
        <a:lstStyle/>
        <a:p>
          <a:endParaRPr lang="en-GB" sz="1200"/>
        </a:p>
      </dgm:t>
    </dgm:pt>
    <dgm:pt modelId="{FAB0F320-9CEC-4E1B-800C-B0416EFCC017}" type="sibTrans" cxnId="{2BC6F64F-C849-465D-8F43-258B6454C9E1}">
      <dgm:prSet/>
      <dgm:spPr>
        <a:gradFill rotWithShape="0"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3600000" scaled="0"/>
        </a:gradFill>
      </dgm:spPr>
      <dgm:t>
        <a:bodyPr/>
        <a:lstStyle/>
        <a:p>
          <a:endParaRPr lang="en-GB" sz="1200"/>
        </a:p>
      </dgm:t>
    </dgm:pt>
    <dgm:pt modelId="{3DA51D4E-204A-46B9-B6A6-7CB91B78F50E}">
      <dgm:prSet phldrT="[Text]" custT="1"/>
      <dgm:spPr/>
      <dgm:t>
        <a:bodyPr/>
        <a:lstStyle/>
        <a:p>
          <a:r>
            <a:rPr lang="en-GB" sz="2800" dirty="0"/>
            <a:t>Make Test Case pass</a:t>
          </a:r>
        </a:p>
      </dgm:t>
    </dgm:pt>
    <dgm:pt modelId="{FAB7354A-B657-41C0-B298-EB4C68C189E1}" type="parTrans" cxnId="{3F1EA00E-3CF0-4281-A5BB-B39891FC4643}">
      <dgm:prSet/>
      <dgm:spPr/>
      <dgm:t>
        <a:bodyPr/>
        <a:lstStyle/>
        <a:p>
          <a:endParaRPr lang="en-GB" sz="1200"/>
        </a:p>
      </dgm:t>
    </dgm:pt>
    <dgm:pt modelId="{8467EB40-21BF-4258-836B-18DAAC89AFFB}" type="sibTrans" cxnId="{3F1EA00E-3CF0-4281-A5BB-B39891FC4643}">
      <dgm:prSet/>
      <dgm:spPr/>
      <dgm:t>
        <a:bodyPr/>
        <a:lstStyle/>
        <a:p>
          <a:endParaRPr lang="en-GB" sz="1200"/>
        </a:p>
      </dgm:t>
    </dgm:pt>
    <dgm:pt modelId="{EDBB6C84-E33E-4A41-B2F9-41620AFD3695}">
      <dgm:prSet phldrT="[Text]" custT="1"/>
      <dgm:spPr/>
      <dgm:t>
        <a:bodyPr/>
        <a:lstStyle/>
        <a:p>
          <a:r>
            <a:rPr lang="en-GB" sz="2800" dirty="0"/>
            <a:t>Refactor test case</a:t>
          </a:r>
        </a:p>
      </dgm:t>
    </dgm:pt>
    <dgm:pt modelId="{8EE653FD-FDF9-4E4D-BFAA-89D2379CB845}" type="parTrans" cxnId="{EBB90DC9-12B0-41DE-A9EB-C33E1605EA9E}">
      <dgm:prSet/>
      <dgm:spPr/>
      <dgm:t>
        <a:bodyPr/>
        <a:lstStyle/>
        <a:p>
          <a:endParaRPr lang="en-GB" sz="1200"/>
        </a:p>
      </dgm:t>
    </dgm:pt>
    <dgm:pt modelId="{8AD9FE39-E25E-4E8C-AAB2-757AA4ECE28B}" type="sibTrans" cxnId="{EBB90DC9-12B0-41DE-A9EB-C33E1605EA9E}">
      <dgm:prSet/>
      <dgm:spPr/>
      <dgm:t>
        <a:bodyPr/>
        <a:lstStyle/>
        <a:p>
          <a:endParaRPr lang="en-GB" sz="1200"/>
        </a:p>
      </dgm:t>
    </dgm:pt>
    <dgm:pt modelId="{DFDDCE40-013D-4289-A405-E6592378D5D8}" type="pres">
      <dgm:prSet presAssocID="{2FCC3848-A5FF-4BAC-A707-3F28217A02C7}" presName="Name0" presStyleCnt="0">
        <dgm:presLayoutVars>
          <dgm:dir/>
          <dgm:resizeHandles val="exact"/>
        </dgm:presLayoutVars>
      </dgm:prSet>
      <dgm:spPr/>
    </dgm:pt>
    <dgm:pt modelId="{22047675-0728-4B97-B7E6-CCF7E0B84E0D}" type="pres">
      <dgm:prSet presAssocID="{2FCC3848-A5FF-4BAC-A707-3F28217A02C7}" presName="cycle" presStyleCnt="0"/>
      <dgm:spPr/>
    </dgm:pt>
    <dgm:pt modelId="{5473A321-BCC9-401F-939D-5B429E42BB9C}" type="pres">
      <dgm:prSet presAssocID="{0696F34B-E78F-4233-8BF4-A69ED8EAB90F}" presName="nodeFirstNode" presStyleLbl="node1" presStyleIdx="0" presStyleCnt="3" custScaleY="77790" custRadScaleRad="92516" custRadScaleInc="0">
        <dgm:presLayoutVars>
          <dgm:bulletEnabled val="1"/>
        </dgm:presLayoutVars>
      </dgm:prSet>
      <dgm:spPr/>
    </dgm:pt>
    <dgm:pt modelId="{E3D70047-D259-4102-B7A6-036559B8077D}" type="pres">
      <dgm:prSet presAssocID="{FAB0F320-9CEC-4E1B-800C-B0416EFCC017}" presName="sibTransFirstNode" presStyleLbl="bgShp" presStyleIdx="0" presStyleCnt="1"/>
      <dgm:spPr/>
    </dgm:pt>
    <dgm:pt modelId="{EE5B1336-688F-4BD7-A096-CAC23FA48B1C}" type="pres">
      <dgm:prSet presAssocID="{3DA51D4E-204A-46B9-B6A6-7CB91B78F50E}" presName="nodeFollowingNodes" presStyleLbl="node1" presStyleIdx="1" presStyleCnt="3" custScaleY="74885" custRadScaleRad="88542" custRadScaleInc="-22039">
        <dgm:presLayoutVars>
          <dgm:bulletEnabled val="1"/>
        </dgm:presLayoutVars>
      </dgm:prSet>
      <dgm:spPr/>
    </dgm:pt>
    <dgm:pt modelId="{455B3AD9-1C48-486F-A451-76E705E98491}" type="pres">
      <dgm:prSet presAssocID="{EDBB6C84-E33E-4A41-B2F9-41620AFD3695}" presName="nodeFollowingNodes" presStyleLbl="node1" presStyleIdx="2" presStyleCnt="3" custScaleY="77815" custRadScaleRad="101247" custRadScaleInc="22613">
        <dgm:presLayoutVars>
          <dgm:bulletEnabled val="1"/>
        </dgm:presLayoutVars>
      </dgm:prSet>
      <dgm:spPr/>
    </dgm:pt>
  </dgm:ptLst>
  <dgm:cxnLst>
    <dgm:cxn modelId="{3F1EA00E-3CF0-4281-A5BB-B39891FC4643}" srcId="{2FCC3848-A5FF-4BAC-A707-3F28217A02C7}" destId="{3DA51D4E-204A-46B9-B6A6-7CB91B78F50E}" srcOrd="1" destOrd="0" parTransId="{FAB7354A-B657-41C0-B298-EB4C68C189E1}" sibTransId="{8467EB40-21BF-4258-836B-18DAAC89AFFB}"/>
    <dgm:cxn modelId="{8B5C335F-8B3C-497B-8718-8363AA88049A}" type="presOf" srcId="{EDBB6C84-E33E-4A41-B2F9-41620AFD3695}" destId="{455B3AD9-1C48-486F-A451-76E705E98491}" srcOrd="0" destOrd="0" presId="urn:microsoft.com/office/officeart/2005/8/layout/cycle3"/>
    <dgm:cxn modelId="{2BC6F64F-C849-465D-8F43-258B6454C9E1}" srcId="{2FCC3848-A5FF-4BAC-A707-3F28217A02C7}" destId="{0696F34B-E78F-4233-8BF4-A69ED8EAB90F}" srcOrd="0" destOrd="0" parTransId="{8DE71B6A-CB78-4D81-A218-8CEF749DFE81}" sibTransId="{FAB0F320-9CEC-4E1B-800C-B0416EFCC017}"/>
    <dgm:cxn modelId="{977DB059-C995-4747-9BF8-32E9BB1167D8}" type="presOf" srcId="{3DA51D4E-204A-46B9-B6A6-7CB91B78F50E}" destId="{EE5B1336-688F-4BD7-A096-CAC23FA48B1C}" srcOrd="0" destOrd="0" presId="urn:microsoft.com/office/officeart/2005/8/layout/cycle3"/>
    <dgm:cxn modelId="{5773CF97-C5FC-4271-BD35-69AC31B04156}" type="presOf" srcId="{0696F34B-E78F-4233-8BF4-A69ED8EAB90F}" destId="{5473A321-BCC9-401F-939D-5B429E42BB9C}" srcOrd="0" destOrd="0" presId="urn:microsoft.com/office/officeart/2005/8/layout/cycle3"/>
    <dgm:cxn modelId="{8E17F7A2-07D4-4908-BD48-2F38BAD14587}" type="presOf" srcId="{FAB0F320-9CEC-4E1B-800C-B0416EFCC017}" destId="{E3D70047-D259-4102-B7A6-036559B8077D}" srcOrd="0" destOrd="0" presId="urn:microsoft.com/office/officeart/2005/8/layout/cycle3"/>
    <dgm:cxn modelId="{EBB90DC9-12B0-41DE-A9EB-C33E1605EA9E}" srcId="{2FCC3848-A5FF-4BAC-A707-3F28217A02C7}" destId="{EDBB6C84-E33E-4A41-B2F9-41620AFD3695}" srcOrd="2" destOrd="0" parTransId="{8EE653FD-FDF9-4E4D-BFAA-89D2379CB845}" sibTransId="{8AD9FE39-E25E-4E8C-AAB2-757AA4ECE28B}"/>
    <dgm:cxn modelId="{82ED2FE1-FDE2-43F9-A4CC-6999F03F56E3}" type="presOf" srcId="{2FCC3848-A5FF-4BAC-A707-3F28217A02C7}" destId="{DFDDCE40-013D-4289-A405-E6592378D5D8}" srcOrd="0" destOrd="0" presId="urn:microsoft.com/office/officeart/2005/8/layout/cycle3"/>
    <dgm:cxn modelId="{36A4CA14-FB1F-466F-BD2E-731C803B48F6}" type="presParOf" srcId="{DFDDCE40-013D-4289-A405-E6592378D5D8}" destId="{22047675-0728-4B97-B7E6-CCF7E0B84E0D}" srcOrd="0" destOrd="0" presId="urn:microsoft.com/office/officeart/2005/8/layout/cycle3"/>
    <dgm:cxn modelId="{0E020AA8-8279-479D-BC22-7FC3BBD173C3}" type="presParOf" srcId="{22047675-0728-4B97-B7E6-CCF7E0B84E0D}" destId="{5473A321-BCC9-401F-939D-5B429E42BB9C}" srcOrd="0" destOrd="0" presId="urn:microsoft.com/office/officeart/2005/8/layout/cycle3"/>
    <dgm:cxn modelId="{AAC79EAE-9E35-446F-B2E7-0912DDD4C6B5}" type="presParOf" srcId="{22047675-0728-4B97-B7E6-CCF7E0B84E0D}" destId="{E3D70047-D259-4102-B7A6-036559B8077D}" srcOrd="1" destOrd="0" presId="urn:microsoft.com/office/officeart/2005/8/layout/cycle3"/>
    <dgm:cxn modelId="{BF8B6D34-8FD7-4356-A279-1C9E5AC4F4E3}" type="presParOf" srcId="{22047675-0728-4B97-B7E6-CCF7E0B84E0D}" destId="{EE5B1336-688F-4BD7-A096-CAC23FA48B1C}" srcOrd="2" destOrd="0" presId="urn:microsoft.com/office/officeart/2005/8/layout/cycle3"/>
    <dgm:cxn modelId="{E0BA9C1A-CEBA-4506-BED2-4900BF465E17}" type="presParOf" srcId="{22047675-0728-4B97-B7E6-CCF7E0B84E0D}" destId="{455B3AD9-1C48-486F-A451-76E705E98491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70047-D259-4102-B7A6-036559B8077D}">
      <dsp:nvSpPr>
        <dsp:cNvPr id="0" name=""/>
        <dsp:cNvSpPr/>
      </dsp:nvSpPr>
      <dsp:spPr>
        <a:xfrm>
          <a:off x="1733581" y="-77752"/>
          <a:ext cx="3388777" cy="3388777"/>
        </a:xfrm>
        <a:prstGeom prst="circularArrow">
          <a:avLst>
            <a:gd name="adj1" fmla="val 5689"/>
            <a:gd name="adj2" fmla="val 340510"/>
            <a:gd name="adj3" fmla="val 12429827"/>
            <a:gd name="adj4" fmla="val 18264004"/>
            <a:gd name="adj5" fmla="val 5908"/>
          </a:avLst>
        </a:prstGeom>
        <a:gradFill rotWithShape="0"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36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3A321-BCC9-401F-939D-5B429E42BB9C}">
      <dsp:nvSpPr>
        <dsp:cNvPr id="0" name=""/>
        <dsp:cNvSpPr/>
      </dsp:nvSpPr>
      <dsp:spPr>
        <a:xfrm>
          <a:off x="2237888" y="244159"/>
          <a:ext cx="2380163" cy="925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Write test Case</a:t>
          </a:r>
        </a:p>
      </dsp:txBody>
      <dsp:txXfrm>
        <a:off x="2283080" y="289351"/>
        <a:ext cx="2289779" cy="835380"/>
      </dsp:txXfrm>
    </dsp:sp>
    <dsp:sp modelId="{EE5B1336-688F-4BD7-A096-CAC23FA48B1C}">
      <dsp:nvSpPr>
        <dsp:cNvPr id="0" name=""/>
        <dsp:cNvSpPr/>
      </dsp:nvSpPr>
      <dsp:spPr>
        <a:xfrm>
          <a:off x="3530403" y="1865249"/>
          <a:ext cx="2380163" cy="891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Make Test Case pass</a:t>
          </a:r>
        </a:p>
      </dsp:txBody>
      <dsp:txXfrm>
        <a:off x="3573907" y="1908753"/>
        <a:ext cx="2293155" cy="804184"/>
      </dsp:txXfrm>
    </dsp:sp>
    <dsp:sp modelId="{455B3AD9-1C48-486F-A451-76E705E98491}">
      <dsp:nvSpPr>
        <dsp:cNvPr id="0" name=""/>
        <dsp:cNvSpPr/>
      </dsp:nvSpPr>
      <dsp:spPr>
        <a:xfrm>
          <a:off x="757580" y="1867731"/>
          <a:ext cx="2380163" cy="926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Refactor test case</a:t>
          </a:r>
        </a:p>
      </dsp:txBody>
      <dsp:txXfrm>
        <a:off x="802787" y="1912938"/>
        <a:ext cx="2289749" cy="835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011:</a:t>
            </a:r>
            <a:br>
              <a:rPr lang="en-GB" dirty="0"/>
            </a:br>
            <a:r>
              <a:rPr lang="en-GB" dirty="0"/>
              <a:t>Testing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7831" y="828619"/>
            <a:ext cx="7459579" cy="4569550"/>
          </a:xfrm>
        </p:spPr>
        <p:txBody>
          <a:bodyPr/>
          <a:lstStyle/>
          <a:p>
            <a:r>
              <a:rPr lang="en-GB" sz="2800" b="1" dirty="0"/>
              <a:t>Testing</a:t>
            </a:r>
            <a:r>
              <a:rPr lang="en-GB" sz="2800" dirty="0"/>
              <a:t> - (According to ANSI/IEEE 1059 standard) 'is a process of analysing a software item to detect the differences between existing and required conditions (i.e. defects) and to evaluate the features of the software item’.</a:t>
            </a:r>
          </a:p>
          <a:p>
            <a:endParaRPr lang="en-GB" sz="2800" dirty="0"/>
          </a:p>
          <a:p>
            <a:r>
              <a:rPr lang="en-GB" sz="2800" b="1" dirty="0"/>
              <a:t>Testing is the activity of running code under various scenarios and circumstances to see where errors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6348B-CC14-DAF0-CAD4-3EAE8C4E2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22AC1A-139C-898A-70F2-D0707FBE52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4121" y="166328"/>
            <a:ext cx="6342671" cy="1060893"/>
          </a:xfrm>
        </p:spPr>
        <p:txBody>
          <a:bodyPr/>
          <a:lstStyle/>
          <a:p>
            <a:r>
              <a:rPr lang="en-GB" sz="2800" dirty="0"/>
              <a:t>What errors / bugs have you seen or made learning Python so far?</a:t>
            </a:r>
          </a:p>
        </p:txBody>
      </p:sp>
    </p:spTree>
    <p:extLst>
      <p:ext uri="{BB962C8B-B14F-4D97-AF65-F5344CB8AC3E}">
        <p14:creationId xmlns:p14="http://schemas.microsoft.com/office/powerpoint/2010/main" val="187743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BB804-471B-CB55-270C-943B6D2D6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Types of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9B9BC-FFE8-5D60-C41B-D2D37354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A0AFCCA-1EB2-3950-2FA4-2EC76DF30B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96064" y="847446"/>
            <a:ext cx="7211152" cy="45695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Functional </a:t>
            </a:r>
            <a:r>
              <a:rPr lang="en-GB" sz="2800" dirty="0"/>
              <a:t>– as a Dev, when I click the button does it do the right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Non Functional</a:t>
            </a:r>
            <a:r>
              <a:rPr lang="en-GB" sz="2800" dirty="0"/>
              <a:t> – If 10,000 people click the button does it respond well?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Maintenance</a:t>
            </a:r>
            <a:r>
              <a:rPr lang="en-GB" sz="2800" dirty="0"/>
              <a:t> – Once new code is added do all old tests pass?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r>
              <a:rPr lang="en-GB" sz="2800" b="1" dirty="0"/>
              <a:t>Automated Testing </a:t>
            </a:r>
            <a:r>
              <a:rPr lang="en-GB" sz="2800" dirty="0"/>
              <a:t>is the concept of testing the above (Generally Functional) whenever a change is made without rewriting the tests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4747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BB141-05E8-0E67-5851-D7D06AF00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Test Driven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DA9C43-5245-EC2A-60FB-02EFF87F4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0606AAA-11E2-055C-D286-7475CC08A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9565" y="507411"/>
            <a:ext cx="7275321" cy="4569550"/>
          </a:xfrm>
        </p:spPr>
        <p:txBody>
          <a:bodyPr/>
          <a:lstStyle/>
          <a:p>
            <a:r>
              <a:rPr lang="en-GB" sz="2400" b="1" dirty="0"/>
              <a:t>Test Driven Development (</a:t>
            </a:r>
            <a:r>
              <a:rPr lang="en-GB" sz="2400" b="1" dirty="0" err="1"/>
              <a:t>TDD</a:t>
            </a:r>
            <a:r>
              <a:rPr lang="en-GB" sz="2400" b="1" dirty="0"/>
              <a:t>) </a:t>
            </a:r>
            <a:r>
              <a:rPr lang="en-GB" sz="2400" dirty="0"/>
              <a:t>is a software development process where </a:t>
            </a:r>
            <a:r>
              <a:rPr lang="en-GB" sz="2400" b="1" dirty="0"/>
              <a:t>test cases </a:t>
            </a:r>
            <a:r>
              <a:rPr lang="en-GB" sz="2400" dirty="0"/>
              <a:t>are created before development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Tests are created as a means to produce development. Development work is solely ensuring tests pass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BAB75A33-8E8A-E4E9-3869-8AC982499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141317"/>
              </p:ext>
            </p:extLst>
          </p:nvPr>
        </p:nvGraphicFramePr>
        <p:xfrm>
          <a:off x="4549565" y="1854064"/>
          <a:ext cx="6855941" cy="3416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99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2BAFA-0804-9E01-0B25-DDC84CFC0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7FA37-13D9-755E-AE42-21493502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6842B6-6C04-67EB-368B-3D0EBCB7FA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96064" y="493119"/>
            <a:ext cx="7211152" cy="3300011"/>
          </a:xfrm>
        </p:spPr>
        <p:txBody>
          <a:bodyPr/>
          <a:lstStyle/>
          <a:p>
            <a:r>
              <a:rPr lang="en-GB" sz="2800" dirty="0" err="1"/>
              <a:t>TDD</a:t>
            </a:r>
            <a:r>
              <a:rPr lang="en-GB" sz="2800" dirty="0"/>
              <a:t> works best with</a:t>
            </a:r>
            <a:r>
              <a:rPr lang="en-GB" sz="2800" b="1" dirty="0"/>
              <a:t> Unit Tests</a:t>
            </a:r>
            <a:r>
              <a:rPr lang="en-GB" sz="2800" dirty="0"/>
              <a:t>, which are tests on the </a:t>
            </a:r>
            <a:r>
              <a:rPr lang="en-GB" sz="2800" b="1" dirty="0"/>
              <a:t>smallest </a:t>
            </a:r>
            <a:r>
              <a:rPr lang="en-GB" sz="2800" dirty="0"/>
              <a:t>chunk of our code.. Our functions</a:t>
            </a:r>
          </a:p>
          <a:p>
            <a:endParaRPr lang="en-GB" sz="2800" b="1" dirty="0"/>
          </a:p>
          <a:p>
            <a:r>
              <a:rPr lang="en-GB" sz="2800" dirty="0"/>
              <a:t>It’s important that most functionality is reserved to </a:t>
            </a:r>
            <a:r>
              <a:rPr lang="en-GB" sz="2800" b="1" dirty="0"/>
              <a:t>functions</a:t>
            </a:r>
            <a:r>
              <a:rPr lang="en-GB" sz="2800" dirty="0"/>
              <a:t> and that they all </a:t>
            </a:r>
            <a:r>
              <a:rPr lang="en-GB" sz="2800" b="1" dirty="0"/>
              <a:t>return </a:t>
            </a:r>
            <a:r>
              <a:rPr lang="en-GB" sz="2800" dirty="0"/>
              <a:t>something as this is what we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44108C-C3D0-FB8A-62B8-95F1515AF2D4}"/>
              </a:ext>
            </a:extLst>
          </p:cNvPr>
          <p:cNvSpPr/>
          <p:nvPr/>
        </p:nvSpPr>
        <p:spPr>
          <a:xfrm>
            <a:off x="6000750" y="4572001"/>
            <a:ext cx="2090058" cy="8164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 </a:t>
            </a:r>
            <a:r>
              <a:rPr lang="en-GB" dirty="0" err="1"/>
              <a:t>timesTwo</a:t>
            </a:r>
            <a:r>
              <a:rPr lang="en-GB" dirty="0"/>
              <a:t>(x):</a:t>
            </a:r>
          </a:p>
          <a:p>
            <a:pPr algn="ctr"/>
            <a:r>
              <a:rPr lang="en-GB" dirty="0"/>
              <a:t>return x * 2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6316B14-4CD8-15E0-58D1-120A95CD5271}"/>
              </a:ext>
            </a:extLst>
          </p:cNvPr>
          <p:cNvSpPr/>
          <p:nvPr/>
        </p:nvSpPr>
        <p:spPr>
          <a:xfrm>
            <a:off x="4776108" y="4714875"/>
            <a:ext cx="506186" cy="514350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77133-142C-86DD-4370-15C0FE5050D2}"/>
              </a:ext>
            </a:extLst>
          </p:cNvPr>
          <p:cNvSpPr/>
          <p:nvPr/>
        </p:nvSpPr>
        <p:spPr>
          <a:xfrm>
            <a:off x="8833758" y="4593063"/>
            <a:ext cx="2090058" cy="8164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Does this return 10?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CB71FB-1BF7-9224-7BF0-3E3CCBBE77DA}"/>
              </a:ext>
            </a:extLst>
          </p:cNvPr>
          <p:cNvSpPr/>
          <p:nvPr/>
        </p:nvSpPr>
        <p:spPr>
          <a:xfrm>
            <a:off x="5396593" y="4774393"/>
            <a:ext cx="400050" cy="39188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F08F83-50A6-51D8-08C8-AA92FCB4D001}"/>
              </a:ext>
            </a:extLst>
          </p:cNvPr>
          <p:cNvSpPr/>
          <p:nvPr/>
        </p:nvSpPr>
        <p:spPr>
          <a:xfrm>
            <a:off x="8262258" y="4805335"/>
            <a:ext cx="400050" cy="39188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A4A9F5-D1D5-8826-3307-535BF9ED15EF}"/>
              </a:ext>
            </a:extLst>
          </p:cNvPr>
          <p:cNvSpPr/>
          <p:nvPr/>
        </p:nvSpPr>
        <p:spPr>
          <a:xfrm>
            <a:off x="8833758" y="5723164"/>
            <a:ext cx="832756" cy="3768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4BB8A0-9CD1-3AA6-FF19-EA75BD1CCE37}"/>
              </a:ext>
            </a:extLst>
          </p:cNvPr>
          <p:cNvSpPr/>
          <p:nvPr/>
        </p:nvSpPr>
        <p:spPr>
          <a:xfrm>
            <a:off x="10091060" y="5723164"/>
            <a:ext cx="832756" cy="3768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63675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0EA27-93C3-7987-FB76-CC9ADE910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EED4-594F-D80A-BEB3-CC66E440E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2FEA96-E29E-5D2D-3BF0-D5A5A0D4E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14050" y="386983"/>
            <a:ext cx="7211152" cy="3300011"/>
          </a:xfrm>
        </p:spPr>
        <p:txBody>
          <a:bodyPr/>
          <a:lstStyle/>
          <a:p>
            <a:r>
              <a:rPr lang="en-GB" sz="2800" dirty="0"/>
              <a:t>The </a:t>
            </a:r>
            <a:r>
              <a:rPr lang="en-GB" sz="2800" b="1" dirty="0"/>
              <a:t>Coverage </a:t>
            </a:r>
            <a:r>
              <a:rPr lang="en-GB" sz="2800" dirty="0"/>
              <a:t>of a program is the percentage (and the exact code) that is covered by our testing</a:t>
            </a:r>
          </a:p>
          <a:p>
            <a:endParaRPr lang="en-GB" sz="2800" dirty="0"/>
          </a:p>
          <a:p>
            <a:r>
              <a:rPr lang="en-GB" sz="2800" b="1" dirty="0"/>
              <a:t>The Minimum Coverage </a:t>
            </a:r>
            <a:r>
              <a:rPr lang="en-GB" sz="2800" dirty="0"/>
              <a:t>of a program is dependant on the use case of the code, NASA Rocket launch would need 100% coverage whilst a new mobile game would need less (60 %?)</a:t>
            </a:r>
          </a:p>
          <a:p>
            <a:endParaRPr lang="en-GB" sz="2800" b="1" dirty="0"/>
          </a:p>
          <a:p>
            <a:r>
              <a:rPr lang="en-GB" sz="2800" b="1" dirty="0"/>
              <a:t>Typically aiming towards 70% is a goal, but ensuring you are covering main functionality is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157106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E4FA1-B783-81C6-9514-522D37A04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B89-3281-DE87-84A1-ABAC6B60AB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Testing application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AEC0EA-AF62-69BE-6B47-BC9E46871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7909" y="754376"/>
            <a:ext cx="7211152" cy="5164731"/>
          </a:xfrm>
        </p:spPr>
        <p:txBody>
          <a:bodyPr/>
          <a:lstStyle/>
          <a:p>
            <a:r>
              <a:rPr lang="en-GB" sz="2800" dirty="0"/>
              <a:t>For Python we will be using </a:t>
            </a:r>
            <a:r>
              <a:rPr lang="en-GB" sz="2800" b="1" dirty="0"/>
              <a:t>pytest </a:t>
            </a:r>
            <a:r>
              <a:rPr lang="en-GB" sz="2800" dirty="0"/>
              <a:t>as our </a:t>
            </a:r>
            <a:r>
              <a:rPr lang="en-GB" sz="2800" b="1" dirty="0"/>
              <a:t>testing engine and library</a:t>
            </a:r>
          </a:p>
          <a:p>
            <a:endParaRPr lang="en-GB" sz="2800" b="1" dirty="0"/>
          </a:p>
          <a:p>
            <a:r>
              <a:rPr lang="en-GB" sz="2800" dirty="0"/>
              <a:t>This framework can be installed via pip to our python project and will give us the testing functionality we need</a:t>
            </a:r>
          </a:p>
          <a:p>
            <a:endParaRPr lang="en-GB" sz="2800" dirty="0"/>
          </a:p>
          <a:p>
            <a:r>
              <a:rPr lang="en-GB" sz="2800" dirty="0"/>
              <a:t>Other testing frameworks can be installed and worked with, majority of them do the same thing; provide new functions and testing conditions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541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Using Pytest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409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011: Testing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– Using Pytest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30</cp:revision>
  <dcterms:created xsi:type="dcterms:W3CDTF">2020-09-24T08:38:39Z</dcterms:created>
  <dcterms:modified xsi:type="dcterms:W3CDTF">2022-12-12T07:43:50Z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