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5"/>
  </p:notesMasterIdLst>
  <p:handoutMasterIdLst>
    <p:handoutMasterId r:id="rId16"/>
  </p:handoutMasterIdLst>
  <p:sldIdLst>
    <p:sldId id="256" r:id="rId9"/>
    <p:sldId id="257" r:id="rId10"/>
    <p:sldId id="266" r:id="rId11"/>
    <p:sldId id="267" r:id="rId12"/>
    <p:sldId id="264" r:id="rId13"/>
    <p:sldId id="258" r:id="rId14"/>
  </p:sldIdLst>
  <p:sldSz cx="12192000" cy="6858000"/>
  <p:notesSz cx="6645275" cy="9775825"/>
  <p:custDataLst>
    <p:tags r:id="rId17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6199" autoAdjust="0"/>
  </p:normalViewPr>
  <p:slideViewPr>
    <p:cSldViewPr snapToGrid="0" snapToObjects="1">
      <p:cViewPr varScale="1">
        <p:scale>
          <a:sx n="127" d="100"/>
          <a:sy n="127" d="100"/>
        </p:scale>
        <p:origin x="546" y="12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12/12/2022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0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012:</a:t>
            </a:r>
            <a:br>
              <a:rPr lang="en-GB" dirty="0"/>
            </a:br>
            <a:r>
              <a:rPr lang="en-GB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427566"/>
            <a:ext cx="6770688" cy="5692498"/>
          </a:xfrm>
        </p:spPr>
        <p:txBody>
          <a:bodyPr/>
          <a:lstStyle/>
          <a:p>
            <a:r>
              <a:rPr lang="en-GB" sz="2800" b="1" dirty="0"/>
              <a:t>Classes </a:t>
            </a:r>
            <a:r>
              <a:rPr lang="en-GB" sz="2800" dirty="0"/>
              <a:t>are blueprints of </a:t>
            </a:r>
            <a:r>
              <a:rPr lang="en-GB" sz="2800" b="1" dirty="0"/>
              <a:t>objects </a:t>
            </a:r>
            <a:r>
              <a:rPr lang="en-GB" sz="2800" dirty="0"/>
              <a:t>that have been bundled together with </a:t>
            </a:r>
            <a:r>
              <a:rPr lang="en-GB" sz="2800" b="1" dirty="0"/>
              <a:t>attributes </a:t>
            </a:r>
            <a:r>
              <a:rPr lang="en-GB" sz="2800" dirty="0"/>
              <a:t>and </a:t>
            </a:r>
            <a:r>
              <a:rPr lang="en-GB" sz="2800" b="1" dirty="0"/>
              <a:t>functions</a:t>
            </a:r>
          </a:p>
          <a:p>
            <a:endParaRPr lang="en-GB" sz="2800" b="1" dirty="0"/>
          </a:p>
          <a:p>
            <a:r>
              <a:rPr lang="en-GB" sz="2800" dirty="0"/>
              <a:t>A </a:t>
            </a:r>
            <a:r>
              <a:rPr lang="en-GB" sz="2800" b="1" dirty="0"/>
              <a:t>class </a:t>
            </a:r>
            <a:r>
              <a:rPr lang="en-GB" sz="2800" dirty="0"/>
              <a:t>is not a physical object but can be used to </a:t>
            </a:r>
            <a:r>
              <a:rPr lang="en-GB" sz="2800" b="1" dirty="0"/>
              <a:t>create an object</a:t>
            </a:r>
            <a:endParaRPr lang="en-GB" sz="2800" dirty="0"/>
          </a:p>
          <a:p>
            <a:endParaRPr lang="en-GB" sz="2800" dirty="0"/>
          </a:p>
          <a:p>
            <a:r>
              <a:rPr lang="en-GB" sz="2800" b="1" dirty="0"/>
              <a:t>Class    = Cake Tin </a:t>
            </a:r>
          </a:p>
          <a:p>
            <a:r>
              <a:rPr lang="en-GB" sz="2800" b="1" dirty="0"/>
              <a:t>Object = Cake</a:t>
            </a:r>
            <a:br>
              <a:rPr lang="en-GB" sz="2800" b="1" dirty="0"/>
            </a:br>
            <a:br>
              <a:rPr lang="en-GB" sz="2800" b="1" dirty="0"/>
            </a:br>
            <a:r>
              <a:rPr lang="en-GB" sz="2800" dirty="0"/>
              <a:t>A Class by itself is not useful, but can be used to create any number of useful and different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3B748-703C-BAC0-2B37-E111E07EB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1D7A-79B9-88C7-BCF7-38BC84F2C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9E36-5946-59B3-6C0A-318BCFB66652}"/>
              </a:ext>
            </a:extLst>
          </p:cNvPr>
          <p:cNvSpPr/>
          <p:nvPr/>
        </p:nvSpPr>
        <p:spPr>
          <a:xfrm>
            <a:off x="4441360" y="5125882"/>
            <a:ext cx="1812758" cy="6898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Class: Cake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6AE63D0-DB97-652E-E0A3-1D862ADDD1AC}"/>
              </a:ext>
            </a:extLst>
          </p:cNvPr>
          <p:cNvSpPr/>
          <p:nvPr/>
        </p:nvSpPr>
        <p:spPr>
          <a:xfrm>
            <a:off x="6871737" y="4283674"/>
            <a:ext cx="3112169" cy="56147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Object: Victoria Sponge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62E1CB7-34D7-69C1-4BD5-882E1F75A4DB}"/>
              </a:ext>
            </a:extLst>
          </p:cNvPr>
          <p:cNvSpPr/>
          <p:nvPr/>
        </p:nvSpPr>
        <p:spPr>
          <a:xfrm>
            <a:off x="6871737" y="5190051"/>
            <a:ext cx="3112169" cy="56147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Object: Battenburg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9FD8C91-F5F1-0B00-B691-0D585DE2885E}"/>
              </a:ext>
            </a:extLst>
          </p:cNvPr>
          <p:cNvSpPr/>
          <p:nvPr/>
        </p:nvSpPr>
        <p:spPr>
          <a:xfrm>
            <a:off x="6871737" y="6096427"/>
            <a:ext cx="3112169" cy="56147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Object: Caterpillar Cake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EC3807F-422B-AB5C-C430-34FB453266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254118" y="4564411"/>
            <a:ext cx="617619" cy="90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5626E1B-D801-F7B5-156A-B848A353080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254118" y="5470787"/>
            <a:ext cx="617619" cy="906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BBF0D5C-4407-10D7-AC20-0804069CD06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254118" y="5470787"/>
            <a:ext cx="6176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CEB3B0A-7815-57D8-792B-5E9427604709}"/>
              </a:ext>
            </a:extLst>
          </p:cNvPr>
          <p:cNvSpPr/>
          <p:nvPr/>
        </p:nvSpPr>
        <p:spPr>
          <a:xfrm>
            <a:off x="4414522" y="5965302"/>
            <a:ext cx="1812758" cy="300789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Colour: none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CA99E92-1D7D-ECDF-CE20-7CDD167D43E8}"/>
              </a:ext>
            </a:extLst>
          </p:cNvPr>
          <p:cNvSpPr/>
          <p:nvPr/>
        </p:nvSpPr>
        <p:spPr>
          <a:xfrm>
            <a:off x="10112242" y="4414015"/>
            <a:ext cx="1812758" cy="300789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Colour: beige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A64B3E58-5518-1B06-D25D-B10B555BEBB8}"/>
              </a:ext>
            </a:extLst>
          </p:cNvPr>
          <p:cNvSpPr/>
          <p:nvPr/>
        </p:nvSpPr>
        <p:spPr>
          <a:xfrm>
            <a:off x="10170694" y="5285131"/>
            <a:ext cx="1812758" cy="300789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Colour: pink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879FC2BA-67B9-2F0D-E870-74F49F7157EE}"/>
              </a:ext>
            </a:extLst>
          </p:cNvPr>
          <p:cNvSpPr/>
          <p:nvPr/>
        </p:nvSpPr>
        <p:spPr>
          <a:xfrm>
            <a:off x="10112242" y="6226768"/>
            <a:ext cx="1871210" cy="300789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Colour: brown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8E88A6A-9331-5AE7-9907-E3E0338E1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427566"/>
            <a:ext cx="6770688" cy="5692498"/>
          </a:xfrm>
        </p:spPr>
        <p:txBody>
          <a:bodyPr/>
          <a:lstStyle/>
          <a:p>
            <a:r>
              <a:rPr lang="en-GB" sz="2400" b="1" dirty="0"/>
              <a:t>Objects </a:t>
            </a:r>
            <a:r>
              <a:rPr lang="en-GB" sz="2400" dirty="0"/>
              <a:t>that are bundled with </a:t>
            </a:r>
            <a:r>
              <a:rPr lang="en-GB" sz="2400" b="1" dirty="0"/>
              <a:t>attributes </a:t>
            </a:r>
            <a:r>
              <a:rPr lang="en-GB" sz="2400" dirty="0"/>
              <a:t>are completely separate from each other</a:t>
            </a:r>
          </a:p>
          <a:p>
            <a:endParaRPr lang="en-GB" sz="2400" dirty="0"/>
          </a:p>
          <a:p>
            <a:r>
              <a:rPr lang="en-GB" sz="2400" dirty="0"/>
              <a:t>The attributes </a:t>
            </a:r>
            <a:r>
              <a:rPr lang="en-GB" sz="2400" b="1" dirty="0"/>
              <a:t>belong</a:t>
            </a:r>
            <a:r>
              <a:rPr lang="en-GB" sz="2400" dirty="0"/>
              <a:t> to the </a:t>
            </a:r>
            <a:r>
              <a:rPr lang="en-GB" sz="2400" b="1" dirty="0"/>
              <a:t>object</a:t>
            </a:r>
            <a:br>
              <a:rPr lang="en-GB" sz="2400" b="1" dirty="0"/>
            </a:br>
            <a:r>
              <a:rPr lang="en-GB" sz="2400" b="1" dirty="0"/>
              <a:t>functions </a:t>
            </a:r>
            <a:r>
              <a:rPr lang="en-GB" sz="2400" dirty="0"/>
              <a:t>can be bundled alongside attributes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 err="1"/>
              <a:t>vicSponge</a:t>
            </a:r>
            <a:r>
              <a:rPr lang="en-GB" sz="2400" dirty="0"/>
              <a:t> colour </a:t>
            </a:r>
            <a:r>
              <a:rPr lang="en-GB" sz="2400" b="1" dirty="0"/>
              <a:t>NOT</a:t>
            </a:r>
            <a:r>
              <a:rPr lang="en-GB" sz="2400" dirty="0"/>
              <a:t> </a:t>
            </a:r>
            <a:r>
              <a:rPr lang="en-GB" sz="2400" dirty="0" err="1"/>
              <a:t>battenburg</a:t>
            </a:r>
            <a:r>
              <a:rPr lang="en-GB" sz="2400" dirty="0"/>
              <a:t> colour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488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73B6E1-FA46-BEDE-C811-DD81869A0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Benefits of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E3B8-9E4B-0310-A11E-B4D53E38A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2CBF8B8-989E-10C6-56F2-C9F01A676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97861"/>
            <a:ext cx="6770688" cy="2829512"/>
          </a:xfrm>
        </p:spPr>
        <p:txBody>
          <a:bodyPr/>
          <a:lstStyle/>
          <a:p>
            <a:r>
              <a:rPr lang="en-GB" sz="2400" dirty="0"/>
              <a:t>When working with objects you are able to </a:t>
            </a:r>
            <a:r>
              <a:rPr lang="en-GB" sz="2400" b="1" dirty="0"/>
              <a:t>bundle and contain </a:t>
            </a:r>
            <a:r>
              <a:rPr lang="en-GB" sz="2400" dirty="0"/>
              <a:t>portions of your code to reduce coupling</a:t>
            </a:r>
          </a:p>
          <a:p>
            <a:endParaRPr lang="en-GB" sz="2400" dirty="0"/>
          </a:p>
          <a:p>
            <a:r>
              <a:rPr lang="en-GB" sz="2400" dirty="0"/>
              <a:t>The same way you can use </a:t>
            </a:r>
            <a:r>
              <a:rPr lang="en-GB" sz="2400" b="1" dirty="0"/>
              <a:t>params </a:t>
            </a:r>
            <a:r>
              <a:rPr lang="en-GB" sz="2400" dirty="0"/>
              <a:t>in functions to modify usability, you can modify </a:t>
            </a:r>
            <a:r>
              <a:rPr lang="en-GB" sz="2400" b="1" dirty="0"/>
              <a:t>attributes</a:t>
            </a:r>
            <a:r>
              <a:rPr lang="en-GB" sz="2400" dirty="0"/>
              <a:t> in objects to benefit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25D6C-97C5-B2A7-FD83-9AB4817DF8B5}"/>
              </a:ext>
            </a:extLst>
          </p:cNvPr>
          <p:cNvSpPr/>
          <p:nvPr/>
        </p:nvSpPr>
        <p:spPr>
          <a:xfrm>
            <a:off x="4780233" y="4311283"/>
            <a:ext cx="2848998" cy="12998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Class: Calculator</a:t>
            </a:r>
          </a:p>
          <a:p>
            <a:pPr algn="ctr"/>
            <a:r>
              <a:rPr lang="en-GB" dirty="0"/>
              <a:t>Scientific: Boolean</a:t>
            </a:r>
            <a:br>
              <a:rPr lang="en-GB" dirty="0"/>
            </a:br>
            <a:r>
              <a:rPr lang="en-GB" dirty="0" err="1"/>
              <a:t>maxNumber</a:t>
            </a:r>
            <a:r>
              <a:rPr lang="en-GB" dirty="0"/>
              <a:t>: int</a:t>
            </a:r>
          </a:p>
          <a:p>
            <a:pPr algn="ctr"/>
            <a:r>
              <a:rPr lang="en-GB" dirty="0"/>
              <a:t>Function: </a:t>
            </a:r>
            <a:r>
              <a:rPr lang="en-GB" dirty="0" err="1"/>
              <a:t>addSum</a:t>
            </a:r>
            <a:r>
              <a:rPr lang="en-GB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3544CF-7225-EFB5-8979-18DA958DA4AE}"/>
              </a:ext>
            </a:extLst>
          </p:cNvPr>
          <p:cNvSpPr/>
          <p:nvPr/>
        </p:nvSpPr>
        <p:spPr>
          <a:xfrm>
            <a:off x="8562754" y="3838969"/>
            <a:ext cx="3086408" cy="94462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Object: Scientific calculator w/ lots of extra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A415DE-6352-0A88-B8D4-8702302260FB}"/>
              </a:ext>
            </a:extLst>
          </p:cNvPr>
          <p:cNvSpPr/>
          <p:nvPr/>
        </p:nvSpPr>
        <p:spPr>
          <a:xfrm>
            <a:off x="8562754" y="5177822"/>
            <a:ext cx="3143722" cy="94462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Object: Simple calculator which is lighter and runs quicker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9A78CE4-505C-6C76-B160-B9C90C8615D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629231" y="4311283"/>
            <a:ext cx="933523" cy="64990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E13DF6B-4F86-790F-52AC-86624672F28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629231" y="4961187"/>
            <a:ext cx="933523" cy="68894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1F97-5C57-8BB2-7D27-BF82D6A95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Python constructors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3772A-6E51-A0CC-A4DC-98F8D4A6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D155064-C018-1266-A600-501BA9DB3373}"/>
              </a:ext>
            </a:extLst>
          </p:cNvPr>
          <p:cNvSpPr txBox="1">
            <a:spLocks/>
          </p:cNvSpPr>
          <p:nvPr/>
        </p:nvSpPr>
        <p:spPr>
          <a:xfrm>
            <a:off x="4878474" y="645685"/>
            <a:ext cx="6770688" cy="32537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79996" indent="-17999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To create an object from a class you may need to use a </a:t>
            </a:r>
            <a:r>
              <a:rPr lang="en-GB" sz="2200" b="1" dirty="0"/>
              <a:t>constructor</a:t>
            </a:r>
          </a:p>
          <a:p>
            <a:endParaRPr lang="en-GB" sz="2200" b="1" dirty="0"/>
          </a:p>
          <a:p>
            <a:r>
              <a:rPr lang="en-GB" sz="2200" b="1" dirty="0"/>
              <a:t>Constructors </a:t>
            </a:r>
            <a:r>
              <a:rPr lang="en-GB" sz="2200" dirty="0"/>
              <a:t>are functions that take in your </a:t>
            </a:r>
            <a:r>
              <a:rPr lang="en-GB" sz="2200" b="1" dirty="0"/>
              <a:t>chosen params </a:t>
            </a:r>
            <a:r>
              <a:rPr lang="en-GB" sz="2200" dirty="0"/>
              <a:t>(desired attributes of object) and </a:t>
            </a:r>
            <a:r>
              <a:rPr lang="en-GB" sz="2200" b="1" dirty="0"/>
              <a:t>return an object </a:t>
            </a:r>
            <a:r>
              <a:rPr lang="en-GB" sz="2200" dirty="0"/>
              <a:t>with those values</a:t>
            </a:r>
          </a:p>
          <a:p>
            <a:endParaRPr lang="en-GB" sz="2200" dirty="0"/>
          </a:p>
          <a:p>
            <a:r>
              <a:rPr lang="en-GB" sz="2200" dirty="0"/>
              <a:t>Constructors are </a:t>
            </a:r>
            <a:r>
              <a:rPr lang="en-GB" sz="2200" b="1" dirty="0"/>
              <a:t>special </a:t>
            </a:r>
            <a:r>
              <a:rPr lang="en-GB" sz="2200" dirty="0"/>
              <a:t>functions called </a:t>
            </a:r>
            <a:r>
              <a:rPr lang="en-GB" sz="2200" b="1" dirty="0"/>
              <a:t>‘__init__’</a:t>
            </a:r>
            <a:r>
              <a:rPr lang="en-GB" sz="2200" dirty="0"/>
              <a:t> so python knows this function is to initialise the object with these set values</a:t>
            </a:r>
          </a:p>
          <a:p>
            <a:endParaRPr lang="en-GB" sz="2200" dirty="0"/>
          </a:p>
          <a:p>
            <a:r>
              <a:rPr lang="en-GB" sz="2200" dirty="0"/>
              <a:t>Constructors are only used if you need to </a:t>
            </a:r>
            <a:r>
              <a:rPr lang="en-GB" sz="2200" b="1" dirty="0"/>
              <a:t>assign values</a:t>
            </a:r>
            <a:r>
              <a:rPr lang="en-GB" sz="2200" dirty="0"/>
              <a:t>, if your object takes in functions but no attributes.. No need for a constructor</a:t>
            </a:r>
          </a:p>
        </p:txBody>
      </p:sp>
    </p:spTree>
    <p:extLst>
      <p:ext uri="{BB962C8B-B14F-4D97-AF65-F5344CB8AC3E}">
        <p14:creationId xmlns:p14="http://schemas.microsoft.com/office/powerpoint/2010/main" val="145173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Classes / Object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296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012: Classes</vt:lpstr>
      <vt:lpstr>PowerPoint Presentation</vt:lpstr>
      <vt:lpstr>PowerPoint Presentation</vt:lpstr>
      <vt:lpstr>PowerPoint Presentation</vt:lpstr>
      <vt:lpstr>PowerPoint Presentation</vt:lpstr>
      <vt:lpstr>Demo – Classes / Object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27</cp:revision>
  <dcterms:created xsi:type="dcterms:W3CDTF">2020-09-24T08:38:39Z</dcterms:created>
  <dcterms:modified xsi:type="dcterms:W3CDTF">2022-12-12T08:05:14Z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