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66" r:id="rId11"/>
    <p:sldId id="267" r:id="rId12"/>
    <p:sldId id="269" r:id="rId13"/>
    <p:sldId id="272" r:id="rId14"/>
    <p:sldId id="258" r:id="rId15"/>
  </p:sldIdLst>
  <p:sldSz cx="12192000" cy="6858000"/>
  <p:notesSz cx="6645275" cy="9775825"/>
  <p:custDataLst>
    <p:tags r:id="rId1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12/12/2022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013:</a:t>
            </a:r>
            <a:br>
              <a:rPr lang="en-GB" sz="4800" dirty="0"/>
            </a:br>
            <a:r>
              <a:rPr lang="en-GB" sz="4800" dirty="0"/>
              <a:t>OOP 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869296"/>
            <a:ext cx="6770688" cy="5119407"/>
          </a:xfrm>
        </p:spPr>
        <p:txBody>
          <a:bodyPr/>
          <a:lstStyle/>
          <a:p>
            <a:r>
              <a:rPr lang="en-GB" sz="2000" b="1" dirty="0"/>
              <a:t>OOP </a:t>
            </a:r>
            <a:r>
              <a:rPr lang="en-GB" sz="2000" dirty="0"/>
              <a:t>Object Oriented Programming is a </a:t>
            </a:r>
            <a:r>
              <a:rPr lang="en-GB" sz="2000" b="1" dirty="0"/>
              <a:t>philosophy </a:t>
            </a:r>
            <a:r>
              <a:rPr lang="en-GB" sz="2000" dirty="0"/>
              <a:t>of how to work with </a:t>
            </a:r>
            <a:r>
              <a:rPr lang="en-GB" sz="2000" b="1" dirty="0"/>
              <a:t>object based code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OOP </a:t>
            </a:r>
            <a:r>
              <a:rPr lang="en-GB" sz="2000" dirty="0"/>
              <a:t>is not specific to one language, but is a concept that can be used in </a:t>
            </a:r>
            <a:r>
              <a:rPr lang="en-GB" sz="2000" b="1" dirty="0"/>
              <a:t>many languages</a:t>
            </a:r>
          </a:p>
          <a:p>
            <a:endParaRPr lang="en-GB" sz="2000" b="1" dirty="0"/>
          </a:p>
          <a:p>
            <a:r>
              <a:rPr lang="en-GB" sz="2000" dirty="0"/>
              <a:t>OOP is a set of ideals and requirements for a language to use objects: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-   Classes to design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Objects to be instantiated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Fields / Attributes inside of objects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Functionality inside objects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OOP Principles (covered in the lesson)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AAB1C-AE5E-9A15-3F1E-613C1CFD5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OOP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FE7AB-C32C-3856-556D-E93BB4A6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065299-A017-8D4D-9DFF-DBCC9FC39E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515796"/>
            <a:ext cx="6770688" cy="834189"/>
          </a:xfrm>
        </p:spPr>
        <p:txBody>
          <a:bodyPr/>
          <a:lstStyle/>
          <a:p>
            <a:r>
              <a:rPr lang="en-GB" sz="2400" dirty="0"/>
              <a:t>In order for a language to use OOP it needs to feature these </a:t>
            </a:r>
            <a:r>
              <a:rPr lang="en-GB" sz="2400" b="1" dirty="0"/>
              <a:t>principles</a:t>
            </a:r>
            <a:r>
              <a:rPr lang="en-GB" sz="2400" dirty="0"/>
              <a:t>: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A097A50-8AB4-33FD-478A-438C40F584E6}"/>
              </a:ext>
            </a:extLst>
          </p:cNvPr>
          <p:cNvSpPr/>
          <p:nvPr/>
        </p:nvSpPr>
        <p:spPr>
          <a:xfrm>
            <a:off x="5192504" y="1676401"/>
            <a:ext cx="6063918" cy="834189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Inheritance</a:t>
            </a:r>
            <a:r>
              <a:rPr lang="en-GB" dirty="0"/>
              <a:t>: Objects can pass data to child objects created from them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EDB14F1-A9C8-8182-FB12-F1CE95A96AF2}"/>
              </a:ext>
            </a:extLst>
          </p:cNvPr>
          <p:cNvSpPr/>
          <p:nvPr/>
        </p:nvSpPr>
        <p:spPr>
          <a:xfrm>
            <a:off x="5192503" y="2742027"/>
            <a:ext cx="6063918" cy="1059952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Abstraction</a:t>
            </a:r>
            <a:r>
              <a:rPr lang="en-GB" dirty="0"/>
              <a:t>: You can create Abstract classes which cannot be instantiated into an object but are purely guidelines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408AD79-582F-9C73-A937-365896CA9FEF}"/>
              </a:ext>
            </a:extLst>
          </p:cNvPr>
          <p:cNvSpPr/>
          <p:nvPr/>
        </p:nvSpPr>
        <p:spPr>
          <a:xfrm>
            <a:off x="5192503" y="4033416"/>
            <a:ext cx="6063918" cy="1059952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Encapsulation</a:t>
            </a:r>
            <a:r>
              <a:rPr lang="en-GB" dirty="0"/>
              <a:t>: Objects can be bundled together with functionality to access and modify the attributes and fields. Should also use private data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73F0C4C-0896-4C0F-7DEC-4BA43E5162BA}"/>
              </a:ext>
            </a:extLst>
          </p:cNvPr>
          <p:cNvSpPr/>
          <p:nvPr/>
        </p:nvSpPr>
        <p:spPr>
          <a:xfrm>
            <a:off x="5192503" y="5324805"/>
            <a:ext cx="6063918" cy="1059952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Polymorphism</a:t>
            </a:r>
            <a:r>
              <a:rPr lang="en-GB" dirty="0"/>
              <a:t>: All objects are of multiple types, this means an inherited object can also use the functions of its parent object</a:t>
            </a:r>
          </a:p>
        </p:txBody>
      </p:sp>
    </p:spTree>
    <p:extLst>
      <p:ext uri="{BB962C8B-B14F-4D97-AF65-F5344CB8AC3E}">
        <p14:creationId xmlns:p14="http://schemas.microsoft.com/office/powerpoint/2010/main" val="24684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FF8BE2-825C-1D5D-AC9E-1FCF3E536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C3509-1320-4E83-959B-3E484F804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744F53-93C5-FF5A-B66D-8FE8C7558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380013"/>
            <a:ext cx="6770688" cy="2146620"/>
          </a:xfrm>
        </p:spPr>
        <p:txBody>
          <a:bodyPr/>
          <a:lstStyle/>
          <a:p>
            <a:r>
              <a:rPr lang="en-GB" sz="2000" dirty="0"/>
              <a:t>All Objects have a form of </a:t>
            </a:r>
            <a:r>
              <a:rPr lang="en-GB" sz="2000" b="1" dirty="0"/>
              <a:t>Parent</a:t>
            </a:r>
            <a:r>
              <a:rPr lang="en-GB" sz="2000" dirty="0"/>
              <a:t> and </a:t>
            </a:r>
            <a:r>
              <a:rPr lang="en-GB" sz="2000" b="1" dirty="0"/>
              <a:t>Child relationship</a:t>
            </a:r>
            <a:r>
              <a:rPr lang="en-GB" sz="2000" dirty="0"/>
              <a:t>, they all have a parent and can all have child objects beneath them</a:t>
            </a:r>
          </a:p>
          <a:p>
            <a:endParaRPr lang="en-GB" sz="2000" b="1" dirty="0"/>
          </a:p>
          <a:p>
            <a:r>
              <a:rPr lang="en-GB" sz="2000" dirty="0"/>
              <a:t>The child objects </a:t>
            </a:r>
            <a:r>
              <a:rPr lang="en-GB" sz="2000" b="1" dirty="0"/>
              <a:t>beneath them inherit</a:t>
            </a:r>
            <a:r>
              <a:rPr lang="en-GB" sz="2000" dirty="0"/>
              <a:t> all the </a:t>
            </a:r>
            <a:r>
              <a:rPr lang="en-GB" sz="2000" b="1" dirty="0"/>
              <a:t>fields</a:t>
            </a:r>
            <a:r>
              <a:rPr lang="en-GB" sz="2000" dirty="0"/>
              <a:t> and </a:t>
            </a:r>
            <a:r>
              <a:rPr lang="en-GB" sz="2000" b="1" dirty="0"/>
              <a:t>functionality</a:t>
            </a:r>
            <a:r>
              <a:rPr lang="en-GB" sz="2000" dirty="0"/>
              <a:t> of parent(s) before them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05963-C761-A08A-DB12-7F4C64F2B00A}"/>
              </a:ext>
            </a:extLst>
          </p:cNvPr>
          <p:cNvSpPr/>
          <p:nvPr/>
        </p:nvSpPr>
        <p:spPr>
          <a:xfrm>
            <a:off x="5387675" y="2975100"/>
            <a:ext cx="2975810" cy="129940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Class: Bird</a:t>
            </a:r>
          </a:p>
          <a:p>
            <a:pPr algn="ctr"/>
            <a:r>
              <a:rPr lang="en-GB" dirty="0"/>
              <a:t>Feathers: true</a:t>
            </a:r>
          </a:p>
          <a:p>
            <a:pPr algn="ctr"/>
            <a:r>
              <a:rPr lang="en-GB" dirty="0"/>
              <a:t>Def fly():</a:t>
            </a:r>
          </a:p>
          <a:p>
            <a:pPr algn="ctr"/>
            <a:r>
              <a:rPr lang="en-GB" dirty="0"/>
              <a:t>Return “Fly high”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628D6B-8B5D-027F-5E3D-60EBB577D495}"/>
              </a:ext>
            </a:extLst>
          </p:cNvPr>
          <p:cNvSpPr/>
          <p:nvPr/>
        </p:nvSpPr>
        <p:spPr>
          <a:xfrm>
            <a:off x="5387675" y="4763795"/>
            <a:ext cx="2975810" cy="129940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Class: Seagull</a:t>
            </a:r>
          </a:p>
          <a:p>
            <a:pPr algn="ctr"/>
            <a:r>
              <a:rPr lang="en-GB" dirty="0" err="1"/>
              <a:t>EatsChips</a:t>
            </a:r>
            <a:r>
              <a:rPr lang="en-GB" dirty="0"/>
              <a:t>: 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93F8BF-FB01-6BA9-9447-0F91741EC07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75580" y="4274509"/>
            <a:ext cx="0" cy="48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729C7-AEB5-CC95-D62F-E19E2FA48F7A}"/>
              </a:ext>
            </a:extLst>
          </p:cNvPr>
          <p:cNvSpPr/>
          <p:nvPr/>
        </p:nvSpPr>
        <p:spPr>
          <a:xfrm>
            <a:off x="8831179" y="3303962"/>
            <a:ext cx="2727158" cy="641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Print(</a:t>
            </a:r>
            <a:r>
              <a:rPr lang="en-GB" dirty="0" err="1"/>
              <a:t>bird.feathers</a:t>
            </a:r>
            <a:r>
              <a:rPr lang="en-GB" dirty="0"/>
              <a:t>) </a:t>
            </a:r>
          </a:p>
          <a:p>
            <a:pPr algn="ctr"/>
            <a:r>
              <a:rPr lang="en-GB" dirty="0"/>
              <a:t>&gt;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A32AD-6E90-9771-1CF6-3382A923227A}"/>
              </a:ext>
            </a:extLst>
          </p:cNvPr>
          <p:cNvSpPr/>
          <p:nvPr/>
        </p:nvSpPr>
        <p:spPr>
          <a:xfrm>
            <a:off x="8831179" y="5028488"/>
            <a:ext cx="2727158" cy="641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Print(</a:t>
            </a:r>
            <a:r>
              <a:rPr lang="en-GB" dirty="0" err="1"/>
              <a:t>bird.feathers</a:t>
            </a:r>
            <a:r>
              <a:rPr lang="en-GB" dirty="0"/>
              <a:t>) </a:t>
            </a:r>
          </a:p>
          <a:p>
            <a:pPr algn="ctr"/>
            <a:r>
              <a:rPr lang="en-GB" dirty="0"/>
              <a:t>&gt; True</a:t>
            </a:r>
          </a:p>
        </p:txBody>
      </p:sp>
    </p:spTree>
    <p:extLst>
      <p:ext uri="{BB962C8B-B14F-4D97-AF65-F5344CB8AC3E}">
        <p14:creationId xmlns:p14="http://schemas.microsoft.com/office/powerpoint/2010/main" val="278929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FF8BE2-825C-1D5D-AC9E-1FCF3E536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Abstraction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C3509-1320-4E83-959B-3E484F804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744F53-93C5-FF5A-B66D-8FE8C7558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260852"/>
            <a:ext cx="6770688" cy="2146620"/>
          </a:xfrm>
        </p:spPr>
        <p:txBody>
          <a:bodyPr/>
          <a:lstStyle/>
          <a:p>
            <a:r>
              <a:rPr lang="en-GB" sz="2000" dirty="0"/>
              <a:t>Classes can be </a:t>
            </a:r>
            <a:r>
              <a:rPr lang="en-GB" sz="2000" b="1" dirty="0"/>
              <a:t>abstract</a:t>
            </a:r>
            <a:r>
              <a:rPr lang="en-GB" sz="2000" dirty="0"/>
              <a:t> meaning they can be assigned a type of object which cannot directly be created</a:t>
            </a:r>
          </a:p>
          <a:p>
            <a:endParaRPr lang="en-GB" sz="2000" dirty="0"/>
          </a:p>
          <a:p>
            <a:r>
              <a:rPr lang="en-GB" sz="2000" dirty="0"/>
              <a:t>Abstract classes have </a:t>
            </a:r>
            <a:r>
              <a:rPr lang="en-GB" sz="2000" b="1" dirty="0"/>
              <a:t>abstract functions </a:t>
            </a:r>
            <a:r>
              <a:rPr lang="en-GB" sz="2000" dirty="0"/>
              <a:t>which have no body (no return) but are used as a guideline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05963-C761-A08A-DB12-7F4C64F2B00A}"/>
              </a:ext>
            </a:extLst>
          </p:cNvPr>
          <p:cNvSpPr/>
          <p:nvPr/>
        </p:nvSpPr>
        <p:spPr>
          <a:xfrm>
            <a:off x="6603383" y="2795487"/>
            <a:ext cx="3031958" cy="84191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AbstractClass</a:t>
            </a:r>
            <a:r>
              <a:rPr lang="en-GB" dirty="0"/>
              <a:t>: Animal</a:t>
            </a:r>
          </a:p>
          <a:p>
            <a:pPr algn="ctr"/>
            <a:r>
              <a:rPr lang="en-GB" dirty="0" err="1"/>
              <a:t>abstractFunc</a:t>
            </a:r>
            <a:r>
              <a:rPr lang="en-GB" dirty="0"/>
              <a:t> breathe():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52C188-9D82-CA06-02B4-D20495FC0558}"/>
              </a:ext>
            </a:extLst>
          </p:cNvPr>
          <p:cNvSpPr/>
          <p:nvPr/>
        </p:nvSpPr>
        <p:spPr>
          <a:xfrm>
            <a:off x="4878474" y="4091256"/>
            <a:ext cx="1899315" cy="124259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Class: cat</a:t>
            </a:r>
          </a:p>
          <a:p>
            <a:pPr algn="ctr"/>
            <a:r>
              <a:rPr lang="en-GB" dirty="0"/>
              <a:t>Breathe():</a:t>
            </a:r>
          </a:p>
          <a:p>
            <a:pPr algn="ctr"/>
            <a:r>
              <a:rPr lang="en-GB" dirty="0"/>
              <a:t>Return “cat breathing”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0BFEE4-E127-06D9-FA58-603DEDA7FD5F}"/>
              </a:ext>
            </a:extLst>
          </p:cNvPr>
          <p:cNvSpPr/>
          <p:nvPr/>
        </p:nvSpPr>
        <p:spPr>
          <a:xfrm>
            <a:off x="9412810" y="4091921"/>
            <a:ext cx="2004427" cy="12425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Class: snake</a:t>
            </a:r>
          </a:p>
          <a:p>
            <a:pPr algn="ctr"/>
            <a:r>
              <a:rPr lang="en-GB" dirty="0"/>
              <a:t>Breathe():</a:t>
            </a:r>
          </a:p>
          <a:p>
            <a:pPr algn="ctr"/>
            <a:r>
              <a:rPr lang="en-GB" dirty="0"/>
              <a:t>Return “snake breathing”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4B3D5-AB73-7BA1-2F14-132626667639}"/>
              </a:ext>
            </a:extLst>
          </p:cNvPr>
          <p:cNvSpPr/>
          <p:nvPr/>
        </p:nvSpPr>
        <p:spPr>
          <a:xfrm>
            <a:off x="7117149" y="4091921"/>
            <a:ext cx="2004427" cy="12425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Class: bird Breathe():</a:t>
            </a:r>
          </a:p>
          <a:p>
            <a:pPr algn="ctr"/>
            <a:r>
              <a:rPr lang="en-GB" dirty="0"/>
              <a:t>Return “bird breathing”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1BFAE4-FE08-296B-039D-F8DF0AC744BF}"/>
              </a:ext>
            </a:extLst>
          </p:cNvPr>
          <p:cNvSpPr/>
          <p:nvPr/>
        </p:nvSpPr>
        <p:spPr>
          <a:xfrm>
            <a:off x="9861990" y="2760159"/>
            <a:ext cx="1864790" cy="6646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Can’t create an Animal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8E729F-1953-89C3-F89E-E384C366F1D6}"/>
              </a:ext>
            </a:extLst>
          </p:cNvPr>
          <p:cNvSpPr/>
          <p:nvPr/>
        </p:nvSpPr>
        <p:spPr>
          <a:xfrm>
            <a:off x="8835904" y="5669253"/>
            <a:ext cx="3158237" cy="6646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inherited objects </a:t>
            </a:r>
            <a:r>
              <a:rPr lang="en-GB" b="1" dirty="0"/>
              <a:t>MUST define breathe()</a:t>
            </a:r>
          </a:p>
        </p:txBody>
      </p:sp>
    </p:spTree>
    <p:extLst>
      <p:ext uri="{BB962C8B-B14F-4D97-AF65-F5344CB8AC3E}">
        <p14:creationId xmlns:p14="http://schemas.microsoft.com/office/powerpoint/2010/main" val="39858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FF8BE2-825C-1D5D-AC9E-1FCF3E536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Encapsulation</a:t>
            </a:r>
            <a:endParaRPr lang="en-GB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C3509-1320-4E83-959B-3E484F804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744F53-93C5-FF5A-B66D-8FE8C7558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421606"/>
            <a:ext cx="6770688" cy="2842961"/>
          </a:xfrm>
        </p:spPr>
        <p:txBody>
          <a:bodyPr/>
          <a:lstStyle/>
          <a:p>
            <a:r>
              <a:rPr lang="en-GB" sz="2000" dirty="0"/>
              <a:t>Objects should be </a:t>
            </a:r>
            <a:r>
              <a:rPr lang="en-GB" sz="2000" b="1" dirty="0"/>
              <a:t>bundled </a:t>
            </a:r>
            <a:r>
              <a:rPr lang="en-GB" sz="2000" dirty="0"/>
              <a:t>together with extra functionality to set and see the values of attributes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Using this </a:t>
            </a:r>
            <a:r>
              <a:rPr lang="en-GB" sz="2000" b="1" dirty="0"/>
              <a:t>extra functionality </a:t>
            </a:r>
            <a:r>
              <a:rPr lang="en-GB" sz="2000" dirty="0"/>
              <a:t>we should restrict objects to only who needs access can see and edit the attributes</a:t>
            </a:r>
          </a:p>
          <a:p>
            <a:endParaRPr lang="en-GB" sz="2000" dirty="0"/>
          </a:p>
          <a:p>
            <a:r>
              <a:rPr lang="en-GB" sz="2000" dirty="0"/>
              <a:t>These are commonly known as </a:t>
            </a:r>
            <a:r>
              <a:rPr lang="en-GB" sz="2000" b="1" dirty="0"/>
              <a:t>getters and setters</a:t>
            </a:r>
            <a:endParaRPr lang="en-GB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4B3D5-AB73-7BA1-2F14-132626667639}"/>
              </a:ext>
            </a:extLst>
          </p:cNvPr>
          <p:cNvSpPr/>
          <p:nvPr/>
        </p:nvSpPr>
        <p:spPr>
          <a:xfrm>
            <a:off x="6176209" y="3796832"/>
            <a:ext cx="3753853" cy="23819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Class: </a:t>
            </a:r>
            <a:r>
              <a:rPr lang="en-GB" dirty="0" err="1"/>
              <a:t>bank_account</a:t>
            </a:r>
            <a:endParaRPr lang="en-GB" dirty="0"/>
          </a:p>
          <a:p>
            <a:pPr algn="ctr"/>
            <a:r>
              <a:rPr lang="en-GB" dirty="0"/>
              <a:t>Password: 1234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Def </a:t>
            </a:r>
            <a:r>
              <a:rPr lang="en-GB" dirty="0" err="1"/>
              <a:t>get_pass</a:t>
            </a:r>
            <a:r>
              <a:rPr lang="en-GB" dirty="0"/>
              <a:t>(pin)</a:t>
            </a:r>
          </a:p>
          <a:p>
            <a:pPr algn="ctr"/>
            <a:r>
              <a:rPr lang="en-GB" dirty="0"/>
              <a:t>If pin == “</a:t>
            </a:r>
            <a:r>
              <a:rPr lang="en-GB" dirty="0" err="1"/>
              <a:t>abc</a:t>
            </a:r>
            <a:r>
              <a:rPr lang="en-GB" dirty="0"/>
              <a:t>”:</a:t>
            </a:r>
          </a:p>
          <a:p>
            <a:pPr algn="ctr"/>
            <a:r>
              <a:rPr lang="en-GB" dirty="0"/>
              <a:t>Return password</a:t>
            </a:r>
          </a:p>
          <a:p>
            <a:pPr algn="ctr"/>
            <a:r>
              <a:rPr lang="en-GB" dirty="0"/>
              <a:t>Else: </a:t>
            </a:r>
          </a:p>
          <a:p>
            <a:pPr algn="ctr"/>
            <a:r>
              <a:rPr lang="en-GB" dirty="0"/>
              <a:t>Return “No access!”</a:t>
            </a:r>
          </a:p>
        </p:txBody>
      </p:sp>
    </p:spTree>
    <p:extLst>
      <p:ext uri="{BB962C8B-B14F-4D97-AF65-F5344CB8AC3E}">
        <p14:creationId xmlns:p14="http://schemas.microsoft.com/office/powerpoint/2010/main" val="415935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Working with 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431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013: OOP 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Working with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27</cp:revision>
  <dcterms:created xsi:type="dcterms:W3CDTF">2020-09-24T08:38:39Z</dcterms:created>
  <dcterms:modified xsi:type="dcterms:W3CDTF">2022-12-12T08:42:04Z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