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78" r:id="rId5"/>
    <p:sldId id="279" r:id="rId6"/>
    <p:sldId id="280" r:id="rId7"/>
    <p:sldId id="281" r:id="rId8"/>
    <p:sldId id="282" r:id="rId9"/>
    <p:sldId id="283" r:id="rId10"/>
    <p:sldId id="284" r:id="rId11"/>
    <p:sldId id="287" r:id="rId12"/>
    <p:sldId id="288" r:id="rId13"/>
    <p:sldId id="285" r:id="rId14"/>
    <p:sldId id="28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66866" autoAdjust="0"/>
  </p:normalViewPr>
  <p:slideViewPr>
    <p:cSldViewPr snapToGrid="0">
      <p:cViewPr varScale="1">
        <p:scale>
          <a:sx n="114" d="100"/>
          <a:sy n="114" d="100"/>
        </p:scale>
        <p:origin x="1467" y="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Sheet1!$A$3</c:f>
              <c:strCache>
                <c:ptCount val="1"/>
                <c:pt idx="0">
                  <c:v>Total Profit</c:v>
                </c:pt>
              </c:strCache>
            </c:strRef>
          </c:tx>
          <c:spPr>
            <a:solidFill>
              <a:schemeClr val="accent1"/>
            </a:solidFill>
            <a:ln>
              <a:noFill/>
            </a:ln>
            <a:effectLst/>
          </c:spPr>
          <c:invertIfNegative val="0"/>
          <c:cat>
            <c:strRef>
              <c:f>Sheet1!$B$2:$E$2</c:f>
              <c:strCache>
                <c:ptCount val="4"/>
                <c:pt idx="0">
                  <c:v>SVM</c:v>
                </c:pt>
                <c:pt idx="1">
                  <c:v>ANN</c:v>
                </c:pt>
                <c:pt idx="2">
                  <c:v>MA</c:v>
                </c:pt>
                <c:pt idx="3">
                  <c:v>RSI</c:v>
                </c:pt>
              </c:strCache>
            </c:strRef>
          </c:cat>
          <c:val>
            <c:numRef>
              <c:f>Sheet1!$B$3:$E$3</c:f>
              <c:numCache>
                <c:formatCode>General</c:formatCode>
                <c:ptCount val="4"/>
                <c:pt idx="0">
                  <c:v>684531.35</c:v>
                </c:pt>
                <c:pt idx="1">
                  <c:v>474428.63</c:v>
                </c:pt>
                <c:pt idx="2">
                  <c:v>65973.31</c:v>
                </c:pt>
                <c:pt idx="3">
                  <c:v>3354.59</c:v>
                </c:pt>
              </c:numCache>
            </c:numRef>
          </c:val>
          <c:extLst>
            <c:ext xmlns:c16="http://schemas.microsoft.com/office/drawing/2014/chart" uri="{C3380CC4-5D6E-409C-BE32-E72D297353CC}">
              <c16:uniqueId val="{00000000-A961-42B0-9E71-03442C8E1E2D}"/>
            </c:ext>
          </c:extLst>
        </c:ser>
        <c:dLbls>
          <c:showLegendKey val="0"/>
          <c:showVal val="0"/>
          <c:showCatName val="0"/>
          <c:showSerName val="0"/>
          <c:showPercent val="0"/>
          <c:showBubbleSize val="0"/>
        </c:dLbls>
        <c:gapWidth val="219"/>
        <c:overlap val="-27"/>
        <c:axId val="1849925871"/>
        <c:axId val="1849909647"/>
      </c:barChart>
      <c:catAx>
        <c:axId val="18499258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9909647"/>
        <c:crosses val="autoZero"/>
        <c:auto val="1"/>
        <c:lblAlgn val="ctr"/>
        <c:lblOffset val="100"/>
        <c:noMultiLvlLbl val="0"/>
      </c:catAx>
      <c:valAx>
        <c:axId val="18499096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9925871"/>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Error Metric</a:t>
            </a:r>
            <a:r>
              <a:rPr lang="en-GB" baseline="0"/>
              <a:t> </a:t>
            </a:r>
            <a:r>
              <a:rPr lang="en-GB"/>
              <a:t>Comparison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Sheet1!$A$3</c:f>
              <c:strCache>
                <c:ptCount val="1"/>
                <c:pt idx="0">
                  <c:v>SVM</c:v>
                </c:pt>
              </c:strCache>
            </c:strRef>
          </c:tx>
          <c:spPr>
            <a:solidFill>
              <a:schemeClr val="accent1"/>
            </a:solidFill>
            <a:ln>
              <a:noFill/>
            </a:ln>
            <a:effectLst/>
          </c:spPr>
          <c:invertIfNegative val="0"/>
          <c:cat>
            <c:strRef>
              <c:f>Sheet1!$B$2:$D$2</c:f>
              <c:strCache>
                <c:ptCount val="3"/>
                <c:pt idx="0">
                  <c:v>MSE</c:v>
                </c:pt>
                <c:pt idx="1">
                  <c:v>RMSE</c:v>
                </c:pt>
                <c:pt idx="2">
                  <c:v>MAE</c:v>
                </c:pt>
              </c:strCache>
            </c:strRef>
          </c:cat>
          <c:val>
            <c:numRef>
              <c:f>Sheet1!$B$3:$D$3</c:f>
              <c:numCache>
                <c:formatCode>General</c:formatCode>
                <c:ptCount val="3"/>
                <c:pt idx="0">
                  <c:v>1.2E-2</c:v>
                </c:pt>
                <c:pt idx="1">
                  <c:v>0.107</c:v>
                </c:pt>
                <c:pt idx="2">
                  <c:v>7.2999999999999995E-2</c:v>
                </c:pt>
              </c:numCache>
            </c:numRef>
          </c:val>
          <c:extLst>
            <c:ext xmlns:c16="http://schemas.microsoft.com/office/drawing/2014/chart" uri="{C3380CC4-5D6E-409C-BE32-E72D297353CC}">
              <c16:uniqueId val="{00000000-3C10-49E1-8FCF-EB23C527A466}"/>
            </c:ext>
          </c:extLst>
        </c:ser>
        <c:ser>
          <c:idx val="1"/>
          <c:order val="1"/>
          <c:tx>
            <c:strRef>
              <c:f>Sheet1!$A$4</c:f>
              <c:strCache>
                <c:ptCount val="1"/>
                <c:pt idx="0">
                  <c:v>ANN</c:v>
                </c:pt>
              </c:strCache>
            </c:strRef>
          </c:tx>
          <c:spPr>
            <a:solidFill>
              <a:schemeClr val="accent2"/>
            </a:solidFill>
            <a:ln>
              <a:noFill/>
            </a:ln>
            <a:effectLst/>
          </c:spPr>
          <c:invertIfNegative val="0"/>
          <c:cat>
            <c:strRef>
              <c:f>Sheet1!$B$2:$D$2</c:f>
              <c:strCache>
                <c:ptCount val="3"/>
                <c:pt idx="0">
                  <c:v>MSE</c:v>
                </c:pt>
                <c:pt idx="1">
                  <c:v>RMSE</c:v>
                </c:pt>
                <c:pt idx="2">
                  <c:v>MAE</c:v>
                </c:pt>
              </c:strCache>
            </c:strRef>
          </c:cat>
          <c:val>
            <c:numRef>
              <c:f>Sheet1!$B$4:$D$4</c:f>
              <c:numCache>
                <c:formatCode>General</c:formatCode>
                <c:ptCount val="3"/>
                <c:pt idx="0">
                  <c:v>4.3999999999999997E-2</c:v>
                </c:pt>
                <c:pt idx="1">
                  <c:v>0.66</c:v>
                </c:pt>
                <c:pt idx="2">
                  <c:v>0.13400000000000001</c:v>
                </c:pt>
              </c:numCache>
            </c:numRef>
          </c:val>
          <c:extLst>
            <c:ext xmlns:c16="http://schemas.microsoft.com/office/drawing/2014/chart" uri="{C3380CC4-5D6E-409C-BE32-E72D297353CC}">
              <c16:uniqueId val="{00000001-3C10-49E1-8FCF-EB23C527A466}"/>
            </c:ext>
          </c:extLst>
        </c:ser>
        <c:dLbls>
          <c:showLegendKey val="0"/>
          <c:showVal val="0"/>
          <c:showCatName val="0"/>
          <c:showSerName val="0"/>
          <c:showPercent val="0"/>
          <c:showBubbleSize val="0"/>
        </c:dLbls>
        <c:gapWidth val="219"/>
        <c:overlap val="-27"/>
        <c:axId val="1849903407"/>
        <c:axId val="1849880111"/>
      </c:barChart>
      <c:catAx>
        <c:axId val="18499034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9880111"/>
        <c:crosses val="autoZero"/>
        <c:auto val="1"/>
        <c:lblAlgn val="ctr"/>
        <c:lblOffset val="100"/>
        <c:noMultiLvlLbl val="0"/>
      </c:catAx>
      <c:valAx>
        <c:axId val="18498801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9903407"/>
        <c:crosses val="autoZero"/>
        <c:crossBetween val="between"/>
      </c:valAx>
      <c:spPr>
        <a:solidFill>
          <a:schemeClr val="bg1"/>
        </a:soli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Sheet1!$A$7</c:f>
              <c:strCache>
                <c:ptCount val="1"/>
                <c:pt idx="0">
                  <c:v>Total Profit</c:v>
                </c:pt>
              </c:strCache>
            </c:strRef>
          </c:tx>
          <c:spPr>
            <a:solidFill>
              <a:schemeClr val="accent1"/>
            </a:solidFill>
            <a:ln>
              <a:noFill/>
            </a:ln>
            <a:effectLst/>
          </c:spPr>
          <c:invertIfNegative val="0"/>
          <c:cat>
            <c:strRef>
              <c:f>Sheet1!$B$6:$E$6</c:f>
              <c:strCache>
                <c:ptCount val="4"/>
                <c:pt idx="0">
                  <c:v>SVM</c:v>
                </c:pt>
                <c:pt idx="1">
                  <c:v>ANN</c:v>
                </c:pt>
                <c:pt idx="2">
                  <c:v>MA</c:v>
                </c:pt>
                <c:pt idx="3">
                  <c:v>RSI</c:v>
                </c:pt>
              </c:strCache>
            </c:strRef>
          </c:cat>
          <c:val>
            <c:numRef>
              <c:f>Sheet1!$B$7:$E$7</c:f>
              <c:numCache>
                <c:formatCode>General</c:formatCode>
                <c:ptCount val="4"/>
                <c:pt idx="0">
                  <c:v>68917.31</c:v>
                </c:pt>
                <c:pt idx="1">
                  <c:v>39287.53</c:v>
                </c:pt>
                <c:pt idx="2">
                  <c:v>5949.37</c:v>
                </c:pt>
                <c:pt idx="3">
                  <c:v>-63.71</c:v>
                </c:pt>
              </c:numCache>
            </c:numRef>
          </c:val>
          <c:extLst>
            <c:ext xmlns:c16="http://schemas.microsoft.com/office/drawing/2014/chart" uri="{C3380CC4-5D6E-409C-BE32-E72D297353CC}">
              <c16:uniqueId val="{00000000-124B-4D02-BCF6-523B65055CC3}"/>
            </c:ext>
          </c:extLst>
        </c:ser>
        <c:dLbls>
          <c:showLegendKey val="0"/>
          <c:showVal val="0"/>
          <c:showCatName val="0"/>
          <c:showSerName val="0"/>
          <c:showPercent val="0"/>
          <c:showBubbleSize val="0"/>
        </c:dLbls>
        <c:gapWidth val="219"/>
        <c:overlap val="-27"/>
        <c:axId val="1849884687"/>
        <c:axId val="1849886767"/>
      </c:barChart>
      <c:catAx>
        <c:axId val="18498846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9886767"/>
        <c:crosses val="autoZero"/>
        <c:auto val="1"/>
        <c:lblAlgn val="ctr"/>
        <c:lblOffset val="100"/>
        <c:noMultiLvlLbl val="0"/>
      </c:catAx>
      <c:valAx>
        <c:axId val="1849886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9884687"/>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Sheet1!$A$3</c:f>
              <c:strCache>
                <c:ptCount val="1"/>
                <c:pt idx="0">
                  <c:v>Hold profit</c:v>
                </c:pt>
              </c:strCache>
            </c:strRef>
          </c:tx>
          <c:spPr>
            <a:solidFill>
              <a:schemeClr val="accent1"/>
            </a:solidFill>
            <a:ln>
              <a:noFill/>
            </a:ln>
            <a:effectLst/>
          </c:spPr>
          <c:invertIfNegative val="0"/>
          <c:cat>
            <c:strRef>
              <c:f>Sheet1!$B$2:$E$2</c:f>
              <c:strCache>
                <c:ptCount val="4"/>
                <c:pt idx="0">
                  <c:v>Bitcoin</c:v>
                </c:pt>
                <c:pt idx="1">
                  <c:v>Etherreum</c:v>
                </c:pt>
                <c:pt idx="2">
                  <c:v>Litecoin</c:v>
                </c:pt>
                <c:pt idx="3">
                  <c:v>LoopRing</c:v>
                </c:pt>
              </c:strCache>
            </c:strRef>
          </c:cat>
          <c:val>
            <c:numRef>
              <c:f>Sheet1!$B$3:$E$3</c:f>
              <c:numCache>
                <c:formatCode>General</c:formatCode>
                <c:ptCount val="4"/>
                <c:pt idx="0">
                  <c:v>13.89</c:v>
                </c:pt>
                <c:pt idx="1">
                  <c:v>22.45</c:v>
                </c:pt>
                <c:pt idx="2">
                  <c:v>3.97</c:v>
                </c:pt>
                <c:pt idx="3">
                  <c:v>-53.58</c:v>
                </c:pt>
              </c:numCache>
            </c:numRef>
          </c:val>
          <c:extLst>
            <c:ext xmlns:c16="http://schemas.microsoft.com/office/drawing/2014/chart" uri="{C3380CC4-5D6E-409C-BE32-E72D297353CC}">
              <c16:uniqueId val="{00000000-16D2-4F6E-B7DF-383D3FCE8EE4}"/>
            </c:ext>
          </c:extLst>
        </c:ser>
        <c:dLbls>
          <c:showLegendKey val="0"/>
          <c:showVal val="0"/>
          <c:showCatName val="0"/>
          <c:showSerName val="0"/>
          <c:showPercent val="0"/>
          <c:showBubbleSize val="0"/>
        </c:dLbls>
        <c:gapWidth val="219"/>
        <c:overlap val="-27"/>
        <c:axId val="1800009919"/>
        <c:axId val="1800011999"/>
      </c:barChart>
      <c:catAx>
        <c:axId val="1800009919"/>
        <c:scaling>
          <c:orientation val="minMax"/>
        </c:scaling>
        <c:delete val="0"/>
        <c:axPos val="b"/>
        <c:numFmt formatCode="General" sourceLinked="1"/>
        <c:majorTickMark val="none"/>
        <c:minorTickMark val="none"/>
        <c:tickLblPos val="nextTo"/>
        <c:spPr>
          <a:solidFill>
            <a:schemeClr val="tx1"/>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800011999"/>
        <c:crosses val="autoZero"/>
        <c:auto val="1"/>
        <c:lblAlgn val="ctr"/>
        <c:lblOffset val="100"/>
        <c:noMultiLvlLbl val="0"/>
      </c:catAx>
      <c:valAx>
        <c:axId val="18000119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0009919"/>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a:t>
            </a:r>
            <a:r>
              <a:rPr lang="en-US" baseline="0"/>
              <a:t> Profit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Sheet1!$A$3</c:f>
              <c:strCache>
                <c:ptCount val="1"/>
                <c:pt idx="0">
                  <c:v>Total Profit</c:v>
                </c:pt>
              </c:strCache>
            </c:strRef>
          </c:tx>
          <c:spPr>
            <a:solidFill>
              <a:schemeClr val="accent1"/>
            </a:solidFill>
            <a:ln>
              <a:noFill/>
            </a:ln>
            <a:effectLst/>
          </c:spPr>
          <c:invertIfNegative val="0"/>
          <c:cat>
            <c:strRef>
              <c:f>Sheet1!$B$2:$E$2</c:f>
              <c:strCache>
                <c:ptCount val="4"/>
                <c:pt idx="0">
                  <c:v>SVM</c:v>
                </c:pt>
                <c:pt idx="1">
                  <c:v>ANN</c:v>
                </c:pt>
                <c:pt idx="2">
                  <c:v>MA</c:v>
                </c:pt>
                <c:pt idx="3">
                  <c:v>RSI</c:v>
                </c:pt>
              </c:strCache>
            </c:strRef>
          </c:cat>
          <c:val>
            <c:numRef>
              <c:f>Sheet1!$B$3:$E$3</c:f>
              <c:numCache>
                <c:formatCode>General</c:formatCode>
                <c:ptCount val="4"/>
                <c:pt idx="0">
                  <c:v>142.22999999999999</c:v>
                </c:pt>
                <c:pt idx="1">
                  <c:v>116.91</c:v>
                </c:pt>
                <c:pt idx="2">
                  <c:v>41.52</c:v>
                </c:pt>
                <c:pt idx="3">
                  <c:v>-29.42</c:v>
                </c:pt>
              </c:numCache>
            </c:numRef>
          </c:val>
          <c:extLst>
            <c:ext xmlns:c16="http://schemas.microsoft.com/office/drawing/2014/chart" uri="{C3380CC4-5D6E-409C-BE32-E72D297353CC}">
              <c16:uniqueId val="{00000000-0C69-4FA3-9DF2-8B5C147B4EFD}"/>
            </c:ext>
          </c:extLst>
        </c:ser>
        <c:dLbls>
          <c:showLegendKey val="0"/>
          <c:showVal val="0"/>
          <c:showCatName val="0"/>
          <c:showSerName val="0"/>
          <c:showPercent val="0"/>
          <c:showBubbleSize val="0"/>
        </c:dLbls>
        <c:gapWidth val="219"/>
        <c:overlap val="-27"/>
        <c:axId val="888874928"/>
        <c:axId val="888872848"/>
      </c:barChart>
      <c:catAx>
        <c:axId val="888874928"/>
        <c:scaling>
          <c:orientation val="minMax"/>
        </c:scaling>
        <c:delete val="0"/>
        <c:axPos val="b"/>
        <c:numFmt formatCode="General" sourceLinked="1"/>
        <c:majorTickMark val="none"/>
        <c:minorTickMark val="none"/>
        <c:tickLblPos val="nextTo"/>
        <c:spPr>
          <a:solidFill>
            <a:schemeClr val="tx1"/>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ln>
                  <a:noFill/>
                </a:ln>
                <a:solidFill>
                  <a:schemeClr val="bg1"/>
                </a:solidFill>
                <a:latin typeface="+mn-lt"/>
                <a:ea typeface="+mn-ea"/>
                <a:cs typeface="+mn-cs"/>
              </a:defRPr>
            </a:pPr>
            <a:endParaRPr lang="en-US"/>
          </a:p>
        </c:txPr>
        <c:crossAx val="888872848"/>
        <c:crosses val="autoZero"/>
        <c:auto val="1"/>
        <c:lblAlgn val="ctr"/>
        <c:lblOffset val="100"/>
        <c:noMultiLvlLbl val="0"/>
      </c:catAx>
      <c:valAx>
        <c:axId val="888872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8874928"/>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9/2/2022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GB" sz="1800" dirty="0">
                <a:effectLst/>
                <a:latin typeface="Garamond" panose="02020404030301010803" pitchFamily="18" charset="0"/>
                <a:ea typeface="Calibri" panose="020F0502020204030204" pitchFamily="34" charset="0"/>
                <a:cs typeface="Times New Roman (Body CS)"/>
              </a:rPr>
              <a:t>Support Vector Machines (SVM) are a type of supervised machine learning technique effective for both classification and regression.</a:t>
            </a:r>
          </a:p>
          <a:p>
            <a:pPr>
              <a:spcAft>
                <a:spcPts val="600"/>
              </a:spcAft>
            </a:pPr>
            <a:r>
              <a:rPr lang="en-GB" sz="1800" dirty="0">
                <a:effectLst/>
                <a:latin typeface="Garamond" panose="02020404030301010803" pitchFamily="18" charset="0"/>
                <a:ea typeface="Calibri" panose="020F0502020204030204" pitchFamily="34" charset="0"/>
                <a:cs typeface="Times New Roman (Body CS)"/>
              </a:rPr>
              <a:t> </a:t>
            </a:r>
          </a:p>
          <a:p>
            <a:pPr>
              <a:spcAft>
                <a:spcPts val="600"/>
              </a:spcAft>
            </a:pPr>
            <a:r>
              <a:rPr lang="en-GB" sz="1800" dirty="0">
                <a:effectLst/>
                <a:latin typeface="Garamond" panose="02020404030301010803" pitchFamily="18" charset="0"/>
                <a:ea typeface="Calibri" panose="020F0502020204030204" pitchFamily="34" charset="0"/>
                <a:cs typeface="Times New Roman (Body CS)"/>
              </a:rPr>
              <a:t>In classification SVMs use a decision boundary (hyperplane) and takes some points as support vectors to work out where a new point would belong</a:t>
            </a:r>
          </a:p>
          <a:p>
            <a:pPr>
              <a:spcAft>
                <a:spcPts val="600"/>
              </a:spcAft>
            </a:pPr>
            <a:endParaRPr lang="en-GB" sz="1800" dirty="0">
              <a:effectLst/>
              <a:latin typeface="Garamond" panose="02020404030301010803" pitchFamily="18" charset="0"/>
            </a:endParaRPr>
          </a:p>
          <a:p>
            <a:pPr>
              <a:spcAft>
                <a:spcPts val="600"/>
              </a:spcAft>
            </a:pPr>
            <a:r>
              <a:rPr lang="en-GB" sz="1800" dirty="0">
                <a:effectLst/>
                <a:latin typeface="Garamond" panose="02020404030301010803" pitchFamily="18" charset="0"/>
                <a:ea typeface="Calibri" panose="020F0502020204030204" pitchFamily="34" charset="0"/>
                <a:cs typeface="Times New Roman (Body CS)"/>
              </a:rPr>
              <a:t>Artificial Neural Networks (ANN) are a type of deep learning algorithm. The way they work is modelled after a human brain, with neurons sending signals to each other.</a:t>
            </a:r>
          </a:p>
          <a:p>
            <a:pPr>
              <a:spcAft>
                <a:spcPts val="600"/>
              </a:spcAft>
            </a:pPr>
            <a:r>
              <a:rPr lang="en-GB" sz="1800" dirty="0">
                <a:effectLst/>
                <a:latin typeface="Garamond" panose="02020404030301010803" pitchFamily="18" charset="0"/>
                <a:ea typeface="Calibri" panose="020F0502020204030204" pitchFamily="34" charset="0"/>
                <a:cs typeface="Times New Roman (Body CS)"/>
              </a:rPr>
              <a:t>A neural network is composed of an input layer, some series of hidden layers and then an output layer (as seen from the image)</a:t>
            </a:r>
          </a:p>
          <a:p>
            <a:pPr>
              <a:spcAft>
                <a:spcPts val="600"/>
              </a:spcAft>
            </a:pPr>
            <a:r>
              <a:rPr lang="en-GB" sz="1800" dirty="0">
                <a:effectLst/>
                <a:latin typeface="Garamond" panose="02020404030301010803" pitchFamily="18" charset="0"/>
                <a:ea typeface="Calibri" panose="020F0502020204030204" pitchFamily="34" charset="0"/>
                <a:cs typeface="Times New Roman (Body CS)"/>
              </a:rPr>
              <a:t>The input layer is a 1:1 ratio with the number of features in the problem with an additional node acting as a bias. The input layer passes data to the hidden layer in a fully connected way</a:t>
            </a:r>
          </a:p>
          <a:p>
            <a:pPr>
              <a:spcAft>
                <a:spcPts val="600"/>
              </a:spcAft>
            </a:pPr>
            <a:r>
              <a:rPr lang="en-GB" sz="1800" dirty="0">
                <a:effectLst/>
                <a:latin typeface="Garamond" panose="02020404030301010803" pitchFamily="18" charset="0"/>
                <a:ea typeface="Calibri" panose="020F0502020204030204" pitchFamily="34" charset="0"/>
                <a:cs typeface="Times New Roman (Body CS)"/>
              </a:rPr>
              <a:t>The hidden layer performs a type of activation function (set in the code) that either links to another hidden layer or links to the output nodes. I’ve used RELU (rectified linear unit)</a:t>
            </a:r>
          </a:p>
        </p:txBody>
      </p:sp>
      <p:sp>
        <p:nvSpPr>
          <p:cNvPr id="4" name="Slide Number Placeholder 3"/>
          <p:cNvSpPr>
            <a:spLocks noGrp="1"/>
          </p:cNvSpPr>
          <p:nvPr>
            <p:ph type="sldNum" sz="quarter" idx="5"/>
          </p:nvPr>
        </p:nvSpPr>
        <p:spPr/>
        <p:txBody>
          <a:bodyPr/>
          <a:lstStyle/>
          <a:p>
            <a:fld id="{2E6DE88F-1F85-4A27-9D34-D74A50E7B0DA}" type="slidenum">
              <a:rPr lang="en-US" smtClean="0"/>
              <a:t>3</a:t>
            </a:fld>
            <a:endParaRPr lang="en-US" dirty="0"/>
          </a:p>
        </p:txBody>
      </p:sp>
    </p:spTree>
    <p:extLst>
      <p:ext uri="{BB962C8B-B14F-4D97-AF65-F5344CB8AC3E}">
        <p14:creationId xmlns:p14="http://schemas.microsoft.com/office/powerpoint/2010/main" val="535572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Garamond" panose="02020404030301010803" pitchFamily="18" charset="0"/>
                <a:ea typeface="Calibri" panose="020F0502020204030204" pitchFamily="34" charset="0"/>
                <a:cs typeface="Times New Roman (Body CS)"/>
              </a:rPr>
              <a:t>The moving average strategy is a popular mathematical technique used amongst traders. There are many distinct types of moving averages that are calculated in different ways.</a:t>
            </a:r>
          </a:p>
          <a:p>
            <a:r>
              <a:rPr lang="en-GB" sz="1800" dirty="0">
                <a:effectLst/>
                <a:latin typeface="Garamond" panose="02020404030301010803" pitchFamily="18" charset="0"/>
              </a:rPr>
              <a:t>For my project I chose the simple moving average which uses a 5 day average as the short line and a 10 day average as the longer line.</a:t>
            </a:r>
          </a:p>
          <a:p>
            <a:r>
              <a:rPr lang="en-GB" dirty="0"/>
              <a:t>When the short average passes above the long average then you buy the asset and sell if the longer line passes above the shorter line.</a:t>
            </a:r>
          </a:p>
          <a:p>
            <a:endParaRPr lang="en-GB" dirty="0"/>
          </a:p>
          <a:p>
            <a:r>
              <a:rPr lang="en-GB" sz="1800" dirty="0">
                <a:effectLst/>
                <a:latin typeface="Garamond" panose="02020404030301010803" pitchFamily="18" charset="0"/>
                <a:ea typeface="Calibri" panose="020F0502020204030204" pitchFamily="34" charset="0"/>
                <a:cs typeface="Times New Roman (Body CS)"/>
              </a:rPr>
              <a:t>The relative strength index is another common mathematical indicator used by traders. </a:t>
            </a:r>
          </a:p>
          <a:p>
            <a:r>
              <a:rPr lang="en-GB" sz="1800" dirty="0">
                <a:effectLst/>
                <a:latin typeface="Garamond" panose="02020404030301010803" pitchFamily="18" charset="0"/>
                <a:ea typeface="Calibri" panose="020F0502020204030204" pitchFamily="34" charset="0"/>
                <a:cs typeface="Times New Roman (Body CS)"/>
              </a:rPr>
              <a:t>This works by taking a relative strength (RS) which is calculated by the assets average gain divided by average losses.</a:t>
            </a:r>
          </a:p>
          <a:p>
            <a:r>
              <a:rPr lang="en-GB" sz="1800" dirty="0">
                <a:effectLst/>
                <a:latin typeface="Garamond" panose="02020404030301010803" pitchFamily="18" charset="0"/>
                <a:ea typeface="Calibri" panose="020F0502020204030204" pitchFamily="34" charset="0"/>
                <a:cs typeface="Times New Roman (Body CS)"/>
              </a:rPr>
              <a:t>This relative strength is then standardized from a value between 1 and 100 resulting in the relative strength index. </a:t>
            </a:r>
          </a:p>
          <a:p>
            <a:endParaRPr lang="en-GB" sz="1800" dirty="0">
              <a:effectLst/>
              <a:latin typeface="Garamond" panose="02020404030301010803" pitchFamily="18" charset="0"/>
            </a:endParaRPr>
          </a:p>
          <a:p>
            <a:r>
              <a:rPr lang="en-GB" sz="1800" dirty="0">
                <a:effectLst/>
                <a:latin typeface="Garamond" panose="02020404030301010803" pitchFamily="18" charset="0"/>
                <a:ea typeface="Calibri" panose="020F0502020204030204" pitchFamily="34" charset="0"/>
                <a:cs typeface="Times New Roman (Body CS)"/>
              </a:rPr>
              <a:t>This trading technique works by using the buy and sell lines (green and red respectively).</a:t>
            </a:r>
          </a:p>
          <a:p>
            <a:r>
              <a:rPr lang="en-GB" sz="1800" dirty="0">
                <a:effectLst/>
                <a:latin typeface="Garamond" panose="02020404030301010803" pitchFamily="18" charset="0"/>
                <a:ea typeface="Calibri" panose="020F0502020204030204" pitchFamily="34" charset="0"/>
                <a:cs typeface="Times New Roman (Body CS)"/>
              </a:rPr>
              <a:t>If the RSI falls above the red line then the trading algorithm will sell the asset.</a:t>
            </a:r>
            <a:endParaRPr lang="en-GB" dirty="0"/>
          </a:p>
        </p:txBody>
      </p:sp>
      <p:sp>
        <p:nvSpPr>
          <p:cNvPr id="4" name="Slide Number Placeholder 3"/>
          <p:cNvSpPr>
            <a:spLocks noGrp="1"/>
          </p:cNvSpPr>
          <p:nvPr>
            <p:ph type="sldNum" sz="quarter" idx="5"/>
          </p:nvPr>
        </p:nvSpPr>
        <p:spPr/>
        <p:txBody>
          <a:bodyPr/>
          <a:lstStyle/>
          <a:p>
            <a:fld id="{2E6DE88F-1F85-4A27-9D34-D74A50E7B0DA}" type="slidenum">
              <a:rPr lang="en-US" smtClean="0"/>
              <a:t>4</a:t>
            </a:fld>
            <a:endParaRPr lang="en-US" dirty="0"/>
          </a:p>
        </p:txBody>
      </p:sp>
    </p:spTree>
    <p:extLst>
      <p:ext uri="{BB962C8B-B14F-4D97-AF65-F5344CB8AC3E}">
        <p14:creationId xmlns:p14="http://schemas.microsoft.com/office/powerpoint/2010/main" val="2294015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tested these trading bots on 3 different scenarios:</a:t>
            </a:r>
          </a:p>
          <a:p>
            <a:endParaRPr lang="en-GB" dirty="0"/>
          </a:p>
          <a:p>
            <a:r>
              <a:rPr lang="en-GB" dirty="0"/>
              <a:t>2018 – 2021 – This was to simulate a bull run (where the market is on the rise)</a:t>
            </a:r>
          </a:p>
          <a:p>
            <a:endParaRPr lang="en-GB" dirty="0"/>
          </a:p>
          <a:p>
            <a:r>
              <a:rPr lang="en-GB" dirty="0"/>
              <a:t>2021- 2022 – To simulate a bear run (market crash)</a:t>
            </a:r>
          </a:p>
          <a:p>
            <a:endParaRPr lang="en-GB" dirty="0"/>
          </a:p>
          <a:p>
            <a:r>
              <a:rPr lang="en-GB" dirty="0"/>
              <a:t>Live – To test how the methods reacted based on unknown information</a:t>
            </a:r>
          </a:p>
          <a:p>
            <a:endParaRPr lang="en-GB" dirty="0"/>
          </a:p>
          <a:p>
            <a:r>
              <a:rPr lang="en-GB" dirty="0"/>
              <a:t>The machine learning methods were trained on previous data and then tested on the same as the mathematical methods.</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2E6DE88F-1F85-4A27-9D34-D74A50E7B0DA}" type="slidenum">
              <a:rPr lang="en-US" smtClean="0"/>
              <a:t>5</a:t>
            </a:fld>
            <a:endParaRPr lang="en-US" dirty="0"/>
          </a:p>
        </p:txBody>
      </p:sp>
    </p:spTree>
    <p:extLst>
      <p:ext uri="{BB962C8B-B14F-4D97-AF65-F5344CB8AC3E}">
        <p14:creationId xmlns:p14="http://schemas.microsoft.com/office/powerpoint/2010/main" val="962527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2018 run </a:t>
            </a:r>
          </a:p>
          <a:p>
            <a:endParaRPr lang="en-GB" dirty="0"/>
          </a:p>
          <a:p>
            <a:r>
              <a:rPr lang="en-GB" dirty="0"/>
              <a:t>2022 run</a:t>
            </a:r>
          </a:p>
          <a:p>
            <a:endParaRPr lang="en-GB" dirty="0"/>
          </a:p>
          <a:p>
            <a:r>
              <a:rPr lang="en-GB" dirty="0"/>
              <a:t>Show live data</a:t>
            </a:r>
          </a:p>
        </p:txBody>
      </p:sp>
      <p:sp>
        <p:nvSpPr>
          <p:cNvPr id="4" name="Slide Number Placeholder 3"/>
          <p:cNvSpPr>
            <a:spLocks noGrp="1"/>
          </p:cNvSpPr>
          <p:nvPr>
            <p:ph type="sldNum" sz="quarter" idx="5"/>
          </p:nvPr>
        </p:nvSpPr>
        <p:spPr/>
        <p:txBody>
          <a:bodyPr/>
          <a:lstStyle/>
          <a:p>
            <a:fld id="{2E6DE88F-1F85-4A27-9D34-D74A50E7B0DA}" type="slidenum">
              <a:rPr lang="en-US" smtClean="0"/>
              <a:t>6</a:t>
            </a:fld>
            <a:endParaRPr lang="en-US" dirty="0"/>
          </a:p>
        </p:txBody>
      </p:sp>
    </p:spTree>
    <p:extLst>
      <p:ext uri="{BB962C8B-B14F-4D97-AF65-F5344CB8AC3E}">
        <p14:creationId xmlns:p14="http://schemas.microsoft.com/office/powerpoint/2010/main" val="3618880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Garamond" panose="02020404030301010803" pitchFamily="18" charset="0"/>
                <a:ea typeface="Calibri" panose="020F0502020204030204" pitchFamily="34" charset="0"/>
                <a:cs typeface="Times New Roman (Body CS)"/>
              </a:rPr>
              <a:t>As expected, the machine learning strategies outperformed the mathematical ones. </a:t>
            </a:r>
          </a:p>
          <a:p>
            <a:r>
              <a:rPr lang="en-GB" sz="1800" dirty="0">
                <a:effectLst/>
                <a:latin typeface="Garamond" panose="02020404030301010803" pitchFamily="18" charset="0"/>
                <a:ea typeface="Calibri" panose="020F0502020204030204" pitchFamily="34" charset="0"/>
                <a:cs typeface="Times New Roman (Body CS)"/>
              </a:rPr>
              <a:t>The bar chart shows how each of these strategies compared in terms on total profit.</a:t>
            </a:r>
          </a:p>
          <a:p>
            <a:pPr>
              <a:spcAft>
                <a:spcPts val="600"/>
              </a:spcAft>
            </a:pPr>
            <a:r>
              <a:rPr lang="en-GB" sz="1800" dirty="0">
                <a:effectLst/>
                <a:latin typeface="Garamond" panose="02020404030301010803" pitchFamily="18" charset="0"/>
                <a:ea typeface="Calibri" panose="020F0502020204030204" pitchFamily="34" charset="0"/>
                <a:cs typeface="Times New Roman (Body CS)"/>
              </a:rPr>
              <a:t>As shown by the graph, RSI made a miniscule amount of profit in comparison to SVM ($3354.59 compared to $684,531.35)</a:t>
            </a:r>
          </a:p>
          <a:p>
            <a:pPr marL="0" marR="0" lvl="0" indent="0" algn="l" defTabSz="914400" rtl="0" eaLnBrk="1" fontAlgn="auto" latinLnBrk="0" hangingPunct="1">
              <a:lnSpc>
                <a:spcPct val="100000"/>
              </a:lnSpc>
              <a:spcBef>
                <a:spcPts val="0"/>
              </a:spcBef>
              <a:spcAft>
                <a:spcPts val="600"/>
              </a:spcAft>
              <a:buClrTx/>
              <a:buSzTx/>
              <a:buFontTx/>
              <a:buNone/>
              <a:tabLst/>
              <a:defRPr/>
            </a:pPr>
            <a:r>
              <a:rPr lang="en-GB" sz="1800" dirty="0">
                <a:effectLst/>
                <a:latin typeface="Garamond" panose="02020404030301010803" pitchFamily="18" charset="0"/>
                <a:ea typeface="Calibri" panose="020F0502020204030204" pitchFamily="34" charset="0"/>
                <a:cs typeface="Times New Roman (Body CS)"/>
              </a:rPr>
              <a:t>The hold profit suggests that LoopRing was the most volatile as it made over double of any other asset available. </a:t>
            </a:r>
          </a:p>
          <a:p>
            <a:pPr marL="0" marR="0" lvl="0" indent="0" algn="l" defTabSz="914400" rtl="0" eaLnBrk="1" fontAlgn="auto" latinLnBrk="0" hangingPunct="1">
              <a:lnSpc>
                <a:spcPct val="100000"/>
              </a:lnSpc>
              <a:spcBef>
                <a:spcPts val="0"/>
              </a:spcBef>
              <a:spcAft>
                <a:spcPts val="600"/>
              </a:spcAft>
              <a:buClrTx/>
              <a:buSzTx/>
              <a:buFontTx/>
              <a:buNone/>
              <a:tabLst/>
              <a:defRPr/>
            </a:pPr>
            <a:r>
              <a:rPr lang="en-GB" sz="1800" dirty="0">
                <a:effectLst/>
                <a:latin typeface="Garamond" panose="02020404030301010803" pitchFamily="18" charset="0"/>
                <a:ea typeface="Calibri" panose="020F0502020204030204" pitchFamily="34" charset="0"/>
                <a:cs typeface="Times New Roman (Body CS)"/>
              </a:rPr>
              <a:t>This coin has a far smaller market capacity compared to bitcoin and so we can see that these trading technologies will benefit from a faster growing coin in a bull run.</a:t>
            </a:r>
          </a:p>
          <a:p>
            <a:pPr>
              <a:spcAft>
                <a:spcPts val="600"/>
              </a:spcAft>
            </a:pPr>
            <a:endParaRPr lang="en-GB" dirty="0"/>
          </a:p>
        </p:txBody>
      </p:sp>
      <p:sp>
        <p:nvSpPr>
          <p:cNvPr id="4" name="Slide Number Placeholder 3"/>
          <p:cNvSpPr>
            <a:spLocks noGrp="1"/>
          </p:cNvSpPr>
          <p:nvPr>
            <p:ph type="sldNum" sz="quarter" idx="5"/>
          </p:nvPr>
        </p:nvSpPr>
        <p:spPr/>
        <p:txBody>
          <a:bodyPr/>
          <a:lstStyle/>
          <a:p>
            <a:fld id="{2E6DE88F-1F85-4A27-9D34-D74A50E7B0DA}" type="slidenum">
              <a:rPr lang="en-US" smtClean="0"/>
              <a:t>7</a:t>
            </a:fld>
            <a:endParaRPr lang="en-US" dirty="0"/>
          </a:p>
        </p:txBody>
      </p:sp>
    </p:spTree>
    <p:extLst>
      <p:ext uri="{BB962C8B-B14F-4D97-AF65-F5344CB8AC3E}">
        <p14:creationId xmlns:p14="http://schemas.microsoft.com/office/powerpoint/2010/main" val="1953515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Garamond" panose="02020404030301010803" pitchFamily="18" charset="0"/>
                <a:ea typeface="Calibri" panose="020F0502020204030204" pitchFamily="34" charset="0"/>
                <a:cs typeface="Times New Roman (Body CS)"/>
              </a:rPr>
              <a:t>In this era of cryptocurrency, the market crashed dramatically with over 50% losses on all assets tested.</a:t>
            </a:r>
          </a:p>
          <a:p>
            <a:r>
              <a:rPr lang="en-GB" sz="1800" dirty="0">
                <a:effectLst/>
                <a:latin typeface="Garamond" panose="02020404030301010803" pitchFamily="18" charset="0"/>
                <a:ea typeface="Calibri" panose="020F0502020204030204" pitchFamily="34" charset="0"/>
                <a:cs typeface="Times New Roman (Body CS)"/>
              </a:rPr>
              <a:t>I thought this would be a good test to see how each technique faired with a market crash. </a:t>
            </a:r>
          </a:p>
          <a:p>
            <a:r>
              <a:rPr lang="en-GB" sz="1800" dirty="0">
                <a:effectLst/>
                <a:latin typeface="Garamond" panose="02020404030301010803" pitchFamily="18" charset="0"/>
                <a:ea typeface="Calibri" panose="020F0502020204030204" pitchFamily="34" charset="0"/>
                <a:cs typeface="Times New Roman (Body CS)"/>
              </a:rPr>
              <a:t>SVM again coming out on top with $29,629.78 more profit than ANN in second.</a:t>
            </a:r>
          </a:p>
          <a:p>
            <a:r>
              <a:rPr lang="en-GB" sz="1800" dirty="0">
                <a:effectLst/>
                <a:latin typeface="Garamond" panose="02020404030301010803" pitchFamily="18" charset="0"/>
                <a:ea typeface="Calibri" panose="020F0502020204030204" pitchFamily="34" charset="0"/>
                <a:cs typeface="Times New Roman (Body CS)"/>
              </a:rPr>
              <a:t>Again, looking at the error metrics we can see that this time all error values were far lower than 2018-2021 so the trading bots were more accurate with their predictions. </a:t>
            </a:r>
          </a:p>
          <a:p>
            <a:r>
              <a:rPr lang="en-GB" sz="1800" dirty="0">
                <a:effectLst/>
                <a:latin typeface="Garamond" panose="02020404030301010803" pitchFamily="18" charset="0"/>
                <a:ea typeface="Calibri" panose="020F0502020204030204" pitchFamily="34" charset="0"/>
                <a:cs typeface="Times New Roman (Body CS)"/>
              </a:rPr>
              <a:t>However, as the market was crashing they were unable to make profit, instead they were able to avoid losing money in the downfall whilst knowing the optimal entry point and best point to sell again before another crash.</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Garamond" panose="02020404030301010803" pitchFamily="18" charset="0"/>
                <a:ea typeface="Calibri" panose="020F0502020204030204" pitchFamily="34" charset="0"/>
                <a:cs typeface="Times New Roman (Body CS)"/>
              </a:rPr>
              <a:t>MA managed to outperform RSI again. This is because the moving average will buy once the price starts to recover </a:t>
            </a:r>
            <a:r>
              <a:rPr lang="en-GB" sz="1800" dirty="0">
                <a:effectLst/>
                <a:latin typeface="Garamond" panose="02020404030301010803" pitchFamily="18" charset="0"/>
                <a:ea typeface="Calibri" panose="020F0502020204030204" pitchFamily="34" charset="0"/>
                <a:cs typeface="Times New Roman (Body CS)"/>
              </a:rPr>
              <a:t>and sell when the reverse occurs.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Garamond" panose="02020404030301010803" pitchFamily="18" charset="0"/>
                <a:ea typeface="Calibri" panose="020F0502020204030204" pitchFamily="34" charset="0"/>
                <a:cs typeface="Times New Roman (Body CS)"/>
              </a:rPr>
              <a:t>Meaning that it is able to avoid the big crashes, but it is not as reactive as the machine learning techniques.</a:t>
            </a:r>
            <a:endParaRPr lang="en-GB" dirty="0"/>
          </a:p>
          <a:p>
            <a:endParaRPr lang="en-GB" dirty="0"/>
          </a:p>
        </p:txBody>
      </p:sp>
      <p:sp>
        <p:nvSpPr>
          <p:cNvPr id="4" name="Slide Number Placeholder 3"/>
          <p:cNvSpPr>
            <a:spLocks noGrp="1"/>
          </p:cNvSpPr>
          <p:nvPr>
            <p:ph type="sldNum" sz="quarter" idx="5"/>
          </p:nvPr>
        </p:nvSpPr>
        <p:spPr/>
        <p:txBody>
          <a:bodyPr/>
          <a:lstStyle/>
          <a:p>
            <a:fld id="{2E6DE88F-1F85-4A27-9D34-D74A50E7B0DA}" type="slidenum">
              <a:rPr lang="en-US" smtClean="0"/>
              <a:t>8</a:t>
            </a:fld>
            <a:endParaRPr lang="en-US" dirty="0"/>
          </a:p>
        </p:txBody>
      </p:sp>
    </p:spTree>
    <p:extLst>
      <p:ext uri="{BB962C8B-B14F-4D97-AF65-F5344CB8AC3E}">
        <p14:creationId xmlns:p14="http://schemas.microsoft.com/office/powerpoint/2010/main" val="1868047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Garamond" panose="02020404030301010803" pitchFamily="18" charset="0"/>
                <a:ea typeface="Calibri" panose="020F0502020204030204" pitchFamily="34" charset="0"/>
                <a:cs typeface="Times New Roman (Body CS)"/>
              </a:rPr>
              <a:t>Currently, the market is the lowest it has been since 2020 meaning that these live tests might not show as much profit as it normally would when the market isn’t crashing.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Garamond" panose="02020404030301010803" pitchFamily="18" charset="0"/>
                <a:ea typeface="Calibri" panose="020F0502020204030204" pitchFamily="34" charset="0"/>
                <a:cs typeface="Times New Roman (Body CS)"/>
              </a:rPr>
              <a:t>However, I was still surprised by the outcome of the tests.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Garamond" panose="02020404030301010803" pitchFamily="18" charset="0"/>
                <a:ea typeface="Calibri" panose="020F0502020204030204" pitchFamily="34" charset="0"/>
                <a:cs typeface="Times New Roman (Body CS)"/>
              </a:rPr>
              <a:t>The majority of bots managed to make profit on almost all of the assets despite some of the prices falling or barely changing at all.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Garamond" panose="02020404030301010803" pitchFamily="18" charset="0"/>
                <a:ea typeface="Calibri" panose="020F0502020204030204" pitchFamily="34" charset="0"/>
                <a:cs typeface="Times New Roman (Body CS)"/>
              </a:rPr>
              <a:t>Due to the API call request limitations I had to run the coins on different dates, but every trading bot was run at the same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Garamond" panose="02020404030301010803" pitchFamily="18" charset="0"/>
              <a:ea typeface="Calibri" panose="020F0502020204030204" pitchFamily="34" charset="0"/>
              <a:cs typeface="Times New Roman (Body CS)"/>
            </a:endParaRPr>
          </a:p>
          <a:p>
            <a:r>
              <a:rPr lang="en-GB" sz="1800" dirty="0">
                <a:effectLst/>
                <a:latin typeface="Garamond" panose="02020404030301010803" pitchFamily="18" charset="0"/>
                <a:ea typeface="Calibri" panose="020F0502020204030204" pitchFamily="34" charset="0"/>
                <a:cs typeface="Times New Roman (Body CS)"/>
              </a:rPr>
              <a:t>The control variable (Hold profit) managed to make profit on 3 of the 4 assets and lost over 10% on LoopRing.</a:t>
            </a:r>
          </a:p>
          <a:p>
            <a:endParaRPr lang="en-GB" sz="1800" dirty="0">
              <a:effectLst/>
              <a:latin typeface="Garamond" panose="02020404030301010803" pitchFamily="18" charset="0"/>
            </a:endParaRPr>
          </a:p>
          <a:p>
            <a:r>
              <a:rPr lang="en-GB" sz="1800" dirty="0">
                <a:effectLst/>
                <a:latin typeface="Garamond" panose="02020404030301010803" pitchFamily="18" charset="0"/>
              </a:rPr>
              <a:t>The same pattern followed previous tests with SVM outperforming all bots and RSI making a loss.</a:t>
            </a:r>
            <a:endParaRPr lang="en-GB" dirty="0"/>
          </a:p>
        </p:txBody>
      </p:sp>
      <p:sp>
        <p:nvSpPr>
          <p:cNvPr id="4" name="Slide Number Placeholder 3"/>
          <p:cNvSpPr>
            <a:spLocks noGrp="1"/>
          </p:cNvSpPr>
          <p:nvPr>
            <p:ph type="sldNum" sz="quarter" idx="5"/>
          </p:nvPr>
        </p:nvSpPr>
        <p:spPr/>
        <p:txBody>
          <a:bodyPr/>
          <a:lstStyle/>
          <a:p>
            <a:fld id="{2E6DE88F-1F85-4A27-9D34-D74A50E7B0DA}" type="slidenum">
              <a:rPr lang="en-US" smtClean="0"/>
              <a:t>9</a:t>
            </a:fld>
            <a:endParaRPr lang="en-US" dirty="0"/>
          </a:p>
        </p:txBody>
      </p:sp>
    </p:spTree>
    <p:extLst>
      <p:ext uri="{BB962C8B-B14F-4D97-AF65-F5344CB8AC3E}">
        <p14:creationId xmlns:p14="http://schemas.microsoft.com/office/powerpoint/2010/main" val="1996408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Garamond" panose="02020404030301010803" pitchFamily="18" charset="0"/>
                <a:ea typeface="Calibri" panose="020F0502020204030204" pitchFamily="34" charset="0"/>
                <a:cs typeface="Times New Roman (Body CS)"/>
              </a:rPr>
              <a:t>To conclude, my project was able to successfully create four different types of trading bots of two different sub methods (machine learning and mathematical).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Garamond" panose="02020404030301010803" pitchFamily="18" charset="0"/>
                <a:ea typeface="Calibri" panose="020F0502020204030204" pitchFamily="34" charset="0"/>
                <a:cs typeface="Times New Roman (Body CS)"/>
              </a:rPr>
              <a:t>The main aim of my project was to be able to compare the four types of technical strategies in the cryptocurrency market.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Garamond" panose="02020404030301010803" pitchFamily="18" charset="0"/>
                <a:ea typeface="Calibri" panose="020F0502020204030204" pitchFamily="34" charset="0"/>
                <a:cs typeface="Times New Roman (Body CS)"/>
              </a:rPr>
              <a:t>I was able to achieve this and found that the machine learning approaches were far superior to the mathematical ones in all three trading scenarios.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Garamond" panose="02020404030301010803" pitchFamily="18" charset="0"/>
                <a:ea typeface="Calibri" panose="020F0502020204030204" pitchFamily="34" charset="0"/>
                <a:cs typeface="Times New Roman (Body CS)"/>
              </a:rPr>
              <a:t>All trading bots performed extremely well during the uptrend of 2018-2021 (as expected)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Garamond" panose="02020404030301010803" pitchFamily="18" charset="0"/>
                <a:ea typeface="Calibri" panose="020F0502020204030204" pitchFamily="34" charset="0"/>
                <a:cs typeface="Times New Roman (Body CS)"/>
              </a:rPr>
              <a:t>but then the machine learning bots also performed far better than expected in the market crash of 2021-2022.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Garamond" panose="02020404030301010803" pitchFamily="18" charset="0"/>
                <a:ea typeface="Calibri" panose="020F0502020204030204" pitchFamily="34" charset="0"/>
                <a:cs typeface="Times New Roman (Body CS)"/>
              </a:rPr>
              <a:t>In terms of the live trading, I was not expecting a large amount of profit as this was only being run for a couple of days.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Garamond" panose="02020404030301010803" pitchFamily="18" charset="0"/>
                <a:ea typeface="Calibri" panose="020F0502020204030204" pitchFamily="34" charset="0"/>
                <a:cs typeface="Times New Roman (Body CS)"/>
              </a:rPr>
              <a:t>However, to achieve higher than the holding profit on all coins was exceptional for the ANN and SVM trading bot. Also, the moving average achieving higher in most of the coins is also impressive.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Garamond" panose="02020404030301010803" pitchFamily="18" charset="0"/>
              <a:ea typeface="Calibri" panose="020F0502020204030204" pitchFamily="34" charset="0"/>
              <a:cs typeface="Times New Roman (Body 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Garamond" panose="02020404030301010803" pitchFamily="18" charset="0"/>
                <a:ea typeface="Calibri" panose="020F0502020204030204" pitchFamily="34" charset="0"/>
                <a:cs typeface="Times New Roman (Body CS)"/>
              </a:rPr>
              <a:t>I feel like my project has improved the current research frontier because there was no comparison between mathematical methods and machine learning techniques.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Garamond" panose="02020404030301010803" pitchFamily="18" charset="0"/>
                <a:ea typeface="Calibri" panose="020F0502020204030204" pitchFamily="34" charset="0"/>
                <a:cs typeface="Times New Roman (Body CS)"/>
              </a:rPr>
              <a:t>My project shows a clear evaluation of all these methods and which method excels.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Garamond" panose="02020404030301010803" pitchFamily="18" charset="0"/>
                <a:ea typeface="Calibri" panose="020F0502020204030204" pitchFamily="34" charset="0"/>
                <a:cs typeface="Times New Roman (Body CS)"/>
              </a:rPr>
              <a:t>There are many further improvements that could be made and other types of research that can be done in this area.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Garamond" panose="02020404030301010803" pitchFamily="18" charset="0"/>
                <a:ea typeface="Calibri" panose="020F0502020204030204" pitchFamily="34" charset="0"/>
                <a:cs typeface="Times New Roman (Body CS)"/>
              </a:rPr>
              <a:t>I would recommend that other researchers delve into other types of machine learning approaches as well as other mathematical approaches.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Garamond" panose="02020404030301010803" pitchFamily="18" charset="0"/>
                <a:ea typeface="Calibri" panose="020F0502020204030204" pitchFamily="34" charset="0"/>
                <a:cs typeface="Times New Roman (Body CS)"/>
              </a:rPr>
              <a:t>Also, I recommend that other researchers look at more recent coin prices and data, it would be interesting to see how these methods react in a highly volatile environment.</a:t>
            </a:r>
          </a:p>
          <a:p>
            <a:endParaRPr lang="en-GB" dirty="0"/>
          </a:p>
        </p:txBody>
      </p:sp>
      <p:sp>
        <p:nvSpPr>
          <p:cNvPr id="4" name="Slide Number Placeholder 3"/>
          <p:cNvSpPr>
            <a:spLocks noGrp="1"/>
          </p:cNvSpPr>
          <p:nvPr>
            <p:ph type="sldNum" sz="quarter" idx="5"/>
          </p:nvPr>
        </p:nvSpPr>
        <p:spPr/>
        <p:txBody>
          <a:bodyPr/>
          <a:lstStyle/>
          <a:p>
            <a:fld id="{2E6DE88F-1F85-4A27-9D34-D74A50E7B0DA}" type="slidenum">
              <a:rPr lang="en-US" smtClean="0"/>
              <a:t>10</a:t>
            </a:fld>
            <a:endParaRPr lang="en-US" dirty="0"/>
          </a:p>
        </p:txBody>
      </p:sp>
    </p:spTree>
    <p:extLst>
      <p:ext uri="{BB962C8B-B14F-4D97-AF65-F5344CB8AC3E}">
        <p14:creationId xmlns:p14="http://schemas.microsoft.com/office/powerpoint/2010/main" val="3513277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9/2/2022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9/2/2022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COMP4026 – Presentation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Reece Cripps</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9E269-7475-747E-1626-7D41DFFF653C}"/>
              </a:ext>
            </a:extLst>
          </p:cNvPr>
          <p:cNvSpPr>
            <a:spLocks noGrp="1"/>
          </p:cNvSpPr>
          <p:nvPr>
            <p:ph type="title"/>
          </p:nvPr>
        </p:nvSpPr>
        <p:spPr/>
        <p:txBody>
          <a:bodyPr/>
          <a:lstStyle/>
          <a:p>
            <a:r>
              <a:rPr lang="en-GB" dirty="0"/>
              <a:t>Conclusions/Future Work</a:t>
            </a:r>
          </a:p>
        </p:txBody>
      </p:sp>
      <p:sp>
        <p:nvSpPr>
          <p:cNvPr id="3" name="Content Placeholder 2">
            <a:extLst>
              <a:ext uri="{FF2B5EF4-FFF2-40B4-BE49-F238E27FC236}">
                <a16:creationId xmlns:a16="http://schemas.microsoft.com/office/drawing/2014/main" id="{52599DDE-4DCF-DBA5-98A4-5FB370AF21D3}"/>
              </a:ext>
            </a:extLst>
          </p:cNvPr>
          <p:cNvSpPr>
            <a:spLocks noGrp="1"/>
          </p:cNvSpPr>
          <p:nvPr>
            <p:ph idx="1"/>
          </p:nvPr>
        </p:nvSpPr>
        <p:spPr/>
        <p:txBody>
          <a:bodyPr/>
          <a:lstStyle/>
          <a:p>
            <a:r>
              <a:rPr lang="en-GB" dirty="0"/>
              <a:t>My project successfully displays a comparison between the 4 different methods.</a:t>
            </a:r>
          </a:p>
          <a:p>
            <a:r>
              <a:rPr lang="en-GB" dirty="0"/>
              <a:t>Clearly showing that the machine learning approaches outperform the mathematical ones</a:t>
            </a:r>
          </a:p>
          <a:p>
            <a:r>
              <a:rPr lang="en-GB" dirty="0"/>
              <a:t>However, the mathematical ones are far simpler and require far less computational power and previous knowledge.</a:t>
            </a:r>
          </a:p>
          <a:p>
            <a:r>
              <a:rPr lang="en-GB" dirty="0"/>
              <a:t>For future work I recommend that researchers look into more methods to compare.</a:t>
            </a:r>
          </a:p>
          <a:p>
            <a:r>
              <a:rPr lang="en-GB" dirty="0"/>
              <a:t>Also, more recent coins and data (far smaller coins than the ones </a:t>
            </a:r>
            <a:r>
              <a:rPr lang="en-GB"/>
              <a:t>I’ve used)</a:t>
            </a:r>
            <a:endParaRPr lang="en-GB" dirty="0"/>
          </a:p>
        </p:txBody>
      </p:sp>
    </p:spTree>
    <p:extLst>
      <p:ext uri="{BB962C8B-B14F-4D97-AF65-F5344CB8AC3E}">
        <p14:creationId xmlns:p14="http://schemas.microsoft.com/office/powerpoint/2010/main" val="328923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2A810-1AB6-0A00-5521-83A9ABD683A8}"/>
              </a:ext>
            </a:extLst>
          </p:cNvPr>
          <p:cNvSpPr>
            <a:spLocks noGrp="1"/>
          </p:cNvSpPr>
          <p:nvPr>
            <p:ph type="title"/>
          </p:nvPr>
        </p:nvSpPr>
        <p:spPr/>
        <p:txBody>
          <a:bodyPr/>
          <a:lstStyle/>
          <a:p>
            <a:r>
              <a:rPr lang="en-GB" dirty="0"/>
              <a:t>Thanks For Listening</a:t>
            </a:r>
          </a:p>
        </p:txBody>
      </p:sp>
      <p:sp>
        <p:nvSpPr>
          <p:cNvPr id="3" name="Content Placeholder 2">
            <a:extLst>
              <a:ext uri="{FF2B5EF4-FFF2-40B4-BE49-F238E27FC236}">
                <a16:creationId xmlns:a16="http://schemas.microsoft.com/office/drawing/2014/main" id="{E6BA68C3-B530-C0B3-2A19-2A602973B325}"/>
              </a:ext>
            </a:extLst>
          </p:cNvPr>
          <p:cNvSpPr>
            <a:spLocks noGrp="1"/>
          </p:cNvSpPr>
          <p:nvPr>
            <p:ph idx="1"/>
          </p:nvPr>
        </p:nvSpPr>
        <p:spPr/>
        <p:txBody>
          <a:bodyPr/>
          <a:lstStyle/>
          <a:p>
            <a:r>
              <a:rPr lang="en-GB" dirty="0"/>
              <a:t>Any questions?</a:t>
            </a:r>
          </a:p>
        </p:txBody>
      </p:sp>
    </p:spTree>
    <p:extLst>
      <p:ext uri="{BB962C8B-B14F-4D97-AF65-F5344CB8AC3E}">
        <p14:creationId xmlns:p14="http://schemas.microsoft.com/office/powerpoint/2010/main" val="38233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Project Overview</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r>
              <a:rPr lang="en-US" sz="2400" dirty="0"/>
              <a:t>Comparing Machine learning and Mathematical Techniques on the cryptocurrency market</a:t>
            </a:r>
          </a:p>
          <a:p>
            <a:r>
              <a:rPr lang="en-US" sz="2400" dirty="0"/>
              <a:t>4 different methods (2 ML, 2 Math)</a:t>
            </a:r>
          </a:p>
          <a:p>
            <a:r>
              <a:rPr lang="en-US" sz="2400" dirty="0"/>
              <a:t>4 different coins (Bitcoin, Ethereum, Litecoin, LoopRing)</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2659-FE41-FDCD-2160-59FB129EC82C}"/>
              </a:ext>
            </a:extLst>
          </p:cNvPr>
          <p:cNvSpPr>
            <a:spLocks noGrp="1"/>
          </p:cNvSpPr>
          <p:nvPr>
            <p:ph type="title"/>
          </p:nvPr>
        </p:nvSpPr>
        <p:spPr/>
        <p:txBody>
          <a:bodyPr/>
          <a:lstStyle/>
          <a:p>
            <a:r>
              <a:rPr lang="en-GB" dirty="0"/>
              <a:t>Machine Learning methods used</a:t>
            </a:r>
          </a:p>
        </p:txBody>
      </p:sp>
      <p:sp>
        <p:nvSpPr>
          <p:cNvPr id="3" name="Content Placeholder 2">
            <a:extLst>
              <a:ext uri="{FF2B5EF4-FFF2-40B4-BE49-F238E27FC236}">
                <a16:creationId xmlns:a16="http://schemas.microsoft.com/office/drawing/2014/main" id="{F394010B-F803-A62E-08F7-0EA3B0817AE4}"/>
              </a:ext>
            </a:extLst>
          </p:cNvPr>
          <p:cNvSpPr>
            <a:spLocks noGrp="1"/>
          </p:cNvSpPr>
          <p:nvPr>
            <p:ph idx="1"/>
          </p:nvPr>
        </p:nvSpPr>
        <p:spPr/>
        <p:txBody>
          <a:bodyPr>
            <a:normAutofit fontScale="92500" lnSpcReduction="10000"/>
          </a:bodyPr>
          <a:lstStyle/>
          <a:p>
            <a:r>
              <a:rPr lang="en-GB" dirty="0"/>
              <a:t>Support Vector Machine</a:t>
            </a:r>
          </a:p>
          <a:p>
            <a:r>
              <a:rPr lang="en-GB" dirty="0"/>
              <a:t>Decision Boundary and support vectors used</a:t>
            </a:r>
          </a:p>
          <a:p>
            <a:pPr marL="36900" indent="0">
              <a:buNone/>
            </a:pPr>
            <a:r>
              <a:rPr lang="en-GB" dirty="0"/>
              <a:t>to decide where the point lies.</a:t>
            </a:r>
          </a:p>
          <a:p>
            <a:pPr marL="36900" indent="0">
              <a:buNone/>
            </a:pPr>
            <a:endParaRPr lang="en-GB" dirty="0"/>
          </a:p>
          <a:p>
            <a:r>
              <a:rPr lang="en-GB" dirty="0"/>
              <a:t>Artificial Neural Network</a:t>
            </a:r>
          </a:p>
          <a:p>
            <a:r>
              <a:rPr lang="en-GB" dirty="0"/>
              <a:t>Input passes to the hidden layer that performs</a:t>
            </a:r>
          </a:p>
          <a:p>
            <a:pPr marL="36900" indent="0">
              <a:buNone/>
            </a:pPr>
            <a:r>
              <a:rPr lang="en-GB" dirty="0"/>
              <a:t>an activation function and then passes to the output</a:t>
            </a:r>
          </a:p>
          <a:p>
            <a:pPr marL="36900" indent="0">
              <a:buNone/>
            </a:pPr>
            <a:r>
              <a:rPr lang="en-GB" dirty="0"/>
              <a:t>or another hidden layer</a:t>
            </a:r>
          </a:p>
          <a:p>
            <a:pPr marL="36900" indent="0">
              <a:buNone/>
            </a:pPr>
            <a:endParaRPr lang="en-GB" dirty="0"/>
          </a:p>
        </p:txBody>
      </p:sp>
      <p:pic>
        <p:nvPicPr>
          <p:cNvPr id="4" name="Picture 3" descr="Support Vector Machine: Regression | by Beny Maulana Achsan | IT Paragon |  Medium">
            <a:extLst>
              <a:ext uri="{FF2B5EF4-FFF2-40B4-BE49-F238E27FC236}">
                <a16:creationId xmlns:a16="http://schemas.microsoft.com/office/drawing/2014/main" id="{2BD08EBF-8AFE-EF70-6587-B21194242C0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6694" y="1855436"/>
            <a:ext cx="4106522" cy="2162908"/>
          </a:xfrm>
          <a:prstGeom prst="rect">
            <a:avLst/>
          </a:prstGeom>
          <a:noFill/>
          <a:ln>
            <a:noFill/>
          </a:ln>
        </p:spPr>
      </p:pic>
      <p:grpSp>
        <p:nvGrpSpPr>
          <p:cNvPr id="9" name="Group 8">
            <a:extLst>
              <a:ext uri="{FF2B5EF4-FFF2-40B4-BE49-F238E27FC236}">
                <a16:creationId xmlns:a16="http://schemas.microsoft.com/office/drawing/2014/main" id="{9D8833A2-2A2E-15E6-A501-2E0BB10DC8DA}"/>
              </a:ext>
            </a:extLst>
          </p:cNvPr>
          <p:cNvGrpSpPr/>
          <p:nvPr/>
        </p:nvGrpSpPr>
        <p:grpSpPr>
          <a:xfrm>
            <a:off x="7639836" y="4227894"/>
            <a:ext cx="2611881" cy="2236235"/>
            <a:chOff x="6072957" y="4290805"/>
            <a:chExt cx="2611881" cy="2219171"/>
          </a:xfrm>
        </p:grpSpPr>
        <p:sp>
          <p:nvSpPr>
            <p:cNvPr id="8" name="TextBox 7">
              <a:extLst>
                <a:ext uri="{FF2B5EF4-FFF2-40B4-BE49-F238E27FC236}">
                  <a16:creationId xmlns:a16="http://schemas.microsoft.com/office/drawing/2014/main" id="{374E5145-CBE4-7A8E-2806-71CAF27FF1FD}"/>
                </a:ext>
              </a:extLst>
            </p:cNvPr>
            <p:cNvSpPr txBox="1"/>
            <p:nvPr/>
          </p:nvSpPr>
          <p:spPr>
            <a:xfrm>
              <a:off x="6072957" y="4358149"/>
              <a:ext cx="2611881" cy="2084485"/>
            </a:xfrm>
            <a:prstGeom prst="rect">
              <a:avLst/>
            </a:prstGeom>
            <a:solidFill>
              <a:schemeClr val="tx1"/>
            </a:solidFill>
          </p:spPr>
          <p:txBody>
            <a:bodyPr wrap="square" rtlCol="0">
              <a:spAutoFit/>
            </a:bodyPr>
            <a:lstStyle/>
            <a:p>
              <a:endParaRPr lang="en-GB" dirty="0"/>
            </a:p>
          </p:txBody>
        </p:sp>
        <p:pic>
          <p:nvPicPr>
            <p:cNvPr id="6" name="Picture 5" descr="See the source image">
              <a:extLst>
                <a:ext uri="{FF2B5EF4-FFF2-40B4-BE49-F238E27FC236}">
                  <a16:creationId xmlns:a16="http://schemas.microsoft.com/office/drawing/2014/main" id="{E06805DA-4472-D2D2-4310-BCC223D7456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34460" y="4290805"/>
              <a:ext cx="2488873" cy="2219171"/>
            </a:xfrm>
            <a:prstGeom prst="rect">
              <a:avLst/>
            </a:prstGeom>
            <a:noFill/>
            <a:ln>
              <a:noFill/>
            </a:ln>
          </p:spPr>
        </p:pic>
      </p:grpSp>
    </p:spTree>
    <p:extLst>
      <p:ext uri="{BB962C8B-B14F-4D97-AF65-F5344CB8AC3E}">
        <p14:creationId xmlns:p14="http://schemas.microsoft.com/office/powerpoint/2010/main" val="1720073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8E2C7-D8B6-A797-6B09-E308A03DA148}"/>
              </a:ext>
            </a:extLst>
          </p:cNvPr>
          <p:cNvSpPr>
            <a:spLocks noGrp="1"/>
          </p:cNvSpPr>
          <p:nvPr>
            <p:ph type="title"/>
          </p:nvPr>
        </p:nvSpPr>
        <p:spPr/>
        <p:txBody>
          <a:bodyPr/>
          <a:lstStyle/>
          <a:p>
            <a:r>
              <a:rPr lang="en-GB" dirty="0"/>
              <a:t>Mathematical Techniques Used</a:t>
            </a:r>
          </a:p>
        </p:txBody>
      </p:sp>
      <p:sp>
        <p:nvSpPr>
          <p:cNvPr id="3" name="Content Placeholder 2">
            <a:extLst>
              <a:ext uri="{FF2B5EF4-FFF2-40B4-BE49-F238E27FC236}">
                <a16:creationId xmlns:a16="http://schemas.microsoft.com/office/drawing/2014/main" id="{18AF4454-45A6-0DE6-F744-F4080A847B9C}"/>
              </a:ext>
            </a:extLst>
          </p:cNvPr>
          <p:cNvSpPr>
            <a:spLocks noGrp="1"/>
          </p:cNvSpPr>
          <p:nvPr>
            <p:ph idx="1"/>
          </p:nvPr>
        </p:nvSpPr>
        <p:spPr/>
        <p:txBody>
          <a:bodyPr>
            <a:normAutofit fontScale="92500" lnSpcReduction="10000"/>
          </a:bodyPr>
          <a:lstStyle/>
          <a:p>
            <a:r>
              <a:rPr lang="en-GB" dirty="0"/>
              <a:t>Moving Average</a:t>
            </a:r>
          </a:p>
          <a:p>
            <a:pPr marL="36900" indent="0">
              <a:buNone/>
            </a:pPr>
            <a:r>
              <a:rPr lang="en-GB" dirty="0"/>
              <a:t>Two lines (longer average and a shorter average)</a:t>
            </a:r>
          </a:p>
          <a:p>
            <a:pPr marL="36900" indent="0">
              <a:buNone/>
            </a:pPr>
            <a:r>
              <a:rPr lang="en-GB" dirty="0"/>
              <a:t>Longer &gt; Shorter = Sell</a:t>
            </a:r>
          </a:p>
          <a:p>
            <a:pPr marL="36900" indent="0">
              <a:buNone/>
            </a:pPr>
            <a:r>
              <a:rPr lang="en-GB" dirty="0"/>
              <a:t>Shorter &gt; Longer = Buy</a:t>
            </a:r>
          </a:p>
          <a:p>
            <a:pPr marL="36900" indent="0">
              <a:buNone/>
            </a:pPr>
            <a:endParaRPr lang="en-GB" dirty="0"/>
          </a:p>
          <a:p>
            <a:r>
              <a:rPr lang="en-GB" dirty="0"/>
              <a:t>Relative Strength Index</a:t>
            </a:r>
          </a:p>
          <a:p>
            <a:pPr marL="36900" indent="0">
              <a:buNone/>
            </a:pPr>
            <a:r>
              <a:rPr lang="en-GB" dirty="0"/>
              <a:t>Sell line (red) means overbought</a:t>
            </a:r>
          </a:p>
          <a:p>
            <a:pPr marL="36900" indent="0">
              <a:buNone/>
            </a:pPr>
            <a:r>
              <a:rPr lang="en-GB" dirty="0"/>
              <a:t>Buy line (green) means oversold</a:t>
            </a:r>
          </a:p>
        </p:txBody>
      </p:sp>
      <p:pic>
        <p:nvPicPr>
          <p:cNvPr id="5" name="Picture 4">
            <a:extLst>
              <a:ext uri="{FF2B5EF4-FFF2-40B4-BE49-F238E27FC236}">
                <a16:creationId xmlns:a16="http://schemas.microsoft.com/office/drawing/2014/main" id="{E9D06140-C521-BEE5-CFB0-960C0A0A358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4884" y="1866900"/>
            <a:ext cx="3668338" cy="1850106"/>
          </a:xfrm>
          <a:prstGeom prst="rect">
            <a:avLst/>
          </a:prstGeom>
          <a:noFill/>
          <a:ln>
            <a:noFill/>
          </a:ln>
        </p:spPr>
      </p:pic>
      <p:pic>
        <p:nvPicPr>
          <p:cNvPr id="7" name="Picture 6" descr="rsi formulae alpharithms">
            <a:extLst>
              <a:ext uri="{FF2B5EF4-FFF2-40B4-BE49-F238E27FC236}">
                <a16:creationId xmlns:a16="http://schemas.microsoft.com/office/drawing/2014/main" id="{5912455C-B39F-5372-926D-37889B703A8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9573" t="10316"/>
          <a:stretch/>
        </p:blipFill>
        <p:spPr bwMode="auto">
          <a:xfrm>
            <a:off x="8311864" y="4472891"/>
            <a:ext cx="3091815" cy="1724025"/>
          </a:xfrm>
          <a:prstGeom prst="rect">
            <a:avLst/>
          </a:prstGeom>
          <a:noFill/>
          <a:ln>
            <a:noFill/>
          </a:ln>
          <a:extLst>
            <a:ext uri="{53640926-AAD7-44D8-BBD7-CCE9431645EC}">
              <a14:shadowObscured xmlns:a14="http://schemas.microsoft.com/office/drawing/2010/main"/>
            </a:ext>
          </a:extLst>
        </p:spPr>
      </p:pic>
      <p:pic>
        <p:nvPicPr>
          <p:cNvPr id="6" name="Picture 5" descr="Graphical user interface, chart, histogram&#10;&#10;Description automatically generated">
            <a:extLst>
              <a:ext uri="{FF2B5EF4-FFF2-40B4-BE49-F238E27FC236}">
                <a16:creationId xmlns:a16="http://schemas.microsoft.com/office/drawing/2014/main" id="{A6F08972-7A03-341F-EBA2-55D48FC08C10}"/>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9607" t="7065" b="22518"/>
          <a:stretch/>
        </p:blipFill>
        <p:spPr>
          <a:xfrm>
            <a:off x="5814506" y="4194616"/>
            <a:ext cx="2361236" cy="2394609"/>
          </a:xfrm>
          <a:prstGeom prst="rect">
            <a:avLst/>
          </a:prstGeom>
        </p:spPr>
      </p:pic>
    </p:spTree>
    <p:extLst>
      <p:ext uri="{BB962C8B-B14F-4D97-AF65-F5344CB8AC3E}">
        <p14:creationId xmlns:p14="http://schemas.microsoft.com/office/powerpoint/2010/main" val="3988822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AE162-BAFD-E3CB-9688-FA6D3181EFC7}"/>
              </a:ext>
            </a:extLst>
          </p:cNvPr>
          <p:cNvSpPr>
            <a:spLocks noGrp="1"/>
          </p:cNvSpPr>
          <p:nvPr>
            <p:ph type="title"/>
          </p:nvPr>
        </p:nvSpPr>
        <p:spPr/>
        <p:txBody>
          <a:bodyPr/>
          <a:lstStyle/>
          <a:p>
            <a:r>
              <a:rPr lang="en-GB" dirty="0"/>
              <a:t>Tests Carried Out</a:t>
            </a:r>
          </a:p>
        </p:txBody>
      </p:sp>
      <p:sp>
        <p:nvSpPr>
          <p:cNvPr id="3" name="Content Placeholder 2">
            <a:extLst>
              <a:ext uri="{FF2B5EF4-FFF2-40B4-BE49-F238E27FC236}">
                <a16:creationId xmlns:a16="http://schemas.microsoft.com/office/drawing/2014/main" id="{375A9D53-CB02-45AD-94E5-0E2E7985A311}"/>
              </a:ext>
            </a:extLst>
          </p:cNvPr>
          <p:cNvSpPr>
            <a:spLocks noGrp="1"/>
          </p:cNvSpPr>
          <p:nvPr>
            <p:ph idx="1"/>
          </p:nvPr>
        </p:nvSpPr>
        <p:spPr/>
        <p:txBody>
          <a:bodyPr/>
          <a:lstStyle/>
          <a:p>
            <a:r>
              <a:rPr lang="en-GB" dirty="0"/>
              <a:t>3 Trading scenarios – Past Bull run 2018 – 2021</a:t>
            </a:r>
          </a:p>
          <a:p>
            <a:r>
              <a:rPr lang="en-GB" dirty="0"/>
              <a:t>Past market crash 2021 – 2022</a:t>
            </a:r>
          </a:p>
          <a:p>
            <a:r>
              <a:rPr lang="en-GB" dirty="0"/>
              <a:t>Live test - </a:t>
            </a:r>
            <a:r>
              <a:rPr lang="en-GB" sz="1800" dirty="0">
                <a:effectLst/>
                <a:latin typeface="Garamond" panose="02020404030301010803" pitchFamily="18" charset="0"/>
                <a:ea typeface="Calibri" panose="020F0502020204030204" pitchFamily="34" charset="0"/>
                <a:cs typeface="Times New Roman (Body CS)"/>
              </a:rPr>
              <a:t>Bitcoin – 09/08 – 12/08, Ethereum – 11/08 - 14/08, Litecoin – 22/08 – 25/08, LoopRing – 25/08 – 28/08</a:t>
            </a:r>
          </a:p>
          <a:p>
            <a:pPr marL="36900" indent="0">
              <a:buNone/>
            </a:pPr>
            <a:endParaRPr lang="en-GB" sz="1800" dirty="0">
              <a:effectLst/>
              <a:latin typeface="Garamond" panose="02020404030301010803" pitchFamily="18" charset="0"/>
              <a:ea typeface="Calibri" panose="020F0502020204030204" pitchFamily="34" charset="0"/>
              <a:cs typeface="Times New Roman (Body CS)"/>
            </a:endParaRPr>
          </a:p>
          <a:p>
            <a:r>
              <a:rPr lang="en-GB" dirty="0"/>
              <a:t>For the past data the ML methods predicted the price and got an accuracy too.</a:t>
            </a:r>
          </a:p>
        </p:txBody>
      </p:sp>
    </p:spTree>
    <p:extLst>
      <p:ext uri="{BB962C8B-B14F-4D97-AF65-F5344CB8AC3E}">
        <p14:creationId xmlns:p14="http://schemas.microsoft.com/office/powerpoint/2010/main" val="395898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84344-AFB9-0B4D-9B17-A16F708839F1}"/>
              </a:ext>
            </a:extLst>
          </p:cNvPr>
          <p:cNvSpPr>
            <a:spLocks noGrp="1"/>
          </p:cNvSpPr>
          <p:nvPr>
            <p:ph type="title"/>
          </p:nvPr>
        </p:nvSpPr>
        <p:spPr>
          <a:xfrm>
            <a:off x="1029542" y="2675681"/>
            <a:ext cx="10353762" cy="1257300"/>
          </a:xfrm>
        </p:spPr>
        <p:txBody>
          <a:bodyPr>
            <a:normAutofit/>
          </a:bodyPr>
          <a:lstStyle/>
          <a:p>
            <a:r>
              <a:rPr lang="en-GB" sz="6600" dirty="0"/>
              <a:t>Live Demo</a:t>
            </a:r>
          </a:p>
        </p:txBody>
      </p:sp>
    </p:spTree>
    <p:extLst>
      <p:ext uri="{BB962C8B-B14F-4D97-AF65-F5344CB8AC3E}">
        <p14:creationId xmlns:p14="http://schemas.microsoft.com/office/powerpoint/2010/main" val="818643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B3410-4377-AF48-9204-88744ABC6589}"/>
              </a:ext>
            </a:extLst>
          </p:cNvPr>
          <p:cNvSpPr>
            <a:spLocks noGrp="1"/>
          </p:cNvSpPr>
          <p:nvPr>
            <p:ph type="title"/>
          </p:nvPr>
        </p:nvSpPr>
        <p:spPr>
          <a:xfrm>
            <a:off x="919119" y="1066801"/>
            <a:ext cx="10353762" cy="634678"/>
          </a:xfrm>
        </p:spPr>
        <p:txBody>
          <a:bodyPr>
            <a:normAutofit fontScale="90000"/>
          </a:bodyPr>
          <a:lstStyle/>
          <a:p>
            <a:r>
              <a:rPr lang="en-GB" dirty="0"/>
              <a:t>Results 2018 – 2021</a:t>
            </a:r>
            <a:br>
              <a:rPr lang="en-GB" dirty="0"/>
            </a:br>
            <a:endParaRPr lang="en-GB" dirty="0"/>
          </a:p>
        </p:txBody>
      </p:sp>
      <p:sp>
        <p:nvSpPr>
          <p:cNvPr id="3" name="Content Placeholder 2">
            <a:extLst>
              <a:ext uri="{FF2B5EF4-FFF2-40B4-BE49-F238E27FC236}">
                <a16:creationId xmlns:a16="http://schemas.microsoft.com/office/drawing/2014/main" id="{BC2D0F1E-FD24-1D64-C3D7-A1FBFC2D4E60}"/>
              </a:ext>
            </a:extLst>
          </p:cNvPr>
          <p:cNvSpPr>
            <a:spLocks noGrp="1"/>
          </p:cNvSpPr>
          <p:nvPr>
            <p:ph idx="1"/>
          </p:nvPr>
        </p:nvSpPr>
        <p:spPr>
          <a:xfrm>
            <a:off x="4618299" y="2076450"/>
            <a:ext cx="6649258" cy="3714749"/>
          </a:xfrm>
        </p:spPr>
        <p:txBody>
          <a:bodyPr/>
          <a:lstStyle/>
          <a:p>
            <a:r>
              <a:rPr lang="en-GB" sz="1800" dirty="0">
                <a:effectLst/>
                <a:latin typeface="Garamond" panose="02020404030301010803" pitchFamily="18" charset="0"/>
                <a:ea typeface="Calibri" panose="020F0502020204030204" pitchFamily="34" charset="0"/>
                <a:cs typeface="Times New Roman (Body CS)"/>
              </a:rPr>
              <a:t>The machine learning strategies outperformed the mathematical ones. </a:t>
            </a:r>
          </a:p>
          <a:p>
            <a:r>
              <a:rPr lang="en-GB" sz="1800" dirty="0">
                <a:effectLst/>
                <a:latin typeface="Garamond" panose="02020404030301010803" pitchFamily="18" charset="0"/>
                <a:ea typeface="Calibri" panose="020F0502020204030204" pitchFamily="34" charset="0"/>
                <a:cs typeface="Times New Roman (Body CS)"/>
              </a:rPr>
              <a:t>The SVM bot made 204 times more profit than RSI.</a:t>
            </a:r>
          </a:p>
          <a:p>
            <a:r>
              <a:rPr kumimoji="0" lang="en-GB" sz="1800" b="0" i="0" u="none" strike="noStrike" kern="1200" cap="none" spc="0" normalizeH="0" baseline="0" noProof="0" dirty="0">
                <a:ln>
                  <a:solidFill>
                    <a:prstClr val="black">
                      <a:lumMod val="75000"/>
                      <a:lumOff val="25000"/>
                      <a:alpha val="10000"/>
                    </a:prstClr>
                  </a:solidFill>
                </a:ln>
                <a:solidFill>
                  <a:srgbClr val="F4EDD8"/>
                </a:solidFill>
                <a:effectLst/>
                <a:uLnTx/>
                <a:uFillTx/>
                <a:latin typeface="Garamond" panose="02020404030301010803" pitchFamily="18" charset="0"/>
                <a:ea typeface="Calibri" panose="020F0502020204030204" pitchFamily="34" charset="0"/>
                <a:cs typeface="Times New Roman (Body CS)"/>
              </a:rPr>
              <a:t>SVM outperformed ANN – Higher prediction accuracy (second graph)</a:t>
            </a:r>
          </a:p>
          <a:p>
            <a:r>
              <a:rPr lang="en-GB" sz="1800" dirty="0">
                <a:effectLst/>
                <a:latin typeface="Garamond" panose="02020404030301010803" pitchFamily="18" charset="0"/>
                <a:ea typeface="Calibri" panose="020F0502020204030204" pitchFamily="34" charset="0"/>
                <a:cs typeface="Times New Roman (Body CS)"/>
              </a:rPr>
              <a:t>LoopRing was the most profitable asset for 3/4 of the trading techniques</a:t>
            </a:r>
            <a:endParaRPr lang="en-GB" dirty="0"/>
          </a:p>
        </p:txBody>
      </p:sp>
      <p:graphicFrame>
        <p:nvGraphicFramePr>
          <p:cNvPr id="5" name="Chart 4">
            <a:extLst>
              <a:ext uri="{FF2B5EF4-FFF2-40B4-BE49-F238E27FC236}">
                <a16:creationId xmlns:a16="http://schemas.microsoft.com/office/drawing/2014/main" id="{281A43AA-8F4C-7995-D667-2138C36440D0}"/>
              </a:ext>
            </a:extLst>
          </p:cNvPr>
          <p:cNvGraphicFramePr/>
          <p:nvPr>
            <p:extLst>
              <p:ext uri="{D42A27DB-BD31-4B8C-83A1-F6EECF244321}">
                <p14:modId xmlns:p14="http://schemas.microsoft.com/office/powerpoint/2010/main" val="2246803942"/>
              </p:ext>
            </p:extLst>
          </p:nvPr>
        </p:nvGraphicFramePr>
        <p:xfrm>
          <a:off x="332751" y="1687661"/>
          <a:ext cx="2801678" cy="245038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480B7F0E-749E-3AE3-6F6B-16CA2F0BBB1F}"/>
              </a:ext>
            </a:extLst>
          </p:cNvPr>
          <p:cNvGraphicFramePr/>
          <p:nvPr>
            <p:extLst>
              <p:ext uri="{D42A27DB-BD31-4B8C-83A1-F6EECF244321}">
                <p14:modId xmlns:p14="http://schemas.microsoft.com/office/powerpoint/2010/main" val="239607148"/>
              </p:ext>
            </p:extLst>
          </p:nvPr>
        </p:nvGraphicFramePr>
        <p:xfrm>
          <a:off x="332751" y="4369443"/>
          <a:ext cx="2801678" cy="218717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Table 9">
            <a:extLst>
              <a:ext uri="{FF2B5EF4-FFF2-40B4-BE49-F238E27FC236}">
                <a16:creationId xmlns:a16="http://schemas.microsoft.com/office/drawing/2014/main" id="{65CB049D-01B3-A555-D242-55F850513CF7}"/>
              </a:ext>
            </a:extLst>
          </p:cNvPr>
          <p:cNvGraphicFramePr>
            <a:graphicFrameLocks noGrp="1"/>
          </p:cNvGraphicFramePr>
          <p:nvPr>
            <p:extLst>
              <p:ext uri="{D42A27DB-BD31-4B8C-83A1-F6EECF244321}">
                <p14:modId xmlns:p14="http://schemas.microsoft.com/office/powerpoint/2010/main" val="1645987717"/>
              </p:ext>
            </p:extLst>
          </p:nvPr>
        </p:nvGraphicFramePr>
        <p:xfrm>
          <a:off x="4837092" y="5413070"/>
          <a:ext cx="5807075" cy="716280"/>
        </p:xfrm>
        <a:graphic>
          <a:graphicData uri="http://schemas.openxmlformats.org/drawingml/2006/table">
            <a:tbl>
              <a:tblPr firstRow="1" firstCol="1" bandRow="1">
                <a:tableStyleId>{5C22544A-7EE6-4342-B048-85BDC9FD1C3A}</a:tableStyleId>
              </a:tblPr>
              <a:tblGrid>
                <a:gridCol w="1334135">
                  <a:extLst>
                    <a:ext uri="{9D8B030D-6E8A-4147-A177-3AD203B41FA5}">
                      <a16:colId xmlns:a16="http://schemas.microsoft.com/office/drawing/2014/main" val="29764654"/>
                    </a:ext>
                  </a:extLst>
                </a:gridCol>
                <a:gridCol w="842010">
                  <a:extLst>
                    <a:ext uri="{9D8B030D-6E8A-4147-A177-3AD203B41FA5}">
                      <a16:colId xmlns:a16="http://schemas.microsoft.com/office/drawing/2014/main" val="1362640669"/>
                    </a:ext>
                  </a:extLst>
                </a:gridCol>
                <a:gridCol w="838200">
                  <a:extLst>
                    <a:ext uri="{9D8B030D-6E8A-4147-A177-3AD203B41FA5}">
                      <a16:colId xmlns:a16="http://schemas.microsoft.com/office/drawing/2014/main" val="3858367808"/>
                    </a:ext>
                  </a:extLst>
                </a:gridCol>
                <a:gridCol w="956310">
                  <a:extLst>
                    <a:ext uri="{9D8B030D-6E8A-4147-A177-3AD203B41FA5}">
                      <a16:colId xmlns:a16="http://schemas.microsoft.com/office/drawing/2014/main" val="3629224338"/>
                    </a:ext>
                  </a:extLst>
                </a:gridCol>
                <a:gridCol w="956945">
                  <a:extLst>
                    <a:ext uri="{9D8B030D-6E8A-4147-A177-3AD203B41FA5}">
                      <a16:colId xmlns:a16="http://schemas.microsoft.com/office/drawing/2014/main" val="2078235"/>
                    </a:ext>
                  </a:extLst>
                </a:gridCol>
                <a:gridCol w="879475">
                  <a:extLst>
                    <a:ext uri="{9D8B030D-6E8A-4147-A177-3AD203B41FA5}">
                      <a16:colId xmlns:a16="http://schemas.microsoft.com/office/drawing/2014/main" val="1622566918"/>
                    </a:ext>
                  </a:extLst>
                </a:gridCol>
              </a:tblGrid>
              <a:tr h="0">
                <a:tc>
                  <a:txBody>
                    <a:bodyPr/>
                    <a:lstStyle/>
                    <a:p>
                      <a:pPr algn="l">
                        <a:spcAft>
                          <a:spcPts val="600"/>
                        </a:spcAft>
                      </a:pPr>
                      <a:r>
                        <a:rPr lang="en-GB" sz="1100" dirty="0">
                          <a:effectLst/>
                          <a:latin typeface="Garamond" panose="02020404030301010803" pitchFamily="18" charset="0"/>
                          <a:ea typeface="Calibri" panose="020F0502020204030204" pitchFamily="34" charset="0"/>
                          <a:cs typeface="Times New Roman (Body CS)"/>
                        </a:rPr>
                        <a:t>Profits</a:t>
                      </a:r>
                    </a:p>
                  </a:txBody>
                  <a:tcPr marL="68580" marR="68580" marT="0" marB="0"/>
                </a:tc>
                <a:tc>
                  <a:txBody>
                    <a:bodyPr/>
                    <a:lstStyle/>
                    <a:p>
                      <a:pPr algn="l">
                        <a:spcAft>
                          <a:spcPts val="600"/>
                        </a:spcAft>
                      </a:pPr>
                      <a:r>
                        <a:rPr lang="en-GB" sz="1100" dirty="0">
                          <a:effectLst/>
                          <a:latin typeface="Garamond" panose="02020404030301010803" pitchFamily="18" charset="0"/>
                          <a:ea typeface="Calibri" panose="020F0502020204030204" pitchFamily="34" charset="0"/>
                          <a:cs typeface="Times New Roman (Body CS)"/>
                        </a:rPr>
                        <a:t>Bitcoin</a:t>
                      </a:r>
                    </a:p>
                  </a:txBody>
                  <a:tcPr marL="68580" marR="68580" marT="0" marB="0"/>
                </a:tc>
                <a:tc>
                  <a:txBody>
                    <a:bodyPr/>
                    <a:lstStyle/>
                    <a:p>
                      <a:pPr algn="l">
                        <a:spcAft>
                          <a:spcPts val="600"/>
                        </a:spcAft>
                      </a:pPr>
                      <a:r>
                        <a:rPr lang="en-GB" sz="1100" dirty="0">
                          <a:effectLst/>
                          <a:latin typeface="Garamond" panose="02020404030301010803" pitchFamily="18" charset="0"/>
                          <a:ea typeface="Calibri" panose="020F0502020204030204" pitchFamily="34" charset="0"/>
                          <a:cs typeface="Times New Roman (Body CS)"/>
                        </a:rPr>
                        <a:t>Ethereum</a:t>
                      </a:r>
                    </a:p>
                  </a:txBody>
                  <a:tcPr marL="68580" marR="68580" marT="0" marB="0"/>
                </a:tc>
                <a:tc>
                  <a:txBody>
                    <a:bodyPr/>
                    <a:lstStyle/>
                    <a:p>
                      <a:pPr algn="l">
                        <a:spcAft>
                          <a:spcPts val="600"/>
                        </a:spcAft>
                      </a:pPr>
                      <a:r>
                        <a:rPr lang="en-GB" sz="1100" dirty="0">
                          <a:effectLst/>
                          <a:latin typeface="Garamond" panose="02020404030301010803" pitchFamily="18" charset="0"/>
                          <a:ea typeface="Calibri" panose="020F0502020204030204" pitchFamily="34" charset="0"/>
                          <a:cs typeface="Times New Roman (Body CS)"/>
                        </a:rPr>
                        <a:t>Litecoin</a:t>
                      </a:r>
                    </a:p>
                  </a:txBody>
                  <a:tcPr marL="68580" marR="68580" marT="0" marB="0"/>
                </a:tc>
                <a:tc>
                  <a:txBody>
                    <a:bodyPr/>
                    <a:lstStyle/>
                    <a:p>
                      <a:pPr algn="l">
                        <a:spcAft>
                          <a:spcPts val="600"/>
                        </a:spcAft>
                      </a:pPr>
                      <a:r>
                        <a:rPr lang="en-GB" sz="1100" dirty="0">
                          <a:effectLst/>
                          <a:latin typeface="Garamond" panose="02020404030301010803" pitchFamily="18" charset="0"/>
                          <a:ea typeface="Calibri" panose="020F0502020204030204" pitchFamily="34" charset="0"/>
                          <a:cs typeface="Times New Roman (Body CS)"/>
                        </a:rPr>
                        <a:t>LoopRing</a:t>
                      </a:r>
                    </a:p>
                  </a:txBody>
                  <a:tcPr marL="68580" marR="68580" marT="0" marB="0"/>
                </a:tc>
                <a:tc>
                  <a:txBody>
                    <a:bodyPr/>
                    <a:lstStyle/>
                    <a:p>
                      <a:pPr algn="l">
                        <a:spcAft>
                          <a:spcPts val="600"/>
                        </a:spcAft>
                      </a:pPr>
                      <a:r>
                        <a:rPr lang="en-GB" sz="1100" dirty="0">
                          <a:effectLst/>
                          <a:latin typeface="Garamond" panose="02020404030301010803" pitchFamily="18" charset="0"/>
                          <a:ea typeface="Calibri" panose="020F0502020204030204" pitchFamily="34" charset="0"/>
                          <a:cs typeface="Times New Roman (Body CS)"/>
                        </a:rPr>
                        <a:t>Total</a:t>
                      </a:r>
                    </a:p>
                  </a:txBody>
                  <a:tcPr marL="68580" marR="68580" marT="0" marB="0"/>
                </a:tc>
                <a:extLst>
                  <a:ext uri="{0D108BD9-81ED-4DB2-BD59-A6C34878D82A}">
                    <a16:rowId xmlns:a16="http://schemas.microsoft.com/office/drawing/2014/main" val="518221889"/>
                  </a:ext>
                </a:extLst>
              </a:tr>
              <a:tr h="0">
                <a:tc>
                  <a:txBody>
                    <a:bodyPr/>
                    <a:lstStyle/>
                    <a:p>
                      <a:pPr algn="l">
                        <a:spcAft>
                          <a:spcPts val="600"/>
                        </a:spcAft>
                      </a:pPr>
                      <a:r>
                        <a:rPr lang="en-GB" sz="1200" dirty="0">
                          <a:effectLst/>
                        </a:rPr>
                        <a:t>Hold profit</a:t>
                      </a:r>
                      <a:endParaRPr lang="en-GB" sz="1100" dirty="0">
                        <a:effectLst/>
                        <a:latin typeface="Garamond" panose="02020404030301010803" pitchFamily="18" charset="0"/>
                        <a:ea typeface="Calibri" panose="020F0502020204030204" pitchFamily="34" charset="0"/>
                        <a:cs typeface="Times New Roman (Body CS)"/>
                      </a:endParaRPr>
                    </a:p>
                  </a:txBody>
                  <a:tcPr marL="68580" marR="68580" marT="0" marB="0"/>
                </a:tc>
                <a:tc>
                  <a:txBody>
                    <a:bodyPr/>
                    <a:lstStyle/>
                    <a:p>
                      <a:pPr algn="l">
                        <a:spcAft>
                          <a:spcPts val="600"/>
                        </a:spcAft>
                      </a:pPr>
                      <a:r>
                        <a:rPr lang="en-GB" sz="1200" dirty="0">
                          <a:effectLst/>
                        </a:rPr>
                        <a:t>$312.73</a:t>
                      </a:r>
                      <a:endParaRPr lang="en-GB" sz="1100" dirty="0">
                        <a:effectLst/>
                        <a:latin typeface="Garamond" panose="02020404030301010803" pitchFamily="18" charset="0"/>
                        <a:ea typeface="Calibri" panose="020F0502020204030204" pitchFamily="34" charset="0"/>
                        <a:cs typeface="Times New Roman (Body CS)"/>
                      </a:endParaRPr>
                    </a:p>
                  </a:txBody>
                  <a:tcPr marL="68580" marR="68580" marT="0" marB="0"/>
                </a:tc>
                <a:tc>
                  <a:txBody>
                    <a:bodyPr/>
                    <a:lstStyle/>
                    <a:p>
                      <a:pPr algn="l">
                        <a:spcAft>
                          <a:spcPts val="600"/>
                        </a:spcAft>
                      </a:pPr>
                      <a:r>
                        <a:rPr lang="en-GB" sz="1200" dirty="0">
                          <a:effectLst/>
                        </a:rPr>
                        <a:t>$2014.69</a:t>
                      </a:r>
                      <a:endParaRPr lang="en-GB" sz="1100" dirty="0">
                        <a:effectLst/>
                        <a:latin typeface="Garamond" panose="02020404030301010803" pitchFamily="18" charset="0"/>
                        <a:ea typeface="Calibri" panose="020F0502020204030204" pitchFamily="34" charset="0"/>
                        <a:cs typeface="Times New Roman (Body CS)"/>
                      </a:endParaRPr>
                    </a:p>
                  </a:txBody>
                  <a:tcPr marL="68580" marR="68580" marT="0" marB="0"/>
                </a:tc>
                <a:tc>
                  <a:txBody>
                    <a:bodyPr/>
                    <a:lstStyle/>
                    <a:p>
                      <a:pPr algn="l">
                        <a:spcAft>
                          <a:spcPts val="600"/>
                        </a:spcAft>
                      </a:pPr>
                      <a:r>
                        <a:rPr lang="en-GB" sz="1200">
                          <a:effectLst/>
                        </a:rPr>
                        <a:t>$94.57</a:t>
                      </a:r>
                      <a:endParaRPr lang="en-GB" sz="1100">
                        <a:effectLst/>
                        <a:latin typeface="Garamond" panose="02020404030301010803" pitchFamily="18" charset="0"/>
                        <a:ea typeface="Calibri" panose="020F0502020204030204" pitchFamily="34" charset="0"/>
                        <a:cs typeface="Times New Roman (Body CS)"/>
                      </a:endParaRPr>
                    </a:p>
                  </a:txBody>
                  <a:tcPr marL="68580" marR="68580" marT="0" marB="0"/>
                </a:tc>
                <a:tc>
                  <a:txBody>
                    <a:bodyPr/>
                    <a:lstStyle/>
                    <a:p>
                      <a:pPr algn="l">
                        <a:spcAft>
                          <a:spcPts val="600"/>
                        </a:spcAft>
                      </a:pPr>
                      <a:r>
                        <a:rPr lang="en-GB" sz="1200">
                          <a:effectLst/>
                        </a:rPr>
                        <a:t>$5378.90</a:t>
                      </a:r>
                      <a:endParaRPr lang="en-GB" sz="1100">
                        <a:effectLst/>
                        <a:latin typeface="Garamond" panose="02020404030301010803" pitchFamily="18" charset="0"/>
                        <a:ea typeface="Calibri" panose="020F0502020204030204" pitchFamily="34" charset="0"/>
                        <a:cs typeface="Times New Roman (Body CS)"/>
                      </a:endParaRPr>
                    </a:p>
                  </a:txBody>
                  <a:tcPr marL="68580" marR="68580" marT="0" marB="0"/>
                </a:tc>
                <a:tc>
                  <a:txBody>
                    <a:bodyPr/>
                    <a:lstStyle/>
                    <a:p>
                      <a:pPr algn="l">
                        <a:spcAft>
                          <a:spcPts val="600"/>
                        </a:spcAft>
                      </a:pPr>
                      <a:r>
                        <a:rPr lang="en-GB" sz="1200">
                          <a:effectLst/>
                        </a:rPr>
                        <a:t>$7800.89</a:t>
                      </a:r>
                      <a:endParaRPr lang="en-GB" sz="1100">
                        <a:effectLst/>
                        <a:latin typeface="Garamond" panose="02020404030301010803" pitchFamily="18" charset="0"/>
                        <a:ea typeface="Calibri" panose="020F0502020204030204" pitchFamily="34" charset="0"/>
                        <a:cs typeface="Times New Roman (Body CS)"/>
                      </a:endParaRPr>
                    </a:p>
                  </a:txBody>
                  <a:tcPr marL="68580" marR="68580" marT="0" marB="0"/>
                </a:tc>
                <a:extLst>
                  <a:ext uri="{0D108BD9-81ED-4DB2-BD59-A6C34878D82A}">
                    <a16:rowId xmlns:a16="http://schemas.microsoft.com/office/drawing/2014/main" val="75203885"/>
                  </a:ext>
                </a:extLst>
              </a:tr>
              <a:tr h="0">
                <a:tc>
                  <a:txBody>
                    <a:bodyPr/>
                    <a:lstStyle/>
                    <a:p>
                      <a:pPr algn="l">
                        <a:spcAft>
                          <a:spcPts val="600"/>
                        </a:spcAft>
                      </a:pPr>
                      <a:r>
                        <a:rPr lang="en-GB" sz="1200" dirty="0">
                          <a:effectLst/>
                        </a:rPr>
                        <a:t>Hold percentage profit</a:t>
                      </a:r>
                      <a:endParaRPr lang="en-GB" sz="1100" dirty="0">
                        <a:effectLst/>
                        <a:latin typeface="Garamond" panose="02020404030301010803" pitchFamily="18" charset="0"/>
                        <a:ea typeface="Calibri" panose="020F0502020204030204" pitchFamily="34" charset="0"/>
                        <a:cs typeface="Times New Roman (Body CS)"/>
                      </a:endParaRPr>
                    </a:p>
                  </a:txBody>
                  <a:tcPr marL="68580" marR="68580" marT="0" marB="0"/>
                </a:tc>
                <a:tc>
                  <a:txBody>
                    <a:bodyPr/>
                    <a:lstStyle/>
                    <a:p>
                      <a:pPr algn="l">
                        <a:spcAft>
                          <a:spcPts val="600"/>
                        </a:spcAft>
                      </a:pPr>
                      <a:r>
                        <a:rPr lang="en-GB" sz="1200" dirty="0">
                          <a:effectLst/>
                        </a:rPr>
                        <a:t>62.55%</a:t>
                      </a:r>
                      <a:endParaRPr lang="en-GB" sz="1100" dirty="0">
                        <a:effectLst/>
                        <a:latin typeface="Garamond" panose="02020404030301010803" pitchFamily="18" charset="0"/>
                        <a:ea typeface="Calibri" panose="020F0502020204030204" pitchFamily="34" charset="0"/>
                        <a:cs typeface="Times New Roman (Body CS)"/>
                      </a:endParaRPr>
                    </a:p>
                  </a:txBody>
                  <a:tcPr marL="68580" marR="68580" marT="0" marB="0"/>
                </a:tc>
                <a:tc>
                  <a:txBody>
                    <a:bodyPr/>
                    <a:lstStyle/>
                    <a:p>
                      <a:pPr algn="l">
                        <a:spcAft>
                          <a:spcPts val="600"/>
                        </a:spcAft>
                      </a:pPr>
                      <a:r>
                        <a:rPr lang="en-GB" sz="1200">
                          <a:effectLst/>
                        </a:rPr>
                        <a:t>402.94%</a:t>
                      </a:r>
                      <a:endParaRPr lang="en-GB" sz="1100">
                        <a:effectLst/>
                        <a:latin typeface="Garamond" panose="02020404030301010803" pitchFamily="18" charset="0"/>
                        <a:ea typeface="Calibri" panose="020F0502020204030204" pitchFamily="34" charset="0"/>
                        <a:cs typeface="Times New Roman (Body CS)"/>
                      </a:endParaRPr>
                    </a:p>
                  </a:txBody>
                  <a:tcPr marL="68580" marR="68580" marT="0" marB="0"/>
                </a:tc>
                <a:tc>
                  <a:txBody>
                    <a:bodyPr/>
                    <a:lstStyle/>
                    <a:p>
                      <a:pPr algn="l">
                        <a:spcAft>
                          <a:spcPts val="600"/>
                        </a:spcAft>
                      </a:pPr>
                      <a:r>
                        <a:rPr lang="en-GB" sz="1200">
                          <a:effectLst/>
                        </a:rPr>
                        <a:t>18.91%</a:t>
                      </a:r>
                      <a:endParaRPr lang="en-GB" sz="1100">
                        <a:effectLst/>
                        <a:latin typeface="Garamond" panose="02020404030301010803" pitchFamily="18" charset="0"/>
                        <a:ea typeface="Calibri" panose="020F0502020204030204" pitchFamily="34" charset="0"/>
                        <a:cs typeface="Times New Roman (Body CS)"/>
                      </a:endParaRPr>
                    </a:p>
                  </a:txBody>
                  <a:tcPr marL="68580" marR="68580" marT="0" marB="0"/>
                </a:tc>
                <a:tc>
                  <a:txBody>
                    <a:bodyPr/>
                    <a:lstStyle/>
                    <a:p>
                      <a:pPr algn="l">
                        <a:spcAft>
                          <a:spcPts val="600"/>
                        </a:spcAft>
                      </a:pPr>
                      <a:r>
                        <a:rPr lang="en-GB" sz="1200">
                          <a:effectLst/>
                        </a:rPr>
                        <a:t>1075.78%</a:t>
                      </a:r>
                      <a:endParaRPr lang="en-GB" sz="1100">
                        <a:effectLst/>
                        <a:latin typeface="Garamond" panose="02020404030301010803" pitchFamily="18" charset="0"/>
                        <a:ea typeface="Calibri" panose="020F0502020204030204" pitchFamily="34" charset="0"/>
                        <a:cs typeface="Times New Roman (Body CS)"/>
                      </a:endParaRPr>
                    </a:p>
                  </a:txBody>
                  <a:tcPr marL="68580" marR="68580" marT="0" marB="0"/>
                </a:tc>
                <a:tc>
                  <a:txBody>
                    <a:bodyPr/>
                    <a:lstStyle/>
                    <a:p>
                      <a:pPr algn="l">
                        <a:spcAft>
                          <a:spcPts val="600"/>
                        </a:spcAft>
                      </a:pPr>
                      <a:r>
                        <a:rPr lang="en-GB" sz="1200" dirty="0">
                          <a:effectLst/>
                        </a:rPr>
                        <a:t>1560.18%</a:t>
                      </a:r>
                      <a:endParaRPr lang="en-GB" sz="1100" dirty="0">
                        <a:effectLst/>
                        <a:latin typeface="Garamond" panose="02020404030301010803" pitchFamily="18" charset="0"/>
                        <a:ea typeface="Calibri" panose="020F0502020204030204" pitchFamily="34" charset="0"/>
                        <a:cs typeface="Times New Roman (Body CS)"/>
                      </a:endParaRPr>
                    </a:p>
                  </a:txBody>
                  <a:tcPr marL="68580" marR="68580" marT="0" marB="0"/>
                </a:tc>
                <a:extLst>
                  <a:ext uri="{0D108BD9-81ED-4DB2-BD59-A6C34878D82A}">
                    <a16:rowId xmlns:a16="http://schemas.microsoft.com/office/drawing/2014/main" val="843500234"/>
                  </a:ext>
                </a:extLst>
              </a:tr>
            </a:tbl>
          </a:graphicData>
        </a:graphic>
      </p:graphicFrame>
    </p:spTree>
    <p:extLst>
      <p:ext uri="{BB962C8B-B14F-4D97-AF65-F5344CB8AC3E}">
        <p14:creationId xmlns:p14="http://schemas.microsoft.com/office/powerpoint/2010/main" val="287526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73BDA-AF63-91E1-133E-D6F2CF063A35}"/>
              </a:ext>
            </a:extLst>
          </p:cNvPr>
          <p:cNvSpPr>
            <a:spLocks noGrp="1"/>
          </p:cNvSpPr>
          <p:nvPr>
            <p:ph type="title"/>
          </p:nvPr>
        </p:nvSpPr>
        <p:spPr/>
        <p:txBody>
          <a:bodyPr/>
          <a:lstStyle/>
          <a:p>
            <a:r>
              <a:rPr lang="en-GB" dirty="0"/>
              <a:t>Results 2021 - 2022</a:t>
            </a:r>
          </a:p>
        </p:txBody>
      </p:sp>
      <p:sp>
        <p:nvSpPr>
          <p:cNvPr id="3" name="Content Placeholder 2">
            <a:extLst>
              <a:ext uri="{FF2B5EF4-FFF2-40B4-BE49-F238E27FC236}">
                <a16:creationId xmlns:a16="http://schemas.microsoft.com/office/drawing/2014/main" id="{99C874E1-969E-BFC3-2107-2FC25097E9F9}"/>
              </a:ext>
            </a:extLst>
          </p:cNvPr>
          <p:cNvSpPr>
            <a:spLocks noGrp="1"/>
          </p:cNvSpPr>
          <p:nvPr>
            <p:ph idx="1"/>
          </p:nvPr>
        </p:nvSpPr>
        <p:spPr>
          <a:xfrm>
            <a:off x="6458673" y="2076450"/>
            <a:ext cx="4808884" cy="3714749"/>
          </a:xfrm>
        </p:spPr>
        <p:txBody>
          <a:bodyPr/>
          <a:lstStyle/>
          <a:p>
            <a:r>
              <a:rPr lang="en-GB" sz="2400" dirty="0">
                <a:effectLst/>
                <a:latin typeface="Garamond" panose="02020404030301010803" pitchFamily="18" charset="0"/>
                <a:ea typeface="Calibri" panose="020F0502020204030204" pitchFamily="34" charset="0"/>
                <a:cs typeface="Times New Roman (Body CS)"/>
              </a:rPr>
              <a:t>market crashed dramatically with over 50% losses on all assets tested</a:t>
            </a:r>
          </a:p>
          <a:p>
            <a:r>
              <a:rPr lang="en-GB" sz="2400" dirty="0">
                <a:effectLst/>
                <a:latin typeface="Garamond" panose="02020404030301010803" pitchFamily="18" charset="0"/>
                <a:ea typeface="Calibri" panose="020F0502020204030204" pitchFamily="34" charset="0"/>
                <a:cs typeface="Times New Roman (Body CS)"/>
              </a:rPr>
              <a:t>SVM again coming out on top with $68917 profit</a:t>
            </a:r>
          </a:p>
          <a:p>
            <a:r>
              <a:rPr lang="en-GB" sz="2400" dirty="0">
                <a:effectLst/>
                <a:latin typeface="Garamond" panose="02020404030301010803" pitchFamily="18" charset="0"/>
                <a:ea typeface="Calibri" panose="020F0502020204030204" pitchFamily="34" charset="0"/>
                <a:cs typeface="Times New Roman (Body CS)"/>
              </a:rPr>
              <a:t>RSI lost money ($63.71) but not as much as the hold profit</a:t>
            </a:r>
          </a:p>
        </p:txBody>
      </p:sp>
      <p:graphicFrame>
        <p:nvGraphicFramePr>
          <p:cNvPr id="5" name="Chart 4">
            <a:extLst>
              <a:ext uri="{FF2B5EF4-FFF2-40B4-BE49-F238E27FC236}">
                <a16:creationId xmlns:a16="http://schemas.microsoft.com/office/drawing/2014/main" id="{3D23762C-91DB-601A-18B1-8A5E827726DB}"/>
              </a:ext>
            </a:extLst>
          </p:cNvPr>
          <p:cNvGraphicFramePr/>
          <p:nvPr>
            <p:extLst>
              <p:ext uri="{D42A27DB-BD31-4B8C-83A1-F6EECF244321}">
                <p14:modId xmlns:p14="http://schemas.microsoft.com/office/powerpoint/2010/main" val="882861257"/>
              </p:ext>
            </p:extLst>
          </p:nvPr>
        </p:nvGraphicFramePr>
        <p:xfrm>
          <a:off x="216760" y="1662335"/>
          <a:ext cx="3877119" cy="2406165"/>
        </p:xfrm>
        <a:graphic>
          <a:graphicData uri="http://schemas.openxmlformats.org/drawingml/2006/chart">
            <c:chart xmlns:c="http://schemas.openxmlformats.org/drawingml/2006/chart" xmlns:r="http://schemas.openxmlformats.org/officeDocument/2006/relationships" r:id="rId3"/>
          </a:graphicData>
        </a:graphic>
      </p:graphicFrame>
      <p:pic>
        <p:nvPicPr>
          <p:cNvPr id="7" name="Picture 6">
            <a:extLst>
              <a:ext uri="{FF2B5EF4-FFF2-40B4-BE49-F238E27FC236}">
                <a16:creationId xmlns:a16="http://schemas.microsoft.com/office/drawing/2014/main" id="{B16B9A26-6C24-2049-EF3B-E243BF4577B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6761" y="4273026"/>
            <a:ext cx="3877120" cy="2328889"/>
          </a:xfrm>
          <a:prstGeom prst="rect">
            <a:avLst/>
          </a:prstGeom>
          <a:noFill/>
        </p:spPr>
      </p:pic>
      <p:graphicFrame>
        <p:nvGraphicFramePr>
          <p:cNvPr id="8" name="Table 7">
            <a:extLst>
              <a:ext uri="{FF2B5EF4-FFF2-40B4-BE49-F238E27FC236}">
                <a16:creationId xmlns:a16="http://schemas.microsoft.com/office/drawing/2014/main" id="{6C5D21D2-A83E-4F11-9EF8-D1BC04137ECB}"/>
              </a:ext>
            </a:extLst>
          </p:cNvPr>
          <p:cNvGraphicFramePr>
            <a:graphicFrameLocks noGrp="1"/>
          </p:cNvGraphicFramePr>
          <p:nvPr>
            <p:extLst>
              <p:ext uri="{D42A27DB-BD31-4B8C-83A1-F6EECF244321}">
                <p14:modId xmlns:p14="http://schemas.microsoft.com/office/powerpoint/2010/main" val="723175017"/>
              </p:ext>
            </p:extLst>
          </p:nvPr>
        </p:nvGraphicFramePr>
        <p:xfrm>
          <a:off x="5780429" y="5452109"/>
          <a:ext cx="5807075" cy="716280"/>
        </p:xfrm>
        <a:graphic>
          <a:graphicData uri="http://schemas.openxmlformats.org/drawingml/2006/table">
            <a:tbl>
              <a:tblPr firstRow="1" firstCol="1" bandRow="1">
                <a:tableStyleId>{5C22544A-7EE6-4342-B048-85BDC9FD1C3A}</a:tableStyleId>
              </a:tblPr>
              <a:tblGrid>
                <a:gridCol w="1334135">
                  <a:extLst>
                    <a:ext uri="{9D8B030D-6E8A-4147-A177-3AD203B41FA5}">
                      <a16:colId xmlns:a16="http://schemas.microsoft.com/office/drawing/2014/main" val="3616356636"/>
                    </a:ext>
                  </a:extLst>
                </a:gridCol>
                <a:gridCol w="842010">
                  <a:extLst>
                    <a:ext uri="{9D8B030D-6E8A-4147-A177-3AD203B41FA5}">
                      <a16:colId xmlns:a16="http://schemas.microsoft.com/office/drawing/2014/main" val="3057923041"/>
                    </a:ext>
                  </a:extLst>
                </a:gridCol>
                <a:gridCol w="838200">
                  <a:extLst>
                    <a:ext uri="{9D8B030D-6E8A-4147-A177-3AD203B41FA5}">
                      <a16:colId xmlns:a16="http://schemas.microsoft.com/office/drawing/2014/main" val="3319925556"/>
                    </a:ext>
                  </a:extLst>
                </a:gridCol>
                <a:gridCol w="956310">
                  <a:extLst>
                    <a:ext uri="{9D8B030D-6E8A-4147-A177-3AD203B41FA5}">
                      <a16:colId xmlns:a16="http://schemas.microsoft.com/office/drawing/2014/main" val="208173357"/>
                    </a:ext>
                  </a:extLst>
                </a:gridCol>
                <a:gridCol w="956945">
                  <a:extLst>
                    <a:ext uri="{9D8B030D-6E8A-4147-A177-3AD203B41FA5}">
                      <a16:colId xmlns:a16="http://schemas.microsoft.com/office/drawing/2014/main" val="316509309"/>
                    </a:ext>
                  </a:extLst>
                </a:gridCol>
                <a:gridCol w="879475">
                  <a:extLst>
                    <a:ext uri="{9D8B030D-6E8A-4147-A177-3AD203B41FA5}">
                      <a16:colId xmlns:a16="http://schemas.microsoft.com/office/drawing/2014/main" val="3526422015"/>
                    </a:ext>
                  </a:extLst>
                </a:gridCol>
              </a:tblGrid>
              <a:tr h="0">
                <a:tc>
                  <a:txBody>
                    <a:bodyPr/>
                    <a:lstStyle/>
                    <a:p>
                      <a:pPr algn="l">
                        <a:spcAft>
                          <a:spcPts val="600"/>
                        </a:spcAft>
                      </a:pPr>
                      <a:r>
                        <a:rPr lang="en-GB" sz="1100" dirty="0">
                          <a:effectLst/>
                          <a:latin typeface="Garamond" panose="02020404030301010803" pitchFamily="18" charset="0"/>
                          <a:ea typeface="Calibri" panose="020F0502020204030204" pitchFamily="34" charset="0"/>
                          <a:cs typeface="Times New Roman (Body CS)"/>
                        </a:rPr>
                        <a:t>Profits</a:t>
                      </a:r>
                    </a:p>
                  </a:txBody>
                  <a:tcPr marL="68580" marR="68580" marT="0" marB="0"/>
                </a:tc>
                <a:tc>
                  <a:txBody>
                    <a:bodyPr/>
                    <a:lstStyle/>
                    <a:p>
                      <a:pPr algn="l">
                        <a:spcAft>
                          <a:spcPts val="600"/>
                        </a:spcAft>
                      </a:pPr>
                      <a:r>
                        <a:rPr lang="en-GB" sz="1100" dirty="0">
                          <a:effectLst/>
                          <a:latin typeface="Garamond" panose="02020404030301010803" pitchFamily="18" charset="0"/>
                          <a:ea typeface="Calibri" panose="020F0502020204030204" pitchFamily="34" charset="0"/>
                          <a:cs typeface="Times New Roman (Body CS)"/>
                        </a:rPr>
                        <a:t>Bitcoin</a:t>
                      </a:r>
                    </a:p>
                  </a:txBody>
                  <a:tcPr marL="68580" marR="68580" marT="0" marB="0"/>
                </a:tc>
                <a:tc>
                  <a:txBody>
                    <a:bodyPr/>
                    <a:lstStyle/>
                    <a:p>
                      <a:pPr algn="l">
                        <a:spcAft>
                          <a:spcPts val="600"/>
                        </a:spcAft>
                      </a:pPr>
                      <a:r>
                        <a:rPr lang="en-GB" sz="1100" dirty="0">
                          <a:effectLst/>
                          <a:latin typeface="Garamond" panose="02020404030301010803" pitchFamily="18" charset="0"/>
                          <a:ea typeface="Calibri" panose="020F0502020204030204" pitchFamily="34" charset="0"/>
                          <a:cs typeface="Times New Roman (Body CS)"/>
                        </a:rPr>
                        <a:t>Ethereum</a:t>
                      </a:r>
                    </a:p>
                  </a:txBody>
                  <a:tcPr marL="68580" marR="68580" marT="0" marB="0"/>
                </a:tc>
                <a:tc>
                  <a:txBody>
                    <a:bodyPr/>
                    <a:lstStyle/>
                    <a:p>
                      <a:pPr algn="l">
                        <a:spcAft>
                          <a:spcPts val="600"/>
                        </a:spcAft>
                      </a:pPr>
                      <a:r>
                        <a:rPr lang="en-GB" sz="1100" dirty="0">
                          <a:effectLst/>
                          <a:latin typeface="Garamond" panose="02020404030301010803" pitchFamily="18" charset="0"/>
                          <a:ea typeface="Calibri" panose="020F0502020204030204" pitchFamily="34" charset="0"/>
                          <a:cs typeface="Times New Roman (Body CS)"/>
                        </a:rPr>
                        <a:t>Litecoin</a:t>
                      </a:r>
                    </a:p>
                  </a:txBody>
                  <a:tcPr marL="68580" marR="68580" marT="0" marB="0"/>
                </a:tc>
                <a:tc>
                  <a:txBody>
                    <a:bodyPr/>
                    <a:lstStyle/>
                    <a:p>
                      <a:pPr algn="l">
                        <a:spcAft>
                          <a:spcPts val="600"/>
                        </a:spcAft>
                      </a:pPr>
                      <a:r>
                        <a:rPr lang="en-GB" sz="1100" dirty="0">
                          <a:effectLst/>
                          <a:latin typeface="Garamond" panose="02020404030301010803" pitchFamily="18" charset="0"/>
                          <a:ea typeface="Calibri" panose="020F0502020204030204" pitchFamily="34" charset="0"/>
                          <a:cs typeface="Times New Roman (Body CS)"/>
                        </a:rPr>
                        <a:t>LoopRing</a:t>
                      </a:r>
                    </a:p>
                  </a:txBody>
                  <a:tcPr marL="68580" marR="68580" marT="0" marB="0"/>
                </a:tc>
                <a:tc>
                  <a:txBody>
                    <a:bodyPr/>
                    <a:lstStyle/>
                    <a:p>
                      <a:pPr algn="l">
                        <a:spcAft>
                          <a:spcPts val="600"/>
                        </a:spcAft>
                      </a:pPr>
                      <a:r>
                        <a:rPr lang="en-GB" sz="1100" dirty="0">
                          <a:effectLst/>
                          <a:latin typeface="Garamond" panose="02020404030301010803" pitchFamily="18" charset="0"/>
                          <a:ea typeface="Calibri" panose="020F0502020204030204" pitchFamily="34" charset="0"/>
                          <a:cs typeface="Times New Roman (Body CS)"/>
                        </a:rPr>
                        <a:t>Total</a:t>
                      </a:r>
                    </a:p>
                  </a:txBody>
                  <a:tcPr marL="68580" marR="68580" marT="0" marB="0"/>
                </a:tc>
                <a:extLst>
                  <a:ext uri="{0D108BD9-81ED-4DB2-BD59-A6C34878D82A}">
                    <a16:rowId xmlns:a16="http://schemas.microsoft.com/office/drawing/2014/main" val="1088761814"/>
                  </a:ext>
                </a:extLst>
              </a:tr>
              <a:tr h="0">
                <a:tc>
                  <a:txBody>
                    <a:bodyPr/>
                    <a:lstStyle/>
                    <a:p>
                      <a:pPr algn="l">
                        <a:spcAft>
                          <a:spcPts val="600"/>
                        </a:spcAft>
                      </a:pPr>
                      <a:r>
                        <a:rPr lang="en-GB" sz="1200" dirty="0">
                          <a:effectLst/>
                        </a:rPr>
                        <a:t>Hold profit</a:t>
                      </a:r>
                      <a:endParaRPr lang="en-GB" sz="1100" dirty="0">
                        <a:effectLst/>
                        <a:latin typeface="Garamond" panose="02020404030301010803" pitchFamily="18" charset="0"/>
                        <a:ea typeface="Calibri" panose="020F0502020204030204" pitchFamily="34" charset="0"/>
                        <a:cs typeface="Times New Roman (Body CS)"/>
                      </a:endParaRPr>
                    </a:p>
                  </a:txBody>
                  <a:tcPr marL="68580" marR="68580" marT="0" marB="0"/>
                </a:tc>
                <a:tc>
                  <a:txBody>
                    <a:bodyPr/>
                    <a:lstStyle/>
                    <a:p>
                      <a:pPr algn="l">
                        <a:spcAft>
                          <a:spcPts val="600"/>
                        </a:spcAft>
                      </a:pPr>
                      <a:r>
                        <a:rPr lang="en-GB" sz="1200">
                          <a:effectLst/>
                        </a:rPr>
                        <a:t>$ -290.63</a:t>
                      </a:r>
                      <a:endParaRPr lang="en-GB" sz="1100">
                        <a:effectLst/>
                        <a:latin typeface="Garamond" panose="02020404030301010803" pitchFamily="18" charset="0"/>
                        <a:ea typeface="Calibri" panose="020F0502020204030204" pitchFamily="34" charset="0"/>
                        <a:cs typeface="Times New Roman (Body CS)"/>
                      </a:endParaRPr>
                    </a:p>
                  </a:txBody>
                  <a:tcPr marL="68580" marR="68580" marT="0" marB="0"/>
                </a:tc>
                <a:tc>
                  <a:txBody>
                    <a:bodyPr/>
                    <a:lstStyle/>
                    <a:p>
                      <a:pPr algn="l">
                        <a:spcAft>
                          <a:spcPts val="600"/>
                        </a:spcAft>
                      </a:pPr>
                      <a:r>
                        <a:rPr lang="en-GB" sz="1200">
                          <a:effectLst/>
                        </a:rPr>
                        <a:t>$ -258.69</a:t>
                      </a:r>
                      <a:endParaRPr lang="en-GB" sz="1100">
                        <a:effectLst/>
                        <a:latin typeface="Garamond" panose="02020404030301010803" pitchFamily="18" charset="0"/>
                        <a:ea typeface="Calibri" panose="020F0502020204030204" pitchFamily="34" charset="0"/>
                        <a:cs typeface="Times New Roman (Body CS)"/>
                      </a:endParaRPr>
                    </a:p>
                  </a:txBody>
                  <a:tcPr marL="68580" marR="68580" marT="0" marB="0"/>
                </a:tc>
                <a:tc>
                  <a:txBody>
                    <a:bodyPr/>
                    <a:lstStyle/>
                    <a:p>
                      <a:pPr algn="l">
                        <a:spcAft>
                          <a:spcPts val="600"/>
                        </a:spcAft>
                      </a:pPr>
                      <a:r>
                        <a:rPr lang="en-GB" sz="1200">
                          <a:effectLst/>
                        </a:rPr>
                        <a:t>$ -284.93</a:t>
                      </a:r>
                      <a:endParaRPr lang="en-GB" sz="1100">
                        <a:effectLst/>
                        <a:latin typeface="Garamond" panose="02020404030301010803" pitchFamily="18" charset="0"/>
                        <a:ea typeface="Calibri" panose="020F0502020204030204" pitchFamily="34" charset="0"/>
                        <a:cs typeface="Times New Roman (Body CS)"/>
                      </a:endParaRPr>
                    </a:p>
                  </a:txBody>
                  <a:tcPr marL="68580" marR="68580" marT="0" marB="0"/>
                </a:tc>
                <a:tc>
                  <a:txBody>
                    <a:bodyPr/>
                    <a:lstStyle/>
                    <a:p>
                      <a:pPr algn="l">
                        <a:spcAft>
                          <a:spcPts val="600"/>
                        </a:spcAft>
                      </a:pPr>
                      <a:r>
                        <a:rPr lang="en-GB" sz="1200">
                          <a:effectLst/>
                        </a:rPr>
                        <a:t>$ -379.85</a:t>
                      </a:r>
                      <a:endParaRPr lang="en-GB" sz="1100">
                        <a:effectLst/>
                        <a:latin typeface="Garamond" panose="02020404030301010803" pitchFamily="18" charset="0"/>
                        <a:ea typeface="Calibri" panose="020F0502020204030204" pitchFamily="34" charset="0"/>
                        <a:cs typeface="Times New Roman (Body CS)"/>
                      </a:endParaRPr>
                    </a:p>
                  </a:txBody>
                  <a:tcPr marL="68580" marR="68580" marT="0" marB="0"/>
                </a:tc>
                <a:tc>
                  <a:txBody>
                    <a:bodyPr/>
                    <a:lstStyle/>
                    <a:p>
                      <a:pPr algn="l">
                        <a:spcAft>
                          <a:spcPts val="600"/>
                        </a:spcAft>
                      </a:pPr>
                      <a:r>
                        <a:rPr lang="en-GB" sz="1200">
                          <a:effectLst/>
                        </a:rPr>
                        <a:t>$-1214.10</a:t>
                      </a:r>
                      <a:endParaRPr lang="en-GB" sz="1100">
                        <a:effectLst/>
                        <a:latin typeface="Garamond" panose="02020404030301010803" pitchFamily="18" charset="0"/>
                        <a:ea typeface="Calibri" panose="020F0502020204030204" pitchFamily="34" charset="0"/>
                        <a:cs typeface="Times New Roman (Body CS)"/>
                      </a:endParaRPr>
                    </a:p>
                  </a:txBody>
                  <a:tcPr marL="68580" marR="68580" marT="0" marB="0"/>
                </a:tc>
                <a:extLst>
                  <a:ext uri="{0D108BD9-81ED-4DB2-BD59-A6C34878D82A}">
                    <a16:rowId xmlns:a16="http://schemas.microsoft.com/office/drawing/2014/main" val="955893859"/>
                  </a:ext>
                </a:extLst>
              </a:tr>
              <a:tr h="0">
                <a:tc>
                  <a:txBody>
                    <a:bodyPr/>
                    <a:lstStyle/>
                    <a:p>
                      <a:pPr algn="l">
                        <a:spcAft>
                          <a:spcPts val="600"/>
                        </a:spcAft>
                      </a:pPr>
                      <a:r>
                        <a:rPr lang="en-GB" sz="1200">
                          <a:effectLst/>
                        </a:rPr>
                        <a:t>Hold percentage profit</a:t>
                      </a:r>
                      <a:endParaRPr lang="en-GB" sz="1100">
                        <a:effectLst/>
                        <a:latin typeface="Garamond" panose="02020404030301010803" pitchFamily="18" charset="0"/>
                        <a:ea typeface="Calibri" panose="020F0502020204030204" pitchFamily="34" charset="0"/>
                        <a:cs typeface="Times New Roman (Body CS)"/>
                      </a:endParaRPr>
                    </a:p>
                  </a:txBody>
                  <a:tcPr marL="68580" marR="68580" marT="0" marB="0"/>
                </a:tc>
                <a:tc>
                  <a:txBody>
                    <a:bodyPr/>
                    <a:lstStyle/>
                    <a:p>
                      <a:pPr algn="l">
                        <a:spcAft>
                          <a:spcPts val="600"/>
                        </a:spcAft>
                      </a:pPr>
                      <a:r>
                        <a:rPr lang="en-GB" sz="1200" dirty="0">
                          <a:effectLst/>
                        </a:rPr>
                        <a:t>-58.13%</a:t>
                      </a:r>
                      <a:endParaRPr lang="en-GB" sz="1100" dirty="0">
                        <a:effectLst/>
                        <a:latin typeface="Garamond" panose="02020404030301010803" pitchFamily="18" charset="0"/>
                        <a:ea typeface="Calibri" panose="020F0502020204030204" pitchFamily="34" charset="0"/>
                        <a:cs typeface="Times New Roman (Body CS)"/>
                      </a:endParaRPr>
                    </a:p>
                  </a:txBody>
                  <a:tcPr marL="68580" marR="68580" marT="0" marB="0"/>
                </a:tc>
                <a:tc>
                  <a:txBody>
                    <a:bodyPr/>
                    <a:lstStyle/>
                    <a:p>
                      <a:pPr algn="l">
                        <a:spcAft>
                          <a:spcPts val="600"/>
                        </a:spcAft>
                      </a:pPr>
                      <a:r>
                        <a:rPr lang="en-GB" sz="1200">
                          <a:effectLst/>
                        </a:rPr>
                        <a:t>-51.74%</a:t>
                      </a:r>
                      <a:endParaRPr lang="en-GB" sz="1100">
                        <a:effectLst/>
                        <a:latin typeface="Garamond" panose="02020404030301010803" pitchFamily="18" charset="0"/>
                        <a:ea typeface="Calibri" panose="020F0502020204030204" pitchFamily="34" charset="0"/>
                        <a:cs typeface="Times New Roman (Body CS)"/>
                      </a:endParaRPr>
                    </a:p>
                  </a:txBody>
                  <a:tcPr marL="68580" marR="68580" marT="0" marB="0"/>
                </a:tc>
                <a:tc>
                  <a:txBody>
                    <a:bodyPr/>
                    <a:lstStyle/>
                    <a:p>
                      <a:pPr algn="l">
                        <a:spcAft>
                          <a:spcPts val="600"/>
                        </a:spcAft>
                      </a:pPr>
                      <a:r>
                        <a:rPr lang="en-GB" sz="1200">
                          <a:effectLst/>
                        </a:rPr>
                        <a:t>-56.99%</a:t>
                      </a:r>
                      <a:endParaRPr lang="en-GB" sz="1100">
                        <a:effectLst/>
                        <a:latin typeface="Garamond" panose="02020404030301010803" pitchFamily="18" charset="0"/>
                        <a:ea typeface="Calibri" panose="020F0502020204030204" pitchFamily="34" charset="0"/>
                        <a:cs typeface="Times New Roman (Body CS)"/>
                      </a:endParaRPr>
                    </a:p>
                  </a:txBody>
                  <a:tcPr marL="68580" marR="68580" marT="0" marB="0"/>
                </a:tc>
                <a:tc>
                  <a:txBody>
                    <a:bodyPr/>
                    <a:lstStyle/>
                    <a:p>
                      <a:pPr algn="l">
                        <a:spcAft>
                          <a:spcPts val="600"/>
                        </a:spcAft>
                      </a:pPr>
                      <a:r>
                        <a:rPr lang="en-GB" sz="1200">
                          <a:effectLst/>
                        </a:rPr>
                        <a:t>-75.97%</a:t>
                      </a:r>
                      <a:endParaRPr lang="en-GB" sz="1100">
                        <a:effectLst/>
                        <a:latin typeface="Garamond" panose="02020404030301010803" pitchFamily="18" charset="0"/>
                        <a:ea typeface="Calibri" panose="020F0502020204030204" pitchFamily="34" charset="0"/>
                        <a:cs typeface="Times New Roman (Body CS)"/>
                      </a:endParaRPr>
                    </a:p>
                  </a:txBody>
                  <a:tcPr marL="68580" marR="68580" marT="0" marB="0"/>
                </a:tc>
                <a:tc>
                  <a:txBody>
                    <a:bodyPr/>
                    <a:lstStyle/>
                    <a:p>
                      <a:pPr algn="l">
                        <a:spcAft>
                          <a:spcPts val="600"/>
                        </a:spcAft>
                      </a:pPr>
                      <a:r>
                        <a:rPr lang="en-GB" sz="1200" dirty="0">
                          <a:effectLst/>
                        </a:rPr>
                        <a:t>-242.83%</a:t>
                      </a:r>
                      <a:endParaRPr lang="en-GB" sz="1100" dirty="0">
                        <a:effectLst/>
                        <a:latin typeface="Garamond" panose="02020404030301010803" pitchFamily="18" charset="0"/>
                        <a:ea typeface="Calibri" panose="020F0502020204030204" pitchFamily="34" charset="0"/>
                        <a:cs typeface="Times New Roman (Body CS)"/>
                      </a:endParaRPr>
                    </a:p>
                  </a:txBody>
                  <a:tcPr marL="68580" marR="68580" marT="0" marB="0"/>
                </a:tc>
                <a:extLst>
                  <a:ext uri="{0D108BD9-81ED-4DB2-BD59-A6C34878D82A}">
                    <a16:rowId xmlns:a16="http://schemas.microsoft.com/office/drawing/2014/main" val="3343013703"/>
                  </a:ext>
                </a:extLst>
              </a:tr>
            </a:tbl>
          </a:graphicData>
        </a:graphic>
      </p:graphicFrame>
    </p:spTree>
    <p:extLst>
      <p:ext uri="{BB962C8B-B14F-4D97-AF65-F5344CB8AC3E}">
        <p14:creationId xmlns:p14="http://schemas.microsoft.com/office/powerpoint/2010/main" val="237633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50446-31A7-420A-EEC3-24A6F3112C41}"/>
              </a:ext>
            </a:extLst>
          </p:cNvPr>
          <p:cNvSpPr>
            <a:spLocks noGrp="1"/>
          </p:cNvSpPr>
          <p:nvPr>
            <p:ph type="title"/>
          </p:nvPr>
        </p:nvSpPr>
        <p:spPr/>
        <p:txBody>
          <a:bodyPr/>
          <a:lstStyle/>
          <a:p>
            <a:r>
              <a:rPr lang="en-GB" dirty="0"/>
              <a:t>Results Live </a:t>
            </a:r>
          </a:p>
        </p:txBody>
      </p:sp>
      <p:sp>
        <p:nvSpPr>
          <p:cNvPr id="3" name="Content Placeholder 2">
            <a:extLst>
              <a:ext uri="{FF2B5EF4-FFF2-40B4-BE49-F238E27FC236}">
                <a16:creationId xmlns:a16="http://schemas.microsoft.com/office/drawing/2014/main" id="{3FB06424-F545-2E49-E4D7-2BC5A60E1952}"/>
              </a:ext>
            </a:extLst>
          </p:cNvPr>
          <p:cNvSpPr>
            <a:spLocks noGrp="1"/>
          </p:cNvSpPr>
          <p:nvPr>
            <p:ph idx="1"/>
          </p:nvPr>
        </p:nvSpPr>
        <p:spPr>
          <a:xfrm>
            <a:off x="6279266" y="2076450"/>
            <a:ext cx="4988291" cy="3714749"/>
          </a:xfrm>
        </p:spPr>
        <p:txBody>
          <a:bodyPr/>
          <a:lstStyle/>
          <a:p>
            <a:r>
              <a:rPr lang="en-GB" sz="1800" dirty="0">
                <a:effectLst/>
                <a:latin typeface="Garamond" panose="02020404030301010803" pitchFamily="18" charset="0"/>
                <a:ea typeface="Calibri" panose="020F0502020204030204" pitchFamily="34" charset="0"/>
                <a:cs typeface="Times New Roman (Body CS)"/>
              </a:rPr>
              <a:t>Currently, the market is the lowest it has been since 2020</a:t>
            </a:r>
          </a:p>
          <a:p>
            <a:r>
              <a:rPr lang="en-GB" sz="1800" dirty="0">
                <a:effectLst/>
                <a:latin typeface="Garamond" panose="02020404030301010803" pitchFamily="18" charset="0"/>
                <a:ea typeface="Calibri" panose="020F0502020204030204" pitchFamily="34" charset="0"/>
                <a:cs typeface="Times New Roman (Body CS)"/>
              </a:rPr>
              <a:t>The majority of bots managed to make profit on almost all of the assets</a:t>
            </a:r>
          </a:p>
          <a:p>
            <a:r>
              <a:rPr lang="en-GB" sz="1800" dirty="0">
                <a:effectLst/>
                <a:latin typeface="Garamond" panose="02020404030301010803" pitchFamily="18" charset="0"/>
                <a:ea typeface="Calibri" panose="020F0502020204030204" pitchFamily="34" charset="0"/>
                <a:cs typeface="Times New Roman (Body CS)"/>
              </a:rPr>
              <a:t>Hold profit lost over 10% on LoopRing </a:t>
            </a:r>
          </a:p>
          <a:p>
            <a:r>
              <a:rPr lang="en-GB" sz="1800" dirty="0">
                <a:effectLst/>
                <a:latin typeface="Garamond" panose="02020404030301010803" pitchFamily="18" charset="0"/>
                <a:ea typeface="Calibri" panose="020F0502020204030204" pitchFamily="34" charset="0"/>
                <a:cs typeface="Times New Roman (Body CS)"/>
              </a:rPr>
              <a:t>Same pattern as previous tests</a:t>
            </a:r>
          </a:p>
          <a:p>
            <a:r>
              <a:rPr lang="en-GB" sz="1800" dirty="0">
                <a:effectLst/>
                <a:latin typeface="Garamond" panose="02020404030301010803" pitchFamily="18" charset="0"/>
                <a:ea typeface="Calibri" panose="020F0502020204030204" pitchFamily="34" charset="0"/>
                <a:cs typeface="Times New Roman (Body CS)"/>
              </a:rPr>
              <a:t>RSI lost more than the total hold profit</a:t>
            </a:r>
          </a:p>
        </p:txBody>
      </p:sp>
      <p:graphicFrame>
        <p:nvGraphicFramePr>
          <p:cNvPr id="4" name="Chart 3">
            <a:extLst>
              <a:ext uri="{FF2B5EF4-FFF2-40B4-BE49-F238E27FC236}">
                <a16:creationId xmlns:a16="http://schemas.microsoft.com/office/drawing/2014/main" id="{B41F4900-7159-51A4-61B6-D3646E8786FD}"/>
              </a:ext>
            </a:extLst>
          </p:cNvPr>
          <p:cNvGraphicFramePr/>
          <p:nvPr>
            <p:extLst>
              <p:ext uri="{D42A27DB-BD31-4B8C-83A1-F6EECF244321}">
                <p14:modId xmlns:p14="http://schemas.microsoft.com/office/powerpoint/2010/main" val="2448926759"/>
              </p:ext>
            </p:extLst>
          </p:nvPr>
        </p:nvGraphicFramePr>
        <p:xfrm>
          <a:off x="238986" y="1558700"/>
          <a:ext cx="3114040" cy="205549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D8CDCA04-14B4-579A-C8DF-1B5F27F7CFD3}"/>
              </a:ext>
            </a:extLst>
          </p:cNvPr>
          <p:cNvGraphicFramePr/>
          <p:nvPr>
            <p:extLst>
              <p:ext uri="{D42A27DB-BD31-4B8C-83A1-F6EECF244321}">
                <p14:modId xmlns:p14="http://schemas.microsoft.com/office/powerpoint/2010/main" val="1485556864"/>
              </p:ext>
            </p:extLst>
          </p:nvPr>
        </p:nvGraphicFramePr>
        <p:xfrm>
          <a:off x="238986" y="3933824"/>
          <a:ext cx="3451860" cy="241065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461602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{4A7FA8DD-0C66-4995-8E7E-D386008E4954}tf55705232_win32</Template>
  <TotalTime>141</TotalTime>
  <Words>1651</Words>
  <Application>Microsoft Office PowerPoint</Application>
  <PresentationFormat>Widescreen</PresentationFormat>
  <Paragraphs>170</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Garamond</vt:lpstr>
      <vt:lpstr>Goudy Old Style</vt:lpstr>
      <vt:lpstr>Wingdings 2</vt:lpstr>
      <vt:lpstr>SlateVTI</vt:lpstr>
      <vt:lpstr>COMP4026 – Presentation</vt:lpstr>
      <vt:lpstr>Project Overview</vt:lpstr>
      <vt:lpstr>Machine Learning methods used</vt:lpstr>
      <vt:lpstr>Mathematical Techniques Used</vt:lpstr>
      <vt:lpstr>Tests Carried Out</vt:lpstr>
      <vt:lpstr>Live Demo</vt:lpstr>
      <vt:lpstr>Results 2018 – 2021 </vt:lpstr>
      <vt:lpstr>Results 2021 - 2022</vt:lpstr>
      <vt:lpstr>Results Live </vt:lpstr>
      <vt:lpstr>Conclusions/Future Work</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COMP4026 – Presentation</dc:title>
  <dc:creator>Reece .</dc:creator>
  <cp:lastModifiedBy>Reece .</cp:lastModifiedBy>
  <cp:revision>21</cp:revision>
  <dcterms:created xsi:type="dcterms:W3CDTF">2022-08-25T11:09:05Z</dcterms:created>
  <dcterms:modified xsi:type="dcterms:W3CDTF">2022-09-02T10:46:25Z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