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37" r:id="rId4"/>
    <p:sldId id="357" r:id="rId6"/>
    <p:sldId id="438" r:id="rId7"/>
    <p:sldId id="439" r:id="rId8"/>
    <p:sldId id="440" r:id="rId9"/>
    <p:sldId id="424" r:id="rId10"/>
    <p:sldId id="441" r:id="rId11"/>
    <p:sldId id="443" r:id="rId12"/>
    <p:sldId id="427" r:id="rId13"/>
    <p:sldId id="428" r:id="rId14"/>
    <p:sldId id="429" r:id="rId15"/>
    <p:sldId id="430" r:id="rId16"/>
    <p:sldId id="444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9BC"/>
    <a:srgbClr val="FFF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-504" y="-174"/>
      </p:cViewPr>
      <p:guideLst>
        <p:guide orient="horz" pos="1790"/>
        <p:guide pos="29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4A8F-61A0-48D2-956E-14FBF6EE2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4A8F-61A0-48D2-956E-14FBF6EE24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cover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495" y="1036320"/>
            <a:ext cx="6198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sym typeface="+mn-ea"/>
              </a:rPr>
              <a:t>深度神经网络五子棋引擎中的</a:t>
            </a:r>
            <a:r>
              <a:rPr lang="zh-CN" altLang="en-US" sz="4000">
                <a:solidFill>
                  <a:srgbClr val="C00000"/>
                </a:solidFill>
                <a:sym typeface="+mn-ea"/>
              </a:rPr>
              <a:t>python代码</a:t>
            </a:r>
            <a:r>
              <a:rPr lang="zh-CN" altLang="en-US" sz="4000">
                <a:solidFill>
                  <a:schemeClr val="bg1"/>
                </a:solidFill>
                <a:sym typeface="+mn-ea"/>
              </a:rPr>
              <a:t>说明</a:t>
            </a:r>
            <a:endParaRPr lang="zh-CN" altLang="en-US" sz="4000" b="1" dirty="0" smtClean="0">
              <a:ln w="9525">
                <a:solidFill>
                  <a:schemeClr val="bg1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547664" y="2396793"/>
            <a:ext cx="604867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后端训练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0085" y="430530"/>
            <a:ext cx="5147945" cy="3803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深度学习模型</a:t>
            </a:r>
            <a:r>
              <a:rPr lang="zh-CN" altLang="en-US" kern="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网络结构：</a:t>
            </a:r>
            <a:endParaRPr lang="zh-CN" altLang="en-US" kern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lt"/>
            </a:endParaRPr>
          </a:p>
          <a:p>
            <a:pPr marL="342900" indent="0" algn="l" fontAlgn="auto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首先是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层公共的卷积神经网络层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接着分为两部分，分别输出走子概率和局面评估值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输出走子概率部分：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先经过一个卷积神经网络层，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再经过一个全连接层，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最后输出走子概率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输出局面评估值部分：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先经过一个卷积神经网络层，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再经过两个全连接层，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342900" indent="0" algn="l" fontAlgn="auto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最后输出局面评估值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90000"/>
              </a:lnSpc>
            </a:pP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546735"/>
            <a:ext cx="2799715" cy="431863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45358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深度神经网络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546735"/>
            <a:ext cx="2799715" cy="4318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85" y="546735"/>
            <a:ext cx="5603875" cy="43192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904615" y="1235710"/>
            <a:ext cx="616585" cy="2159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5363845" y="2283460"/>
            <a:ext cx="11518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072255" y="3479800"/>
            <a:ext cx="11518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072255" y="4336415"/>
            <a:ext cx="11518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20085" y="462280"/>
            <a:ext cx="1928495" cy="30797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0085" y="546735"/>
            <a:ext cx="5613400" cy="431863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网络定义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546735"/>
            <a:ext cx="2799715" cy="431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3675" y="854075"/>
            <a:ext cx="720090" cy="2159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731635" y="3075305"/>
            <a:ext cx="1080135" cy="216535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03675" y="3291840"/>
            <a:ext cx="371475" cy="153670"/>
          </a:xfrm>
          <a:prstGeom prst="round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003675" y="4551045"/>
            <a:ext cx="371475" cy="153670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37680" y="4334510"/>
            <a:ext cx="1080135" cy="216535"/>
          </a:xfrm>
          <a:prstGeom prst="round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084830" y="546735"/>
            <a:ext cx="3240405" cy="2241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0085" y="546735"/>
            <a:ext cx="5603240" cy="4318635"/>
          </a:xfrm>
          <a:prstGeom prst="rect">
            <a:avLst/>
          </a:prstGeom>
        </p:spPr>
      </p:pic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---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网络训练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" y="546735"/>
            <a:ext cx="2799715" cy="43186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03675" y="854075"/>
            <a:ext cx="1143000" cy="152400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054600" y="1675765"/>
            <a:ext cx="6483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33850" y="2225675"/>
            <a:ext cx="64833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2095" y="2501265"/>
            <a:ext cx="64833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247515" y="3579495"/>
            <a:ext cx="1764030" cy="114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003800" y="4011930"/>
            <a:ext cx="4318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579745" y="2355215"/>
            <a:ext cx="100838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075430" y="2642235"/>
            <a:ext cx="64833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03675" y="3865880"/>
            <a:ext cx="927735" cy="1905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03675" y="4299585"/>
            <a:ext cx="1287780" cy="6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895215" y="1823720"/>
            <a:ext cx="6483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75430" y="3183255"/>
            <a:ext cx="64833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75430" y="3327400"/>
            <a:ext cx="1872615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20085" y="472440"/>
            <a:ext cx="3240405" cy="2241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整体流程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-214748260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588645"/>
            <a:ext cx="5703570" cy="2928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/>
          <p:cNvSpPr/>
          <p:nvPr/>
        </p:nvSpPr>
        <p:spPr>
          <a:xfrm>
            <a:off x="421005" y="648970"/>
            <a:ext cx="1054735" cy="28079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4"/>
          </p:cNvCxnSpPr>
          <p:nvPr/>
        </p:nvCxnSpPr>
        <p:spPr>
          <a:xfrm>
            <a:off x="948690" y="3456940"/>
            <a:ext cx="0" cy="288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0370" y="3723640"/>
            <a:ext cx="1794510" cy="306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400" b="1"/>
              <a:t>带禁手五子棋客户端</a:t>
            </a:r>
            <a:endParaRPr lang="zh-CN" altLang="en-US" sz="1400" b="1"/>
          </a:p>
        </p:txBody>
      </p:sp>
      <p:sp>
        <p:nvSpPr>
          <p:cNvPr id="7" name="椭圆 6"/>
          <p:cNvSpPr/>
          <p:nvPr/>
        </p:nvSpPr>
        <p:spPr>
          <a:xfrm>
            <a:off x="1980565" y="695960"/>
            <a:ext cx="2118360" cy="2738755"/>
          </a:xfrm>
          <a:prstGeom prst="ellipse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4"/>
            <a:endCxn id="9" idx="0"/>
          </p:cNvCxnSpPr>
          <p:nvPr/>
        </p:nvCxnSpPr>
        <p:spPr>
          <a:xfrm>
            <a:off x="3039745" y="3434715"/>
            <a:ext cx="0" cy="66929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240790" y="4104005"/>
            <a:ext cx="3597910" cy="73723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1400" b="1"/>
              <a:t>可执行五子棋引擎文件</a:t>
            </a:r>
            <a:endParaRPr lang="zh-CN" altLang="en-US" sz="1400" b="1"/>
          </a:p>
          <a:p>
            <a:pPr algn="ctr"/>
            <a:r>
              <a:rPr lang="zh-CN" altLang="en-US" sz="1400"/>
              <a:t>已封装为</a:t>
            </a:r>
            <a:r>
              <a:rPr lang="en-US" altLang="zh-CN" sz="1400"/>
              <a:t>exe</a:t>
            </a:r>
            <a:r>
              <a:rPr lang="zh-CN" altLang="en-US" sz="1400"/>
              <a:t>文件，无需修改</a:t>
            </a:r>
            <a:endParaRPr lang="zh-CN" altLang="en-US" sz="1400"/>
          </a:p>
          <a:p>
            <a:pPr algn="ctr"/>
            <a:r>
              <a:rPr lang="en-US" altLang="zh-CN" sz="1400"/>
              <a:t>(AlphaZero\exe\exe01\pbrain-alphazero01.exe)</a:t>
            </a:r>
            <a:endParaRPr lang="en-US" altLang="zh-CN" sz="1400"/>
          </a:p>
        </p:txBody>
      </p:sp>
      <p:sp>
        <p:nvSpPr>
          <p:cNvPr id="10" name="椭圆 9"/>
          <p:cNvSpPr/>
          <p:nvPr/>
        </p:nvSpPr>
        <p:spPr>
          <a:xfrm>
            <a:off x="4353560" y="936625"/>
            <a:ext cx="1378585" cy="2498090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7" idx="2"/>
          </p:cNvCxnSpPr>
          <p:nvPr/>
        </p:nvCxnSpPr>
        <p:spPr>
          <a:xfrm flipV="1">
            <a:off x="1475740" y="2065655"/>
            <a:ext cx="504825" cy="19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3"/>
            <a:endCxn id="10" idx="4"/>
          </p:cNvCxnSpPr>
          <p:nvPr/>
        </p:nvCxnSpPr>
        <p:spPr>
          <a:xfrm flipV="1">
            <a:off x="4838700" y="3434715"/>
            <a:ext cx="204470" cy="1038225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18" idx="1"/>
          </p:cNvCxnSpPr>
          <p:nvPr/>
        </p:nvCxnSpPr>
        <p:spPr>
          <a:xfrm flipV="1">
            <a:off x="5043170" y="675640"/>
            <a:ext cx="104775" cy="26098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47945" y="414655"/>
            <a:ext cx="3551555" cy="52197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ym typeface="+mn-ea"/>
              </a:rPr>
              <a:t>前后端接口</a:t>
            </a:r>
            <a:endParaRPr lang="zh-CN" altLang="en-US" sz="1400" b="1"/>
          </a:p>
          <a:p>
            <a:pPr algn="ctr"/>
            <a:r>
              <a:rPr lang="zh-CN" altLang="en-US" sz="1400"/>
              <a:t>AlphaZero\AlphaZero_Gomoku\alpha_zeroI.py</a:t>
            </a:r>
            <a:endParaRPr lang="zh-CN" altLang="en-US" sz="1400" b="1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875780" y="915670"/>
            <a:ext cx="0" cy="129603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38850" y="2203450"/>
            <a:ext cx="2495550" cy="73723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p>
            <a:pPr algn="ctr"/>
            <a:r>
              <a:rPr lang="zh-CN" altLang="en-US" sz="1400" b="1">
                <a:sym typeface="+mn-ea"/>
              </a:rPr>
              <a:t>网络模型文件</a:t>
            </a:r>
            <a:endParaRPr lang="zh-CN" altLang="en-US" sz="1400" b="1"/>
          </a:p>
          <a:p>
            <a:pPr algn="ctr"/>
            <a:r>
              <a:rPr lang="zh-CN" altLang="en-US" sz="1400"/>
              <a:t>AlphaZero\exe\exe01\</a:t>
            </a:r>
            <a:endParaRPr lang="zh-CN" altLang="en-US" sz="1400"/>
          </a:p>
          <a:p>
            <a:pPr algn="ctr"/>
            <a:r>
              <a:rPr lang="en-US" altLang="zh-CN" sz="1400"/>
              <a:t>\</a:t>
            </a:r>
            <a:r>
              <a:rPr lang="zh-CN" altLang="en-US" sz="1400"/>
              <a:t>best_policy_8_8_5_new.model</a:t>
            </a:r>
            <a:endParaRPr lang="zh-CN" altLang="en-US" sz="1400" b="1"/>
          </a:p>
        </p:txBody>
      </p:sp>
      <p:sp>
        <p:nvSpPr>
          <p:cNvPr id="21" name="爆炸形 1 20"/>
          <p:cNvSpPr/>
          <p:nvPr/>
        </p:nvSpPr>
        <p:spPr>
          <a:xfrm>
            <a:off x="7217410" y="1428115"/>
            <a:ext cx="1926590" cy="956310"/>
          </a:xfrm>
          <a:prstGeom prst="irregularSeal1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C00000"/>
                </a:solidFill>
              </a:rPr>
              <a:t>训练得到！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代码结构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553085"/>
            <a:ext cx="2687320" cy="4318635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1115695" y="4732020"/>
            <a:ext cx="2447925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461385" y="4368800"/>
            <a:ext cx="49498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chemeClr val="tx2">
                    <a:lumMod val="50000"/>
                  </a:schemeClr>
                </a:solidFill>
              </a:rPr>
              <a:t>训练模型入口模块, 同时会自动生成loss_win.log文件，</a:t>
            </a:r>
            <a:endParaRPr lang="zh-CN" altLang="en-US" sz="160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zh-CN" altLang="en-US" sz="1600">
                <a:solidFill>
                  <a:schemeClr val="tx2">
                    <a:lumMod val="50000"/>
                  </a:schemeClr>
                </a:solidFill>
              </a:rPr>
              <a:t>用于保存训练数据</a:t>
            </a:r>
            <a:endParaRPr lang="zh-CN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475740" y="1419225"/>
            <a:ext cx="1871980" cy="723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475740" y="1419225"/>
            <a:ext cx="1871980" cy="28829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347720" y="1286510"/>
            <a:ext cx="17138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C00000"/>
                </a:solidFill>
              </a:rPr>
              <a:t>被C++调用的模块</a:t>
            </a:r>
            <a:endParaRPr lang="zh-CN" altLang="en-US" sz="1600">
              <a:solidFill>
                <a:srgbClr val="C0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247775" y="2067560"/>
            <a:ext cx="2172335" cy="184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348355" y="190817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FF0000"/>
                </a:solidFill>
              </a:rPr>
              <a:t>处理棋盘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533525" y="2283460"/>
            <a:ext cx="3398520" cy="2159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847590" y="2125980"/>
            <a:ext cx="1402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92D050"/>
                </a:solidFill>
              </a:rPr>
              <a:t>人机对战入口</a:t>
            </a:r>
            <a:endParaRPr lang="zh-CN" altLang="en-US" sz="1600">
              <a:solidFill>
                <a:srgbClr val="92D05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733550" y="2499995"/>
            <a:ext cx="4710430" cy="146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372225" y="2245360"/>
            <a:ext cx="22745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00B050"/>
                </a:solidFill>
              </a:rPr>
              <a:t>实现alphaZero原理逻辑,</a:t>
            </a:r>
            <a:endParaRPr lang="zh-CN" altLang="en-US" sz="1600">
              <a:solidFill>
                <a:srgbClr val="00B050"/>
              </a:solidFill>
            </a:endParaRPr>
          </a:p>
          <a:p>
            <a:pPr algn="l"/>
            <a:r>
              <a:rPr lang="zh-CN" altLang="en-US" sz="1600">
                <a:solidFill>
                  <a:srgbClr val="00B050"/>
                </a:solidFill>
              </a:rPr>
              <a:t> 结合了MCTS</a:t>
            </a:r>
            <a:endParaRPr lang="zh-CN" altLang="en-US" sz="1600">
              <a:solidFill>
                <a:srgbClr val="00B050"/>
              </a:solidFill>
            </a:endParaRPr>
          </a:p>
        </p:txBody>
      </p:sp>
      <p:cxnSp>
        <p:nvCxnSpPr>
          <p:cNvPr id="37" name="直接箭头连接符 36"/>
          <p:cNvCxnSpPr>
            <a:endCxn id="2" idx="3"/>
          </p:cNvCxnSpPr>
          <p:nvPr/>
        </p:nvCxnSpPr>
        <p:spPr>
          <a:xfrm flipV="1">
            <a:off x="1403350" y="2712720"/>
            <a:ext cx="1704340" cy="3175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035935" y="2545715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00B0F0"/>
                </a:solidFill>
              </a:rPr>
              <a:t>实现纯的蒙特卡洛原理逻辑</a:t>
            </a:r>
            <a:endParaRPr lang="zh-CN" altLang="en-US" sz="1600">
              <a:solidFill>
                <a:srgbClr val="00B0F0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206625" y="3571875"/>
            <a:ext cx="1429385" cy="825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763395" y="3580130"/>
            <a:ext cx="1872615" cy="36004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2216150" y="3580130"/>
            <a:ext cx="1419860" cy="172720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568065" y="3407410"/>
            <a:ext cx="4496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0070C0"/>
                </a:solidFill>
              </a:rPr>
              <a:t>神经网络模型的不同框架</a:t>
            </a:r>
            <a:r>
              <a:rPr lang="zh-CN" altLang="en-US" sz="1600">
                <a:solidFill>
                  <a:srgbClr val="0070C0"/>
                </a:solidFill>
              </a:rPr>
              <a:t>实现</a:t>
            </a:r>
            <a:endParaRPr lang="zh-CN" altLang="en-US" sz="1600">
              <a:solidFill>
                <a:srgbClr val="0070C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627630" y="3291840"/>
            <a:ext cx="3601085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156960" y="3070225"/>
            <a:ext cx="26066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002060"/>
                </a:solidFill>
              </a:rPr>
              <a:t>将pytorch参数模型转numpy</a:t>
            </a:r>
            <a:endParaRPr lang="zh-CN" altLang="en-US" sz="1600">
              <a:solidFill>
                <a:srgbClr val="00206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1475740" y="4156075"/>
            <a:ext cx="180022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275965" y="3987165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solidFill>
                  <a:srgbClr val="7030A0"/>
                </a:solidFill>
              </a:rPr>
              <a:t>绘制损失与胜率曲线</a:t>
            </a:r>
            <a:endParaRPr lang="zh-CN" altLang="en-US" sz="1600">
              <a:solidFill>
                <a:srgbClr val="7030A0"/>
              </a:solidFill>
            </a:endParaRPr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1550670" y="4156075"/>
            <a:ext cx="1725295" cy="18732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349500" y="1851660"/>
            <a:ext cx="3086100" cy="31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35600" y="1698625"/>
            <a:ext cx="1808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bg2">
                    <a:lumMod val="50000"/>
                  </a:schemeClr>
                </a:solidFill>
              </a:rPr>
              <a:t>深度神经网络模型</a:t>
            </a:r>
            <a:endParaRPr lang="zh-CN" alt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代码运行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7815" y="2360295"/>
            <a:ext cx="7767320" cy="2386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  </a:t>
            </a:r>
            <a:r>
              <a:rPr lang="en-US" sz="1600" b="1">
                <a:solidFill>
                  <a:srgbClr val="C00000"/>
                </a:solidFill>
              </a:rPr>
              <a:t>在命令行下改变当前目录为train.py文件所在目录，然后输入python train.py</a:t>
            </a:r>
            <a:r>
              <a:rPr lang="zh-CN" altLang="en-US" sz="1600" b="1">
                <a:solidFill>
                  <a:srgbClr val="C00000"/>
                </a:solidFill>
              </a:rPr>
              <a:t>开始训练</a:t>
            </a:r>
            <a:endParaRPr lang="zh-CN" altLang="en-US" sz="1600" b="1">
              <a:solidFill>
                <a:srgbClr val="C00000"/>
              </a:solidFill>
            </a:endParaRPr>
          </a:p>
          <a:p>
            <a:pPr algn="l"/>
            <a:endParaRPr lang="en-US" sz="1600" b="1">
              <a:solidFill>
                <a:srgbClr val="C00000"/>
              </a:solidFill>
            </a:endParaRPr>
          </a:p>
          <a:p>
            <a:pPr algn="l"/>
            <a:r>
              <a:rPr lang="en-US" sz="1600" b="1"/>
              <a:t>· </a:t>
            </a:r>
            <a:r>
              <a:rPr lang="zh-CN" altLang="en-US" sz="1600" b="1"/>
              <a:t>从零开始训练</a:t>
            </a:r>
            <a:endParaRPr lang="zh-CN" altLang="en-US" sz="1600" b="1"/>
          </a:p>
          <a:p>
            <a:pPr algn="l"/>
            <a:r>
              <a:rPr lang="en-US" altLang="zh-CN" sz="1600"/>
              <a:t>	· 随机初始化策略价值网络中的参数</a:t>
            </a:r>
            <a:endParaRPr lang="en-US" altLang="zh-CN" sz="1600"/>
          </a:p>
          <a:p>
            <a:pPr algn="l"/>
            <a:r>
              <a:rPr lang="en-US" altLang="zh-CN" sz="1600"/>
              <a:t>	· 从最初级开始训练</a:t>
            </a:r>
            <a:endParaRPr lang="en-US" altLang="zh-CN" sz="1600"/>
          </a:p>
          <a:p>
            <a:pPr algn="l"/>
            <a:r>
              <a:rPr lang="en-US" altLang="zh-CN" sz="1600"/>
              <a:t>	· 训练后模型保存在同目录下的best_policy_8_8_5_new.model文件中</a:t>
            </a:r>
            <a:endParaRPr lang="en-US" altLang="zh-CN" sz="1600"/>
          </a:p>
          <a:p>
            <a:pPr algn="l">
              <a:lnSpc>
                <a:spcPct val="20000"/>
              </a:lnSpc>
            </a:pPr>
            <a:endParaRPr lang="en-US" altLang="zh-CN" sz="1600"/>
          </a:p>
          <a:p>
            <a:pPr algn="l"/>
            <a:r>
              <a:rPr lang="en-US" altLang="zh-CN" sz="1600" b="1"/>
              <a:t>· </a:t>
            </a:r>
            <a:r>
              <a:rPr lang="zh-CN" altLang="en-US" sz="1600" b="1"/>
              <a:t>增量训练</a:t>
            </a:r>
            <a:endParaRPr lang="zh-CN" altLang="en-US" sz="1600" b="1"/>
          </a:p>
          <a:p>
            <a:pPr algn="l"/>
            <a:r>
              <a:rPr lang="en-US" altLang="zh-CN" sz="1600"/>
              <a:t>	· 从之前训练好的模型开始继续训练</a:t>
            </a:r>
            <a:endParaRPr lang="en-US" altLang="zh-CN" sz="1600"/>
          </a:p>
          <a:p>
            <a:pPr algn="l"/>
            <a:r>
              <a:rPr lang="en-US" altLang="zh-CN" sz="1600"/>
              <a:t>	· </a:t>
            </a:r>
            <a:r>
              <a:rPr lang="en-US" altLang="zh-CN" sz="1600">
                <a:sym typeface="+mn-ea"/>
              </a:rPr>
              <a:t>训练后模型保存在同目录下的best_policy_8_8_5_new.model文件中</a:t>
            </a:r>
            <a:endParaRPr lang="en-US" altLang="zh-CN" sz="16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9465"/>
          <a:stretch>
            <a:fillRect/>
          </a:stretch>
        </p:blipFill>
        <p:spPr>
          <a:xfrm>
            <a:off x="420370" y="695960"/>
            <a:ext cx="6743700" cy="166433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代码运行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设置训练的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棋盘大小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610" y="2106295"/>
            <a:ext cx="520319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原代码中，默认的棋盘设置为：</a:t>
            </a:r>
            <a:endParaRPr lang="zh-CN" altLang="en-US"/>
          </a:p>
          <a:p>
            <a:pPr algn="l"/>
            <a:r>
              <a:rPr lang="en-US" altLang="zh-CN"/>
              <a:t>	· 8</a:t>
            </a:r>
            <a:r>
              <a:rPr lang="en-US" altLang="zh-CN">
                <a:latin typeface="Arial" panose="020B0604020202020204" pitchFamily="34" charset="0"/>
              </a:rPr>
              <a:t>×</a:t>
            </a:r>
            <a:r>
              <a:rPr lang="en-US" altLang="zh-CN"/>
              <a:t>8 </a:t>
            </a:r>
            <a:r>
              <a:rPr lang="zh-CN" altLang="en-US"/>
              <a:t>棋盘大小</a:t>
            </a:r>
            <a:endParaRPr lang="zh-CN" altLang="en-US"/>
          </a:p>
          <a:p>
            <a:pPr algn="l"/>
            <a:r>
              <a:rPr lang="en-US" altLang="zh-CN"/>
              <a:t>	· 5 </a:t>
            </a:r>
            <a:r>
              <a:rPr lang="zh-CN" altLang="en-US"/>
              <a:t>子连线获胜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通过修改</a:t>
            </a:r>
            <a:r>
              <a:rPr lang="en-US" altLang="zh-CN"/>
              <a:t>train.py</a:t>
            </a:r>
            <a:r>
              <a:rPr lang="zh-CN" altLang="en-US"/>
              <a:t>文件中的初始化设置来扩展棋盘</a:t>
            </a:r>
            <a:endParaRPr lang="zh-CN" altLang="en-US"/>
          </a:p>
          <a:p>
            <a:pPr algn="l"/>
            <a:r>
              <a:rPr lang="en-US" altLang="zh-CN"/>
              <a:t>	· </a:t>
            </a:r>
            <a:r>
              <a:rPr lang="zh-CN" altLang="en-US"/>
              <a:t>棋盘越大，训练时间越长  </a:t>
            </a:r>
            <a:r>
              <a:rPr lang="en-US" altLang="zh-CN"/>
              <a:t>(</a:t>
            </a:r>
            <a:r>
              <a:rPr lang="en-US" altLang="zh-CN"/>
              <a:t>10 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/>
              <a:t> 10 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/>
              <a:t> 5)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>
                <a:sym typeface="+mn-ea"/>
              </a:rPr>
              <a:t>· </a:t>
            </a:r>
            <a:r>
              <a:rPr lang="zh-CN" altLang="en-US">
                <a:sym typeface="+mn-ea"/>
              </a:rPr>
              <a:t>棋盘越小，训练时间越短  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6 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ym typeface="+mn-ea"/>
              </a:rPr>
              <a:t> 6 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× </a:t>
            </a:r>
            <a:r>
              <a:rPr lang="en-US" altLang="zh-CN">
                <a:sym typeface="+mn-ea"/>
              </a:rPr>
              <a:t>4)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695960"/>
            <a:ext cx="3619500" cy="13049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695960"/>
            <a:ext cx="6311900" cy="4169410"/>
          </a:xfrm>
          <a:prstGeom prst="rect">
            <a:avLst/>
          </a:prstGeom>
        </p:spPr>
      </p:pic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代码运行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训练时长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18610" y="302895"/>
            <a:ext cx="4747260" cy="1639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 sz="1600">
                <a:sym typeface="+mn-ea"/>
              </a:rPr>
              <a:t>· </a:t>
            </a:r>
            <a:r>
              <a:rPr lang="zh-CN" altLang="en-US" sz="1600">
                <a:sym typeface="+mn-ea"/>
              </a:rPr>
              <a:t>通过修改</a:t>
            </a:r>
            <a:r>
              <a:rPr lang="en-US" altLang="zh-CN" sz="1600">
                <a:ln>
                  <a:solidFill>
                    <a:sysClr val="windowText" lastClr="000000"/>
                  </a:solidFill>
                </a:ln>
                <a:sym typeface="+mn-ea"/>
              </a:rPr>
              <a:t>train</a:t>
            </a:r>
            <a:r>
              <a:rPr lang="en-US" altLang="zh-CN" sz="1600">
                <a:sym typeface="+mn-ea"/>
              </a:rPr>
              <a:t>.py</a:t>
            </a:r>
            <a:r>
              <a:rPr lang="zh-CN" altLang="en-US" sz="1600">
                <a:sym typeface="+mn-ea"/>
              </a:rPr>
              <a:t>文件中的</a:t>
            </a:r>
            <a:r>
              <a:rPr lang="zh-CN" altLang="en-US" sz="1600"/>
              <a:t>game_batch_num值</a:t>
            </a:r>
            <a:endParaRPr lang="zh-CN" altLang="en-US" sz="1600"/>
          </a:p>
          <a:p>
            <a:pPr algn="l">
              <a:lnSpc>
                <a:spcPct val="120000"/>
              </a:lnSpc>
            </a:pPr>
            <a:r>
              <a:rPr lang="zh-CN" altLang="en-US" sz="1600"/>
              <a:t>来调整控制一次训练需要的时间。</a:t>
            </a:r>
            <a:endParaRPr lang="zh-CN" altLang="en-US" sz="1600"/>
          </a:p>
          <a:p>
            <a:pPr algn="l">
              <a:lnSpc>
                <a:spcPct val="30000"/>
              </a:lnSpc>
            </a:pPr>
            <a:endParaRPr lang="zh-CN" altLang="en-US" sz="1600"/>
          </a:p>
          <a:p>
            <a:pPr algn="l">
              <a:lnSpc>
                <a:spcPct val="120000"/>
              </a:lnSpc>
            </a:pPr>
            <a:r>
              <a:rPr lang="en-US" altLang="zh-CN" sz="1600">
                <a:sym typeface="+mn-ea"/>
              </a:rPr>
              <a:t>· </a:t>
            </a:r>
            <a:r>
              <a:rPr lang="zh-CN" altLang="en-US" sz="1600">
                <a:sym typeface="+mn-ea"/>
              </a:rPr>
              <a:t>设置的值越大，每次训练的时间越长。</a:t>
            </a:r>
            <a:endParaRPr lang="zh-CN" altLang="en-US" sz="16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>
                <a:sym typeface="+mn-ea"/>
              </a:rPr>
              <a:t>· </a:t>
            </a:r>
            <a:r>
              <a:rPr lang="zh-CN" altLang="en-US" sz="1600">
                <a:sym typeface="+mn-ea"/>
              </a:rPr>
              <a:t>达到训练次数，训练停止</a:t>
            </a:r>
            <a:endParaRPr lang="zh-CN" altLang="en-US" sz="1600"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1600">
                <a:sym typeface="+mn-ea"/>
              </a:rPr>
              <a:t>· </a:t>
            </a:r>
            <a:r>
              <a:rPr lang="zh-CN" altLang="en-US" sz="1600">
                <a:sym typeface="+mn-ea"/>
              </a:rPr>
              <a:t>训练停止后训练数据自动保存在</a:t>
            </a:r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sym typeface="+mn-ea"/>
              </a:rPr>
              <a:t>loss_win.log文件中</a:t>
            </a:r>
            <a:endParaRPr lang="zh-CN" altLang="en-US" sz="1600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2844165" y="1122680"/>
            <a:ext cx="1274445" cy="32492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前后端接口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1528"/>
          <a:stretch>
            <a:fillRect/>
          </a:stretch>
        </p:blipFill>
        <p:spPr>
          <a:xfrm>
            <a:off x="420370" y="610235"/>
            <a:ext cx="4311015" cy="426021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8340" y="610235"/>
            <a:ext cx="22148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2000"/>
              <a:t>对战平台</a:t>
            </a: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r>
              <a:rPr lang="zh-CN" altLang="en-US" sz="2000"/>
              <a:t>alpha_zero*.py</a:t>
            </a: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endParaRPr lang="zh-CN" altLang="en-US" sz="2000"/>
          </a:p>
          <a:p>
            <a:pPr algn="ctr">
              <a:lnSpc>
                <a:spcPct val="140000"/>
              </a:lnSpc>
            </a:pPr>
            <a:r>
              <a:rPr lang="zh-CN" altLang="en-US" sz="2000"/>
              <a:t>深度神经网络模型</a:t>
            </a:r>
            <a:endParaRPr lang="zh-CN" altLang="en-US" sz="200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20335" y="1059180"/>
            <a:ext cx="0" cy="1512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68035" y="1026160"/>
            <a:ext cx="6985" cy="154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20970" y="2754630"/>
            <a:ext cx="635" cy="1478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868035" y="2754630"/>
            <a:ext cx="13970" cy="14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55650" y="2355215"/>
            <a:ext cx="3096260" cy="399415"/>
          </a:xfrm>
          <a:prstGeom prst="ellipse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6" idx="6"/>
          </p:cNvCxnSpPr>
          <p:nvPr/>
        </p:nvCxnSpPr>
        <p:spPr>
          <a:xfrm flipV="1">
            <a:off x="3851910" y="1779270"/>
            <a:ext cx="1368425" cy="77597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27405" y="3621405"/>
            <a:ext cx="3528695" cy="2667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 flipV="1">
            <a:off x="4356100" y="3507740"/>
            <a:ext cx="864235" cy="24701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3"/>
          </p:cNvCxnSpPr>
          <p:nvPr/>
        </p:nvCxnSpPr>
        <p:spPr>
          <a:xfrm flipV="1">
            <a:off x="4356100" y="3507740"/>
            <a:ext cx="1511935" cy="247015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971550" y="3867785"/>
            <a:ext cx="720090" cy="28765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2" idx="6"/>
          </p:cNvCxnSpPr>
          <p:nvPr/>
        </p:nvCxnSpPr>
        <p:spPr>
          <a:xfrm flipV="1">
            <a:off x="1691640" y="1779270"/>
            <a:ext cx="4176395" cy="223266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991870"/>
            <a:ext cx="7753350" cy="2609850"/>
          </a:xfrm>
          <a:prstGeom prst="rect">
            <a:avLst/>
          </a:prstGeom>
        </p:spPr>
      </p:pic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训练逻辑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237095" y="120015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收集数据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881620" y="155638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220585" y="32258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模型定义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865110" y="68262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20585" y="2908300"/>
            <a:ext cx="1419225" cy="36195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模型更新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37095" y="204851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网络更新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7881620" y="240474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7" idx="2"/>
          </p:cNvCxnSpPr>
          <p:nvPr/>
        </p:nvCxnSpPr>
        <p:spPr>
          <a:xfrm flipH="1">
            <a:off x="2699385" y="519430"/>
            <a:ext cx="4248785" cy="756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948170" y="195580"/>
            <a:ext cx="1943735" cy="6477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420370" y="302895"/>
            <a:ext cx="3583305" cy="39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主要代码逻辑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训练逻辑</a:t>
            </a:r>
            <a:endParaRPr lang="zh-CN" altLang="en-US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581025"/>
            <a:ext cx="8404225" cy="429196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D5EF22C-2CA1-435A-938A-9D12BB78637F}" type="slidenum">
              <a:rPr lang="zh-CN" altLang="en-US" smtClean="0"/>
            </a:fld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7237095" y="120015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收集数据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7881620" y="155638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220585" y="32258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模型定义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865110" y="68262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220585" y="2908300"/>
            <a:ext cx="1419225" cy="36195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模型更新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37095" y="2048510"/>
            <a:ext cx="1440180" cy="35623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网络更新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7881620" y="2404745"/>
            <a:ext cx="75565" cy="504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1640" y="1347470"/>
            <a:ext cx="4824095" cy="144145"/>
          </a:xfrm>
          <a:prstGeom prst="rect">
            <a:avLst/>
          </a:prstGeom>
          <a:noFill/>
          <a:ln w="127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  <a:endCxn id="3" idx="1"/>
          </p:cNvCxnSpPr>
          <p:nvPr/>
        </p:nvCxnSpPr>
        <p:spPr>
          <a:xfrm flipV="1">
            <a:off x="6515735" y="1378585"/>
            <a:ext cx="721360" cy="4127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91640" y="1654810"/>
            <a:ext cx="2602230" cy="472440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293870" y="1911350"/>
            <a:ext cx="2943225" cy="315595"/>
          </a:xfrm>
          <a:prstGeom prst="straightConnector1">
            <a:avLst/>
          </a:prstGeom>
          <a:ln w="127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691640" y="2226945"/>
            <a:ext cx="3354705" cy="2345690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12" idx="1"/>
          </p:cNvCxnSpPr>
          <p:nvPr/>
        </p:nvCxnSpPr>
        <p:spPr>
          <a:xfrm flipV="1">
            <a:off x="5046345" y="3089275"/>
            <a:ext cx="2174240" cy="310515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全屏显示(16:9)</PresentationFormat>
  <Paragraphs>166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Impact</vt:lpstr>
      <vt:lpstr>Calibri</vt:lpstr>
      <vt:lpstr>Arial Unicode MS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creator>DELL</dc:creator>
  <cp:keywords>RP</cp:keywords>
  <dc:description>RP</dc:description>
  <dc:subject>RP</dc:subject>
  <cp:category>RP</cp:category>
  <cp:lastModifiedBy>Cinderella</cp:lastModifiedBy>
  <cp:revision>350</cp:revision>
  <dcterms:created xsi:type="dcterms:W3CDTF">2018-03-09T13:05:00Z</dcterms:created>
  <dcterms:modified xsi:type="dcterms:W3CDTF">2020-12-05T15:53:31Z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