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8"/>
    <p:restoredTop sz="96405"/>
  </p:normalViewPr>
  <p:slideViewPr>
    <p:cSldViewPr snapToGrid="0" snapToObjects="1">
      <p:cViewPr varScale="1">
        <p:scale>
          <a:sx n="154" d="100"/>
          <a:sy n="154" d="100"/>
        </p:scale>
        <p:origin x="209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4738A-B405-BC4F-9ACB-EEDA48247054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5A00E-AFF3-DF4F-A0ED-45019A3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C70-244E-D349-AC6C-D2F181667E2A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E5E2-08C6-0241-811F-0247CBA019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2590800" y="352865"/>
            <a:ext cx="601980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Aft>
                <a:spcPts val="400"/>
              </a:spcAft>
            </a:pPr>
            <a:r>
              <a:rPr lang="en-US" altLang="en-US" dirty="0">
                <a:solidFill>
                  <a:srgbClr val="005FB9"/>
                </a:solidFill>
                <a:latin typeface="Lucida Sans" charset="0"/>
              </a:rPr>
              <a:t>The</a:t>
            </a:r>
            <a:r>
              <a:rPr lang="en-US" altLang="en-US" dirty="0">
                <a:latin typeface="Lucida Sans" charset="0"/>
              </a:rPr>
              <a:t> </a:t>
            </a:r>
          </a:p>
          <a:p>
            <a:pPr>
              <a:spcAft>
                <a:spcPts val="400"/>
              </a:spcAft>
            </a:pPr>
            <a:r>
              <a:rPr lang="en-US" altLang="en-US" b="1" dirty="0">
                <a:solidFill>
                  <a:srgbClr val="A00000"/>
                </a:solidFill>
                <a:latin typeface="Lucida Sans" charset="0"/>
              </a:rPr>
              <a:t>Early Voting</a:t>
            </a:r>
          </a:p>
          <a:p>
            <a:pPr>
              <a:spcAft>
                <a:spcPts val="400"/>
              </a:spcAft>
            </a:pPr>
            <a:r>
              <a:rPr lang="en-US" altLang="en-US" dirty="0">
                <a:solidFill>
                  <a:srgbClr val="005FB9"/>
                </a:solidFill>
                <a:latin typeface="Lucida Sans" charset="0"/>
              </a:rPr>
              <a:t>Information Center</a:t>
            </a:r>
          </a:p>
        </p:txBody>
      </p:sp>
    </p:spTree>
    <p:extLst>
      <p:ext uri="{BB962C8B-B14F-4D97-AF65-F5344CB8AC3E}">
        <p14:creationId xmlns:p14="http://schemas.microsoft.com/office/powerpoint/2010/main" val="103010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C70-244E-D349-AC6C-D2F181667E2A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E5E2-08C6-0241-811F-0247CBA0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9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C70-244E-D349-AC6C-D2F181667E2A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E5E2-08C6-0241-811F-0247CBA0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1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C70-244E-D349-AC6C-D2F181667E2A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E5E2-08C6-0241-811F-0247CBA0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9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C70-244E-D349-AC6C-D2F181667E2A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E5E2-08C6-0241-811F-0247CBA0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3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C70-244E-D349-AC6C-D2F181667E2A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E5E2-08C6-0241-811F-0247CBA0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0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C70-244E-D349-AC6C-D2F181667E2A}" type="datetimeFigureOut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E5E2-08C6-0241-811F-0247CBA0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8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C70-244E-D349-AC6C-D2F181667E2A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E5E2-08C6-0241-811F-0247CBA0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C70-244E-D349-AC6C-D2F181667E2A}" type="datetimeFigureOut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E5E2-08C6-0241-811F-0247CBA0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C70-244E-D349-AC6C-D2F181667E2A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E5E2-08C6-0241-811F-0247CBA0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C70-244E-D349-AC6C-D2F181667E2A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E5E2-08C6-0241-811F-0247CBA0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2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8462" y="274638"/>
            <a:ext cx="6928338" cy="1095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C70-244E-D349-AC6C-D2F181667E2A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E5E2-08C6-0241-811F-0247CBA019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01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srvyr/index.html" TargetMode="External"/><Relationship Id="rId2" Type="http://schemas.openxmlformats.org/officeDocument/2006/relationships/hyperlink" Target="http://r-survey.r-forge.r-project.org/surve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DA0E-D705-C040-8883-50269A24A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cpsvote</a:t>
            </a:r>
            <a:r>
              <a:rPr lang="en-US" dirty="0"/>
              <a:t> R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6B591-E195-784D-A936-642D7B920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3886200"/>
            <a:ext cx="7504889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Jay Lee, Postbaccalaureate Research Fellow</a:t>
            </a:r>
          </a:p>
          <a:p>
            <a:r>
              <a:rPr lang="en-US" dirty="0"/>
              <a:t>Paul Gronke, Director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Early Voting Information Center at Reed College </a:t>
            </a:r>
          </a:p>
        </p:txBody>
      </p:sp>
    </p:spTree>
    <p:extLst>
      <p:ext uri="{BB962C8B-B14F-4D97-AF65-F5344CB8AC3E}">
        <p14:creationId xmlns:p14="http://schemas.microsoft.com/office/powerpoint/2010/main" val="232144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7841-F9D8-5D49-B218-F401AB61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7D01-6F99-1141-9E12-8661C1123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CPS is one of the most important resources for examining changes in registration, voter turnout, and non-voting. There is a steep learning curve for using the CPS.</a:t>
            </a:r>
          </a:p>
          <a:p>
            <a:r>
              <a:rPr lang="en-US" u="sng" dirty="0"/>
              <a:t>For novice users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cpsvote</a:t>
            </a:r>
            <a:r>
              <a:rPr lang="en-US" dirty="0"/>
              <a:t> tries to help flatten the learning curve by creating common recodes and encouraging appropriate use of survey weights.</a:t>
            </a:r>
          </a:p>
          <a:p>
            <a:r>
              <a:rPr lang="en-US" u="sng" dirty="0"/>
              <a:t>For experienced users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cpsvote</a:t>
            </a:r>
            <a:r>
              <a:rPr lang="en-US" dirty="0"/>
              <a:t> automates the data download and recoding process, and provides a quick method to apply the </a:t>
            </a:r>
            <a:r>
              <a:rPr lang="en-US" dirty="0" err="1"/>
              <a:t>Hur-Achen</a:t>
            </a:r>
            <a:r>
              <a:rPr lang="en-US" dirty="0"/>
              <a:t> non-response weights</a:t>
            </a:r>
          </a:p>
        </p:txBody>
      </p:sp>
    </p:spTree>
    <p:extLst>
      <p:ext uri="{BB962C8B-B14F-4D97-AF65-F5344CB8AC3E}">
        <p14:creationId xmlns:p14="http://schemas.microsoft.com/office/powerpoint/2010/main" val="22085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ED44-4892-B045-9B54-E0ADA396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FEE0-9C53-DC47-8159-C7385AF7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Microcomputer with current version of R and R-Studio installed.</a:t>
            </a:r>
          </a:p>
          <a:p>
            <a:r>
              <a:rPr lang="en-US" dirty="0"/>
              <a:t>Sufficient local storage for the compressed CPS data files (under 200 MB).</a:t>
            </a:r>
          </a:p>
          <a:p>
            <a:r>
              <a:rPr lang="en-US" dirty="0"/>
              <a:t>Familiarity with installing R packages from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5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AEB1-5DC2-F84E-9D1E-4D9E7571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46B3-43AD-2C43-9E2B-ABE03426C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Install the `</a:t>
            </a:r>
            <a:r>
              <a:rPr lang="en-US" sz="2600" dirty="0" err="1"/>
              <a:t>cpsvote</a:t>
            </a:r>
            <a:r>
              <a:rPr lang="en-US" sz="2600" dirty="0"/>
              <a:t>` package: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	remotes::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install_github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("Reed-EVIC/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cpsvote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")</a:t>
            </a:r>
            <a:br>
              <a:rPr lang="en-US" sz="20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	library(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cpsvote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)</a:t>
            </a:r>
            <a:br>
              <a:rPr lang="en-US" sz="2000" dirty="0">
                <a:solidFill>
                  <a:srgbClr val="FF0000"/>
                </a:solidFill>
                <a:latin typeface="Courier" pitchFamily="2" charset="0"/>
              </a:rPr>
            </a:b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sz="2600" dirty="0"/>
              <a:t>Download data files (warning: this can take some time):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cps_download_data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()   #download 1994-2018</a:t>
            </a:r>
            <a:br>
              <a:rPr lang="en-US" sz="20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cps_download_data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(years=seq(2008,2016,2))</a:t>
            </a:r>
            <a:br>
              <a:rPr lang="en-US" sz="20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                     #download 2008-2016</a:t>
            </a:r>
          </a:p>
          <a:p>
            <a:r>
              <a:rPr lang="en-US" sz="2600" dirty="0"/>
              <a:t>Read data files into memory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cps_vote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&lt;-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cps_read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() #read all data into memory</a:t>
            </a:r>
            <a:br>
              <a:rPr lang="en-US" sz="20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cps_vote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&lt;_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cps_read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(years=seq(2008,2016,2))</a:t>
            </a:r>
            <a:br>
              <a:rPr lang="en-US" sz="20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                     #read 2008-2016</a:t>
            </a:r>
          </a:p>
          <a:p>
            <a:pPr marL="0" indent="0">
              <a:buNone/>
            </a:pPr>
            <a:br>
              <a:rPr lang="en-US" sz="2000" dirty="0">
                <a:latin typeface="Courier" pitchFamily="2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493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AEB1-5DC2-F84E-9D1E-4D9E7571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46B3-43AD-2C43-9E2B-ABE03426C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Create ”Factors” With CPS Value Labels, and Recode Vote to correspond to CPS and </a:t>
            </a:r>
            <a:r>
              <a:rPr lang="en-US" sz="2600" dirty="0" err="1"/>
              <a:t>Hur-Achen</a:t>
            </a:r>
            <a:r>
              <a:rPr lang="en-US" sz="2600" dirty="0"/>
              <a:t> Guidelines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cps_coded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&lt;-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cps_label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cps_vote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)</a:t>
            </a:r>
            <a:br>
              <a:rPr lang="en-US" sz="20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cps_coded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&lt;-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cps_recode_vote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cps_coded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)</a:t>
            </a:r>
            <a:br>
              <a:rPr lang="en-US" sz="20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	</a:t>
            </a:r>
          </a:p>
          <a:p>
            <a:r>
              <a:rPr lang="en-US" sz="2600" dirty="0"/>
              <a:t>Create new sample weights :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cps_coded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&lt;-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cps_reweight_turnout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cps_coded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)</a:t>
            </a:r>
            <a:br>
              <a:rPr lang="en-US" sz="2000" dirty="0">
                <a:solidFill>
                  <a:srgbClr val="FF0000"/>
                </a:solidFill>
                <a:latin typeface="Courier" pitchFamily="2" charset="0"/>
              </a:rPr>
            </a:b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sz="2600" dirty="0" err="1"/>
              <a:t>Tidyverse</a:t>
            </a:r>
            <a:r>
              <a:rPr lang="en-US" sz="2600" dirty="0"/>
              <a:t> / </a:t>
            </a:r>
            <a:r>
              <a:rPr lang="en-US" sz="2600" dirty="0" err="1"/>
              <a:t>dplyr</a:t>
            </a:r>
            <a:r>
              <a:rPr lang="en-US" sz="2600" dirty="0"/>
              <a:t> method: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cps_coded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&lt;-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cps_vote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%&gt;% </a:t>
            </a:r>
            <a:br>
              <a:rPr lang="en-US" sz="20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						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cps_label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() %&gt;% </a:t>
            </a:r>
            <a:br>
              <a:rPr lang="en-US" sz="20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						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cps_recode_vote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() %&gt;%</a:t>
            </a:r>
            <a:br>
              <a:rPr lang="en-US" sz="20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						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cps_reweight_turnout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0488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3418-9391-AA4C-ADB6-302F1336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A2D6-4B4C-DC45-98F3-0CDE359A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CPS must be weighted to produce accurate statistical estimates. </a:t>
            </a:r>
          </a:p>
          <a:p>
            <a:r>
              <a:rPr lang="en-US" dirty="0"/>
              <a:t>Two methods to use survey weights in R: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survey</a:t>
            </a:r>
            <a:r>
              <a:rPr lang="en-US" dirty="0"/>
              <a:t> Package (Lumley 2010; also see </a:t>
            </a:r>
            <a:r>
              <a:rPr lang="en-US" dirty="0">
                <a:hlinkClick r:id="rId2"/>
              </a:rPr>
              <a:t>http://r-survey.r-forge.r-project.org/survey/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srvyr</a:t>
            </a:r>
            <a:r>
              <a:rPr lang="en-US" dirty="0"/>
              <a:t> package which acts as a </a:t>
            </a:r>
            <a:r>
              <a:rPr lang="en-US" dirty="0" err="1"/>
              <a:t>dplyr</a:t>
            </a:r>
            <a:r>
              <a:rPr lang="en-US" dirty="0"/>
              <a:t> “wrapper” to </a:t>
            </a:r>
            <a:r>
              <a:rPr lang="en-US" dirty="0">
                <a:solidFill>
                  <a:srgbClr val="FF0000"/>
                </a:solidFill>
              </a:rPr>
              <a:t>survey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https://cran.r-project.org/web/packages/srvyr/index.html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IMPORTANT: All recodes and variable transformations must </a:t>
            </a:r>
            <a:r>
              <a:rPr lang="en-US" u="sng" dirty="0"/>
              <a:t>precede</a:t>
            </a:r>
            <a:r>
              <a:rPr lang="en-US" dirty="0"/>
              <a:t> any survey design commands. </a:t>
            </a:r>
          </a:p>
        </p:txBody>
      </p:sp>
    </p:spTree>
    <p:extLst>
      <p:ext uri="{BB962C8B-B14F-4D97-AF65-F5344CB8AC3E}">
        <p14:creationId xmlns:p14="http://schemas.microsoft.com/office/powerpoint/2010/main" val="10238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3418-9391-AA4C-ADB6-302F1336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A2D6-4B4C-DC45-98F3-0CDE359A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538"/>
          </a:xfrm>
        </p:spPr>
        <p:txBody>
          <a:bodyPr>
            <a:normAutofit/>
          </a:bodyPr>
          <a:lstStyle/>
          <a:p>
            <a:r>
              <a:rPr lang="en-US" dirty="0"/>
              <a:t>Use example: </a:t>
            </a:r>
            <a:r>
              <a:rPr lang="en-US" dirty="0" err="1"/>
              <a:t>srvyr</a:t>
            </a:r>
            <a:br>
              <a:rPr lang="en-US" dirty="0"/>
            </a:b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cps_weight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&lt;-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as_survey_design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cps_coded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, </a:t>
            </a:r>
            <a:br>
              <a:rPr lang="en-US" sz="20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										weights = WEIGHT)</a:t>
            </a:r>
            <a:br>
              <a:rPr lang="en-US" sz="2000" dirty="0">
                <a:solidFill>
                  <a:srgbClr val="FF0000"/>
                </a:solidFill>
                <a:latin typeface="Courier" pitchFamily="2" charset="0"/>
              </a:rPr>
            </a:b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dirty="0"/>
              <a:t>Use example: survey</a:t>
            </a:r>
            <a:br>
              <a:rPr lang="en-US" dirty="0"/>
            </a:b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cps_design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&lt;-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svydesign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 ~ 1 , data =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cps_coded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,</a:t>
            </a:r>
            <a:br>
              <a:rPr lang="en-US" sz="20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									  weights = ~ WEIGHT)</a:t>
            </a:r>
            <a:br>
              <a:rPr lang="en-US" sz="2000" dirty="0">
                <a:solidFill>
                  <a:srgbClr val="FF0000"/>
                </a:solidFill>
                <a:latin typeface="Courier" pitchFamily="2" charset="0"/>
              </a:rPr>
            </a:br>
            <a:endParaRPr lang="en-US" sz="2000" dirty="0">
              <a:latin typeface="Courier" pitchFamily="2" charset="0"/>
            </a:endParaRPr>
          </a:p>
          <a:p>
            <a:r>
              <a:rPr lang="en-US" dirty="0"/>
              <a:t>Refer to manuals for commands to produce statistical estimates, tables, and other estimations</a:t>
            </a:r>
          </a:p>
        </p:txBody>
      </p:sp>
    </p:spTree>
    <p:extLst>
      <p:ext uri="{BB962C8B-B14F-4D97-AF65-F5344CB8AC3E}">
        <p14:creationId xmlns:p14="http://schemas.microsoft.com/office/powerpoint/2010/main" val="26394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VIC_Powerpoint" id="{C0485BCB-11C6-BC4D-8B7C-000FE5B8FD18}" vid="{C0D61CB4-2F7D-C342-ABD7-0F47E68C64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556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</vt:lpstr>
      <vt:lpstr>Lucida Sans</vt:lpstr>
      <vt:lpstr>Office Theme</vt:lpstr>
      <vt:lpstr>Introduction to the  cpsvote R Package</vt:lpstr>
      <vt:lpstr>Package Goals</vt:lpstr>
      <vt:lpstr>System Requirements</vt:lpstr>
      <vt:lpstr>Getting Started</vt:lpstr>
      <vt:lpstr>Additional Steps</vt:lpstr>
      <vt:lpstr>Survey Weights</vt:lpstr>
      <vt:lpstr>Survey Weights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 CPSVote R Package</dc:title>
  <dc:creator>paul gronke</dc:creator>
  <cp:lastModifiedBy>paul gronke</cp:lastModifiedBy>
  <cp:revision>6</cp:revision>
  <dcterms:created xsi:type="dcterms:W3CDTF">2020-03-19T19:42:22Z</dcterms:created>
  <dcterms:modified xsi:type="dcterms:W3CDTF">2020-03-19T20:36:45Z</dcterms:modified>
</cp:coreProperties>
</file>