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2" r:id="rId3"/>
    <p:sldId id="261" r:id="rId4"/>
    <p:sldId id="275" r:id="rId5"/>
    <p:sldId id="276" r:id="rId6"/>
    <p:sldId id="277" r:id="rId7"/>
    <p:sldId id="278" r:id="rId8"/>
    <p:sldId id="264" r:id="rId9"/>
    <p:sldId id="279" r:id="rId10"/>
    <p:sldId id="280" r:id="rId11"/>
    <p:sldId id="281" r:id="rId12"/>
    <p:sldId id="268" r:id="rId13"/>
    <p:sldId id="282" r:id="rId14"/>
    <p:sldId id="283" r:id="rId15"/>
    <p:sldId id="274" r:id="rId16"/>
    <p:sldId id="284" r:id="rId17"/>
    <p:sldId id="269" r:id="rId18"/>
    <p:sldId id="270" r:id="rId19"/>
    <p:sldId id="271" r:id="rId20"/>
    <p:sldId id="265" r:id="rId21"/>
    <p:sldId id="285" r:id="rId22"/>
    <p:sldId id="256" r:id="rId23"/>
    <p:sldId id="257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EA0B-8B5B-44B3-BA41-B0EB5EC8489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D38F-55AB-4FFA-92D2-970FDF602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leg.wa.gov/RCW/default.aspx?cite=59.18.08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leg.wa.gov/RCW/default.aspx?cite=59.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175" y="1613016"/>
            <a:ext cx="10961649" cy="2387600"/>
          </a:xfrm>
        </p:spPr>
        <p:txBody>
          <a:bodyPr>
            <a:noAutofit/>
          </a:bodyPr>
          <a:lstStyle/>
          <a:p>
            <a:r>
              <a:rPr lang="en-US" b="1" dirty="0" smtClean="0"/>
              <a:t>Rent Burden </a:t>
            </a:r>
            <a:r>
              <a:rPr lang="en-US" b="1" dirty="0" smtClean="0"/>
              <a:t>Across the US</a:t>
            </a:r>
            <a:br>
              <a:rPr lang="en-US" b="1" dirty="0" smtClean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Eviction </a:t>
            </a:r>
            <a:r>
              <a:rPr lang="en-US" b="1" dirty="0" smtClean="0"/>
              <a:t>Rates in King </a:t>
            </a:r>
            <a:r>
              <a:rPr lang="en-US" b="1" dirty="0" smtClean="0"/>
              <a:t>County, WA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82262"/>
            <a:ext cx="9144000" cy="29591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Kate </a:t>
            </a:r>
            <a:r>
              <a:rPr lang="en-US" dirty="0" err="1" smtClean="0"/>
              <a:t>Freier</a:t>
            </a:r>
            <a:r>
              <a:rPr lang="en-US" dirty="0" smtClean="0"/>
              <a:t>, </a:t>
            </a:r>
            <a:r>
              <a:rPr lang="en-US" dirty="0" err="1" smtClean="0"/>
              <a:t>Shaymal</a:t>
            </a:r>
            <a:r>
              <a:rPr lang="en-US" dirty="0" smtClean="0"/>
              <a:t> </a:t>
            </a:r>
            <a:r>
              <a:rPr lang="en-US" dirty="0" err="1" smtClean="0"/>
              <a:t>Halder</a:t>
            </a:r>
            <a:r>
              <a:rPr lang="en-US" dirty="0" smtClean="0"/>
              <a:t>, Sarah </a:t>
            </a:r>
            <a:r>
              <a:rPr lang="en-US" dirty="0" err="1" smtClean="0"/>
              <a:t>Hedberg</a:t>
            </a:r>
            <a:r>
              <a:rPr lang="en-US" dirty="0" smtClean="0"/>
              <a:t>, Han Yu</a:t>
            </a:r>
          </a:p>
          <a:p>
            <a:r>
              <a:rPr lang="en-US" dirty="0" smtClean="0"/>
              <a:t>March 31,2019</a:t>
            </a:r>
          </a:p>
          <a:p>
            <a:r>
              <a:rPr lang="en-US" dirty="0" smtClean="0"/>
              <a:t>SDSS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5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640" r="3387"/>
          <a:stretch/>
        </p:blipFill>
        <p:spPr>
          <a:xfrm>
            <a:off x="729490" y="1924471"/>
            <a:ext cx="7285438" cy="3935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1633" y="2228293"/>
            <a:ext cx="49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633" y="43804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922" y="0"/>
            <a:ext cx="11340791" cy="143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NOT just a matter of building housing faster than population growth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9078" y="1732112"/>
            <a:ext cx="3303917" cy="3950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Doña Ana County, New Mexico housing stock went up 6% while population remained flat </a:t>
            </a:r>
            <a:r>
              <a:rPr lang="en-US" sz="2400" b="1" dirty="0" smtClean="0">
                <a:solidFill>
                  <a:schemeClr val="tx1"/>
                </a:solidFill>
              </a:rPr>
              <a:t>2012-2017.  Rent Burden decreased 9.7%.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2000" dirty="0">
                <a:solidFill>
                  <a:schemeClr val="tx1"/>
                </a:solidFill>
              </a:rPr>
              <a:t>HUD Affordable Housing Plan adopted in 2015. </a:t>
            </a:r>
          </a:p>
        </p:txBody>
      </p:sp>
    </p:spTree>
    <p:extLst>
      <p:ext uri="{BB962C8B-B14F-4D97-AF65-F5344CB8AC3E}">
        <p14:creationId xmlns:p14="http://schemas.microsoft.com/office/powerpoint/2010/main" val="93247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0" y="0"/>
            <a:ext cx="5609063" cy="5609063"/>
          </a:xfrm>
          <a:prstGeom prst="rect">
            <a:avLst/>
          </a:prstGeom>
        </p:spPr>
      </p:pic>
      <p:sp>
        <p:nvSpPr>
          <p:cNvPr id="3" name="Line Callout 2 2"/>
          <p:cNvSpPr/>
          <p:nvPr/>
        </p:nvSpPr>
        <p:spPr>
          <a:xfrm>
            <a:off x="436754" y="5452946"/>
            <a:ext cx="5126773" cy="1305621"/>
          </a:xfrm>
          <a:prstGeom prst="borderCallout2">
            <a:avLst>
              <a:gd name="adj1" fmla="val -48"/>
              <a:gd name="adj2" fmla="val 76989"/>
              <a:gd name="adj3" fmla="val -27914"/>
              <a:gd name="adj4" fmla="val 86679"/>
              <a:gd name="adj5" fmla="val -67760"/>
              <a:gd name="adj6" fmla="val 90016"/>
            </a:avLst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Total Housing Units built after 2010</a:t>
            </a: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Gini Index of Income Inequality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1122" r="5158"/>
          <a:stretch/>
        </p:blipFill>
        <p:spPr>
          <a:xfrm>
            <a:off x="6045817" y="3099499"/>
            <a:ext cx="3657600" cy="3427548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0770" r="5502"/>
          <a:stretch/>
        </p:blipFill>
        <p:spPr>
          <a:xfrm>
            <a:off x="8216033" y="290531"/>
            <a:ext cx="3657600" cy="3453719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6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Rent Burden across </a:t>
            </a:r>
            <a:r>
              <a:rPr lang="en-US" dirty="0" smtClean="0"/>
              <a:t>Space </a:t>
            </a:r>
            <a:r>
              <a:rPr lang="en-US" dirty="0" smtClean="0"/>
              <a:t>and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315" y="1690689"/>
            <a:ext cx="10609508" cy="4486274"/>
          </a:xfrm>
        </p:spPr>
        <p:txBody>
          <a:bodyPr>
            <a:normAutofit/>
          </a:bodyPr>
          <a:lstStyle/>
          <a:p>
            <a:r>
              <a:rPr lang="en-US" dirty="0" smtClean="0"/>
              <a:t>Rent Burden: Median gross rent as a proportion of household income</a:t>
            </a:r>
          </a:p>
          <a:p>
            <a:r>
              <a:rPr lang="en-US" dirty="0" smtClean="0"/>
              <a:t>Considered 3 </a:t>
            </a:r>
            <a:r>
              <a:rPr lang="en-US" dirty="0" smtClean="0"/>
              <a:t>different models for Rent Burden </a:t>
            </a:r>
            <a:r>
              <a:rPr lang="en-US" dirty="0" smtClean="0"/>
              <a:t>to account for changes over time and regions in the lower 48 States</a:t>
            </a:r>
            <a:endParaRPr lang="en-US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 smtClean="0"/>
              <a:t>Linear </a:t>
            </a:r>
            <a:r>
              <a:rPr lang="en-US" sz="2800" dirty="0" smtClean="0"/>
              <a:t>regression using state, year, </a:t>
            </a:r>
            <a:r>
              <a:rPr lang="en-US" sz="2800" dirty="0" err="1" smtClean="0"/>
              <a:t>lat</a:t>
            </a:r>
            <a:r>
              <a:rPr lang="en-US" sz="2800" dirty="0" smtClean="0"/>
              <a:t>, long.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Loess regression (scatterplot smoothing) using </a:t>
            </a:r>
            <a:r>
              <a:rPr lang="en-US" sz="2800" dirty="0" err="1"/>
              <a:t>lat</a:t>
            </a:r>
            <a:r>
              <a:rPr lang="en-US" sz="2800" dirty="0"/>
              <a:t>, long, and </a:t>
            </a:r>
            <a:r>
              <a:rPr lang="en-US" sz="2800" dirty="0" smtClean="0"/>
              <a:t>year</a:t>
            </a:r>
            <a:endParaRPr lang="en-US" sz="2800" dirty="0" smtClean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 smtClean="0"/>
              <a:t>Linear </a:t>
            </a:r>
            <a:r>
              <a:rPr lang="en-US" sz="2800" dirty="0" smtClean="0"/>
              <a:t>regression using year(categorical), division (ex. Pacific, Mountain, Middle Atlantic, West South Central, etc.)</a:t>
            </a:r>
          </a:p>
          <a:p>
            <a:pPr marL="914400" lvl="1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4" y="412609"/>
            <a:ext cx="5631088" cy="3174915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56" y="3730099"/>
            <a:ext cx="5631088" cy="3174915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4"/>
          <a:srcRect l="23129" t="13082" r="-237" b="925"/>
          <a:stretch/>
        </p:blipFill>
        <p:spPr>
          <a:xfrm>
            <a:off x="6423771" y="283292"/>
            <a:ext cx="5676082" cy="3161658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12651" y="138223"/>
            <a:ext cx="627321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A</a:t>
            </a:r>
            <a:endParaRPr lang="en-US" sz="5400" b="1" dirty="0"/>
          </a:p>
        </p:txBody>
      </p:sp>
      <p:sp>
        <p:nvSpPr>
          <p:cNvPr id="9" name="Rectangle 8"/>
          <p:cNvSpPr/>
          <p:nvPr/>
        </p:nvSpPr>
        <p:spPr>
          <a:xfrm>
            <a:off x="6234223" y="138222"/>
            <a:ext cx="627321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B</a:t>
            </a:r>
            <a:endParaRPr lang="en-US" sz="5400" b="1" dirty="0"/>
          </a:p>
        </p:txBody>
      </p:sp>
      <p:sp>
        <p:nvSpPr>
          <p:cNvPr id="10" name="Rectangle 9"/>
          <p:cNvSpPr/>
          <p:nvPr/>
        </p:nvSpPr>
        <p:spPr>
          <a:xfrm>
            <a:off x="3363433" y="3872673"/>
            <a:ext cx="627321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5657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16" y="477940"/>
            <a:ext cx="9475531" cy="59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4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3231"/>
          <a:stretch/>
        </p:blipFill>
        <p:spPr>
          <a:xfrm>
            <a:off x="87500" y="5622577"/>
            <a:ext cx="5753361" cy="6422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79578" y="6277897"/>
            <a:ext cx="7531510" cy="580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Map of US Census Divisions taken from </a:t>
            </a:r>
            <a:r>
              <a:rPr lang="en-US" sz="1400" dirty="0" err="1" smtClean="0">
                <a:solidFill>
                  <a:schemeClr val="tx1"/>
                </a:solidFill>
              </a:rPr>
              <a:t>Lacommare</a:t>
            </a:r>
            <a:r>
              <a:rPr lang="en-US" sz="1400" dirty="0" smtClean="0">
                <a:solidFill>
                  <a:schemeClr val="tx1"/>
                </a:solidFill>
              </a:rPr>
              <a:t>, Kristina &amp; H. </a:t>
            </a:r>
            <a:r>
              <a:rPr lang="en-US" sz="1400" dirty="0" err="1" smtClean="0">
                <a:solidFill>
                  <a:schemeClr val="tx1"/>
                </a:solidFill>
              </a:rPr>
              <a:t>Eto</a:t>
            </a:r>
            <a:r>
              <a:rPr lang="en-US" sz="1400" dirty="0" smtClean="0">
                <a:solidFill>
                  <a:schemeClr val="tx1"/>
                </a:solidFill>
              </a:rPr>
              <a:t>, Joseph. (2004). Understanding the Cost of Power Interruptions to U.S. Electricity Consumers. 10.2172/834270. 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8194"/>
          <a:stretch/>
        </p:blipFill>
        <p:spPr>
          <a:xfrm>
            <a:off x="87500" y="2406184"/>
            <a:ext cx="6119529" cy="29249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90" y="220473"/>
            <a:ext cx="6430297" cy="55481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980" y="1199805"/>
            <a:ext cx="5034117" cy="1068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Linear model including division, and year as a factor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1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9" y="305260"/>
            <a:ext cx="6616774" cy="5844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63" y="0"/>
            <a:ext cx="4989256" cy="355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256" y="3344895"/>
            <a:ext cx="4418669" cy="30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3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7018" y="110836"/>
            <a:ext cx="9144000" cy="554181"/>
          </a:xfrm>
        </p:spPr>
        <p:txBody>
          <a:bodyPr>
            <a:noAutofit/>
          </a:bodyPr>
          <a:lstStyle/>
          <a:p>
            <a:r>
              <a:rPr lang="en-US" sz="4000" dirty="0" smtClean="0"/>
              <a:t>Factors affecting…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8873" y="665018"/>
            <a:ext cx="11236035" cy="5971309"/>
          </a:xfrm>
        </p:spPr>
        <p:txBody>
          <a:bodyPr/>
          <a:lstStyle/>
          <a:p>
            <a:pPr algn="l"/>
            <a:r>
              <a:rPr lang="en-US" dirty="0" smtClean="0"/>
              <a:t>Factors affecting severely for high residuals (Isabella County, Michigan)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Median age is 26.6 (compared with mean median age 38.47)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Population size is small as 70436 compared with (the mean population size in each county is 331901)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bach.edu is 6573 </a:t>
            </a:r>
            <a:r>
              <a:rPr lang="en-US" dirty="0"/>
              <a:t>(</a:t>
            </a:r>
            <a:r>
              <a:rPr lang="en-US" dirty="0" smtClean="0"/>
              <a:t>mean bach.edu 44741)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grad.edu- 3583 is very small as compared with the mean grad.edu 27677.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hs.edu is 11755 – very small compared with mean hs.edu 57726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Total.less.hs.edu 3146 compared with mean less.hs.edu 28087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88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7018" y="235673"/>
            <a:ext cx="9144000" cy="443200"/>
          </a:xfrm>
        </p:spPr>
        <p:txBody>
          <a:bodyPr>
            <a:noAutofit/>
          </a:bodyPr>
          <a:lstStyle/>
          <a:p>
            <a:r>
              <a:rPr lang="en-US" sz="4000" dirty="0"/>
              <a:t>Factors affecting…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8873" y="886691"/>
            <a:ext cx="11236035" cy="597130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Factors affecting severely for less residuals (Apache County, Arizona)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Population size is small as 71828 (mean value- 331901)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Assoc.edu is 14010 small compared with mean 64171.95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 bach.edu is 2633 small enough (mean bach.edu 44741)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Total.built.1939.earlier is 62 -very small compared with the mean value of 12132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Total.built.1940.1949 </a:t>
            </a:r>
            <a:r>
              <a:rPr lang="en-US" dirty="0"/>
              <a:t>is </a:t>
            </a:r>
            <a:r>
              <a:rPr lang="en-US" dirty="0" smtClean="0"/>
              <a:t>397 </a:t>
            </a:r>
            <a:r>
              <a:rPr lang="en-US" dirty="0"/>
              <a:t>small compared with the mean value of </a:t>
            </a:r>
            <a:r>
              <a:rPr lang="en-US" dirty="0" smtClean="0"/>
              <a:t>11067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60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27018" y="235672"/>
            <a:ext cx="9144000" cy="484763"/>
          </a:xfrm>
        </p:spPr>
        <p:txBody>
          <a:bodyPr>
            <a:noAutofit/>
          </a:bodyPr>
          <a:lstStyle/>
          <a:p>
            <a:r>
              <a:rPr lang="en-US" sz="4000" dirty="0"/>
              <a:t>Factors affecting…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8873" y="969818"/>
            <a:ext cx="11236035" cy="588818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Factors affecting severely for less residuals (Apache County, Arizona):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Total built.1950.1959 is 1198 compared with </a:t>
            </a:r>
            <a:r>
              <a:rPr lang="en-US" dirty="0" smtClean="0"/>
              <a:t>15050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Total.owner.25.34yrs.old 560 compared with the mean </a:t>
            </a:r>
            <a:r>
              <a:rPr lang="en-US" dirty="0" smtClean="0"/>
              <a:t>12249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Renter 15.24 is 122 (mean 4088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Renter 25.34 is 560 –mean 12249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04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7" y="444485"/>
            <a:ext cx="11947156" cy="6116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8357" y="5325979"/>
            <a:ext cx="118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-1.77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104" y="1920454"/>
            <a:ext cx="962368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Apache County, AZ had lower than expected increase in Rent Burden between 2012-2017:</a:t>
            </a:r>
          </a:p>
          <a:p>
            <a:endParaRPr lang="en-US" sz="2400" dirty="0" smtClean="0"/>
          </a:p>
          <a:p>
            <a:r>
              <a:rPr lang="en-US" sz="2400" dirty="0" smtClean="0"/>
              <a:t>AZ allows more flexible housing alternatives. It is legal to live in RVs, campers, vans, container homes, etc.</a:t>
            </a:r>
          </a:p>
          <a:p>
            <a:endParaRPr lang="en-US" sz="2400" dirty="0"/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49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Evictions in King County, WA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1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59" y="0"/>
            <a:ext cx="10040735" cy="75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0"/>
            <a:ext cx="10146632" cy="76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0" y="0"/>
            <a:ext cx="6810985" cy="3487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6" y="3299310"/>
            <a:ext cx="6950799" cy="3558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2695" y="174021"/>
            <a:ext cx="471637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Eviction Filing and actual Eviction Rates in King County peak in 2005. This happens to coincide with the April 2005 WA Slumlord Accountability Act (</a:t>
            </a:r>
            <a:r>
              <a:rPr lang="en-US" sz="2800" dirty="0" smtClean="0">
                <a:hlinkClick r:id="rId4"/>
              </a:rPr>
              <a:t>59.18.085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	</a:t>
            </a:r>
          </a:p>
          <a:p>
            <a:r>
              <a:rPr lang="en-US" sz="2800" dirty="0" smtClean="0"/>
              <a:t>The Act </a:t>
            </a:r>
            <a:r>
              <a:rPr lang="en-US" sz="2800" dirty="0"/>
              <a:t>r</a:t>
            </a:r>
            <a:r>
              <a:rPr lang="en-US" sz="2800" dirty="0" smtClean="0"/>
              <a:t>egulates eviction and relocation assistance for residents of run down properties.</a:t>
            </a:r>
          </a:p>
          <a:p>
            <a:endParaRPr lang="en-US" sz="2800" dirty="0"/>
          </a:p>
          <a:p>
            <a:r>
              <a:rPr lang="en-US" sz="2800" dirty="0" smtClean="0"/>
              <a:t>Until recently King County tended to trend above the WA </a:t>
            </a:r>
            <a:r>
              <a:rPr lang="en-US" sz="2800" dirty="0" err="1" smtClean="0"/>
              <a:t>Avg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1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25" y="0"/>
            <a:ext cx="9480885" cy="48540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6104" y="4854048"/>
            <a:ext cx="7812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August 2016: Residential Landlord Tenant Act (</a:t>
            </a:r>
            <a:r>
              <a:rPr lang="en-US" u="sng" dirty="0" smtClean="0">
                <a:hlinkClick r:id="rId3"/>
              </a:rPr>
              <a:t>59.18</a:t>
            </a:r>
            <a:r>
              <a:rPr lang="en-US" dirty="0" smtClean="0"/>
              <a:t>)</a:t>
            </a:r>
          </a:p>
          <a:p>
            <a:r>
              <a:rPr lang="en-US" dirty="0" smtClean="0"/>
              <a:t>	Regulates tenant screening, evictions and return of the security deposit. 	Limits amount of security deposit.</a:t>
            </a:r>
          </a:p>
          <a:p>
            <a:endParaRPr lang="en-US" dirty="0" smtClean="0"/>
          </a:p>
          <a:p>
            <a:r>
              <a:rPr lang="en-US" dirty="0" smtClean="0"/>
              <a:t>Interestingly this did not stop the rising tide.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30" y="40714"/>
            <a:ext cx="8610600" cy="62103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652409" y="4610911"/>
            <a:ext cx="1031132" cy="1099226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09558" y="820042"/>
            <a:ext cx="2214987" cy="386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King County, WA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328" y="4610911"/>
            <a:ext cx="2214987" cy="3861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Bedford County, 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283724" y="5666403"/>
            <a:ext cx="2021732" cy="1094320"/>
          </a:xfrm>
          <a:prstGeom prst="borderCallout1">
            <a:avLst>
              <a:gd name="adj1" fmla="val -1669"/>
              <a:gd name="adj2" fmla="val 49057"/>
              <a:gd name="adj3" fmla="val -63387"/>
              <a:gd name="adj4" fmla="val 5688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Absorbed neighboring county in 2013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23850"/>
            <a:ext cx="8610600" cy="621030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3307405" y="1177048"/>
            <a:ext cx="2461098" cy="12548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25% decreased by 10% or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0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6" y="2185885"/>
            <a:ext cx="7769713" cy="2342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57157" y="544749"/>
            <a:ext cx="5496128" cy="1011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Percent of counties improving rent burden by at least 10%, by state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75659" y="4681032"/>
            <a:ext cx="5914417" cy="38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*due to missing data, DE and ID are </a:t>
            </a:r>
            <a:r>
              <a:rPr lang="en-US" dirty="0" err="1" smtClean="0"/>
              <a:t>ommitted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7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9522" y="2712588"/>
            <a:ext cx="1913619" cy="103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Percent of Counties &gt;10% Improvement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362" y="131226"/>
            <a:ext cx="10726536" cy="651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Percent of counties with at least a 10% improvement in Rent Burden 2012-2017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433" t="4791" r="13708" b="14990"/>
          <a:stretch/>
        </p:blipFill>
        <p:spPr>
          <a:xfrm>
            <a:off x="2299928" y="954474"/>
            <a:ext cx="8970384" cy="5578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89948" t="80178" r="4775"/>
          <a:stretch/>
        </p:blipFill>
        <p:spPr>
          <a:xfrm>
            <a:off x="704620" y="3744557"/>
            <a:ext cx="1040210" cy="235843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 rot="1647856">
            <a:off x="1806605" y="5411442"/>
            <a:ext cx="4661962" cy="2893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754" y="1036035"/>
            <a:ext cx="115124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Legislation of Note in States with Improvement in Rent Burden:</a:t>
            </a:r>
          </a:p>
          <a:p>
            <a:endParaRPr lang="en-US" sz="2400" dirty="0" smtClean="0"/>
          </a:p>
          <a:p>
            <a:r>
              <a:rPr lang="en-US" sz="2400" dirty="0" smtClean="0"/>
              <a:t>Indiana 2015: Regulates discrimination based on income source (Section 8 protections)</a:t>
            </a:r>
          </a:p>
          <a:p>
            <a:endParaRPr lang="en-US" sz="2400" dirty="0"/>
          </a:p>
          <a:p>
            <a:r>
              <a:rPr lang="en-US" sz="2400" dirty="0" smtClean="0"/>
              <a:t>Missouri 2016: Regulates landlord-tenant law with regards to security deposits &amp; evictions.</a:t>
            </a:r>
          </a:p>
          <a:p>
            <a:endParaRPr lang="en-US" sz="2400" dirty="0"/>
          </a:p>
          <a:p>
            <a:r>
              <a:rPr lang="en-US" sz="2400" dirty="0" smtClean="0"/>
              <a:t>Arkansas: Very few protections for tenants! Only state with a Failure to Vacate statute. This statute was declared unconstitutional by circuit courts in 2015.</a:t>
            </a:r>
          </a:p>
        </p:txBody>
      </p:sp>
    </p:spTree>
    <p:extLst>
      <p:ext uri="{BB962C8B-B14F-4D97-AF65-F5344CB8AC3E}">
        <p14:creationId xmlns:p14="http://schemas.microsoft.com/office/powerpoint/2010/main" val="243889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6" y="2219151"/>
            <a:ext cx="5943600" cy="4139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08" y="2219151"/>
            <a:ext cx="5943600" cy="41398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4945" y="1962851"/>
            <a:ext cx="46206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Influence of Rent Changes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59407" y="1962851"/>
            <a:ext cx="462063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Influence of Income Changes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614" y="624468"/>
            <a:ext cx="11095463" cy="680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Are large improvements more about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rent level, or income level?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9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647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Rent Burden Across the US and  Eviction Rates in King County, WA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Rent Burden across Space and Time</vt:lpstr>
      <vt:lpstr>PowerPoint Presentation</vt:lpstr>
      <vt:lpstr>PowerPoint Presentation</vt:lpstr>
      <vt:lpstr>PowerPoint Presentation</vt:lpstr>
      <vt:lpstr>PowerPoint Presentation</vt:lpstr>
      <vt:lpstr>Factors affecting…</vt:lpstr>
      <vt:lpstr>Factors affecting…</vt:lpstr>
      <vt:lpstr>Factors affecting…</vt:lpstr>
      <vt:lpstr>PowerPoint Presentation</vt:lpstr>
      <vt:lpstr>Evictions in King County, WA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Hedberg, Sarah</dc:creator>
  <cp:keywords>CTPClassification=CTP_NT</cp:keywords>
  <cp:lastModifiedBy>Freier, Kate</cp:lastModifiedBy>
  <cp:revision>49</cp:revision>
  <dcterms:created xsi:type="dcterms:W3CDTF">2019-05-31T06:42:57Z</dcterms:created>
  <dcterms:modified xsi:type="dcterms:W3CDTF">2019-05-31T20:36:28Z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4780527c-1c8e-4641-a14c-c02ee948f84e</vt:lpwstr>
  </property>
  <property fmtid="{D5CDD505-2E9C-101B-9397-08002B2CF9AE}" pid="3" name="CTP_TimeStamp">
    <vt:lpwstr>2019-05-31 20:36:20Z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