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1" r:id="rId3"/>
    <p:sldId id="257" r:id="rId4"/>
    <p:sldId id="268" r:id="rId5"/>
    <p:sldId id="284" r:id="rId6"/>
    <p:sldId id="285" r:id="rId7"/>
    <p:sldId id="286" r:id="rId8"/>
    <p:sldId id="269" r:id="rId9"/>
    <p:sldId id="287" r:id="rId10"/>
    <p:sldId id="288" r:id="rId11"/>
    <p:sldId id="289" r:id="rId12"/>
    <p:sldId id="290" r:id="rId13"/>
    <p:sldId id="273" r:id="rId14"/>
    <p:sldId id="279" r:id="rId15"/>
  </p:sldIdLst>
  <p:sldSz cx="9144000" cy="5143500" type="screen16x9"/>
  <p:notesSz cx="6858000" cy="9144000"/>
  <p:embeddedFontLst>
    <p:embeddedFont>
      <p:font typeface="Arvo" panose="02000000000000000000" pitchFamily="2" charset="77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D64BC-6B65-4D95-9322-815EDE7B9FBF}" v="353" dt="2019-06-01T19:19:20.967"/>
  </p1510:revLst>
</p1510:revInfo>
</file>

<file path=ppt/tableStyles.xml><?xml version="1.0" encoding="utf-8"?>
<a:tblStyleLst xmlns:a="http://schemas.openxmlformats.org/drawingml/2006/main" def="{23C66A57-7DF4-429F-8C5D-670DAA2D0028}">
  <a:tblStyle styleId="{23C66A57-7DF4-429F-8C5D-670DAA2D00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07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09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485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31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2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35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81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isabel.ma3198#!/vizhome/2019SDSSHackthon-KingCountyhousing/Present?publish=y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4450" y="1171950"/>
            <a:ext cx="819785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Factors Associated with Eviction Rate</a:t>
            </a:r>
            <a:br>
              <a:rPr lang="en-US" sz="3600" dirty="0"/>
            </a:br>
            <a:r>
              <a:rPr lang="en-US" sz="3200" dirty="0"/>
              <a:t>King County, WA</a:t>
            </a:r>
            <a:br>
              <a:rPr lang="en-US" sz="3600" dirty="0"/>
            </a:br>
            <a:r>
              <a:rPr lang="en-US" sz="3200" dirty="0"/>
              <a:t>2011-2016</a:t>
            </a:r>
            <a:br>
              <a:rPr lang="en-US" sz="3200" dirty="0"/>
            </a:br>
            <a:br>
              <a:rPr lang="en-US" sz="3200" dirty="0"/>
            </a:br>
            <a:r>
              <a:rPr lang="en-US" sz="1600" b="0" dirty="0"/>
              <a:t>2019 SDSS Hackathon</a:t>
            </a:r>
            <a:br>
              <a:rPr lang="en-US" sz="2400" b="0" dirty="0"/>
            </a:br>
            <a:r>
              <a:rPr lang="en-US" sz="1400" b="0" dirty="0"/>
              <a:t>Isabel Ma – Quality Engineer, LexisNexis Risk Solutions, MN</a:t>
            </a:r>
            <a:br>
              <a:rPr lang="en-US" sz="1400" b="0" dirty="0"/>
            </a:br>
            <a:r>
              <a:rPr lang="en-US" sz="1400" b="0" dirty="0"/>
              <a:t>Chuchu Cheng – PhD student, Quantitative Psychology, Boston College</a:t>
            </a:r>
            <a:br>
              <a:rPr lang="en-US" sz="1400" b="0" dirty="0"/>
            </a:br>
            <a:r>
              <a:rPr lang="en-US" sz="1400" b="0" dirty="0" err="1"/>
              <a:t>Ramzi</a:t>
            </a:r>
            <a:r>
              <a:rPr lang="en-US" sz="1400" b="0" dirty="0"/>
              <a:t> W. </a:t>
            </a:r>
            <a:r>
              <a:rPr lang="en-US" sz="1400" b="0" dirty="0" err="1"/>
              <a:t>Nahhas</a:t>
            </a:r>
            <a:r>
              <a:rPr lang="en-US" sz="1400" b="0" dirty="0"/>
              <a:t>, PhD, Manager, Data Sciences, </a:t>
            </a:r>
            <a:r>
              <a:rPr lang="en-US" sz="1400" b="0" dirty="0" err="1"/>
              <a:t>Ventech</a:t>
            </a:r>
            <a:r>
              <a:rPr lang="en-US" sz="1400" b="0" dirty="0"/>
              <a:t> Solutions, Columbus, OH</a:t>
            </a:r>
            <a:br>
              <a:rPr lang="en-US" sz="1400" b="0" dirty="0"/>
            </a:br>
            <a:endParaRPr sz="1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B5A80-CA6D-43DE-9643-31B54B1EC820}"/>
              </a:ext>
            </a:extLst>
          </p:cNvPr>
          <p:cNvSpPr txBox="1">
            <a:spLocks/>
          </p:cNvSpPr>
          <p:nvPr/>
        </p:nvSpPr>
        <p:spPr>
          <a:xfrm>
            <a:off x="6321858" y="3124200"/>
            <a:ext cx="3056719" cy="20193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DCBF1C34-59C2-4C02-89A7-10F8C4A45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" y="1430012"/>
            <a:ext cx="6867151" cy="3620862"/>
          </a:xfrm>
          <a:prstGeom prst="rect">
            <a:avLst/>
          </a:prstGeom>
        </p:spPr>
      </p:pic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68317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Are the relationships between predictors and eviction rate changing over time?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031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68317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Variable Importance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CB270AA-23C9-433F-B397-2335B2B8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775"/>
            <a:ext cx="4558626" cy="3936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66F3E-6190-4604-ABEA-2CA2981A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774" y="1158774"/>
            <a:ext cx="4558626" cy="39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68317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Variable Importance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CB270AA-23C9-433F-B397-2335B2B8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775"/>
            <a:ext cx="4558626" cy="3936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66F3E-6190-4604-ABEA-2CA2981A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774" y="1158774"/>
            <a:ext cx="4558626" cy="39369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467405-6194-421A-83D4-C5E109E586AA}"/>
              </a:ext>
            </a:extLst>
          </p:cNvPr>
          <p:cNvSpPr/>
          <p:nvPr/>
        </p:nvSpPr>
        <p:spPr>
          <a:xfrm>
            <a:off x="307844" y="1766455"/>
            <a:ext cx="1385874" cy="259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B084F-252C-4E10-A37D-802AB589A92E}"/>
              </a:ext>
            </a:extLst>
          </p:cNvPr>
          <p:cNvSpPr/>
          <p:nvPr/>
        </p:nvSpPr>
        <p:spPr>
          <a:xfrm>
            <a:off x="4753202" y="3519055"/>
            <a:ext cx="1385874" cy="259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Conclusions</a:t>
            </a:r>
            <a:endParaRPr sz="2400"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15760" y="1340427"/>
            <a:ext cx="8210779" cy="3709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latin typeface="+mn-lt"/>
              </a:rPr>
              <a:t>Has the eviction rate changed over time?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Yes, decreasing</a:t>
            </a:r>
            <a:endParaRPr lang="en-US" sz="1600" dirty="0">
              <a:solidFill>
                <a:srgbClr val="DF8467"/>
              </a:solidFill>
              <a:latin typeface="+mn-lt"/>
            </a:endParaRPr>
          </a:p>
          <a:p>
            <a:r>
              <a:rPr lang="en-US" sz="1600" dirty="0">
                <a:latin typeface="+mn-lt"/>
              </a:rPr>
              <a:t>What factors are associated with eviction rate?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Most important:  unmeasured factors changing with time, median property value</a:t>
            </a:r>
          </a:p>
          <a:p>
            <a:r>
              <a:rPr lang="en-US" sz="1600" dirty="0">
                <a:latin typeface="+mn-lt"/>
              </a:rPr>
              <a:t>What predictors of eviction rate have changed over time?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Increasing median gross rent (associated with </a:t>
            </a:r>
            <a:r>
              <a:rPr lang="en-US" sz="1600" b="1" i="1" dirty="0">
                <a:solidFill>
                  <a:srgbClr val="00B050"/>
                </a:solidFill>
              </a:rPr>
              <a:t>decreasing</a:t>
            </a:r>
            <a:r>
              <a:rPr lang="en-US" sz="1600" b="1" dirty="0">
                <a:solidFill>
                  <a:srgbClr val="DF8467"/>
                </a:solidFill>
              </a:rPr>
              <a:t> eviction rate)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Increasing population (associated with </a:t>
            </a:r>
            <a:r>
              <a:rPr lang="en-US" sz="1600" b="1" i="1" dirty="0">
                <a:solidFill>
                  <a:srgbClr val="00B050"/>
                </a:solidFill>
              </a:rPr>
              <a:t>increasing</a:t>
            </a:r>
            <a:r>
              <a:rPr lang="en-US" sz="1600" b="1" dirty="0">
                <a:solidFill>
                  <a:srgbClr val="DF8467"/>
                </a:solidFill>
              </a:rPr>
              <a:t> eviction rate)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Increasing median household income  (associated with </a:t>
            </a:r>
            <a:r>
              <a:rPr lang="en-US" sz="1600" b="1" i="1" dirty="0">
                <a:solidFill>
                  <a:srgbClr val="00B050"/>
                </a:solidFill>
              </a:rPr>
              <a:t>decreasing</a:t>
            </a:r>
            <a:r>
              <a:rPr lang="en-US" sz="1600" b="1" dirty="0">
                <a:solidFill>
                  <a:srgbClr val="DF8467"/>
                </a:solidFill>
              </a:rPr>
              <a:t> eviction rate)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Increasing % Asian (associated with </a:t>
            </a:r>
            <a:r>
              <a:rPr lang="en-US" sz="1600" b="1" i="1" dirty="0">
                <a:solidFill>
                  <a:srgbClr val="00B050"/>
                </a:solidFill>
              </a:rPr>
              <a:t>decreasing</a:t>
            </a:r>
            <a:r>
              <a:rPr lang="en-US" sz="1600" b="1" dirty="0">
                <a:solidFill>
                  <a:srgbClr val="DF8467"/>
                </a:solidFill>
              </a:rPr>
              <a:t> eviction rate) 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Are the relationships between predictors and eviction rate changing over time?</a:t>
            </a:r>
          </a:p>
          <a:p>
            <a:pPr lvl="1"/>
            <a:r>
              <a:rPr lang="en-US" sz="1600" b="1" dirty="0">
                <a:solidFill>
                  <a:srgbClr val="DF8467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123441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 YOU!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46111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Any questions?</a:t>
            </a:r>
            <a:endParaRPr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Research questions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426550"/>
            <a:ext cx="706592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Has the eviction rate changed over time?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What factors are associated with eviction rate?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What predictors of eviction rate have changed over time?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Are the </a:t>
            </a:r>
            <a:r>
              <a:rPr lang="en-US" i="1" dirty="0">
                <a:latin typeface="+mn-lt"/>
              </a:rPr>
              <a:t>relationships</a:t>
            </a:r>
            <a:r>
              <a:rPr lang="en-US" dirty="0">
                <a:latin typeface="+mn-lt"/>
              </a:rPr>
              <a:t> between predictors and eviction rate changing over time?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Data Sources</a:t>
            </a:r>
            <a:endParaRPr sz="24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718484" y="1640347"/>
            <a:ext cx="4195058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b="1" dirty="0">
                <a:solidFill>
                  <a:srgbClr val="FF9800"/>
                </a:solidFill>
                <a:latin typeface="+mj-lt"/>
              </a:rPr>
              <a:t>Evictions Lab, Princeton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Eviction rate </a:t>
            </a:r>
          </a:p>
          <a:p>
            <a:pPr marL="0" indent="0">
              <a:buNone/>
            </a:pPr>
            <a:r>
              <a:rPr lang="en-US" sz="1400" dirty="0">
                <a:latin typeface="+mn-lt"/>
              </a:rPr>
              <a:t>    (# per 100 renter-occupied households)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Poverty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% renter occupied households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Median property value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4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12771" y="1640347"/>
            <a:ext cx="4121730" cy="258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b="1" dirty="0">
                <a:solidFill>
                  <a:srgbClr val="FF9800"/>
                </a:solidFill>
                <a:latin typeface="+mj-lt"/>
              </a:rPr>
              <a:t>American Community Survey</a:t>
            </a:r>
            <a:endParaRPr sz="16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Census-level (398 census tracts)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Population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Median gross 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Median household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Rent burden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Race/ethnicity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5-year averages </a:t>
            </a:r>
          </a:p>
          <a:p>
            <a:pPr marL="0" indent="0">
              <a:buNone/>
            </a:pPr>
            <a:r>
              <a:rPr lang="en-US" sz="1400" dirty="0">
                <a:latin typeface="+mn-lt"/>
              </a:rPr>
              <a:t>    (e.g., 2011 values are based on 2007-2011)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8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939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Eviction rate: Decreasing from 2011-2016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4315E03-2370-4016-96C2-051AB9F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95" y="1449478"/>
            <a:ext cx="3554743" cy="336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46DD63-B27F-4DFB-883C-D8188A89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0" y="1449477"/>
            <a:ext cx="3554744" cy="33640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939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Median Gross Rent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1B229-9AC2-438D-A79D-FF520A9D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8" y="1574867"/>
            <a:ext cx="3413672" cy="32305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5CFAE6-C289-4CC0-B575-6A7D91F73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619" y="1563737"/>
            <a:ext cx="4361914" cy="32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8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939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Population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7413CF6C-C1F6-46AC-A9F7-F94AF18A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5" y="1534849"/>
            <a:ext cx="3397829" cy="32155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DFFE56-7BE3-417F-A496-FDFA06733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11" y="1534849"/>
            <a:ext cx="4341671" cy="32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8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939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Median Household Income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4DFABD8A-0F7E-4CEA-8A7D-8341663F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4" y="1452795"/>
            <a:ext cx="3302199" cy="3349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45EE05-24C5-4D7D-A78E-A4CF9B686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99" y="1452795"/>
            <a:ext cx="4591481" cy="34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3F5378"/>
                </a:solidFill>
              </a:rPr>
              <a:t>Geographic Distribution of Variables</a:t>
            </a: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62000" y="8305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Geographic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7077" b="3736"/>
          <a:stretch/>
        </p:blipFill>
        <p:spPr>
          <a:xfrm>
            <a:off x="981307" y="1216959"/>
            <a:ext cx="7676995" cy="34195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Eviction Rate vs. Predictors</a:t>
            </a:r>
            <a:endParaRPr sz="24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572001" y="1599317"/>
            <a:ext cx="4646341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FF9800"/>
                </a:solidFill>
                <a:latin typeface="+mj-lt"/>
              </a:rPr>
              <a:t>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Test time x predictor interactions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Plot predictor regression coefficients vs.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Variable importance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4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38887" y="1599316"/>
            <a:ext cx="4722975" cy="303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FF9800"/>
                </a:solidFill>
                <a:latin typeface="+mj-lt"/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Log-transformation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ln(Eviction rate + 0.1)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ln(Poverty rate + 1)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ln(Median property value + $100,000)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Logit-transformation</a:t>
            </a:r>
            <a:endParaRPr lang="en-US" sz="1200" dirty="0">
              <a:latin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Race/ethnicity variables (%)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ln[ (p + 0.001) / (1 – p + 0.001)]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8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4111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325</Words>
  <Application>Microsoft Macintosh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Condensed</vt:lpstr>
      <vt:lpstr>Arvo</vt:lpstr>
      <vt:lpstr>Arial</vt:lpstr>
      <vt:lpstr>Wingdings</vt:lpstr>
      <vt:lpstr>Roboto Condensed Light</vt:lpstr>
      <vt:lpstr>Salerio template</vt:lpstr>
      <vt:lpstr>Factors Associated with Eviction Rate King County, WA 2011-2016  2019 SDSS Hackathon Isabel Ma – Quality Engineer, LexisNexis Risk Solutions, MN Chuchu Cheng – PhD student, Quantitative Psychology, Boston College Ramzi W. Nahhas, PhD, Manager, Data Sciences, Ventech Solutions, Columbus, OH </vt:lpstr>
      <vt:lpstr>Research questions</vt:lpstr>
      <vt:lpstr>Data Sources</vt:lpstr>
      <vt:lpstr>Eviction rate: Decreasing from 2011-2016</vt:lpstr>
      <vt:lpstr>Median Gross Rent</vt:lpstr>
      <vt:lpstr>Population</vt:lpstr>
      <vt:lpstr>Median Household Income</vt:lpstr>
      <vt:lpstr>Geographic Distribution of Variables</vt:lpstr>
      <vt:lpstr>Eviction Rate vs. Predictors</vt:lpstr>
      <vt:lpstr>Are the relationships between predictors and eviction rate changing over time?</vt:lpstr>
      <vt:lpstr>Variable Importance</vt:lpstr>
      <vt:lpstr>Variable Importance</vt:lpstr>
      <vt:lpstr>Conclusions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Associated with Eviction Rate King County, WA 2011-2016  2019 SDSS Hackathon Isabel Ma – Quality Engineer, LexisNexis Risk Solutions, MN Chuchu Cheng – PhD student, Quantitative Psychology, Boston College Ramzi W. Nahhas, PhD, Manager, Data Sciences, Ventech Solutions, Columbus, OH </dc:title>
  <cp:lastModifiedBy>Kelly</cp:lastModifiedBy>
  <cp:revision>10</cp:revision>
  <dcterms:modified xsi:type="dcterms:W3CDTF">2019-06-10T15:40:05Z</dcterms:modified>
</cp:coreProperties>
</file>