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Lst>
  <p:sldSz cx="13004800" cy="9753600"/>
  <p:notesSz cx="6858000" cy="9144000"/>
  <p:defaultTextStyle>
    <a:defPPr>
      <a:defRPr lang="en-US"/>
    </a:defPPr>
    <a:lvl1pPr marL="0" algn="l" defTabSz="457133" rtl="0" eaLnBrk="1" latinLnBrk="0" hangingPunct="1">
      <a:defRPr sz="1800" kern="1200">
        <a:solidFill>
          <a:schemeClr val="tx1"/>
        </a:solidFill>
        <a:latin typeface="+mn-lt"/>
        <a:ea typeface="+mn-ea"/>
        <a:cs typeface="+mn-cs"/>
      </a:defRPr>
    </a:lvl1pPr>
    <a:lvl2pPr marL="457133" algn="l" defTabSz="457133" rtl="0" eaLnBrk="1" latinLnBrk="0" hangingPunct="1">
      <a:defRPr sz="1800" kern="1200">
        <a:solidFill>
          <a:schemeClr val="tx1"/>
        </a:solidFill>
        <a:latin typeface="+mn-lt"/>
        <a:ea typeface="+mn-ea"/>
        <a:cs typeface="+mn-cs"/>
      </a:defRPr>
    </a:lvl2pPr>
    <a:lvl3pPr marL="914263" algn="l" defTabSz="457133" rtl="0" eaLnBrk="1" latinLnBrk="0" hangingPunct="1">
      <a:defRPr sz="1800" kern="1200">
        <a:solidFill>
          <a:schemeClr val="tx1"/>
        </a:solidFill>
        <a:latin typeface="+mn-lt"/>
        <a:ea typeface="+mn-ea"/>
        <a:cs typeface="+mn-cs"/>
      </a:defRPr>
    </a:lvl3pPr>
    <a:lvl4pPr marL="1371396" algn="l" defTabSz="457133" rtl="0" eaLnBrk="1" latinLnBrk="0" hangingPunct="1">
      <a:defRPr sz="1800" kern="1200">
        <a:solidFill>
          <a:schemeClr val="tx1"/>
        </a:solidFill>
        <a:latin typeface="+mn-lt"/>
        <a:ea typeface="+mn-ea"/>
        <a:cs typeface="+mn-cs"/>
      </a:defRPr>
    </a:lvl4pPr>
    <a:lvl5pPr marL="1828526" algn="l" defTabSz="457133" rtl="0" eaLnBrk="1" latinLnBrk="0" hangingPunct="1">
      <a:defRPr sz="1800" kern="1200">
        <a:solidFill>
          <a:schemeClr val="tx1"/>
        </a:solidFill>
        <a:latin typeface="+mn-lt"/>
        <a:ea typeface="+mn-ea"/>
        <a:cs typeface="+mn-cs"/>
      </a:defRPr>
    </a:lvl5pPr>
    <a:lvl6pPr marL="2285658" algn="l" defTabSz="457133" rtl="0" eaLnBrk="1" latinLnBrk="0" hangingPunct="1">
      <a:defRPr sz="1800" kern="1200">
        <a:solidFill>
          <a:schemeClr val="tx1"/>
        </a:solidFill>
        <a:latin typeface="+mn-lt"/>
        <a:ea typeface="+mn-ea"/>
        <a:cs typeface="+mn-cs"/>
      </a:defRPr>
    </a:lvl6pPr>
    <a:lvl7pPr marL="2742789" algn="l" defTabSz="457133" rtl="0" eaLnBrk="1" latinLnBrk="0" hangingPunct="1">
      <a:defRPr sz="1800" kern="1200">
        <a:solidFill>
          <a:schemeClr val="tx1"/>
        </a:solidFill>
        <a:latin typeface="+mn-lt"/>
        <a:ea typeface="+mn-ea"/>
        <a:cs typeface="+mn-cs"/>
      </a:defRPr>
    </a:lvl7pPr>
    <a:lvl8pPr marL="3199921" algn="l" defTabSz="457133" rtl="0" eaLnBrk="1" latinLnBrk="0" hangingPunct="1">
      <a:defRPr sz="1800" kern="1200">
        <a:solidFill>
          <a:schemeClr val="tx1"/>
        </a:solidFill>
        <a:latin typeface="+mn-lt"/>
        <a:ea typeface="+mn-ea"/>
        <a:cs typeface="+mn-cs"/>
      </a:defRPr>
    </a:lvl8pPr>
    <a:lvl9pPr marL="3657052" algn="l" defTabSz="45713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72" userDrawn="1">
          <p15:clr>
            <a:srgbClr val="A4A3A4"/>
          </p15:clr>
        </p15:guide>
        <p15:guide id="2"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953140"/>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642" autoAdjust="0"/>
    <p:restoredTop sz="95380" autoAdjust="0"/>
  </p:normalViewPr>
  <p:slideViewPr>
    <p:cSldViewPr snapToGrid="0" showGuides="1">
      <p:cViewPr>
        <p:scale>
          <a:sx n="100" d="100"/>
          <a:sy n="100" d="100"/>
        </p:scale>
        <p:origin x="522" y="78"/>
      </p:cViewPr>
      <p:guideLst>
        <p:guide orient="horz" pos="3072"/>
        <p:guide pos="4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5360" y="1596250"/>
            <a:ext cx="11054081" cy="3395698"/>
          </a:xfrm>
        </p:spPr>
        <p:txBody>
          <a:bodyPr anchor="b"/>
          <a:lstStyle>
            <a:lvl1pPr algn="ctr">
              <a:defRPr sz="8533"/>
            </a:lvl1pPr>
          </a:lstStyle>
          <a:p>
            <a:r>
              <a:rPr lang="en-US"/>
              <a:t>Click to edit Master title style</a:t>
            </a:r>
            <a:endParaRPr lang="en-US" dirty="0"/>
          </a:p>
        </p:txBody>
      </p:sp>
      <p:sp>
        <p:nvSpPr>
          <p:cNvPr id="3" name="Subtitle 2"/>
          <p:cNvSpPr>
            <a:spLocks noGrp="1"/>
          </p:cNvSpPr>
          <p:nvPr>
            <p:ph type="subTitle" idx="1"/>
          </p:nvPr>
        </p:nvSpPr>
        <p:spPr>
          <a:xfrm>
            <a:off x="1625601" y="5122899"/>
            <a:ext cx="9753601" cy="2354862"/>
          </a:xfrm>
        </p:spPr>
        <p:txBody>
          <a:bodyPr/>
          <a:lstStyle>
            <a:lvl1pPr marL="0" indent="0" algn="ctr">
              <a:buNone/>
              <a:defRPr sz="3413"/>
            </a:lvl1pPr>
            <a:lvl2pPr marL="650249" indent="0" algn="ctr">
              <a:buNone/>
              <a:defRPr sz="2844"/>
            </a:lvl2pPr>
            <a:lvl3pPr marL="1300496" indent="0" algn="ctr">
              <a:buNone/>
              <a:defRPr sz="2560"/>
            </a:lvl3pPr>
            <a:lvl4pPr marL="1950745" indent="0" algn="ctr">
              <a:buNone/>
              <a:defRPr sz="2276"/>
            </a:lvl4pPr>
            <a:lvl5pPr marL="2600992" indent="0" algn="ctr">
              <a:buNone/>
              <a:defRPr sz="2276"/>
            </a:lvl5pPr>
            <a:lvl6pPr marL="3251241" indent="0" algn="ctr">
              <a:buNone/>
              <a:defRPr sz="2276"/>
            </a:lvl6pPr>
            <a:lvl7pPr marL="3901488" indent="0" algn="ctr">
              <a:buNone/>
              <a:defRPr sz="2276"/>
            </a:lvl7pPr>
            <a:lvl8pPr marL="4551737" indent="0" algn="ctr">
              <a:buNone/>
              <a:defRPr sz="2276"/>
            </a:lvl8pPr>
            <a:lvl9pPr marL="5201986" indent="0" algn="ctr">
              <a:buNone/>
              <a:defRPr sz="227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F597B6-98D4-47E5-B470-931D048F0197}"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4C009-64BD-4372-BFF3-322D8BA24401}" type="slidenum">
              <a:rPr lang="en-US" smtClean="0"/>
              <a:t>‹#›</a:t>
            </a:fld>
            <a:endParaRPr lang="en-US"/>
          </a:p>
        </p:txBody>
      </p:sp>
    </p:spTree>
    <p:extLst>
      <p:ext uri="{BB962C8B-B14F-4D97-AF65-F5344CB8AC3E}">
        <p14:creationId xmlns:p14="http://schemas.microsoft.com/office/powerpoint/2010/main" val="758088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597B6-98D4-47E5-B470-931D048F0197}"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4C009-64BD-4372-BFF3-322D8BA24401}" type="slidenum">
              <a:rPr lang="en-US" smtClean="0"/>
              <a:t>‹#›</a:t>
            </a:fld>
            <a:endParaRPr lang="en-US"/>
          </a:p>
        </p:txBody>
      </p:sp>
    </p:spTree>
    <p:extLst>
      <p:ext uri="{BB962C8B-B14F-4D97-AF65-F5344CB8AC3E}">
        <p14:creationId xmlns:p14="http://schemas.microsoft.com/office/powerpoint/2010/main" val="2511529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06561" y="519292"/>
            <a:ext cx="2804160" cy="82657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94081" y="519292"/>
            <a:ext cx="8249921" cy="82657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597B6-98D4-47E5-B470-931D048F0197}"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4C009-64BD-4372-BFF3-322D8BA24401}" type="slidenum">
              <a:rPr lang="en-US" smtClean="0"/>
              <a:t>‹#›</a:t>
            </a:fld>
            <a:endParaRPr lang="en-US"/>
          </a:p>
        </p:txBody>
      </p:sp>
    </p:spTree>
    <p:extLst>
      <p:ext uri="{BB962C8B-B14F-4D97-AF65-F5344CB8AC3E}">
        <p14:creationId xmlns:p14="http://schemas.microsoft.com/office/powerpoint/2010/main" val="2481604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597B6-98D4-47E5-B470-931D048F0197}"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4C009-64BD-4372-BFF3-322D8BA24401}" type="slidenum">
              <a:rPr lang="en-US" smtClean="0"/>
              <a:t>‹#›</a:t>
            </a:fld>
            <a:endParaRPr lang="en-US"/>
          </a:p>
        </p:txBody>
      </p:sp>
    </p:spTree>
    <p:extLst>
      <p:ext uri="{BB962C8B-B14F-4D97-AF65-F5344CB8AC3E}">
        <p14:creationId xmlns:p14="http://schemas.microsoft.com/office/powerpoint/2010/main" val="68279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7307" y="2431630"/>
            <a:ext cx="11216640" cy="4057226"/>
          </a:xfrm>
        </p:spPr>
        <p:txBody>
          <a:bodyPr anchor="b"/>
          <a:lstStyle>
            <a:lvl1pPr>
              <a:defRPr sz="8533"/>
            </a:lvl1pPr>
          </a:lstStyle>
          <a:p>
            <a:r>
              <a:rPr lang="en-US"/>
              <a:t>Click to edit Master title style</a:t>
            </a:r>
            <a:endParaRPr lang="en-US" dirty="0"/>
          </a:p>
        </p:txBody>
      </p:sp>
      <p:sp>
        <p:nvSpPr>
          <p:cNvPr id="3" name="Text Placeholder 2"/>
          <p:cNvSpPr>
            <a:spLocks noGrp="1"/>
          </p:cNvSpPr>
          <p:nvPr>
            <p:ph type="body" idx="1"/>
          </p:nvPr>
        </p:nvSpPr>
        <p:spPr>
          <a:xfrm>
            <a:off x="887307" y="6527244"/>
            <a:ext cx="11216640" cy="2133599"/>
          </a:xfrm>
        </p:spPr>
        <p:txBody>
          <a:bodyPr/>
          <a:lstStyle>
            <a:lvl1pPr marL="0" indent="0">
              <a:buNone/>
              <a:defRPr sz="3413">
                <a:solidFill>
                  <a:schemeClr val="tx1"/>
                </a:solidFill>
              </a:defRPr>
            </a:lvl1pPr>
            <a:lvl2pPr marL="650249" indent="0">
              <a:buNone/>
              <a:defRPr sz="2844">
                <a:solidFill>
                  <a:schemeClr val="tx1">
                    <a:tint val="75000"/>
                  </a:schemeClr>
                </a:solidFill>
              </a:defRPr>
            </a:lvl2pPr>
            <a:lvl3pPr marL="1300496" indent="0">
              <a:buNone/>
              <a:defRPr sz="2560">
                <a:solidFill>
                  <a:schemeClr val="tx1">
                    <a:tint val="75000"/>
                  </a:schemeClr>
                </a:solidFill>
              </a:defRPr>
            </a:lvl3pPr>
            <a:lvl4pPr marL="1950745" indent="0">
              <a:buNone/>
              <a:defRPr sz="2276">
                <a:solidFill>
                  <a:schemeClr val="tx1">
                    <a:tint val="75000"/>
                  </a:schemeClr>
                </a:solidFill>
              </a:defRPr>
            </a:lvl4pPr>
            <a:lvl5pPr marL="2600992" indent="0">
              <a:buNone/>
              <a:defRPr sz="2276">
                <a:solidFill>
                  <a:schemeClr val="tx1">
                    <a:tint val="75000"/>
                  </a:schemeClr>
                </a:solidFill>
              </a:defRPr>
            </a:lvl5pPr>
            <a:lvl6pPr marL="3251241" indent="0">
              <a:buNone/>
              <a:defRPr sz="2276">
                <a:solidFill>
                  <a:schemeClr val="tx1">
                    <a:tint val="75000"/>
                  </a:schemeClr>
                </a:solidFill>
              </a:defRPr>
            </a:lvl6pPr>
            <a:lvl7pPr marL="3901488" indent="0">
              <a:buNone/>
              <a:defRPr sz="2276">
                <a:solidFill>
                  <a:schemeClr val="tx1">
                    <a:tint val="75000"/>
                  </a:schemeClr>
                </a:solidFill>
              </a:defRPr>
            </a:lvl7pPr>
            <a:lvl8pPr marL="4551737" indent="0">
              <a:buNone/>
              <a:defRPr sz="2276">
                <a:solidFill>
                  <a:schemeClr val="tx1">
                    <a:tint val="75000"/>
                  </a:schemeClr>
                </a:solidFill>
              </a:defRPr>
            </a:lvl8pPr>
            <a:lvl9pPr marL="5201986" indent="0">
              <a:buNone/>
              <a:defRPr sz="227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F597B6-98D4-47E5-B470-931D048F0197}"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4C009-64BD-4372-BFF3-322D8BA24401}" type="slidenum">
              <a:rPr lang="en-US" smtClean="0"/>
              <a:t>‹#›</a:t>
            </a:fld>
            <a:endParaRPr lang="en-US"/>
          </a:p>
        </p:txBody>
      </p:sp>
    </p:spTree>
    <p:extLst>
      <p:ext uri="{BB962C8B-B14F-4D97-AF65-F5344CB8AC3E}">
        <p14:creationId xmlns:p14="http://schemas.microsoft.com/office/powerpoint/2010/main" val="3229754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94082" y="2596446"/>
            <a:ext cx="5527040" cy="6188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83682" y="2596446"/>
            <a:ext cx="5527040" cy="6188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F597B6-98D4-47E5-B470-931D048F0197}" type="datetimeFigureOut">
              <a:rPr lang="en-US" smtClean="0"/>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C4C009-64BD-4372-BFF3-322D8BA24401}" type="slidenum">
              <a:rPr lang="en-US" smtClean="0"/>
              <a:t>‹#›</a:t>
            </a:fld>
            <a:endParaRPr lang="en-US"/>
          </a:p>
        </p:txBody>
      </p:sp>
    </p:spTree>
    <p:extLst>
      <p:ext uri="{BB962C8B-B14F-4D97-AF65-F5344CB8AC3E}">
        <p14:creationId xmlns:p14="http://schemas.microsoft.com/office/powerpoint/2010/main" val="2587880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5775" y="519296"/>
            <a:ext cx="11216640" cy="1885245"/>
          </a:xfrm>
        </p:spPr>
        <p:txBody>
          <a:bodyPr/>
          <a:lstStyle/>
          <a:p>
            <a:r>
              <a:rPr lang="en-US"/>
              <a:t>Click to edit Master title style</a:t>
            </a:r>
            <a:endParaRPr lang="en-US" dirty="0"/>
          </a:p>
        </p:txBody>
      </p:sp>
      <p:sp>
        <p:nvSpPr>
          <p:cNvPr id="3" name="Text Placeholder 2"/>
          <p:cNvSpPr>
            <a:spLocks noGrp="1"/>
          </p:cNvSpPr>
          <p:nvPr>
            <p:ph type="body" idx="1"/>
          </p:nvPr>
        </p:nvSpPr>
        <p:spPr>
          <a:xfrm>
            <a:off x="895779" y="2390987"/>
            <a:ext cx="5501640" cy="1171786"/>
          </a:xfrm>
        </p:spPr>
        <p:txBody>
          <a:bodyPr anchor="b"/>
          <a:lstStyle>
            <a:lvl1pPr marL="0" indent="0">
              <a:buNone/>
              <a:defRPr sz="3413" b="1"/>
            </a:lvl1pPr>
            <a:lvl2pPr marL="650249" indent="0">
              <a:buNone/>
              <a:defRPr sz="2844" b="1"/>
            </a:lvl2pPr>
            <a:lvl3pPr marL="1300496" indent="0">
              <a:buNone/>
              <a:defRPr sz="2560" b="1"/>
            </a:lvl3pPr>
            <a:lvl4pPr marL="1950745" indent="0">
              <a:buNone/>
              <a:defRPr sz="2276" b="1"/>
            </a:lvl4pPr>
            <a:lvl5pPr marL="2600992" indent="0">
              <a:buNone/>
              <a:defRPr sz="2276" b="1"/>
            </a:lvl5pPr>
            <a:lvl6pPr marL="3251241" indent="0">
              <a:buNone/>
              <a:defRPr sz="2276" b="1"/>
            </a:lvl6pPr>
            <a:lvl7pPr marL="3901488" indent="0">
              <a:buNone/>
              <a:defRPr sz="2276" b="1"/>
            </a:lvl7pPr>
            <a:lvl8pPr marL="4551737" indent="0">
              <a:buNone/>
              <a:defRPr sz="2276" b="1"/>
            </a:lvl8pPr>
            <a:lvl9pPr marL="5201986" indent="0">
              <a:buNone/>
              <a:defRPr sz="2276" b="1"/>
            </a:lvl9pPr>
          </a:lstStyle>
          <a:p>
            <a:pPr lvl="0"/>
            <a:r>
              <a:rPr lang="en-US"/>
              <a:t>Click to edit Master text styles</a:t>
            </a:r>
          </a:p>
        </p:txBody>
      </p:sp>
      <p:sp>
        <p:nvSpPr>
          <p:cNvPr id="4" name="Content Placeholder 3"/>
          <p:cNvSpPr>
            <a:spLocks noGrp="1"/>
          </p:cNvSpPr>
          <p:nvPr>
            <p:ph sz="half" idx="2"/>
          </p:nvPr>
        </p:nvSpPr>
        <p:spPr>
          <a:xfrm>
            <a:off x="895779" y="3562777"/>
            <a:ext cx="5501640" cy="5240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83680" y="2390987"/>
            <a:ext cx="5528734" cy="1171786"/>
          </a:xfrm>
        </p:spPr>
        <p:txBody>
          <a:bodyPr anchor="b"/>
          <a:lstStyle>
            <a:lvl1pPr marL="0" indent="0">
              <a:buNone/>
              <a:defRPr sz="3413" b="1"/>
            </a:lvl1pPr>
            <a:lvl2pPr marL="650249" indent="0">
              <a:buNone/>
              <a:defRPr sz="2844" b="1"/>
            </a:lvl2pPr>
            <a:lvl3pPr marL="1300496" indent="0">
              <a:buNone/>
              <a:defRPr sz="2560" b="1"/>
            </a:lvl3pPr>
            <a:lvl4pPr marL="1950745" indent="0">
              <a:buNone/>
              <a:defRPr sz="2276" b="1"/>
            </a:lvl4pPr>
            <a:lvl5pPr marL="2600992" indent="0">
              <a:buNone/>
              <a:defRPr sz="2276" b="1"/>
            </a:lvl5pPr>
            <a:lvl6pPr marL="3251241" indent="0">
              <a:buNone/>
              <a:defRPr sz="2276" b="1"/>
            </a:lvl6pPr>
            <a:lvl7pPr marL="3901488" indent="0">
              <a:buNone/>
              <a:defRPr sz="2276" b="1"/>
            </a:lvl7pPr>
            <a:lvl8pPr marL="4551737" indent="0">
              <a:buNone/>
              <a:defRPr sz="2276" b="1"/>
            </a:lvl8pPr>
            <a:lvl9pPr marL="5201986" indent="0">
              <a:buNone/>
              <a:defRPr sz="2276" b="1"/>
            </a:lvl9pPr>
          </a:lstStyle>
          <a:p>
            <a:pPr lvl="0"/>
            <a:r>
              <a:rPr lang="en-US"/>
              <a:t>Click to edit Master text styles</a:t>
            </a:r>
          </a:p>
        </p:txBody>
      </p:sp>
      <p:sp>
        <p:nvSpPr>
          <p:cNvPr id="6" name="Content Placeholder 5"/>
          <p:cNvSpPr>
            <a:spLocks noGrp="1"/>
          </p:cNvSpPr>
          <p:nvPr>
            <p:ph sz="quarter" idx="4"/>
          </p:nvPr>
        </p:nvSpPr>
        <p:spPr>
          <a:xfrm>
            <a:off x="6583680" y="3562777"/>
            <a:ext cx="5528734" cy="5240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F597B6-98D4-47E5-B470-931D048F0197}" type="datetimeFigureOut">
              <a:rPr lang="en-US" smtClean="0"/>
              <a:t>5/9/2019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C4C009-64BD-4372-BFF3-322D8BA24401}" type="slidenum">
              <a:rPr lang="en-US" smtClean="0"/>
              <a:t>‹#›</a:t>
            </a:fld>
            <a:endParaRPr lang="en-US"/>
          </a:p>
        </p:txBody>
      </p:sp>
    </p:spTree>
    <p:extLst>
      <p:ext uri="{BB962C8B-B14F-4D97-AF65-F5344CB8AC3E}">
        <p14:creationId xmlns:p14="http://schemas.microsoft.com/office/powerpoint/2010/main" val="4152765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F597B6-98D4-47E5-B470-931D048F0197}" type="datetimeFigureOut">
              <a:rPr lang="en-US" smtClean="0"/>
              <a:t>5/9/2019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C4C009-64BD-4372-BFF3-322D8BA24401}" type="slidenum">
              <a:rPr lang="en-US" smtClean="0"/>
              <a:t>‹#›</a:t>
            </a:fld>
            <a:endParaRPr lang="en-US"/>
          </a:p>
        </p:txBody>
      </p:sp>
    </p:spTree>
    <p:extLst>
      <p:ext uri="{BB962C8B-B14F-4D97-AF65-F5344CB8AC3E}">
        <p14:creationId xmlns:p14="http://schemas.microsoft.com/office/powerpoint/2010/main" val="1609360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597B6-98D4-47E5-B470-931D048F0197}" type="datetimeFigureOut">
              <a:rPr lang="en-US" smtClean="0"/>
              <a:t>5/9/2019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C4C009-64BD-4372-BFF3-322D8BA24401}" type="slidenum">
              <a:rPr lang="en-US" smtClean="0"/>
              <a:t>‹#›</a:t>
            </a:fld>
            <a:endParaRPr lang="en-US"/>
          </a:p>
        </p:txBody>
      </p:sp>
    </p:spTree>
    <p:extLst>
      <p:ext uri="{BB962C8B-B14F-4D97-AF65-F5344CB8AC3E}">
        <p14:creationId xmlns:p14="http://schemas.microsoft.com/office/powerpoint/2010/main" val="3616420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776" y="650241"/>
            <a:ext cx="4194384" cy="2275840"/>
          </a:xfrm>
        </p:spPr>
        <p:txBody>
          <a:bodyPr anchor="b"/>
          <a:lstStyle>
            <a:lvl1pPr>
              <a:defRPr sz="4553"/>
            </a:lvl1pPr>
          </a:lstStyle>
          <a:p>
            <a:r>
              <a:rPr lang="en-US"/>
              <a:t>Click to edit Master title style</a:t>
            </a:r>
            <a:endParaRPr lang="en-US" dirty="0"/>
          </a:p>
        </p:txBody>
      </p:sp>
      <p:sp>
        <p:nvSpPr>
          <p:cNvPr id="3" name="Content Placeholder 2"/>
          <p:cNvSpPr>
            <a:spLocks noGrp="1"/>
          </p:cNvSpPr>
          <p:nvPr>
            <p:ph idx="1"/>
          </p:nvPr>
        </p:nvSpPr>
        <p:spPr>
          <a:xfrm>
            <a:off x="5528735" y="1404341"/>
            <a:ext cx="6583681" cy="6931378"/>
          </a:xfrm>
        </p:spPr>
        <p:txBody>
          <a:bodyPr/>
          <a:lstStyle>
            <a:lvl1pPr>
              <a:defRPr sz="4553"/>
            </a:lvl1pPr>
            <a:lvl2pPr>
              <a:defRPr sz="3982"/>
            </a:lvl2pPr>
            <a:lvl3pPr>
              <a:defRPr sz="3413"/>
            </a:lvl3pPr>
            <a:lvl4pPr>
              <a:defRPr sz="2844"/>
            </a:lvl4pPr>
            <a:lvl5pPr>
              <a:defRPr sz="2844"/>
            </a:lvl5pPr>
            <a:lvl6pPr>
              <a:defRPr sz="2844"/>
            </a:lvl6pPr>
            <a:lvl7pPr>
              <a:defRPr sz="2844"/>
            </a:lvl7pPr>
            <a:lvl8pPr>
              <a:defRPr sz="2844"/>
            </a:lvl8pPr>
            <a:lvl9pPr>
              <a:defRPr sz="284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95776" y="2926084"/>
            <a:ext cx="4194384" cy="5420925"/>
          </a:xfrm>
        </p:spPr>
        <p:txBody>
          <a:bodyPr/>
          <a:lstStyle>
            <a:lvl1pPr marL="0" indent="0">
              <a:buNone/>
              <a:defRPr sz="2276"/>
            </a:lvl1pPr>
            <a:lvl2pPr marL="650249" indent="0">
              <a:buNone/>
              <a:defRPr sz="1992"/>
            </a:lvl2pPr>
            <a:lvl3pPr marL="1300496" indent="0">
              <a:buNone/>
              <a:defRPr sz="1707"/>
            </a:lvl3pPr>
            <a:lvl4pPr marL="1950745" indent="0">
              <a:buNone/>
              <a:defRPr sz="1422"/>
            </a:lvl4pPr>
            <a:lvl5pPr marL="2600992" indent="0">
              <a:buNone/>
              <a:defRPr sz="1422"/>
            </a:lvl5pPr>
            <a:lvl6pPr marL="3251241" indent="0">
              <a:buNone/>
              <a:defRPr sz="1422"/>
            </a:lvl6pPr>
            <a:lvl7pPr marL="3901488" indent="0">
              <a:buNone/>
              <a:defRPr sz="1422"/>
            </a:lvl7pPr>
            <a:lvl8pPr marL="4551737" indent="0">
              <a:buNone/>
              <a:defRPr sz="1422"/>
            </a:lvl8pPr>
            <a:lvl9pPr marL="5201986" indent="0">
              <a:buNone/>
              <a:defRPr sz="1422"/>
            </a:lvl9pPr>
          </a:lstStyle>
          <a:p>
            <a:pPr lvl="0"/>
            <a:r>
              <a:rPr lang="en-US"/>
              <a:t>Click to edit Master text styles</a:t>
            </a:r>
          </a:p>
        </p:txBody>
      </p:sp>
      <p:sp>
        <p:nvSpPr>
          <p:cNvPr id="5" name="Date Placeholder 4"/>
          <p:cNvSpPr>
            <a:spLocks noGrp="1"/>
          </p:cNvSpPr>
          <p:nvPr>
            <p:ph type="dt" sz="half" idx="10"/>
          </p:nvPr>
        </p:nvSpPr>
        <p:spPr/>
        <p:txBody>
          <a:bodyPr/>
          <a:lstStyle/>
          <a:p>
            <a:fld id="{7CF597B6-98D4-47E5-B470-931D048F0197}" type="datetimeFigureOut">
              <a:rPr lang="en-US" smtClean="0"/>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C4C009-64BD-4372-BFF3-322D8BA24401}" type="slidenum">
              <a:rPr lang="en-US" smtClean="0"/>
              <a:t>‹#›</a:t>
            </a:fld>
            <a:endParaRPr lang="en-US"/>
          </a:p>
        </p:txBody>
      </p:sp>
    </p:spTree>
    <p:extLst>
      <p:ext uri="{BB962C8B-B14F-4D97-AF65-F5344CB8AC3E}">
        <p14:creationId xmlns:p14="http://schemas.microsoft.com/office/powerpoint/2010/main" val="204398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776" y="650241"/>
            <a:ext cx="4194384" cy="2275840"/>
          </a:xfrm>
        </p:spPr>
        <p:txBody>
          <a:bodyPr anchor="b"/>
          <a:lstStyle>
            <a:lvl1pPr>
              <a:defRPr sz="4553"/>
            </a:lvl1pPr>
          </a:lstStyle>
          <a:p>
            <a:r>
              <a:rPr lang="en-US"/>
              <a:t>Click to edit Master title style</a:t>
            </a:r>
            <a:endParaRPr lang="en-US" dirty="0"/>
          </a:p>
        </p:txBody>
      </p:sp>
      <p:sp>
        <p:nvSpPr>
          <p:cNvPr id="3" name="Picture Placeholder 2"/>
          <p:cNvSpPr>
            <a:spLocks noGrp="1" noChangeAspect="1"/>
          </p:cNvSpPr>
          <p:nvPr>
            <p:ph type="pic" idx="1"/>
          </p:nvPr>
        </p:nvSpPr>
        <p:spPr>
          <a:xfrm>
            <a:off x="5528735" y="1404341"/>
            <a:ext cx="6583681" cy="6931378"/>
          </a:xfrm>
        </p:spPr>
        <p:txBody>
          <a:bodyPr anchor="t"/>
          <a:lstStyle>
            <a:lvl1pPr marL="0" indent="0">
              <a:buNone/>
              <a:defRPr sz="4553"/>
            </a:lvl1pPr>
            <a:lvl2pPr marL="650249" indent="0">
              <a:buNone/>
              <a:defRPr sz="3982"/>
            </a:lvl2pPr>
            <a:lvl3pPr marL="1300496" indent="0">
              <a:buNone/>
              <a:defRPr sz="3413"/>
            </a:lvl3pPr>
            <a:lvl4pPr marL="1950745" indent="0">
              <a:buNone/>
              <a:defRPr sz="2844"/>
            </a:lvl4pPr>
            <a:lvl5pPr marL="2600992" indent="0">
              <a:buNone/>
              <a:defRPr sz="2844"/>
            </a:lvl5pPr>
            <a:lvl6pPr marL="3251241" indent="0">
              <a:buNone/>
              <a:defRPr sz="2844"/>
            </a:lvl6pPr>
            <a:lvl7pPr marL="3901488" indent="0">
              <a:buNone/>
              <a:defRPr sz="2844"/>
            </a:lvl7pPr>
            <a:lvl8pPr marL="4551737" indent="0">
              <a:buNone/>
              <a:defRPr sz="2844"/>
            </a:lvl8pPr>
            <a:lvl9pPr marL="5201986" indent="0">
              <a:buNone/>
              <a:defRPr sz="2844"/>
            </a:lvl9pPr>
          </a:lstStyle>
          <a:p>
            <a:r>
              <a:rPr lang="en-US"/>
              <a:t>Click icon to add picture</a:t>
            </a:r>
            <a:endParaRPr lang="en-US" dirty="0"/>
          </a:p>
        </p:txBody>
      </p:sp>
      <p:sp>
        <p:nvSpPr>
          <p:cNvPr id="4" name="Text Placeholder 3"/>
          <p:cNvSpPr>
            <a:spLocks noGrp="1"/>
          </p:cNvSpPr>
          <p:nvPr>
            <p:ph type="body" sz="half" idx="2"/>
          </p:nvPr>
        </p:nvSpPr>
        <p:spPr>
          <a:xfrm>
            <a:off x="895776" y="2926084"/>
            <a:ext cx="4194384" cy="5420925"/>
          </a:xfrm>
        </p:spPr>
        <p:txBody>
          <a:bodyPr/>
          <a:lstStyle>
            <a:lvl1pPr marL="0" indent="0">
              <a:buNone/>
              <a:defRPr sz="2276"/>
            </a:lvl1pPr>
            <a:lvl2pPr marL="650249" indent="0">
              <a:buNone/>
              <a:defRPr sz="1992"/>
            </a:lvl2pPr>
            <a:lvl3pPr marL="1300496" indent="0">
              <a:buNone/>
              <a:defRPr sz="1707"/>
            </a:lvl3pPr>
            <a:lvl4pPr marL="1950745" indent="0">
              <a:buNone/>
              <a:defRPr sz="1422"/>
            </a:lvl4pPr>
            <a:lvl5pPr marL="2600992" indent="0">
              <a:buNone/>
              <a:defRPr sz="1422"/>
            </a:lvl5pPr>
            <a:lvl6pPr marL="3251241" indent="0">
              <a:buNone/>
              <a:defRPr sz="1422"/>
            </a:lvl6pPr>
            <a:lvl7pPr marL="3901488" indent="0">
              <a:buNone/>
              <a:defRPr sz="1422"/>
            </a:lvl7pPr>
            <a:lvl8pPr marL="4551737" indent="0">
              <a:buNone/>
              <a:defRPr sz="1422"/>
            </a:lvl8pPr>
            <a:lvl9pPr marL="5201986" indent="0">
              <a:buNone/>
              <a:defRPr sz="1422"/>
            </a:lvl9pPr>
          </a:lstStyle>
          <a:p>
            <a:pPr lvl="0"/>
            <a:r>
              <a:rPr lang="en-US"/>
              <a:t>Click to edit Master text styles</a:t>
            </a:r>
          </a:p>
        </p:txBody>
      </p:sp>
      <p:sp>
        <p:nvSpPr>
          <p:cNvPr id="5" name="Date Placeholder 4"/>
          <p:cNvSpPr>
            <a:spLocks noGrp="1"/>
          </p:cNvSpPr>
          <p:nvPr>
            <p:ph type="dt" sz="half" idx="10"/>
          </p:nvPr>
        </p:nvSpPr>
        <p:spPr/>
        <p:txBody>
          <a:bodyPr/>
          <a:lstStyle/>
          <a:p>
            <a:fld id="{7CF597B6-98D4-47E5-B470-931D048F0197}" type="datetimeFigureOut">
              <a:rPr lang="en-US" smtClean="0"/>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C4C009-64BD-4372-BFF3-322D8BA24401}" type="slidenum">
              <a:rPr lang="en-US" smtClean="0"/>
              <a:t>‹#›</a:t>
            </a:fld>
            <a:endParaRPr lang="en-US"/>
          </a:p>
        </p:txBody>
      </p:sp>
    </p:spTree>
    <p:extLst>
      <p:ext uri="{BB962C8B-B14F-4D97-AF65-F5344CB8AC3E}">
        <p14:creationId xmlns:p14="http://schemas.microsoft.com/office/powerpoint/2010/main" val="4034830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4081" y="519296"/>
            <a:ext cx="11216640" cy="188524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94081" y="2596446"/>
            <a:ext cx="11216640" cy="618857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4082" y="9040150"/>
            <a:ext cx="2926080" cy="519289"/>
          </a:xfrm>
          <a:prstGeom prst="rect">
            <a:avLst/>
          </a:prstGeom>
        </p:spPr>
        <p:txBody>
          <a:bodyPr vert="horz" lIns="91440" tIns="45720" rIns="91440" bIns="45720" rtlCol="0" anchor="ctr"/>
          <a:lstStyle>
            <a:lvl1pPr algn="l">
              <a:defRPr sz="1707">
                <a:solidFill>
                  <a:schemeClr val="tx1">
                    <a:tint val="75000"/>
                  </a:schemeClr>
                </a:solidFill>
              </a:defRPr>
            </a:lvl1pPr>
          </a:lstStyle>
          <a:p>
            <a:fld id="{7CF597B6-98D4-47E5-B470-931D048F0197}" type="datetimeFigureOut">
              <a:rPr lang="en-US" smtClean="0"/>
              <a:t>5/9/2019</a:t>
            </a:fld>
            <a:endParaRPr lang="en-US"/>
          </a:p>
        </p:txBody>
      </p:sp>
      <p:sp>
        <p:nvSpPr>
          <p:cNvPr id="5" name="Footer Placeholder 4"/>
          <p:cNvSpPr>
            <a:spLocks noGrp="1"/>
          </p:cNvSpPr>
          <p:nvPr>
            <p:ph type="ftr" sz="quarter" idx="3"/>
          </p:nvPr>
        </p:nvSpPr>
        <p:spPr>
          <a:xfrm>
            <a:off x="4307841" y="9040150"/>
            <a:ext cx="4389120" cy="519289"/>
          </a:xfrm>
          <a:prstGeom prst="rect">
            <a:avLst/>
          </a:prstGeom>
        </p:spPr>
        <p:txBody>
          <a:bodyPr vert="horz" lIns="91440" tIns="45720" rIns="91440" bIns="45720" rtlCol="0" anchor="ctr"/>
          <a:lstStyle>
            <a:lvl1pPr algn="ctr">
              <a:defRPr sz="1707">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184642" y="9040150"/>
            <a:ext cx="2926080" cy="519289"/>
          </a:xfrm>
          <a:prstGeom prst="rect">
            <a:avLst/>
          </a:prstGeom>
        </p:spPr>
        <p:txBody>
          <a:bodyPr vert="horz" lIns="91440" tIns="45720" rIns="91440" bIns="45720" rtlCol="0" anchor="ctr"/>
          <a:lstStyle>
            <a:lvl1pPr algn="r">
              <a:defRPr sz="1707">
                <a:solidFill>
                  <a:schemeClr val="tx1">
                    <a:tint val="75000"/>
                  </a:schemeClr>
                </a:solidFill>
              </a:defRPr>
            </a:lvl1pPr>
          </a:lstStyle>
          <a:p>
            <a:fld id="{CFC4C009-64BD-4372-BFF3-322D8BA24401}" type="slidenum">
              <a:rPr lang="en-US" smtClean="0"/>
              <a:t>‹#›</a:t>
            </a:fld>
            <a:endParaRPr lang="en-US"/>
          </a:p>
        </p:txBody>
      </p:sp>
    </p:spTree>
    <p:extLst>
      <p:ext uri="{BB962C8B-B14F-4D97-AF65-F5344CB8AC3E}">
        <p14:creationId xmlns:p14="http://schemas.microsoft.com/office/powerpoint/2010/main" val="392845761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1300496" rtl="0" eaLnBrk="1" latinLnBrk="0" hangingPunct="1">
        <a:lnSpc>
          <a:spcPct val="90000"/>
        </a:lnSpc>
        <a:spcBef>
          <a:spcPct val="0"/>
        </a:spcBef>
        <a:buNone/>
        <a:defRPr sz="6258" kern="1200">
          <a:solidFill>
            <a:schemeClr val="tx1"/>
          </a:solidFill>
          <a:latin typeface="+mj-lt"/>
          <a:ea typeface="+mj-ea"/>
          <a:cs typeface="+mj-cs"/>
        </a:defRPr>
      </a:lvl1pPr>
    </p:titleStyle>
    <p:bodyStyle>
      <a:lvl1pPr marL="325124" indent="-325124" algn="l" defTabSz="1300496" rtl="0" eaLnBrk="1" latinLnBrk="0" hangingPunct="1">
        <a:lnSpc>
          <a:spcPct val="90000"/>
        </a:lnSpc>
        <a:spcBef>
          <a:spcPts val="1422"/>
        </a:spcBef>
        <a:buFont typeface="Arial" panose="020B0604020202020204" pitchFamily="34" charset="0"/>
        <a:buChar char="•"/>
        <a:defRPr sz="3982" kern="1200">
          <a:solidFill>
            <a:schemeClr val="tx1"/>
          </a:solidFill>
          <a:latin typeface="+mn-lt"/>
          <a:ea typeface="+mn-ea"/>
          <a:cs typeface="+mn-cs"/>
        </a:defRPr>
      </a:lvl1pPr>
      <a:lvl2pPr marL="975373" indent="-325124" algn="l" defTabSz="1300496" rtl="0" eaLnBrk="1" latinLnBrk="0" hangingPunct="1">
        <a:lnSpc>
          <a:spcPct val="90000"/>
        </a:lnSpc>
        <a:spcBef>
          <a:spcPts val="711"/>
        </a:spcBef>
        <a:buFont typeface="Arial" panose="020B0604020202020204" pitchFamily="34" charset="0"/>
        <a:buChar char="•"/>
        <a:defRPr sz="3413" kern="1200">
          <a:solidFill>
            <a:schemeClr val="tx1"/>
          </a:solidFill>
          <a:latin typeface="+mn-lt"/>
          <a:ea typeface="+mn-ea"/>
          <a:cs typeface="+mn-cs"/>
        </a:defRPr>
      </a:lvl2pPr>
      <a:lvl3pPr marL="1625620" indent="-325124" algn="l" defTabSz="1300496" rtl="0" eaLnBrk="1" latinLnBrk="0" hangingPunct="1">
        <a:lnSpc>
          <a:spcPct val="90000"/>
        </a:lnSpc>
        <a:spcBef>
          <a:spcPts val="711"/>
        </a:spcBef>
        <a:buFont typeface="Arial" panose="020B0604020202020204" pitchFamily="34" charset="0"/>
        <a:buChar char="•"/>
        <a:defRPr sz="2844" kern="1200">
          <a:solidFill>
            <a:schemeClr val="tx1"/>
          </a:solidFill>
          <a:latin typeface="+mn-lt"/>
          <a:ea typeface="+mn-ea"/>
          <a:cs typeface="+mn-cs"/>
        </a:defRPr>
      </a:lvl3pPr>
      <a:lvl4pPr marL="2275869" indent="-325124" algn="l" defTabSz="1300496"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4pPr>
      <a:lvl5pPr marL="2926116" indent="-325124" algn="l" defTabSz="1300496"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5pPr>
      <a:lvl6pPr marL="3576364" indent="-325124" algn="l" defTabSz="1300496"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613" indent="-325124" algn="l" defTabSz="1300496"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860" indent="-325124" algn="l" defTabSz="1300496"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7108" indent="-325124" algn="l" defTabSz="1300496"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p:bodyStyle>
    <p:otherStyle>
      <a:defPPr>
        <a:defRPr lang="en-US"/>
      </a:defPPr>
      <a:lvl1pPr marL="0" algn="l" defTabSz="1300496" rtl="0" eaLnBrk="1" latinLnBrk="0" hangingPunct="1">
        <a:defRPr sz="2560" kern="1200">
          <a:solidFill>
            <a:schemeClr val="tx1"/>
          </a:solidFill>
          <a:latin typeface="+mn-lt"/>
          <a:ea typeface="+mn-ea"/>
          <a:cs typeface="+mn-cs"/>
        </a:defRPr>
      </a:lvl1pPr>
      <a:lvl2pPr marL="650249" algn="l" defTabSz="1300496" rtl="0" eaLnBrk="1" latinLnBrk="0" hangingPunct="1">
        <a:defRPr sz="2560" kern="1200">
          <a:solidFill>
            <a:schemeClr val="tx1"/>
          </a:solidFill>
          <a:latin typeface="+mn-lt"/>
          <a:ea typeface="+mn-ea"/>
          <a:cs typeface="+mn-cs"/>
        </a:defRPr>
      </a:lvl2pPr>
      <a:lvl3pPr marL="1300496" algn="l" defTabSz="1300496" rtl="0" eaLnBrk="1" latinLnBrk="0" hangingPunct="1">
        <a:defRPr sz="2560" kern="1200">
          <a:solidFill>
            <a:schemeClr val="tx1"/>
          </a:solidFill>
          <a:latin typeface="+mn-lt"/>
          <a:ea typeface="+mn-ea"/>
          <a:cs typeface="+mn-cs"/>
        </a:defRPr>
      </a:lvl3pPr>
      <a:lvl4pPr marL="1950745" algn="l" defTabSz="1300496" rtl="0" eaLnBrk="1" latinLnBrk="0" hangingPunct="1">
        <a:defRPr sz="2560" kern="1200">
          <a:solidFill>
            <a:schemeClr val="tx1"/>
          </a:solidFill>
          <a:latin typeface="+mn-lt"/>
          <a:ea typeface="+mn-ea"/>
          <a:cs typeface="+mn-cs"/>
        </a:defRPr>
      </a:lvl4pPr>
      <a:lvl5pPr marL="2600992" algn="l" defTabSz="1300496" rtl="0" eaLnBrk="1" latinLnBrk="0" hangingPunct="1">
        <a:defRPr sz="2560" kern="1200">
          <a:solidFill>
            <a:schemeClr val="tx1"/>
          </a:solidFill>
          <a:latin typeface="+mn-lt"/>
          <a:ea typeface="+mn-ea"/>
          <a:cs typeface="+mn-cs"/>
        </a:defRPr>
      </a:lvl5pPr>
      <a:lvl6pPr marL="3251241" algn="l" defTabSz="1300496" rtl="0" eaLnBrk="1" latinLnBrk="0" hangingPunct="1">
        <a:defRPr sz="2560" kern="1200">
          <a:solidFill>
            <a:schemeClr val="tx1"/>
          </a:solidFill>
          <a:latin typeface="+mn-lt"/>
          <a:ea typeface="+mn-ea"/>
          <a:cs typeface="+mn-cs"/>
        </a:defRPr>
      </a:lvl6pPr>
      <a:lvl7pPr marL="3901488" algn="l" defTabSz="1300496" rtl="0" eaLnBrk="1" latinLnBrk="0" hangingPunct="1">
        <a:defRPr sz="2560" kern="1200">
          <a:solidFill>
            <a:schemeClr val="tx1"/>
          </a:solidFill>
          <a:latin typeface="+mn-lt"/>
          <a:ea typeface="+mn-ea"/>
          <a:cs typeface="+mn-cs"/>
        </a:defRPr>
      </a:lvl7pPr>
      <a:lvl8pPr marL="4551737" algn="l" defTabSz="1300496" rtl="0" eaLnBrk="1" latinLnBrk="0" hangingPunct="1">
        <a:defRPr sz="2560" kern="1200">
          <a:solidFill>
            <a:schemeClr val="tx1"/>
          </a:solidFill>
          <a:latin typeface="+mn-lt"/>
          <a:ea typeface="+mn-ea"/>
          <a:cs typeface="+mn-cs"/>
        </a:defRPr>
      </a:lvl8pPr>
      <a:lvl9pPr marL="5201986" algn="l" defTabSz="1300496"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hyperlink" Target="https://af.reuters.com/article/nigeriaNews/idAFS8N20F077" TargetMode="External"/><Relationship Id="rId7" Type="http://schemas.openxmlformats.org/officeDocument/2006/relationships/hyperlink" Target="https://gdl.com.ng/bu_smart_invest.php"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jpg"/><Relationship Id="rId5" Type="http://schemas.openxmlformats.org/officeDocument/2006/relationships/hyperlink" Target="https://gdl.com.ng/bu_money_market.php" TargetMode="External"/><Relationship Id="rId4" Type="http://schemas.openxmlformats.org/officeDocument/2006/relationships/hyperlink" Target="https://punchng.com/80-deepwater-oil-blocks-not-producing-says-nnp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 y="0"/>
            <a:ext cx="13004800" cy="1178179"/>
          </a:xfrm>
          <a:prstGeom prst="rect">
            <a:avLst/>
          </a:prstGeom>
          <a:noFill/>
          <a:ln w="25400" algn="ctr">
            <a:solidFill>
              <a:srgbClr val="B22F37"/>
            </a:solidFill>
            <a:miter lim="800000"/>
            <a:headEnd/>
            <a:tailEnd/>
          </a:ln>
          <a:effectLst/>
          <a:extLst>
            <a:ext uri="{909E8E84-426E-40DD-AFC4-6F175D3DCCD1}">
              <a14:hiddenFill xmlns:a14="http://schemas.microsoft.com/office/drawing/2010/main">
                <a:solidFill>
                  <a:srgbClr val="4F271C"/>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endParaRPr lang="en-US" altLang="en-US" sz="1000">
              <a:latin typeface="Century Gothic" panose="020B0502020202020204" pitchFamily="34" charset="0"/>
            </a:endParaRPr>
          </a:p>
        </p:txBody>
      </p:sp>
      <p:sp>
        <p:nvSpPr>
          <p:cNvPr id="5" name="Text Box 4"/>
          <p:cNvSpPr txBox="1">
            <a:spLocks noChangeArrowheads="1"/>
          </p:cNvSpPr>
          <p:nvPr/>
        </p:nvSpPr>
        <p:spPr bwMode="auto">
          <a:xfrm>
            <a:off x="9873908" y="951104"/>
            <a:ext cx="3138486" cy="263525"/>
          </a:xfrm>
          <a:prstGeom prst="rect">
            <a:avLst/>
          </a:prstGeom>
          <a:noFill/>
          <a:ln>
            <a:noFill/>
          </a:ln>
          <a:effectLst/>
          <a:extLst>
            <a:ext uri="{909E8E84-426E-40DD-AFC4-6F175D3DCCD1}">
              <a14:hiddenFill xmlns:a14="http://schemas.microsoft.com/office/drawing/2010/main">
                <a:solidFill>
                  <a:srgbClr val="4F271C"/>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algn="r" eaLnBrk="0" fontAlgn="base" hangingPunct="0">
              <a:spcBef>
                <a:spcPct val="0"/>
              </a:spcBef>
              <a:spcAft>
                <a:spcPct val="0"/>
              </a:spcAft>
            </a:pPr>
            <a:r>
              <a:rPr lang="en-GB" altLang="en-US" sz="1050" b="1" i="1" dirty="0">
                <a:solidFill>
                  <a:srgbClr val="000000"/>
                </a:solidFill>
                <a:latin typeface="Century Gothic" panose="020B0502020202020204" pitchFamily="34" charset="0"/>
              </a:rPr>
              <a:t>Creating Wealth and Transforming Society</a:t>
            </a:r>
            <a:endParaRPr lang="en-US" altLang="en-US" sz="1050" dirty="0">
              <a:latin typeface="Century Gothic" panose="020B0502020202020204" pitchFamily="34" charset="0"/>
            </a:endParaRPr>
          </a:p>
        </p:txBody>
      </p:sp>
      <p:sp>
        <p:nvSpPr>
          <p:cNvPr id="23" name="Rectangle 22"/>
          <p:cNvSpPr/>
          <p:nvPr/>
        </p:nvSpPr>
        <p:spPr>
          <a:xfrm>
            <a:off x="-7592" y="528200"/>
            <a:ext cx="7326501" cy="369332"/>
          </a:xfrm>
          <a:prstGeom prst="rect">
            <a:avLst/>
          </a:prstGeom>
        </p:spPr>
        <p:txBody>
          <a:bodyPr wrap="square">
            <a:spAutoFit/>
          </a:bodyPr>
          <a:lstStyle/>
          <a:p>
            <a:r>
              <a:rPr lang="en-US" b="1" dirty="0">
                <a:solidFill>
                  <a:srgbClr val="953140"/>
                </a:solidFill>
                <a:latin typeface="Century Gothic" panose="020B0502020202020204" pitchFamily="34" charset="0"/>
                <a:ea typeface="Calibri" panose="020F0502020204030204" pitchFamily="34" charset="0"/>
                <a:cs typeface="Times New Roman" panose="02020603050405020304" pitchFamily="18" charset="0"/>
              </a:rPr>
              <a:t>GDL FINANCIAL MARKET DAILY UPDATE</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271126" y="25020"/>
            <a:ext cx="733674" cy="923051"/>
          </a:xfrm>
          <a:prstGeom prst="rect">
            <a:avLst/>
          </a:prstGeom>
        </p:spPr>
      </p:pic>
      <p:sp>
        <p:nvSpPr>
          <p:cNvPr id="24" name="Rectangle 23"/>
          <p:cNvSpPr/>
          <p:nvPr/>
        </p:nvSpPr>
        <p:spPr>
          <a:xfrm>
            <a:off x="-7592" y="902761"/>
            <a:ext cx="2160141" cy="253916"/>
          </a:xfrm>
          <a:prstGeom prst="rect">
            <a:avLst/>
          </a:prstGeom>
        </p:spPr>
        <p:txBody>
          <a:bodyPr wrap="square">
            <a:spAutoFit/>
          </a:bodyPr>
          <a:lstStyle/>
          <a:p>
            <a:r>
              <a:rPr lang="en-US" sz="1000" b="1" dirty="0">
                <a:solidFill>
                  <a:schemeClr val="bg1">
                    <a:lumMod val="65000"/>
                  </a:schemeClr>
                </a:solidFill>
                <a:latin typeface="Century Gothic" panose="020B0502020202020204" pitchFamily="34" charset="0"/>
                <a:ea typeface="Calibri" panose="020F0502020204030204" pitchFamily="34" charset="0"/>
              </a:rPr>
              <a:t>9th May, 2019</a:t>
            </a:r>
            <a:endParaRPr lang="en-US" sz="1000" b="1" dirty="0">
              <a:solidFill>
                <a:schemeClr val="bg1">
                  <a:lumMod val="65000"/>
                </a:schemeClr>
              </a:solidFill>
              <a:latin typeface="Century Gothic" panose="020B0502020202020204" pitchFamily="34" charset="0"/>
            </a:endParaRPr>
          </a:p>
        </p:txBody>
      </p:sp>
      <p:sp>
        <p:nvSpPr>
          <p:cNvPr id="29" name="Text Box 2"/>
          <p:cNvSpPr txBox="1">
            <a:spLocks noChangeArrowheads="1"/>
          </p:cNvSpPr>
          <p:nvPr/>
        </p:nvSpPr>
        <p:spPr bwMode="auto">
          <a:xfrm>
            <a:off x="30680" y="8891644"/>
            <a:ext cx="12885220" cy="468081"/>
          </a:xfrm>
          <a:prstGeom prst="rect">
            <a:avLst/>
          </a:prstGeom>
          <a:solidFill>
            <a:schemeClr val="bg1">
              <a:lumMod val="95000"/>
            </a:schemeClr>
          </a:solidFill>
          <a:ln w="9525">
            <a:solidFill>
              <a:srgbClr val="000000"/>
            </a:solidFill>
            <a:miter lim="800000"/>
            <a:headEnd/>
            <a:tailEnd/>
          </a:ln>
        </p:spPr>
        <p:txBody>
          <a:bodyPr rot="0" vert="horz" wrap="square" lIns="91440" tIns="45720" rIns="91440" bIns="45720" anchor="t" anchorCtr="0">
            <a:noAutofit/>
          </a:bodyPr>
          <a:lstStyle/>
          <a:p>
            <a:pPr algn="ctr">
              <a:lnSpc>
                <a:spcPct val="143000"/>
              </a:lnSpc>
              <a:spcBef>
                <a:spcPts val="500"/>
              </a:spcBef>
              <a:spcAft>
                <a:spcPts val="300"/>
              </a:spcAft>
            </a:pPr>
            <a:r>
              <a:rPr lang="en-US" sz="1000" dirty="0">
                <a:latin typeface="Century Gothic" panose="020B0502020202020204" pitchFamily="34" charset="0"/>
                <a:ea typeface="Calibri" panose="020F0502020204030204" pitchFamily="34" charset="0"/>
                <a:cs typeface="Times New Roman" panose="02020603050405020304" pitchFamily="18" charset="0"/>
              </a:rPr>
              <a:t>Information in this report is believed to have been collated from credible sources and provided for information purposes only. Growth and Development Asset Management Limited is not liable for any error in the data or in the application or use of information contained therein.</a:t>
            </a:r>
          </a:p>
        </p:txBody>
      </p:sp>
      <p:sp>
        <p:nvSpPr>
          <p:cNvPr id="30" name="Text Box 2"/>
          <p:cNvSpPr txBox="1">
            <a:spLocks noChangeArrowheads="1"/>
          </p:cNvSpPr>
          <p:nvPr/>
        </p:nvSpPr>
        <p:spPr bwMode="auto">
          <a:xfrm>
            <a:off x="3" y="9369655"/>
            <a:ext cx="13012394" cy="378849"/>
          </a:xfrm>
          <a:prstGeom prst="rect">
            <a:avLst/>
          </a:prstGeom>
          <a:solidFill>
            <a:schemeClr val="bg1">
              <a:lumMod val="95000"/>
            </a:schemeClr>
          </a:solidFill>
          <a:ln w="9525">
            <a:noFill/>
            <a:miter lim="800000"/>
            <a:headEnd/>
            <a:tailEnd/>
          </a:ln>
        </p:spPr>
        <p:txBody>
          <a:bodyPr rot="0" vert="horz" wrap="square" lIns="91440" tIns="45720" rIns="91440" bIns="45720" anchor="t" anchorCtr="0">
            <a:noAutofit/>
          </a:bodyPr>
          <a:lstStyle/>
          <a:p>
            <a:pPr algn="ctr"/>
            <a:r>
              <a:rPr lang="en-GB" sz="1000" b="1" dirty="0">
                <a:solidFill>
                  <a:srgbClr val="953140"/>
                </a:solidFill>
                <a:latin typeface="Century Gothic" panose="020B0502020202020204" pitchFamily="34" charset="0"/>
                <a:ea typeface="Calibri" panose="020F0502020204030204" pitchFamily="34" charset="0"/>
                <a:cs typeface="Times New Roman" panose="02020603050405020304" pitchFamily="18" charset="0"/>
              </a:rPr>
              <a:t>Contact Information</a:t>
            </a:r>
            <a:endParaRPr lang="en-US" sz="1000" dirty="0">
              <a:latin typeface="Century Gothic" panose="020B0502020202020204" pitchFamily="34" charset="0"/>
              <a:ea typeface="Calibri" panose="020F0502020204030204" pitchFamily="34" charset="0"/>
              <a:cs typeface="Times New Roman" panose="02020603050405020304" pitchFamily="18" charset="0"/>
            </a:endParaRPr>
          </a:p>
          <a:p>
            <a:pPr algn="ctr"/>
            <a:r>
              <a:rPr lang="en-GB" sz="1000" dirty="0">
                <a:latin typeface="Century Gothic" panose="020B0502020202020204" pitchFamily="34" charset="0"/>
                <a:ea typeface="Calibri" panose="020F0502020204030204" pitchFamily="34" charset="0"/>
                <a:cs typeface="Times New Roman" panose="02020603050405020304" pitchFamily="18" charset="0"/>
              </a:rPr>
              <a:t>research@gdl.com.ng (+234 705 564 6017)</a:t>
            </a:r>
            <a:r>
              <a:rPr lang="en-US" sz="1000" dirty="0">
                <a:latin typeface="Century Gothic" panose="020B0502020202020204" pitchFamily="34" charset="0"/>
                <a:ea typeface="Calibri" panose="020F0502020204030204" pitchFamily="34" charset="0"/>
                <a:cs typeface="Times New Roman" panose="02020603050405020304" pitchFamily="18" charset="0"/>
              </a:rPr>
              <a:t> 	</a:t>
            </a:r>
            <a:r>
              <a:rPr lang="en-GB" sz="1000" dirty="0">
                <a:latin typeface="Century Gothic" panose="020B0502020202020204" pitchFamily="34" charset="0"/>
                <a:ea typeface="Calibri" panose="020F0502020204030204" pitchFamily="34" charset="0"/>
                <a:cs typeface="Times New Roman" panose="02020603050405020304" pitchFamily="18" charset="0"/>
              </a:rPr>
              <a:t>assetmanagement@gdl.com.ng (+234 813 783 2773)	 customerservice@gdl.com.ng(+234 705 443 5000)</a:t>
            </a:r>
            <a:endParaRPr lang="en-US" sz="1000" dirty="0">
              <a:latin typeface="Century Gothic" panose="020B0502020202020204" pitchFamily="34" charset="0"/>
              <a:ea typeface="Calibri" panose="020F0502020204030204" pitchFamily="34"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3A4AEC8D-97F7-4799-8AD2-4E2C5C24CD4C}"/>
              </a:ext>
            </a:extLst>
          </p:cNvPr>
          <p:cNvGraphicFramePr>
            <a:graphicFrameLocks noGrp="1"/>
          </p:cNvGraphicFramePr>
          <p:nvPr>
            <p:extLst>
              <p:ext uri="{D42A27DB-BD31-4B8C-83A1-F6EECF244321}">
                <p14:modId xmlns:p14="http://schemas.microsoft.com/office/powerpoint/2010/main" val="2159266118"/>
              </p:ext>
            </p:extLst>
          </p:nvPr>
        </p:nvGraphicFramePr>
        <p:xfrm>
          <a:off x="31751" y="1526355"/>
          <a:ext cx="3300023" cy="1293280"/>
        </p:xfrm>
        <a:graphic>
          <a:graphicData uri="http://schemas.openxmlformats.org/drawingml/2006/table">
            <a:tbl>
              <a:tblPr firstRow="1" firstCol="1" bandRow="1">
                <a:tableStyleId>{0505E3EF-67EA-436B-97B2-0124C06EBD24}</a:tableStyleId>
              </a:tblPr>
              <a:tblGrid>
                <a:gridCol w="1225583">
                  <a:extLst>
                    <a:ext uri="{9D8B030D-6E8A-4147-A177-3AD203B41FA5}">
                      <a16:colId xmlns:a16="http://schemas.microsoft.com/office/drawing/2014/main" val="4266403248"/>
                    </a:ext>
                  </a:extLst>
                </a:gridCol>
                <a:gridCol w="713907">
                  <a:extLst>
                    <a:ext uri="{9D8B030D-6E8A-4147-A177-3AD203B41FA5}">
                      <a16:colId xmlns:a16="http://schemas.microsoft.com/office/drawing/2014/main" val="2808223545"/>
                    </a:ext>
                  </a:extLst>
                </a:gridCol>
                <a:gridCol w="666272">
                  <a:extLst>
                    <a:ext uri="{9D8B030D-6E8A-4147-A177-3AD203B41FA5}">
                      <a16:colId xmlns:a16="http://schemas.microsoft.com/office/drawing/2014/main" val="1597668716"/>
                    </a:ext>
                  </a:extLst>
                </a:gridCol>
                <a:gridCol w="694261">
                  <a:extLst>
                    <a:ext uri="{9D8B030D-6E8A-4147-A177-3AD203B41FA5}">
                      <a16:colId xmlns:a16="http://schemas.microsoft.com/office/drawing/2014/main" val="3346273233"/>
                    </a:ext>
                  </a:extLst>
                </a:gridCol>
              </a:tblGrid>
              <a:tr h="147785">
                <a:tc gridSpan="4">
                  <a:txBody>
                    <a:bodyPr/>
                    <a:lstStyle/>
                    <a:p>
                      <a:pPr>
                        <a:lnSpc>
                          <a:spcPct val="107000"/>
                        </a:lnSpc>
                        <a:spcAft>
                          <a:spcPts val="0"/>
                        </a:spcAft>
                      </a:pPr>
                      <a:r>
                        <a:rPr lang="en-US" sz="900" dirty="0">
                          <a:effectLst/>
                        </a:rPr>
                        <a:t>Select Macroeconomic Indices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37813488"/>
                  </a:ext>
                </a:extLst>
              </a:tr>
              <a:tr h="289013">
                <a:tc>
                  <a:txBody>
                    <a:bodyPr/>
                    <a:lstStyle/>
                    <a:p>
                      <a:pPr>
                        <a:lnSpc>
                          <a:spcPct val="107000"/>
                        </a:lnSpc>
                        <a:spcAft>
                          <a:spcPts val="0"/>
                        </a:spcAft>
                      </a:pPr>
                      <a:r>
                        <a:rPr lang="en-US" sz="900" dirty="0">
                          <a:effectLst/>
                        </a:rPr>
                        <a:t>Indicators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algn="ctr" defTabSz="1300496" rtl="0" eaLnBrk="1" fontAlgn="ctr" latinLnBrk="0" hangingPunct="1">
                        <a:lnSpc>
                          <a:spcPct val="107000"/>
                        </a:lnSpc>
                        <a:spcAft>
                          <a:spcPts val="0"/>
                        </a:spcAft>
                      </a:pPr>
                      <a:r>
                        <a:rPr lang="en-US" sz="900" b="1" kern="1200" dirty="0">
                          <a:solidFill>
                            <a:schemeClr val="dk1"/>
                          </a:solidFill>
                          <a:effectLst/>
                          <a:latin typeface="+mn-lt"/>
                          <a:ea typeface="+mn-ea"/>
                          <a:cs typeface="+mn-cs"/>
                        </a:rPr>
                        <a:t> Year </a:t>
                      </a:r>
                    </a:p>
                    <a:p>
                      <a:pPr marL="0" algn="ctr" defTabSz="1300496" rtl="0" eaLnBrk="1" fontAlgn="ctr" latinLnBrk="0" hangingPunct="1">
                        <a:lnSpc>
                          <a:spcPct val="107000"/>
                        </a:lnSpc>
                        <a:spcAft>
                          <a:spcPts val="0"/>
                        </a:spcAft>
                      </a:pPr>
                      <a:r>
                        <a:rPr lang="en-US" sz="900" b="1" kern="1200" dirty="0">
                          <a:solidFill>
                            <a:schemeClr val="dk1"/>
                          </a:solidFill>
                          <a:effectLst/>
                          <a:latin typeface="+mn-lt"/>
                          <a:ea typeface="+mn-ea"/>
                          <a:cs typeface="+mn-cs"/>
                        </a:rPr>
                        <a:t>Beg .</a:t>
                      </a:r>
                    </a:p>
                  </a:txBody>
                  <a:tcPr marL="68580" marR="68580" marT="0" marB="0" anchor="ctr"/>
                </a:tc>
                <a:tc>
                  <a:txBody>
                    <a:bodyPr/>
                    <a:lstStyle/>
                    <a:p>
                      <a:pPr marL="0" algn="ctr" defTabSz="1300496" rtl="0" eaLnBrk="1" fontAlgn="ctr" latinLnBrk="0" hangingPunct="1">
                        <a:lnSpc>
                          <a:spcPct val="107000"/>
                        </a:lnSpc>
                        <a:spcAft>
                          <a:spcPts val="0"/>
                        </a:spcAft>
                      </a:pPr>
                      <a:r>
                        <a:rPr lang="en-US" sz="900" b="1" kern="1200" dirty="0">
                          <a:solidFill>
                            <a:schemeClr val="dk1"/>
                          </a:solidFill>
                          <a:effectLst/>
                          <a:latin typeface="+mn-lt"/>
                          <a:ea typeface="+mn-ea"/>
                          <a:cs typeface="+mn-cs"/>
                        </a:rPr>
                        <a:t> Month Beg. </a:t>
                      </a:r>
                    </a:p>
                  </a:txBody>
                  <a:tcPr marL="68580" marR="68580" marT="0" marB="0" anchor="ctr"/>
                </a:tc>
                <a:tc>
                  <a:txBody>
                    <a:bodyPr/>
                    <a:lstStyle/>
                    <a:p>
                      <a:pPr marL="0" algn="ctr" defTabSz="1300496" rtl="0" eaLnBrk="1" fontAlgn="ctr" latinLnBrk="0" hangingPunct="1">
                        <a:lnSpc>
                          <a:spcPct val="107000"/>
                        </a:lnSpc>
                        <a:spcAft>
                          <a:spcPts val="0"/>
                        </a:spcAft>
                      </a:pPr>
                      <a:r>
                        <a:rPr lang="en-US" sz="900" b="1" kern="1200" dirty="0">
                          <a:solidFill>
                            <a:schemeClr val="dk1"/>
                          </a:solidFill>
                          <a:effectLst/>
                          <a:latin typeface="+mn-lt"/>
                          <a:ea typeface="+mn-ea"/>
                          <a:cs typeface="+mn-cs"/>
                        </a:rPr>
                        <a:t> Current </a:t>
                      </a:r>
                    </a:p>
                  </a:txBody>
                  <a:tcPr marL="68580" marR="68580" marT="0" marB="0" anchor="ctr"/>
                </a:tc>
                <a:extLst>
                  <a:ext uri="{0D108BD9-81ED-4DB2-BD59-A6C34878D82A}">
                    <a16:rowId xmlns:a16="http://schemas.microsoft.com/office/drawing/2014/main" val="2388728161"/>
                  </a:ext>
                </a:extLst>
              </a:tr>
              <a:tr h="147785">
                <a:tc>
                  <a:txBody>
                    <a:bodyPr/>
                    <a:lstStyle/>
                    <a:p>
                      <a:pPr marL="0" algn="l" defTabSz="1300496" rtl="0" eaLnBrk="1" fontAlgn="ctr" latinLnBrk="0" hangingPunct="1">
                        <a:lnSpc>
                          <a:spcPct val="107000"/>
                        </a:lnSpc>
                        <a:spcAft>
                          <a:spcPts val="0"/>
                        </a:spcAft>
                      </a:pPr>
                      <a:r>
                        <a:rPr lang="en-US" sz="800" b="0" i="0" u="none" strike="noStrike" kern="1200" dirty="0">
                          <a:solidFill>
                            <a:srgbClr val="000000"/>
                          </a:solidFill>
                          <a:effectLst/>
                          <a:latin typeface="Century Gothic" panose="020B0502020202020204" pitchFamily="34" charset="0"/>
                          <a:ea typeface="+mn-ea"/>
                          <a:cs typeface="+mn-cs"/>
                        </a:rPr>
                        <a:t>GDP (%)</a:t>
                      </a:r>
                    </a:p>
                  </a:txBody>
                  <a:tcPr marL="68580" marR="68580" marT="0" marB="0"/>
                </a:tc>
                <a:tc>
                  <a:txBody>
                    <a:bodyPr/>
                    <a:lstStyle/>
                    <a:p>
                      <a:pPr marL="0" algn="r" defTabSz="1300496" rtl="0" eaLnBrk="1" fontAlgn="ctr" latinLnBrk="0" hangingPunct="1">
                        <a:lnSpc>
                          <a:spcPct val="107000"/>
                        </a:lnSpc>
                        <a:spcAft>
                          <a:spcPts val="0"/>
                        </a:spcAft>
                      </a:pPr>
                      <a:r>
                        <a:rPr lang="en-US" sz="800" b="0" i="0" u="none" strike="noStrike" kern="1200" dirty="0">
                          <a:solidFill>
                            <a:srgbClr val="000000"/>
                          </a:solidFill>
                          <a:effectLst/>
                          <a:latin typeface="Century Gothic" panose="020B0502020202020204" pitchFamily="34" charset="0"/>
                          <a:ea typeface="+mn-ea"/>
                          <a:cs typeface="+mn-cs"/>
                        </a:rPr>
                        <a:t>2.38 </a:t>
                      </a:r>
                    </a:p>
                  </a:txBody>
                  <a:tcPr marL="68580" marR="68580" marT="0" marB="0"/>
                </a:tc>
                <a:tc>
                  <a:txBody>
                    <a:bodyPr/>
                    <a:lstStyle/>
                    <a:p>
                      <a:pPr marL="0" algn="r" defTabSz="1300496" rtl="0" eaLnBrk="1" fontAlgn="ctr" latinLnBrk="0" hangingPunct="1">
                        <a:lnSpc>
                          <a:spcPct val="107000"/>
                        </a:lnSpc>
                        <a:spcAft>
                          <a:spcPts val="0"/>
                        </a:spcAft>
                      </a:pPr>
                      <a:r>
                        <a:rPr lang="en-US" sz="800" b="0" i="0" u="none" strike="noStrike" kern="1200" dirty="0">
                          <a:solidFill>
                            <a:srgbClr val="000000"/>
                          </a:solidFill>
                          <a:effectLst/>
                          <a:latin typeface="Century Gothic" panose="020B0502020202020204" pitchFamily="34" charset="0"/>
                          <a:ea typeface="+mn-ea"/>
                          <a:cs typeface="+mn-cs"/>
                        </a:rPr>
                        <a:t>2.38 </a:t>
                      </a:r>
                    </a:p>
                  </a:txBody>
                  <a:tcPr marL="68580" marR="68580" marT="0" marB="0"/>
                </a:tc>
                <a:tc>
                  <a:txBody>
                    <a:bodyPr/>
                    <a:lstStyle/>
                    <a:p>
                      <a:pPr marL="0" algn="r" defTabSz="1300496" rtl="0" eaLnBrk="1" fontAlgn="ctr" latinLnBrk="0" hangingPunct="1">
                        <a:lnSpc>
                          <a:spcPct val="107000"/>
                        </a:lnSpc>
                        <a:spcAft>
                          <a:spcPts val="0"/>
                        </a:spcAft>
                      </a:pPr>
                      <a:r>
                        <a:rPr lang="en-US" sz="800" b="0" i="0" u="none" strike="noStrike" kern="1200" dirty="0">
                          <a:solidFill>
                            <a:srgbClr val="000000"/>
                          </a:solidFill>
                          <a:effectLst/>
                          <a:latin typeface="Century Gothic" panose="020B0502020202020204" pitchFamily="34" charset="0"/>
                          <a:ea typeface="+mn-ea"/>
                          <a:cs typeface="+mn-cs"/>
                        </a:rPr>
                        <a:t>2.38 </a:t>
                      </a:r>
                    </a:p>
                  </a:txBody>
                  <a:tcPr marL="68580" marR="68580" marT="0" marB="0"/>
                </a:tc>
                <a:extLst>
                  <a:ext uri="{0D108BD9-81ED-4DB2-BD59-A6C34878D82A}">
                    <a16:rowId xmlns:a16="http://schemas.microsoft.com/office/drawing/2014/main" val="1876097080"/>
                  </a:ext>
                </a:extLst>
              </a:tr>
              <a:tr h="147785">
                <a:tc>
                  <a:txBody>
                    <a:bodyPr/>
                    <a:lstStyle/>
                    <a:p>
                      <a:pPr marL="0" algn="l" defTabSz="1300496" rtl="0" eaLnBrk="1" fontAlgn="ctr" latinLnBrk="0" hangingPunct="1">
                        <a:lnSpc>
                          <a:spcPct val="107000"/>
                        </a:lnSpc>
                        <a:spcAft>
                          <a:spcPts val="0"/>
                        </a:spcAft>
                      </a:pPr>
                      <a:r>
                        <a:rPr lang="en-US" sz="800" b="0" i="0" u="none" strike="noStrike" kern="1200" dirty="0">
                          <a:solidFill>
                            <a:srgbClr val="000000"/>
                          </a:solidFill>
                          <a:effectLst/>
                          <a:latin typeface="Century Gothic" panose="020B0502020202020204" pitchFamily="34" charset="0"/>
                          <a:ea typeface="+mn-ea"/>
                          <a:cs typeface="+mn-cs"/>
                        </a:rPr>
                        <a:t>PMI</a:t>
                      </a:r>
                    </a:p>
                  </a:txBody>
                  <a:tcPr marL="68580" marR="68580" marT="0" marB="0"/>
                </a:tc>
                <a:tc>
                  <a:txBody>
                    <a:bodyPr/>
                    <a:lstStyle/>
                    <a:p>
                      <a:pPr marL="0" algn="r" defTabSz="1300496" rtl="0" eaLnBrk="1" fontAlgn="ctr" latinLnBrk="0" hangingPunct="1">
                        <a:lnSpc>
                          <a:spcPct val="107000"/>
                        </a:lnSpc>
                        <a:spcAft>
                          <a:spcPts val="0"/>
                        </a:spcAft>
                      </a:pPr>
                      <a:r>
                        <a:rPr lang="en-US" sz="800" b="0" i="0" u="none" strike="noStrike" kern="1200" dirty="0">
                          <a:solidFill>
                            <a:srgbClr val="000000"/>
                          </a:solidFill>
                          <a:effectLst/>
                          <a:latin typeface="Century Gothic" panose="020B0502020202020204" pitchFamily="34" charset="0"/>
                          <a:ea typeface="+mn-ea"/>
                          <a:cs typeface="+mn-cs"/>
                        </a:rPr>
                        <a:t>58.50</a:t>
                      </a:r>
                    </a:p>
                  </a:txBody>
                  <a:tcPr marL="68580" marR="68580" marT="0" marB="0"/>
                </a:tc>
                <a:tc>
                  <a:txBody>
                    <a:bodyPr/>
                    <a:lstStyle/>
                    <a:p>
                      <a:pPr marL="0" algn="r" defTabSz="1300496" rtl="0" eaLnBrk="1" fontAlgn="ctr" latinLnBrk="0" hangingPunct="1">
                        <a:lnSpc>
                          <a:spcPct val="107000"/>
                        </a:lnSpc>
                        <a:spcAft>
                          <a:spcPts val="0"/>
                        </a:spcAft>
                      </a:pPr>
                      <a:r>
                        <a:rPr lang="en-US" sz="800" b="0" i="0" u="none" strike="noStrike" kern="1200" dirty="0">
                          <a:solidFill>
                            <a:srgbClr val="000000"/>
                          </a:solidFill>
                          <a:effectLst/>
                          <a:latin typeface="Century Gothic" panose="020B0502020202020204" pitchFamily="34" charset="0"/>
                          <a:ea typeface="+mn-ea"/>
                          <a:cs typeface="+mn-cs"/>
                        </a:rPr>
                        <a:t>57.40</a:t>
                      </a:r>
                    </a:p>
                  </a:txBody>
                  <a:tcPr marL="68580" marR="68580" marT="0" marB="0"/>
                </a:tc>
                <a:tc>
                  <a:txBody>
                    <a:bodyPr/>
                    <a:lstStyle/>
                    <a:p>
                      <a:pPr marL="0" algn="r" defTabSz="1300496" rtl="0" eaLnBrk="1" fontAlgn="ctr" latinLnBrk="0" hangingPunct="1">
                        <a:lnSpc>
                          <a:spcPct val="107000"/>
                        </a:lnSpc>
                        <a:spcAft>
                          <a:spcPts val="0"/>
                        </a:spcAft>
                      </a:pPr>
                      <a:r>
                        <a:rPr lang="en-US" sz="800" b="0" i="0" u="none" strike="noStrike" kern="1200" dirty="0">
                          <a:solidFill>
                            <a:srgbClr val="000000"/>
                          </a:solidFill>
                          <a:effectLst/>
                          <a:latin typeface="Century Gothic" panose="020B0502020202020204" pitchFamily="34" charset="0"/>
                          <a:ea typeface="+mn-ea"/>
                          <a:cs typeface="+mn-cs"/>
                        </a:rPr>
                        <a:t>57.40</a:t>
                      </a:r>
                    </a:p>
                  </a:txBody>
                  <a:tcPr marL="68580" marR="68580" marT="0" marB="0"/>
                </a:tc>
                <a:extLst>
                  <a:ext uri="{0D108BD9-81ED-4DB2-BD59-A6C34878D82A}">
                    <a16:rowId xmlns:a16="http://schemas.microsoft.com/office/drawing/2014/main" val="3572760291"/>
                  </a:ext>
                </a:extLst>
              </a:tr>
              <a:tr h="147785">
                <a:tc>
                  <a:txBody>
                    <a:bodyPr/>
                    <a:lstStyle/>
                    <a:p>
                      <a:pPr marL="0" algn="l" defTabSz="1300496" rtl="0" eaLnBrk="1" fontAlgn="ctr" latinLnBrk="0" hangingPunct="1">
                        <a:lnSpc>
                          <a:spcPct val="107000"/>
                        </a:lnSpc>
                        <a:spcAft>
                          <a:spcPts val="0"/>
                        </a:spcAft>
                      </a:pPr>
                      <a:r>
                        <a:rPr lang="en-US" sz="800" b="0" i="0" u="none" strike="noStrike" kern="1200" dirty="0">
                          <a:solidFill>
                            <a:srgbClr val="000000"/>
                          </a:solidFill>
                          <a:effectLst/>
                          <a:latin typeface="Century Gothic" panose="020B0502020202020204" pitchFamily="34" charset="0"/>
                          <a:ea typeface="+mn-ea"/>
                          <a:cs typeface="+mn-cs"/>
                        </a:rPr>
                        <a:t>Crude Price (US$/</a:t>
                      </a:r>
                      <a:r>
                        <a:rPr lang="en-US" sz="800" b="0" i="0" u="none" strike="noStrike" kern="1200" dirty="0" err="1">
                          <a:solidFill>
                            <a:srgbClr val="000000"/>
                          </a:solidFill>
                          <a:effectLst/>
                          <a:latin typeface="Century Gothic" panose="020B0502020202020204" pitchFamily="34" charset="0"/>
                          <a:ea typeface="+mn-ea"/>
                          <a:cs typeface="+mn-cs"/>
                        </a:rPr>
                        <a:t>bbl</a:t>
                      </a:r>
                      <a:r>
                        <a:rPr lang="en-US" sz="800" b="0" i="0" u="none" strike="noStrike" kern="1200" dirty="0">
                          <a:solidFill>
                            <a:srgbClr val="000000"/>
                          </a:solidFill>
                          <a:effectLst/>
                          <a:latin typeface="Century Gothic" panose="020B0502020202020204" pitchFamily="34" charset="0"/>
                          <a:ea typeface="+mn-ea"/>
                          <a:cs typeface="+mn-cs"/>
                        </a:rPr>
                        <a:t>)</a:t>
                      </a:r>
                    </a:p>
                  </a:txBody>
                  <a:tcPr marL="68580" marR="68580" marT="0" marB="0"/>
                </a:tc>
                <a:tc>
                  <a:txBody>
                    <a:bodyPr/>
                    <a:lstStyle/>
                    <a:p>
                      <a:pPr marL="0" algn="r" defTabSz="1300496" rtl="0" eaLnBrk="1" fontAlgn="ctr" latinLnBrk="0" hangingPunct="1">
                        <a:lnSpc>
                          <a:spcPct val="107000"/>
                        </a:lnSpc>
                        <a:spcAft>
                          <a:spcPts val="0"/>
                        </a:spcAft>
                      </a:pPr>
                      <a:r>
                        <a:rPr lang="en-US" sz="800" b="0" i="0" u="none" strike="noStrike" kern="1200" dirty="0">
                          <a:solidFill>
                            <a:srgbClr val="000000"/>
                          </a:solidFill>
                          <a:effectLst/>
                          <a:latin typeface="Century Gothic" panose="020B0502020202020204" pitchFamily="34" charset="0"/>
                          <a:ea typeface="+mn-ea"/>
                          <a:cs typeface="+mn-cs"/>
                        </a:rPr>
                        <a:t> 45.89</a:t>
                      </a:r>
                    </a:p>
                  </a:txBody>
                  <a:tcPr marL="68580" marR="68580" marT="0" marB="0"/>
                </a:tc>
                <a:tc>
                  <a:txBody>
                    <a:bodyPr/>
                    <a:lstStyle/>
                    <a:p>
                      <a:pPr marL="0" algn="r" defTabSz="1300496" rtl="0" eaLnBrk="1" fontAlgn="ctr" latinLnBrk="0" hangingPunct="1">
                        <a:lnSpc>
                          <a:spcPct val="107000"/>
                        </a:lnSpc>
                        <a:spcAft>
                          <a:spcPts val="0"/>
                        </a:spcAft>
                      </a:pPr>
                      <a:r>
                        <a:rPr lang="en-US" sz="800" b="0" i="0" u="none" strike="noStrike" kern="1200" dirty="0">
                          <a:solidFill>
                            <a:srgbClr val="000000"/>
                          </a:solidFill>
                          <a:effectLst/>
                          <a:latin typeface="Century Gothic" panose="020B0502020202020204" pitchFamily="34" charset="0"/>
                          <a:ea typeface="+mn-ea"/>
                          <a:cs typeface="+mn-cs"/>
                        </a:rPr>
                        <a:t>55.80</a:t>
                      </a:r>
                    </a:p>
                  </a:txBody>
                  <a:tcPr marL="68580" marR="68580" marT="0" marB="0"/>
                </a:tc>
                <a:tc>
                  <a:txBody>
                    <a:bodyPr/>
                    <a:lstStyle/>
                    <a:p>
                      <a:pPr marL="0" algn="r" defTabSz="1300496" rtl="0" eaLnBrk="1" fontAlgn="ctr" latinLnBrk="0" hangingPunct="1">
                        <a:lnSpc>
                          <a:spcPct val="107000"/>
                        </a:lnSpc>
                        <a:spcAft>
                          <a:spcPts val="0"/>
                        </a:spcAft>
                      </a:pPr>
                      <a:r>
                        <a:rPr lang="en-US" sz="800" b="0" i="0" u="none" strike="noStrike" kern="1200" dirty="0">
                          <a:solidFill>
                            <a:srgbClr val="000000"/>
                          </a:solidFill>
                          <a:effectLst/>
                          <a:latin typeface="Century Gothic" panose="020B0502020202020204" pitchFamily="34" charset="0"/>
                          <a:ea typeface="+mn-ea"/>
                          <a:cs typeface="+mn-cs"/>
                        </a:rPr>
                        <a:t>69.73</a:t>
                      </a:r>
                    </a:p>
                  </a:txBody>
                  <a:tcPr marL="68580" marR="68580" marT="0" marB="0"/>
                </a:tc>
                <a:extLst>
                  <a:ext uri="{0D108BD9-81ED-4DB2-BD59-A6C34878D82A}">
                    <a16:rowId xmlns:a16="http://schemas.microsoft.com/office/drawing/2014/main" val="4111334138"/>
                  </a:ext>
                </a:extLst>
              </a:tr>
              <a:tr h="164209">
                <a:tc>
                  <a:txBody>
                    <a:bodyPr/>
                    <a:lstStyle/>
                    <a:p>
                      <a:pPr marL="0" algn="l" defTabSz="1300496" rtl="0" eaLnBrk="1" fontAlgn="ctr" latinLnBrk="0" hangingPunct="1">
                        <a:lnSpc>
                          <a:spcPct val="107000"/>
                        </a:lnSpc>
                        <a:spcAft>
                          <a:spcPts val="0"/>
                        </a:spcAft>
                      </a:pPr>
                      <a:r>
                        <a:rPr lang="en-US" sz="800" b="0" i="0" u="none" strike="noStrike" kern="1200" dirty="0">
                          <a:solidFill>
                            <a:srgbClr val="000000"/>
                          </a:solidFill>
                          <a:effectLst/>
                          <a:latin typeface="Century Gothic" panose="020B0502020202020204" pitchFamily="34" charset="0"/>
                          <a:ea typeface="+mn-ea"/>
                          <a:cs typeface="+mn-cs"/>
                        </a:rPr>
                        <a:t>External Reserve ($bn)</a:t>
                      </a:r>
                    </a:p>
                  </a:txBody>
                  <a:tcPr marL="68580" marR="68580" marT="0" marB="0"/>
                </a:tc>
                <a:tc>
                  <a:txBody>
                    <a:bodyPr/>
                    <a:lstStyle/>
                    <a:p>
                      <a:pPr marL="0" algn="r" defTabSz="1300496" rtl="0" eaLnBrk="1" fontAlgn="ctr" latinLnBrk="0" hangingPunct="1">
                        <a:lnSpc>
                          <a:spcPct val="107000"/>
                        </a:lnSpc>
                        <a:spcAft>
                          <a:spcPts val="0"/>
                        </a:spcAft>
                      </a:pPr>
                      <a:r>
                        <a:rPr lang="en-US" sz="800" b="0" i="0" u="none" strike="noStrike" kern="1200" dirty="0">
                          <a:solidFill>
                            <a:srgbClr val="000000"/>
                          </a:solidFill>
                          <a:effectLst/>
                          <a:latin typeface="Century Gothic" panose="020B0502020202020204" pitchFamily="34" charset="0"/>
                          <a:ea typeface="+mn-ea"/>
                          <a:cs typeface="+mn-cs"/>
                        </a:rPr>
                        <a:t>43.06</a:t>
                      </a:r>
                    </a:p>
                  </a:txBody>
                  <a:tcPr marL="68580" marR="68580" marT="0" marB="0"/>
                </a:tc>
                <a:tc>
                  <a:txBody>
                    <a:bodyPr/>
                    <a:lstStyle/>
                    <a:p>
                      <a:pPr marL="0" algn="r" defTabSz="1300496" rtl="0" eaLnBrk="1" fontAlgn="ctr" latinLnBrk="0" hangingPunct="1">
                        <a:lnSpc>
                          <a:spcPct val="107000"/>
                        </a:lnSpc>
                        <a:spcAft>
                          <a:spcPts val="0"/>
                        </a:spcAft>
                      </a:pPr>
                      <a:r>
                        <a:rPr lang="en-US" sz="800" b="0" i="0" u="none" strike="noStrike" kern="1200" dirty="0">
                          <a:solidFill>
                            <a:srgbClr val="000000"/>
                          </a:solidFill>
                          <a:effectLst/>
                          <a:latin typeface="Century Gothic" panose="020B0502020202020204" pitchFamily="34" charset="0"/>
                          <a:ea typeface="+mn-ea"/>
                          <a:cs typeface="+mn-cs"/>
                        </a:rPr>
                        <a:t>44.61</a:t>
                      </a:r>
                    </a:p>
                  </a:txBody>
                  <a:tcPr marL="68580" marR="68580" marT="0" marB="0"/>
                </a:tc>
                <a:tc>
                  <a:txBody>
                    <a:bodyPr/>
                    <a:lstStyle/>
                    <a:p>
                      <a:pPr marL="0" algn="r" defTabSz="1300496" rtl="0" eaLnBrk="1" fontAlgn="ctr" latinLnBrk="0" hangingPunct="1">
                        <a:lnSpc>
                          <a:spcPct val="107000"/>
                        </a:lnSpc>
                        <a:spcAft>
                          <a:spcPts val="0"/>
                        </a:spcAft>
                      </a:pPr>
                      <a:r>
                        <a:rPr lang="en-US" sz="800" b="0" i="0" u="none" strike="noStrike" kern="1200" dirty="0">
                          <a:solidFill>
                            <a:srgbClr val="000000"/>
                          </a:solidFill>
                          <a:effectLst/>
                          <a:latin typeface="Century Gothic" panose="020B0502020202020204" pitchFamily="34" charset="0"/>
                          <a:ea typeface="+mn-ea"/>
                          <a:cs typeface="+mn-cs"/>
                        </a:rPr>
                        <a:t>44.84</a:t>
                      </a:r>
                    </a:p>
                  </a:txBody>
                  <a:tcPr marL="68580" marR="68580" marT="0" marB="0"/>
                </a:tc>
                <a:extLst>
                  <a:ext uri="{0D108BD9-81ED-4DB2-BD59-A6C34878D82A}">
                    <a16:rowId xmlns:a16="http://schemas.microsoft.com/office/drawing/2014/main" val="4065418945"/>
                  </a:ext>
                </a:extLst>
              </a:tr>
              <a:tr h="147785">
                <a:tc>
                  <a:txBody>
                    <a:bodyPr/>
                    <a:lstStyle/>
                    <a:p>
                      <a:pPr marL="0" algn="l" defTabSz="1300496" rtl="0" eaLnBrk="1" fontAlgn="ctr" latinLnBrk="0" hangingPunct="1">
                        <a:lnSpc>
                          <a:spcPct val="107000"/>
                        </a:lnSpc>
                        <a:spcAft>
                          <a:spcPts val="0"/>
                        </a:spcAft>
                      </a:pPr>
                      <a:r>
                        <a:rPr lang="en-US" sz="800" b="0" i="0" u="none" strike="noStrike" kern="1200" dirty="0">
                          <a:solidFill>
                            <a:srgbClr val="000000"/>
                          </a:solidFill>
                          <a:effectLst/>
                          <a:latin typeface="Century Gothic" panose="020B0502020202020204" pitchFamily="34" charset="0"/>
                          <a:ea typeface="+mn-ea"/>
                          <a:cs typeface="+mn-cs"/>
                        </a:rPr>
                        <a:t>Inflation Rate</a:t>
                      </a:r>
                    </a:p>
                  </a:txBody>
                  <a:tcPr marL="68580" marR="68580" marT="0" marB="0" anchor="b"/>
                </a:tc>
                <a:tc>
                  <a:txBody>
                    <a:bodyPr/>
                    <a:lstStyle/>
                    <a:p>
                      <a:pPr marL="0" algn="r" defTabSz="1300496" rtl="0" eaLnBrk="1" fontAlgn="ctr" latinLnBrk="0" hangingPunct="1">
                        <a:lnSpc>
                          <a:spcPct val="107000"/>
                        </a:lnSpc>
                        <a:spcAft>
                          <a:spcPts val="0"/>
                        </a:spcAft>
                      </a:pPr>
                      <a:r>
                        <a:rPr lang="en-US" sz="800" b="0" i="0" u="none" strike="noStrike" kern="1200" dirty="0">
                          <a:solidFill>
                            <a:srgbClr val="000000"/>
                          </a:solidFill>
                          <a:effectLst/>
                          <a:latin typeface="Century Gothic" panose="020B0502020202020204" pitchFamily="34" charset="0"/>
                          <a:ea typeface="+mn-ea"/>
                          <a:cs typeface="+mn-cs"/>
                        </a:rPr>
                        <a:t>11.44</a:t>
                      </a:r>
                    </a:p>
                  </a:txBody>
                  <a:tcPr marL="68580" marR="68580" marT="0" marB="0" anchor="ctr"/>
                </a:tc>
                <a:tc>
                  <a:txBody>
                    <a:bodyPr/>
                    <a:lstStyle/>
                    <a:p>
                      <a:pPr marL="0" algn="r" defTabSz="1300496" rtl="0" eaLnBrk="1" fontAlgn="ctr" latinLnBrk="0" hangingPunct="1">
                        <a:lnSpc>
                          <a:spcPct val="107000"/>
                        </a:lnSpc>
                        <a:spcAft>
                          <a:spcPts val="0"/>
                        </a:spcAft>
                      </a:pPr>
                      <a:r>
                        <a:rPr lang="en-US" sz="800" b="0" i="0" u="none" strike="noStrike" kern="1200" dirty="0">
                          <a:solidFill>
                            <a:srgbClr val="000000"/>
                          </a:solidFill>
                          <a:effectLst/>
                          <a:latin typeface="Century Gothic" panose="020B0502020202020204" pitchFamily="34" charset="0"/>
                          <a:ea typeface="+mn-ea"/>
                          <a:cs typeface="+mn-cs"/>
                        </a:rPr>
                        <a:t>11.31</a:t>
                      </a:r>
                    </a:p>
                  </a:txBody>
                  <a:tcPr marL="68580" marR="68580" marT="0" marB="0" anchor="ctr"/>
                </a:tc>
                <a:tc>
                  <a:txBody>
                    <a:bodyPr/>
                    <a:lstStyle/>
                    <a:p>
                      <a:pPr marL="0" algn="r" defTabSz="1300496" rtl="0" eaLnBrk="1" fontAlgn="ctr" latinLnBrk="0" hangingPunct="1">
                        <a:lnSpc>
                          <a:spcPct val="107000"/>
                        </a:lnSpc>
                        <a:spcAft>
                          <a:spcPts val="0"/>
                        </a:spcAft>
                      </a:pPr>
                      <a:r>
                        <a:rPr lang="en-US" sz="800" b="0" i="0" u="none" strike="noStrike" kern="1200" dirty="0">
                          <a:solidFill>
                            <a:srgbClr val="000000"/>
                          </a:solidFill>
                          <a:effectLst/>
                          <a:latin typeface="Century Gothic" panose="020B0502020202020204" pitchFamily="34" charset="0"/>
                          <a:ea typeface="+mn-ea"/>
                          <a:cs typeface="+mn-cs"/>
                        </a:rPr>
                        <a:t>11.25</a:t>
                      </a:r>
                    </a:p>
                  </a:txBody>
                  <a:tcPr marL="68580" marR="68580" marT="0" marB="0" anchor="ctr"/>
                </a:tc>
                <a:extLst>
                  <a:ext uri="{0D108BD9-81ED-4DB2-BD59-A6C34878D82A}">
                    <a16:rowId xmlns:a16="http://schemas.microsoft.com/office/drawing/2014/main" val="1593200546"/>
                  </a:ext>
                </a:extLst>
              </a:tr>
            </a:tbl>
          </a:graphicData>
        </a:graphic>
      </p:graphicFrame>
      <p:graphicFrame>
        <p:nvGraphicFramePr>
          <p:cNvPr id="8" name="Table 7">
            <a:extLst>
              <a:ext uri="{FF2B5EF4-FFF2-40B4-BE49-F238E27FC236}">
                <a16:creationId xmlns:a16="http://schemas.microsoft.com/office/drawing/2014/main" id="{C31639A6-89AE-4D8D-9BB0-F15DFBDB6516}"/>
              </a:ext>
            </a:extLst>
          </p:cNvPr>
          <p:cNvGraphicFramePr>
            <a:graphicFrameLocks noGrp="1"/>
          </p:cNvGraphicFramePr>
          <p:nvPr>
            <p:extLst>
              <p:ext uri="{D42A27DB-BD31-4B8C-83A1-F6EECF244321}">
                <p14:modId xmlns:p14="http://schemas.microsoft.com/office/powerpoint/2010/main" val="3485800345"/>
              </p:ext>
            </p:extLst>
          </p:nvPr>
        </p:nvGraphicFramePr>
        <p:xfrm>
          <a:off x="3561905" y="1525355"/>
          <a:ext cx="3150924" cy="1303525"/>
        </p:xfrm>
        <a:graphic>
          <a:graphicData uri="http://schemas.openxmlformats.org/drawingml/2006/table">
            <a:tbl>
              <a:tblPr firstRow="1" firstCol="1" bandRow="1">
                <a:tableStyleId>{0505E3EF-67EA-436B-97B2-0124C06EBD24}</a:tableStyleId>
              </a:tblPr>
              <a:tblGrid>
                <a:gridCol w="1131772">
                  <a:extLst>
                    <a:ext uri="{9D8B030D-6E8A-4147-A177-3AD203B41FA5}">
                      <a16:colId xmlns:a16="http://schemas.microsoft.com/office/drawing/2014/main" val="2591595043"/>
                    </a:ext>
                  </a:extLst>
                </a:gridCol>
                <a:gridCol w="815214">
                  <a:extLst>
                    <a:ext uri="{9D8B030D-6E8A-4147-A177-3AD203B41FA5}">
                      <a16:colId xmlns:a16="http://schemas.microsoft.com/office/drawing/2014/main" val="1617711171"/>
                    </a:ext>
                  </a:extLst>
                </a:gridCol>
                <a:gridCol w="600684">
                  <a:extLst>
                    <a:ext uri="{9D8B030D-6E8A-4147-A177-3AD203B41FA5}">
                      <a16:colId xmlns:a16="http://schemas.microsoft.com/office/drawing/2014/main" val="1726083628"/>
                    </a:ext>
                  </a:extLst>
                </a:gridCol>
                <a:gridCol w="603254">
                  <a:extLst>
                    <a:ext uri="{9D8B030D-6E8A-4147-A177-3AD203B41FA5}">
                      <a16:colId xmlns:a16="http://schemas.microsoft.com/office/drawing/2014/main" val="1210478816"/>
                    </a:ext>
                  </a:extLst>
                </a:gridCol>
              </a:tblGrid>
              <a:tr h="185028">
                <a:tc gridSpan="4">
                  <a:txBody>
                    <a:bodyPr/>
                    <a:lstStyle/>
                    <a:p>
                      <a:pPr>
                        <a:lnSpc>
                          <a:spcPct val="107000"/>
                        </a:lnSpc>
                        <a:spcAft>
                          <a:spcPts val="0"/>
                        </a:spcAft>
                      </a:pPr>
                      <a:r>
                        <a:rPr lang="en-US" sz="900" dirty="0">
                          <a:effectLst/>
                        </a:rPr>
                        <a:t>Monetary Indicators </a:t>
                      </a:r>
                      <a:endParaRPr lang="en-US" sz="900" dirty="0">
                        <a:effectLst/>
                        <a:latin typeface="+mn-lt"/>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91683082"/>
                  </a:ext>
                </a:extLst>
              </a:tr>
              <a:tr h="371069">
                <a:tc>
                  <a:txBody>
                    <a:bodyPr/>
                    <a:lstStyle/>
                    <a:p>
                      <a:pPr>
                        <a:lnSpc>
                          <a:spcPct val="107000"/>
                        </a:lnSpc>
                        <a:spcAft>
                          <a:spcPts val="0"/>
                        </a:spcAft>
                      </a:pPr>
                      <a:r>
                        <a:rPr lang="en-US" sz="900" dirty="0">
                          <a:effectLst/>
                        </a:rPr>
                        <a:t> Indicators </a:t>
                      </a:r>
                      <a:endParaRPr lang="en-US" sz="9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algn="ctr" defTabSz="1300496" rtl="0" eaLnBrk="1" fontAlgn="ctr" latinLnBrk="0" hangingPunct="1">
                        <a:lnSpc>
                          <a:spcPct val="107000"/>
                        </a:lnSpc>
                        <a:spcAft>
                          <a:spcPts val="0"/>
                        </a:spcAft>
                      </a:pPr>
                      <a:r>
                        <a:rPr lang="en-US" sz="900" b="1" kern="1200" dirty="0">
                          <a:solidFill>
                            <a:schemeClr val="dk1"/>
                          </a:solidFill>
                          <a:effectLst/>
                          <a:latin typeface="+mn-lt"/>
                          <a:ea typeface="+mn-ea"/>
                          <a:cs typeface="+mn-cs"/>
                        </a:rPr>
                        <a:t> Year </a:t>
                      </a:r>
                    </a:p>
                    <a:p>
                      <a:pPr marL="0" algn="ctr" defTabSz="1300496" rtl="0" eaLnBrk="1" fontAlgn="ctr" latinLnBrk="0" hangingPunct="1">
                        <a:lnSpc>
                          <a:spcPct val="107000"/>
                        </a:lnSpc>
                        <a:spcAft>
                          <a:spcPts val="0"/>
                        </a:spcAft>
                      </a:pPr>
                      <a:r>
                        <a:rPr lang="en-US" sz="900" b="1" kern="1200" dirty="0">
                          <a:solidFill>
                            <a:schemeClr val="dk1"/>
                          </a:solidFill>
                          <a:effectLst/>
                          <a:latin typeface="+mn-lt"/>
                          <a:ea typeface="+mn-ea"/>
                          <a:cs typeface="+mn-cs"/>
                        </a:rPr>
                        <a:t>Beg. </a:t>
                      </a:r>
                    </a:p>
                  </a:txBody>
                  <a:tcPr marL="68580" marR="68580" marT="0" marB="0" anchor="ctr"/>
                </a:tc>
                <a:tc>
                  <a:txBody>
                    <a:bodyPr/>
                    <a:lstStyle/>
                    <a:p>
                      <a:pPr marL="0" algn="ctr" defTabSz="1300496" rtl="0" eaLnBrk="1" fontAlgn="ctr" latinLnBrk="0" hangingPunct="1">
                        <a:lnSpc>
                          <a:spcPct val="107000"/>
                        </a:lnSpc>
                        <a:spcAft>
                          <a:spcPts val="0"/>
                        </a:spcAft>
                      </a:pPr>
                      <a:r>
                        <a:rPr lang="en-US" sz="900" b="1" kern="1200" dirty="0">
                          <a:solidFill>
                            <a:schemeClr val="dk1"/>
                          </a:solidFill>
                          <a:effectLst/>
                          <a:latin typeface="+mn-lt"/>
                          <a:ea typeface="+mn-ea"/>
                          <a:cs typeface="+mn-cs"/>
                        </a:rPr>
                        <a:t> Month Beg. </a:t>
                      </a:r>
                    </a:p>
                  </a:txBody>
                  <a:tcPr marL="68580" marR="68580" marT="0" marB="0" anchor="ctr"/>
                </a:tc>
                <a:tc>
                  <a:txBody>
                    <a:bodyPr/>
                    <a:lstStyle/>
                    <a:p>
                      <a:pPr marL="0" algn="ctr" defTabSz="1300496" rtl="0" eaLnBrk="1" fontAlgn="ctr" latinLnBrk="0" hangingPunct="1">
                        <a:lnSpc>
                          <a:spcPct val="107000"/>
                        </a:lnSpc>
                        <a:spcAft>
                          <a:spcPts val="0"/>
                        </a:spcAft>
                      </a:pPr>
                      <a:r>
                        <a:rPr lang="en-US" sz="900" b="1" kern="1200" dirty="0">
                          <a:solidFill>
                            <a:schemeClr val="dk1"/>
                          </a:solidFill>
                          <a:effectLst/>
                          <a:latin typeface="+mn-lt"/>
                          <a:ea typeface="+mn-ea"/>
                          <a:cs typeface="+mn-cs"/>
                        </a:rPr>
                        <a:t> Current </a:t>
                      </a:r>
                    </a:p>
                  </a:txBody>
                  <a:tcPr marL="68580" marR="68580" marT="0" marB="0" anchor="ctr"/>
                </a:tc>
                <a:extLst>
                  <a:ext uri="{0D108BD9-81ED-4DB2-BD59-A6C34878D82A}">
                    <a16:rowId xmlns:a16="http://schemas.microsoft.com/office/drawing/2014/main" val="2033811547"/>
                  </a:ext>
                </a:extLst>
              </a:tr>
              <a:tr h="185028">
                <a:tc>
                  <a:txBody>
                    <a:bodyPr/>
                    <a:lstStyle/>
                    <a:p>
                      <a:pPr marL="0" algn="l" defTabSz="1300496" rtl="0" eaLnBrk="1" fontAlgn="ctr" latinLnBrk="0" hangingPunct="1">
                        <a:lnSpc>
                          <a:spcPct val="107000"/>
                        </a:lnSpc>
                        <a:spcAft>
                          <a:spcPts val="0"/>
                        </a:spcAft>
                      </a:pPr>
                      <a:r>
                        <a:rPr lang="en-US" sz="800" b="0" i="0" u="none" strike="noStrike" kern="1200" dirty="0">
                          <a:solidFill>
                            <a:srgbClr val="000000"/>
                          </a:solidFill>
                          <a:effectLst/>
                          <a:latin typeface="Century Gothic" panose="020B0502020202020204" pitchFamily="34" charset="0"/>
                          <a:ea typeface="+mn-ea"/>
                          <a:cs typeface="+mn-cs"/>
                        </a:rPr>
                        <a:t>MPR (%)</a:t>
                      </a:r>
                    </a:p>
                  </a:txBody>
                  <a:tcPr marL="68580" marR="68580" marT="0" marB="0" anchor="b"/>
                </a:tc>
                <a:tc>
                  <a:txBody>
                    <a:bodyPr/>
                    <a:lstStyle/>
                    <a:p>
                      <a:pPr marL="0" algn="r" defTabSz="1300496" rtl="0" eaLnBrk="1" fontAlgn="ctr" latinLnBrk="0" hangingPunct="1">
                        <a:lnSpc>
                          <a:spcPct val="107000"/>
                        </a:lnSpc>
                        <a:spcAft>
                          <a:spcPts val="0"/>
                        </a:spcAft>
                      </a:pPr>
                      <a:r>
                        <a:rPr lang="en-US" sz="800" b="0" i="0" u="none" strike="noStrike" kern="1200" dirty="0">
                          <a:solidFill>
                            <a:srgbClr val="000000"/>
                          </a:solidFill>
                          <a:effectLst/>
                          <a:latin typeface="Century Gothic" panose="020B0502020202020204" pitchFamily="34" charset="0"/>
                          <a:ea typeface="+mn-ea"/>
                          <a:cs typeface="+mn-cs"/>
                        </a:rPr>
                        <a:t>14.00</a:t>
                      </a:r>
                    </a:p>
                  </a:txBody>
                  <a:tcPr marL="68580" marR="68580" marT="0" marB="0" anchor="b"/>
                </a:tc>
                <a:tc>
                  <a:txBody>
                    <a:bodyPr/>
                    <a:lstStyle/>
                    <a:p>
                      <a:pPr marL="0" algn="r" defTabSz="1300496" rtl="0" eaLnBrk="1" fontAlgn="ctr" latinLnBrk="0" hangingPunct="1">
                        <a:lnSpc>
                          <a:spcPct val="107000"/>
                        </a:lnSpc>
                        <a:spcAft>
                          <a:spcPts val="0"/>
                        </a:spcAft>
                      </a:pPr>
                      <a:r>
                        <a:rPr lang="en-US" sz="800" b="0" i="0" u="none" strike="noStrike" kern="1200" dirty="0">
                          <a:solidFill>
                            <a:srgbClr val="000000"/>
                          </a:solidFill>
                          <a:effectLst/>
                          <a:latin typeface="Century Gothic" panose="020B0502020202020204" pitchFamily="34" charset="0"/>
                          <a:ea typeface="+mn-ea"/>
                          <a:cs typeface="+mn-cs"/>
                        </a:rPr>
                        <a:t>13.50</a:t>
                      </a:r>
                    </a:p>
                  </a:txBody>
                  <a:tcPr marL="68580" marR="68580" marT="0" marB="0" anchor="b"/>
                </a:tc>
                <a:tc>
                  <a:txBody>
                    <a:bodyPr/>
                    <a:lstStyle/>
                    <a:p>
                      <a:pPr marL="0" algn="r" defTabSz="1300496" rtl="0" eaLnBrk="1" fontAlgn="ctr" latinLnBrk="0" hangingPunct="1">
                        <a:lnSpc>
                          <a:spcPct val="107000"/>
                        </a:lnSpc>
                        <a:spcAft>
                          <a:spcPts val="0"/>
                        </a:spcAft>
                      </a:pPr>
                      <a:r>
                        <a:rPr lang="en-US" sz="800" b="0" i="0" u="none" strike="noStrike" kern="1200" dirty="0">
                          <a:solidFill>
                            <a:srgbClr val="000000"/>
                          </a:solidFill>
                          <a:effectLst/>
                          <a:latin typeface="Century Gothic" panose="020B0502020202020204" pitchFamily="34" charset="0"/>
                          <a:ea typeface="+mn-ea"/>
                          <a:cs typeface="+mn-cs"/>
                        </a:rPr>
                        <a:t>13.50</a:t>
                      </a:r>
                    </a:p>
                  </a:txBody>
                  <a:tcPr marL="68580" marR="68580" marT="0" marB="0" anchor="b"/>
                </a:tc>
                <a:extLst>
                  <a:ext uri="{0D108BD9-81ED-4DB2-BD59-A6C34878D82A}">
                    <a16:rowId xmlns:a16="http://schemas.microsoft.com/office/drawing/2014/main" val="2904853630"/>
                  </a:ext>
                </a:extLst>
              </a:tr>
              <a:tr h="185028">
                <a:tc>
                  <a:txBody>
                    <a:bodyPr/>
                    <a:lstStyle/>
                    <a:p>
                      <a:pPr marL="0" algn="l" defTabSz="1300496" rtl="0" eaLnBrk="1" fontAlgn="ctr" latinLnBrk="0" hangingPunct="1">
                        <a:lnSpc>
                          <a:spcPct val="107000"/>
                        </a:lnSpc>
                        <a:spcAft>
                          <a:spcPts val="0"/>
                        </a:spcAft>
                      </a:pPr>
                      <a:r>
                        <a:rPr lang="en-US" sz="800" b="0" i="0" u="none" strike="noStrike" kern="1200" dirty="0">
                          <a:solidFill>
                            <a:srgbClr val="000000"/>
                          </a:solidFill>
                          <a:effectLst/>
                          <a:latin typeface="Century Gothic" panose="020B0502020202020204" pitchFamily="34" charset="0"/>
                          <a:ea typeface="+mn-ea"/>
                          <a:cs typeface="+mn-cs"/>
                        </a:rPr>
                        <a:t>Liquidity Ratio (%)</a:t>
                      </a:r>
                    </a:p>
                  </a:txBody>
                  <a:tcPr marL="68580" marR="68580" marT="0" marB="0" anchor="b"/>
                </a:tc>
                <a:tc>
                  <a:txBody>
                    <a:bodyPr/>
                    <a:lstStyle/>
                    <a:p>
                      <a:pPr marL="0" algn="r" defTabSz="1300496" rtl="0" eaLnBrk="1" fontAlgn="ctr" latinLnBrk="0" hangingPunct="1">
                        <a:lnSpc>
                          <a:spcPct val="107000"/>
                        </a:lnSpc>
                        <a:spcAft>
                          <a:spcPts val="0"/>
                        </a:spcAft>
                      </a:pPr>
                      <a:r>
                        <a:rPr lang="en-US" sz="800" b="0" i="0" u="none" strike="noStrike" kern="1200" dirty="0">
                          <a:solidFill>
                            <a:srgbClr val="000000"/>
                          </a:solidFill>
                          <a:effectLst/>
                          <a:latin typeface="Century Gothic" panose="020B0502020202020204" pitchFamily="34" charset="0"/>
                          <a:ea typeface="+mn-ea"/>
                          <a:cs typeface="+mn-cs"/>
                        </a:rPr>
                        <a:t>30.00</a:t>
                      </a:r>
                    </a:p>
                  </a:txBody>
                  <a:tcPr marL="68580" marR="68580" marT="0" marB="0" anchor="b"/>
                </a:tc>
                <a:tc>
                  <a:txBody>
                    <a:bodyPr/>
                    <a:lstStyle/>
                    <a:p>
                      <a:pPr marL="0" algn="r" defTabSz="1300496" rtl="0" eaLnBrk="1" fontAlgn="ctr" latinLnBrk="0" hangingPunct="1">
                        <a:lnSpc>
                          <a:spcPct val="107000"/>
                        </a:lnSpc>
                        <a:spcAft>
                          <a:spcPts val="0"/>
                        </a:spcAft>
                      </a:pPr>
                      <a:r>
                        <a:rPr lang="en-US" sz="800" b="0" i="0" u="none" strike="noStrike" kern="1200" dirty="0">
                          <a:solidFill>
                            <a:srgbClr val="000000"/>
                          </a:solidFill>
                          <a:effectLst/>
                          <a:latin typeface="Century Gothic" panose="020B0502020202020204" pitchFamily="34" charset="0"/>
                          <a:ea typeface="+mn-ea"/>
                          <a:cs typeface="+mn-cs"/>
                        </a:rPr>
                        <a:t>30.00</a:t>
                      </a:r>
                    </a:p>
                  </a:txBody>
                  <a:tcPr marL="68580" marR="68580" marT="0" marB="0" anchor="b"/>
                </a:tc>
                <a:tc>
                  <a:txBody>
                    <a:bodyPr/>
                    <a:lstStyle/>
                    <a:p>
                      <a:pPr marL="0" algn="r" defTabSz="1300496" rtl="0" eaLnBrk="1" fontAlgn="ctr" latinLnBrk="0" hangingPunct="1">
                        <a:lnSpc>
                          <a:spcPct val="107000"/>
                        </a:lnSpc>
                        <a:spcAft>
                          <a:spcPts val="0"/>
                        </a:spcAft>
                      </a:pPr>
                      <a:r>
                        <a:rPr lang="en-US" sz="800" b="0" i="0" u="none" strike="noStrike" kern="1200" dirty="0">
                          <a:solidFill>
                            <a:srgbClr val="000000"/>
                          </a:solidFill>
                          <a:effectLst/>
                          <a:latin typeface="Century Gothic" panose="020B0502020202020204" pitchFamily="34" charset="0"/>
                          <a:ea typeface="+mn-ea"/>
                          <a:cs typeface="+mn-cs"/>
                        </a:rPr>
                        <a:t>30.00</a:t>
                      </a:r>
                    </a:p>
                  </a:txBody>
                  <a:tcPr marL="68580" marR="68580" marT="0" marB="0" anchor="b"/>
                </a:tc>
                <a:extLst>
                  <a:ext uri="{0D108BD9-81ED-4DB2-BD59-A6C34878D82A}">
                    <a16:rowId xmlns:a16="http://schemas.microsoft.com/office/drawing/2014/main" val="296318784"/>
                  </a:ext>
                </a:extLst>
              </a:tr>
              <a:tr h="377372">
                <a:tc>
                  <a:txBody>
                    <a:bodyPr/>
                    <a:lstStyle/>
                    <a:p>
                      <a:pPr marL="0" algn="l" defTabSz="1300496" rtl="0" eaLnBrk="1" fontAlgn="ctr" latinLnBrk="0" hangingPunct="1">
                        <a:lnSpc>
                          <a:spcPct val="107000"/>
                        </a:lnSpc>
                        <a:spcAft>
                          <a:spcPts val="0"/>
                        </a:spcAft>
                      </a:pPr>
                      <a:r>
                        <a:rPr lang="en-US" sz="800" b="0" i="0" u="none" strike="noStrike" kern="1200" dirty="0">
                          <a:solidFill>
                            <a:srgbClr val="000000"/>
                          </a:solidFill>
                          <a:effectLst/>
                          <a:latin typeface="Century Gothic" panose="020B0502020202020204" pitchFamily="34" charset="0"/>
                          <a:ea typeface="+mn-ea"/>
                          <a:cs typeface="+mn-cs"/>
                        </a:rPr>
                        <a:t>Cash Res. Ratio (Private) (%)</a:t>
                      </a:r>
                    </a:p>
                  </a:txBody>
                  <a:tcPr marL="68580" marR="68580" marT="0" marB="0" anchor="b"/>
                </a:tc>
                <a:tc>
                  <a:txBody>
                    <a:bodyPr/>
                    <a:lstStyle/>
                    <a:p>
                      <a:pPr marL="0" algn="r" defTabSz="1300496" rtl="0" eaLnBrk="1" fontAlgn="ctr" latinLnBrk="0" hangingPunct="1">
                        <a:lnSpc>
                          <a:spcPct val="107000"/>
                        </a:lnSpc>
                        <a:spcAft>
                          <a:spcPts val="0"/>
                        </a:spcAft>
                      </a:pPr>
                      <a:r>
                        <a:rPr lang="en-US" sz="800" b="0" i="0" u="none" strike="noStrike" kern="1200" dirty="0">
                          <a:solidFill>
                            <a:srgbClr val="000000"/>
                          </a:solidFill>
                          <a:effectLst/>
                          <a:latin typeface="Century Gothic" panose="020B0502020202020204" pitchFamily="34" charset="0"/>
                          <a:ea typeface="+mn-ea"/>
                          <a:cs typeface="+mn-cs"/>
                        </a:rPr>
                        <a:t>22.50</a:t>
                      </a:r>
                    </a:p>
                  </a:txBody>
                  <a:tcPr marL="68580" marR="68580" marT="0" marB="0" anchor="b"/>
                </a:tc>
                <a:tc>
                  <a:txBody>
                    <a:bodyPr/>
                    <a:lstStyle/>
                    <a:p>
                      <a:pPr marL="0" algn="r" defTabSz="1300496" rtl="0" eaLnBrk="1" fontAlgn="ctr" latinLnBrk="0" hangingPunct="1">
                        <a:lnSpc>
                          <a:spcPct val="107000"/>
                        </a:lnSpc>
                        <a:spcAft>
                          <a:spcPts val="0"/>
                        </a:spcAft>
                      </a:pPr>
                      <a:r>
                        <a:rPr lang="en-US" sz="800" b="0" i="0" u="none" strike="noStrike" kern="1200" dirty="0">
                          <a:solidFill>
                            <a:srgbClr val="000000"/>
                          </a:solidFill>
                          <a:effectLst/>
                          <a:latin typeface="Century Gothic" panose="020B0502020202020204" pitchFamily="34" charset="0"/>
                          <a:ea typeface="+mn-ea"/>
                          <a:cs typeface="+mn-cs"/>
                        </a:rPr>
                        <a:t>22.50</a:t>
                      </a:r>
                    </a:p>
                  </a:txBody>
                  <a:tcPr marL="68580" marR="68580" marT="0" marB="0" anchor="b"/>
                </a:tc>
                <a:tc>
                  <a:txBody>
                    <a:bodyPr/>
                    <a:lstStyle/>
                    <a:p>
                      <a:pPr marL="0" algn="r" defTabSz="1300496" rtl="0" eaLnBrk="1" fontAlgn="ctr" latinLnBrk="0" hangingPunct="1">
                        <a:lnSpc>
                          <a:spcPct val="107000"/>
                        </a:lnSpc>
                        <a:spcAft>
                          <a:spcPts val="0"/>
                        </a:spcAft>
                      </a:pPr>
                      <a:r>
                        <a:rPr lang="en-US" sz="800" b="0" i="0" u="none" strike="noStrike" kern="1200" dirty="0">
                          <a:solidFill>
                            <a:srgbClr val="000000"/>
                          </a:solidFill>
                          <a:effectLst/>
                          <a:latin typeface="Century Gothic" panose="020B0502020202020204" pitchFamily="34" charset="0"/>
                          <a:ea typeface="+mn-ea"/>
                          <a:cs typeface="+mn-cs"/>
                        </a:rPr>
                        <a:t>22.50</a:t>
                      </a:r>
                    </a:p>
                  </a:txBody>
                  <a:tcPr marL="68580" marR="68580" marT="0" marB="0" anchor="b"/>
                </a:tc>
                <a:extLst>
                  <a:ext uri="{0D108BD9-81ED-4DB2-BD59-A6C34878D82A}">
                    <a16:rowId xmlns:a16="http://schemas.microsoft.com/office/drawing/2014/main" val="1942452562"/>
                  </a:ext>
                </a:extLst>
              </a:tr>
            </a:tbl>
          </a:graphicData>
        </a:graphic>
      </p:graphicFrame>
      <p:graphicFrame>
        <p:nvGraphicFramePr>
          <p:cNvPr id="9" name="Table 8">
            <a:extLst>
              <a:ext uri="{FF2B5EF4-FFF2-40B4-BE49-F238E27FC236}">
                <a16:creationId xmlns:a16="http://schemas.microsoft.com/office/drawing/2014/main" id="{2FBA9CED-DC4B-44A2-97A0-C08BE186D242}"/>
              </a:ext>
            </a:extLst>
          </p:cNvPr>
          <p:cNvGraphicFramePr>
            <a:graphicFrameLocks noGrp="1"/>
          </p:cNvGraphicFramePr>
          <p:nvPr>
            <p:extLst>
              <p:ext uri="{D42A27DB-BD31-4B8C-83A1-F6EECF244321}">
                <p14:modId xmlns:p14="http://schemas.microsoft.com/office/powerpoint/2010/main" val="3754870490"/>
              </p:ext>
            </p:extLst>
          </p:nvPr>
        </p:nvGraphicFramePr>
        <p:xfrm>
          <a:off x="31748" y="3022799"/>
          <a:ext cx="3326801" cy="1253042"/>
        </p:xfrm>
        <a:graphic>
          <a:graphicData uri="http://schemas.openxmlformats.org/drawingml/2006/table">
            <a:tbl>
              <a:tblPr firstRow="1" firstCol="1" bandRow="1">
                <a:tableStyleId>{0505E3EF-67EA-436B-97B2-0124C06EBD24}</a:tableStyleId>
              </a:tblPr>
              <a:tblGrid>
                <a:gridCol w="1259428">
                  <a:extLst>
                    <a:ext uri="{9D8B030D-6E8A-4147-A177-3AD203B41FA5}">
                      <a16:colId xmlns:a16="http://schemas.microsoft.com/office/drawing/2014/main" val="4054784001"/>
                    </a:ext>
                  </a:extLst>
                </a:gridCol>
                <a:gridCol w="715450">
                  <a:extLst>
                    <a:ext uri="{9D8B030D-6E8A-4147-A177-3AD203B41FA5}">
                      <a16:colId xmlns:a16="http://schemas.microsoft.com/office/drawing/2014/main" val="3007786708"/>
                    </a:ext>
                  </a:extLst>
                </a:gridCol>
                <a:gridCol w="682930">
                  <a:extLst>
                    <a:ext uri="{9D8B030D-6E8A-4147-A177-3AD203B41FA5}">
                      <a16:colId xmlns:a16="http://schemas.microsoft.com/office/drawing/2014/main" val="1256345674"/>
                    </a:ext>
                  </a:extLst>
                </a:gridCol>
                <a:gridCol w="668993">
                  <a:extLst>
                    <a:ext uri="{9D8B030D-6E8A-4147-A177-3AD203B41FA5}">
                      <a16:colId xmlns:a16="http://schemas.microsoft.com/office/drawing/2014/main" val="919461379"/>
                    </a:ext>
                  </a:extLst>
                </a:gridCol>
              </a:tblGrid>
              <a:tr h="157997">
                <a:tc gridSpan="4">
                  <a:txBody>
                    <a:bodyPr/>
                    <a:lstStyle/>
                    <a:p>
                      <a:pPr>
                        <a:lnSpc>
                          <a:spcPct val="107000"/>
                        </a:lnSpc>
                        <a:spcAft>
                          <a:spcPts val="0"/>
                        </a:spcAft>
                      </a:pPr>
                      <a:r>
                        <a:rPr lang="en-US" sz="900" dirty="0">
                          <a:effectLst/>
                        </a:rPr>
                        <a:t>NSE Market Highlights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26617560"/>
                  </a:ext>
                </a:extLst>
              </a:tr>
              <a:tr h="157485">
                <a:tc>
                  <a:txBody>
                    <a:bodyPr/>
                    <a:lstStyle/>
                    <a:p>
                      <a:pPr>
                        <a:lnSpc>
                          <a:spcPct val="107000"/>
                        </a:lnSpc>
                        <a:spcAft>
                          <a:spcPts val="0"/>
                        </a:spcAft>
                      </a:pPr>
                      <a:r>
                        <a:rPr lang="en-US" sz="900" b="1" dirty="0">
                          <a:effectLst/>
                        </a:rPr>
                        <a:t> </a:t>
                      </a:r>
                      <a:r>
                        <a:rPr lang="en-US" sz="800" b="1" dirty="0">
                          <a:effectLst/>
                          <a:latin typeface="Century Gothic" panose="020B0502020202020204" pitchFamily="34" charset="0"/>
                        </a:rPr>
                        <a:t>Indicators </a:t>
                      </a:r>
                      <a:endParaRPr lang="en-US" sz="800" b="1"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algn="ctr" defTabSz="1300496" rtl="0" eaLnBrk="1" latinLnBrk="0" hangingPunct="1">
                        <a:lnSpc>
                          <a:spcPct val="107000"/>
                        </a:lnSpc>
                        <a:spcAft>
                          <a:spcPts val="0"/>
                        </a:spcAft>
                      </a:pPr>
                      <a:r>
                        <a:rPr lang="en-US" sz="900" b="1" kern="1200" dirty="0">
                          <a:solidFill>
                            <a:schemeClr val="dk1"/>
                          </a:solidFill>
                          <a:effectLst/>
                          <a:latin typeface="+mn-lt"/>
                          <a:ea typeface="+mn-ea"/>
                          <a:cs typeface="+mn-cs"/>
                        </a:rPr>
                        <a:t>Previous </a:t>
                      </a:r>
                    </a:p>
                  </a:txBody>
                  <a:tcPr marL="68580" marR="68580" marT="0" marB="0" anchor="b"/>
                </a:tc>
                <a:tc>
                  <a:txBody>
                    <a:bodyPr/>
                    <a:lstStyle/>
                    <a:p>
                      <a:pPr marL="0" algn="ctr" defTabSz="1300496" rtl="0" eaLnBrk="1" latinLnBrk="0" hangingPunct="1">
                        <a:lnSpc>
                          <a:spcPct val="107000"/>
                        </a:lnSpc>
                        <a:spcAft>
                          <a:spcPts val="0"/>
                        </a:spcAft>
                      </a:pPr>
                      <a:r>
                        <a:rPr lang="en-US" sz="900" b="1" kern="1200" dirty="0">
                          <a:solidFill>
                            <a:schemeClr val="dk1"/>
                          </a:solidFill>
                          <a:effectLst/>
                          <a:latin typeface="+mn-lt"/>
                          <a:ea typeface="+mn-ea"/>
                          <a:cs typeface="+mn-cs"/>
                        </a:rPr>
                        <a:t>Current </a:t>
                      </a:r>
                    </a:p>
                  </a:txBody>
                  <a:tcPr marL="68580" marR="68580" marT="0" marB="0" anchor="b"/>
                </a:tc>
                <a:tc>
                  <a:txBody>
                    <a:bodyPr/>
                    <a:lstStyle/>
                    <a:p>
                      <a:pPr marL="0" algn="ctr" defTabSz="1300496" rtl="0" eaLnBrk="1" latinLnBrk="0" hangingPunct="1">
                        <a:lnSpc>
                          <a:spcPct val="107000"/>
                        </a:lnSpc>
                        <a:spcAft>
                          <a:spcPts val="0"/>
                        </a:spcAft>
                      </a:pPr>
                      <a:r>
                        <a:rPr lang="en-US" sz="900" b="1" kern="1200" dirty="0">
                          <a:solidFill>
                            <a:schemeClr val="dk1"/>
                          </a:solidFill>
                          <a:effectLst/>
                          <a:latin typeface="+mn-lt"/>
                          <a:ea typeface="+mn-ea"/>
                          <a:cs typeface="+mn-cs"/>
                        </a:rPr>
                        <a:t>% Change</a:t>
                      </a:r>
                    </a:p>
                  </a:txBody>
                  <a:tcPr marL="68580" marR="68580" marT="0" marB="0" anchor="b"/>
                </a:tc>
                <a:extLst>
                  <a:ext uri="{0D108BD9-81ED-4DB2-BD59-A6C34878D82A}">
                    <a16:rowId xmlns:a16="http://schemas.microsoft.com/office/drawing/2014/main" val="2598928176"/>
                  </a:ext>
                </a:extLst>
              </a:tr>
              <a:tr h="147575">
                <a:tc>
                  <a:txBody>
                    <a:bodyPr/>
                    <a:lstStyle/>
                    <a:p>
                      <a:pPr algn="l" fontAlgn="b"/>
                      <a:r>
                        <a:rPr lang="en-US" sz="800" b="0" i="0" u="none" strike="noStrike" dirty="0">
                          <a:solidFill>
                            <a:srgbClr val="000000"/>
                          </a:solidFill>
                          <a:effectLst/>
                          <a:latin typeface="Century Gothic" panose="020B0502020202020204" pitchFamily="34" charset="0"/>
                        </a:rPr>
                        <a:t>NSE ASI</a:t>
                      </a:r>
                    </a:p>
                  </a:txBody>
                  <a:tcPr marL="9525" marR="9525" marT="9525" marB="0" anchor="b"/>
                </a:tc>
                <a:tc>
                  <a:txBody>
                    <a:bodyPr/>
                    <a:lstStyle/>
                    <a:p>
                      <a:pPr algn="r" fontAlgn="ctr"/>
                      <a:r>
                        <a:rPr lang="en-US" sz="800" b="0" i="0" u="none" strike="noStrike">
                          <a:solidFill>
                            <a:srgbClr val="000000"/>
                          </a:solidFill>
                          <a:effectLst/>
                          <a:latin typeface="Century Gothic" panose="020B0502020202020204" pitchFamily="34" charset="0"/>
                        </a:rPr>
                        <a:t>28966.41</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28896.25</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-0.24%</a:t>
                      </a:r>
                    </a:p>
                  </a:txBody>
                  <a:tcPr marL="9525" marR="9525" marT="9525" marB="0" anchor="ctr"/>
                </a:tc>
                <a:extLst>
                  <a:ext uri="{0D108BD9-81ED-4DB2-BD59-A6C34878D82A}">
                    <a16:rowId xmlns:a16="http://schemas.microsoft.com/office/drawing/2014/main" val="2793809580"/>
                  </a:ext>
                </a:extLst>
              </a:tr>
              <a:tr h="157997">
                <a:tc>
                  <a:txBody>
                    <a:bodyPr/>
                    <a:lstStyle/>
                    <a:p>
                      <a:pPr algn="l" fontAlgn="ctr"/>
                      <a:r>
                        <a:rPr lang="en-US" sz="800" b="0" i="0" u="none" strike="noStrike" dirty="0">
                          <a:solidFill>
                            <a:srgbClr val="000000"/>
                          </a:solidFill>
                          <a:effectLst/>
                          <a:latin typeface="Century Gothic" panose="020B0502020202020204" pitchFamily="34" charset="0"/>
                        </a:rPr>
                        <a:t>Mkt Cap (</a:t>
                      </a:r>
                      <a:r>
                        <a:rPr lang="en-US" sz="800" b="0" i="0" u="none" strike="noStrike" dirty="0" err="1">
                          <a:solidFill>
                            <a:srgbClr val="000000"/>
                          </a:solidFill>
                          <a:effectLst/>
                          <a:latin typeface="Century Gothic" panose="020B0502020202020204" pitchFamily="34" charset="0"/>
                        </a:rPr>
                        <a:t>N'Trn</a:t>
                      </a:r>
                      <a:r>
                        <a:rPr lang="en-US" sz="800" b="0" i="0" u="none" strike="noStrike" dirty="0">
                          <a:solidFill>
                            <a:srgbClr val="000000"/>
                          </a:solidFill>
                          <a:effectLst/>
                          <a:latin typeface="Century Gothic" panose="020B0502020202020204" pitchFamily="34" charset="0"/>
                        </a:rPr>
                        <a:t>)</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10.89</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10.86</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-0.24%</a:t>
                      </a:r>
                    </a:p>
                  </a:txBody>
                  <a:tcPr marL="9525" marR="9525" marT="9525" marB="0" anchor="ctr"/>
                </a:tc>
                <a:extLst>
                  <a:ext uri="{0D108BD9-81ED-4DB2-BD59-A6C34878D82A}">
                    <a16:rowId xmlns:a16="http://schemas.microsoft.com/office/drawing/2014/main" val="353019989"/>
                  </a:ext>
                </a:extLst>
              </a:tr>
              <a:tr h="157997">
                <a:tc>
                  <a:txBody>
                    <a:bodyPr/>
                    <a:lstStyle/>
                    <a:p>
                      <a:pPr algn="l" fontAlgn="b"/>
                      <a:r>
                        <a:rPr lang="en-US" sz="800" b="0" i="0" u="none" strike="noStrike">
                          <a:solidFill>
                            <a:srgbClr val="000000"/>
                          </a:solidFill>
                          <a:effectLst/>
                          <a:latin typeface="Century Gothic" panose="020B0502020202020204" pitchFamily="34" charset="0"/>
                        </a:rPr>
                        <a:t>Volume (Million)</a:t>
                      </a:r>
                    </a:p>
                  </a:txBody>
                  <a:tcPr marL="9525" marR="9525" marT="9525" marB="0" anchor="b"/>
                </a:tc>
                <a:tc>
                  <a:txBody>
                    <a:bodyPr/>
                    <a:lstStyle/>
                    <a:p>
                      <a:pPr algn="r" fontAlgn="ctr"/>
                      <a:r>
                        <a:rPr lang="en-US" sz="800" b="0" i="0" u="none" strike="noStrike">
                          <a:solidFill>
                            <a:srgbClr val="000000"/>
                          </a:solidFill>
                          <a:effectLst/>
                          <a:latin typeface="Century Gothic" panose="020B0502020202020204" pitchFamily="34" charset="0"/>
                        </a:rPr>
                        <a:t>324.81</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215.20</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-33.74%</a:t>
                      </a:r>
                    </a:p>
                  </a:txBody>
                  <a:tcPr marL="9525" marR="9525" marT="9525" marB="0" anchor="ctr"/>
                </a:tc>
                <a:extLst>
                  <a:ext uri="{0D108BD9-81ED-4DB2-BD59-A6C34878D82A}">
                    <a16:rowId xmlns:a16="http://schemas.microsoft.com/office/drawing/2014/main" val="521521656"/>
                  </a:ext>
                </a:extLst>
              </a:tr>
              <a:tr h="157997">
                <a:tc>
                  <a:txBody>
                    <a:bodyPr/>
                    <a:lstStyle/>
                    <a:p>
                      <a:pPr algn="l" fontAlgn="b"/>
                      <a:r>
                        <a:rPr lang="en-US" sz="800" b="0" i="0" u="none" strike="noStrike">
                          <a:solidFill>
                            <a:srgbClr val="000000"/>
                          </a:solidFill>
                          <a:effectLst/>
                          <a:latin typeface="Century Gothic" panose="020B0502020202020204" pitchFamily="34" charset="0"/>
                        </a:rPr>
                        <a:t>Value (N'Billion)</a:t>
                      </a:r>
                    </a:p>
                  </a:txBody>
                  <a:tcPr marL="9525" marR="9525" marT="9525" marB="0" anchor="b"/>
                </a:tc>
                <a:tc>
                  <a:txBody>
                    <a:bodyPr/>
                    <a:lstStyle/>
                    <a:p>
                      <a:pPr algn="r" fontAlgn="ctr"/>
                      <a:r>
                        <a:rPr lang="en-US" sz="800" b="0" i="0" u="none" strike="noStrike">
                          <a:solidFill>
                            <a:srgbClr val="000000"/>
                          </a:solidFill>
                          <a:effectLst/>
                          <a:latin typeface="Century Gothic" panose="020B0502020202020204" pitchFamily="34" charset="0"/>
                        </a:rPr>
                        <a:t>3.24</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2.05</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-36.74%</a:t>
                      </a:r>
                    </a:p>
                  </a:txBody>
                  <a:tcPr marL="9525" marR="9525" marT="9525" marB="0" anchor="ctr"/>
                </a:tc>
                <a:extLst>
                  <a:ext uri="{0D108BD9-81ED-4DB2-BD59-A6C34878D82A}">
                    <a16:rowId xmlns:a16="http://schemas.microsoft.com/office/drawing/2014/main" val="1281987613"/>
                  </a:ext>
                </a:extLst>
              </a:tr>
              <a:tr h="157997">
                <a:tc>
                  <a:txBody>
                    <a:bodyPr/>
                    <a:lstStyle/>
                    <a:p>
                      <a:pPr algn="l" fontAlgn="b"/>
                      <a:r>
                        <a:rPr lang="en-US" sz="800" b="0" i="0" u="none" strike="noStrike">
                          <a:solidFill>
                            <a:srgbClr val="000000"/>
                          </a:solidFill>
                          <a:effectLst/>
                          <a:latin typeface="Century Gothic" panose="020B0502020202020204" pitchFamily="34" charset="0"/>
                        </a:rPr>
                        <a:t>Losers </a:t>
                      </a:r>
                    </a:p>
                  </a:txBody>
                  <a:tcPr marL="9525" marR="9525" marT="9525" marB="0" anchor="b"/>
                </a:tc>
                <a:tc>
                  <a:txBody>
                    <a:bodyPr/>
                    <a:lstStyle/>
                    <a:p>
                      <a:pPr algn="r" fontAlgn="ctr"/>
                      <a:r>
                        <a:rPr lang="en-US" sz="800" b="0" i="0" u="none" strike="noStrike">
                          <a:solidFill>
                            <a:srgbClr val="000000"/>
                          </a:solidFill>
                          <a:effectLst/>
                          <a:latin typeface="Century Gothic" panose="020B0502020202020204" pitchFamily="34" charset="0"/>
                        </a:rPr>
                        <a:t>21.00</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19.00</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-9.52%</a:t>
                      </a:r>
                    </a:p>
                  </a:txBody>
                  <a:tcPr marL="9525" marR="9525" marT="9525" marB="0" anchor="ctr"/>
                </a:tc>
                <a:extLst>
                  <a:ext uri="{0D108BD9-81ED-4DB2-BD59-A6C34878D82A}">
                    <a16:rowId xmlns:a16="http://schemas.microsoft.com/office/drawing/2014/main" val="1544949141"/>
                  </a:ext>
                </a:extLst>
              </a:tr>
              <a:tr h="157997">
                <a:tc>
                  <a:txBody>
                    <a:bodyPr/>
                    <a:lstStyle/>
                    <a:p>
                      <a:pPr algn="l" fontAlgn="b"/>
                      <a:r>
                        <a:rPr lang="en-US" sz="800" b="0" i="0" u="none" strike="noStrike">
                          <a:solidFill>
                            <a:srgbClr val="000000"/>
                          </a:solidFill>
                          <a:effectLst/>
                          <a:latin typeface="Century Gothic" panose="020B0502020202020204" pitchFamily="34" charset="0"/>
                        </a:rPr>
                        <a:t>Gainers</a:t>
                      </a:r>
                    </a:p>
                  </a:txBody>
                  <a:tcPr marL="9525" marR="9525" marT="9525" marB="0" anchor="b"/>
                </a:tc>
                <a:tc>
                  <a:txBody>
                    <a:bodyPr/>
                    <a:lstStyle/>
                    <a:p>
                      <a:pPr algn="r" fontAlgn="ctr"/>
                      <a:r>
                        <a:rPr lang="en-US" sz="800" b="0" i="0" u="none" strike="noStrike">
                          <a:solidFill>
                            <a:srgbClr val="000000"/>
                          </a:solidFill>
                          <a:effectLst/>
                          <a:latin typeface="Century Gothic" panose="020B0502020202020204" pitchFamily="34" charset="0"/>
                        </a:rPr>
                        <a:t>21.00</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8.00</a:t>
                      </a:r>
                    </a:p>
                  </a:txBody>
                  <a:tcPr marL="9525" marR="9525" marT="9525" marB="0" anchor="ctr"/>
                </a:tc>
                <a:tc>
                  <a:txBody>
                    <a:bodyPr/>
                    <a:lstStyle/>
                    <a:p>
                      <a:pPr algn="r" fontAlgn="ctr"/>
                      <a:r>
                        <a:rPr lang="en-US" sz="800" b="0" i="0" u="none" strike="noStrike" dirty="0">
                          <a:solidFill>
                            <a:srgbClr val="000000"/>
                          </a:solidFill>
                          <a:effectLst/>
                          <a:latin typeface="Century Gothic" panose="020B0502020202020204" pitchFamily="34" charset="0"/>
                        </a:rPr>
                        <a:t>-61.90%</a:t>
                      </a:r>
                    </a:p>
                  </a:txBody>
                  <a:tcPr marL="9525" marR="9525" marT="9525" marB="0" anchor="ctr"/>
                </a:tc>
                <a:extLst>
                  <a:ext uri="{0D108BD9-81ED-4DB2-BD59-A6C34878D82A}">
                    <a16:rowId xmlns:a16="http://schemas.microsoft.com/office/drawing/2014/main" val="4265511931"/>
                  </a:ext>
                </a:extLst>
              </a:tr>
            </a:tbl>
          </a:graphicData>
        </a:graphic>
      </p:graphicFrame>
      <p:graphicFrame>
        <p:nvGraphicFramePr>
          <p:cNvPr id="10" name="Table 9">
            <a:extLst>
              <a:ext uri="{FF2B5EF4-FFF2-40B4-BE49-F238E27FC236}">
                <a16:creationId xmlns:a16="http://schemas.microsoft.com/office/drawing/2014/main" id="{A3581961-B95E-48E8-9F5E-17C03654DA9E}"/>
              </a:ext>
            </a:extLst>
          </p:cNvPr>
          <p:cNvGraphicFramePr>
            <a:graphicFrameLocks noGrp="1"/>
          </p:cNvGraphicFramePr>
          <p:nvPr>
            <p:extLst>
              <p:ext uri="{D42A27DB-BD31-4B8C-83A1-F6EECF244321}">
                <p14:modId xmlns:p14="http://schemas.microsoft.com/office/powerpoint/2010/main" val="401223675"/>
              </p:ext>
            </p:extLst>
          </p:nvPr>
        </p:nvGraphicFramePr>
        <p:xfrm>
          <a:off x="3564202" y="3022799"/>
          <a:ext cx="3150923" cy="1257275"/>
        </p:xfrm>
        <a:graphic>
          <a:graphicData uri="http://schemas.openxmlformats.org/drawingml/2006/table">
            <a:tbl>
              <a:tblPr firstRow="1" firstCol="1" bandRow="1">
                <a:tableStyleId>{0505E3EF-67EA-436B-97B2-0124C06EBD24}</a:tableStyleId>
              </a:tblPr>
              <a:tblGrid>
                <a:gridCol w="1211130">
                  <a:extLst>
                    <a:ext uri="{9D8B030D-6E8A-4147-A177-3AD203B41FA5}">
                      <a16:colId xmlns:a16="http://schemas.microsoft.com/office/drawing/2014/main" val="2070694051"/>
                    </a:ext>
                  </a:extLst>
                </a:gridCol>
                <a:gridCol w="651893">
                  <a:extLst>
                    <a:ext uri="{9D8B030D-6E8A-4147-A177-3AD203B41FA5}">
                      <a16:colId xmlns:a16="http://schemas.microsoft.com/office/drawing/2014/main" val="1988471761"/>
                    </a:ext>
                  </a:extLst>
                </a:gridCol>
                <a:gridCol w="643415">
                  <a:extLst>
                    <a:ext uri="{9D8B030D-6E8A-4147-A177-3AD203B41FA5}">
                      <a16:colId xmlns:a16="http://schemas.microsoft.com/office/drawing/2014/main" val="1513463540"/>
                    </a:ext>
                  </a:extLst>
                </a:gridCol>
                <a:gridCol w="644485">
                  <a:extLst>
                    <a:ext uri="{9D8B030D-6E8A-4147-A177-3AD203B41FA5}">
                      <a16:colId xmlns:a16="http://schemas.microsoft.com/office/drawing/2014/main" val="97706781"/>
                    </a:ext>
                  </a:extLst>
                </a:gridCol>
              </a:tblGrid>
              <a:tr h="139533">
                <a:tc gridSpan="4">
                  <a:txBody>
                    <a:bodyPr/>
                    <a:lstStyle/>
                    <a:p>
                      <a:pPr>
                        <a:lnSpc>
                          <a:spcPct val="107000"/>
                        </a:lnSpc>
                        <a:spcAft>
                          <a:spcPts val="0"/>
                        </a:spcAft>
                      </a:pPr>
                      <a:r>
                        <a:rPr lang="en-US" sz="900" dirty="0">
                          <a:effectLst/>
                        </a:rPr>
                        <a:t>NSE Sectoral Indices Highlights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8834451"/>
                  </a:ext>
                </a:extLst>
              </a:tr>
              <a:tr h="139533">
                <a:tc>
                  <a:txBody>
                    <a:bodyPr/>
                    <a:lstStyle/>
                    <a:p>
                      <a:pPr marL="0" algn="l" defTabSz="1300496" rtl="0" eaLnBrk="1" latinLnBrk="0" hangingPunct="1">
                        <a:lnSpc>
                          <a:spcPct val="107000"/>
                        </a:lnSpc>
                        <a:spcAft>
                          <a:spcPts val="0"/>
                        </a:spcAft>
                      </a:pPr>
                      <a:r>
                        <a:rPr lang="en-US" sz="900" b="1" kern="1200" dirty="0">
                          <a:solidFill>
                            <a:schemeClr val="dk1"/>
                          </a:solidFill>
                          <a:effectLst/>
                          <a:latin typeface="+mn-lt"/>
                          <a:ea typeface="+mn-ea"/>
                          <a:cs typeface="+mn-cs"/>
                        </a:rPr>
                        <a:t>Indicators </a:t>
                      </a:r>
                    </a:p>
                  </a:txBody>
                  <a:tcPr marL="68580" marR="68580" marT="0" marB="0" anchor="b"/>
                </a:tc>
                <a:tc>
                  <a:txBody>
                    <a:bodyPr/>
                    <a:lstStyle/>
                    <a:p>
                      <a:pPr marL="0" algn="ctr" defTabSz="1300496" rtl="0" eaLnBrk="1" latinLnBrk="0" hangingPunct="1">
                        <a:lnSpc>
                          <a:spcPct val="107000"/>
                        </a:lnSpc>
                        <a:spcAft>
                          <a:spcPts val="0"/>
                        </a:spcAft>
                      </a:pPr>
                      <a:r>
                        <a:rPr lang="en-US" sz="900" b="1" kern="1200" dirty="0">
                          <a:solidFill>
                            <a:schemeClr val="dk1"/>
                          </a:solidFill>
                          <a:effectLst/>
                          <a:latin typeface="+mn-lt"/>
                          <a:ea typeface="+mn-ea"/>
                          <a:cs typeface="+mn-cs"/>
                        </a:rPr>
                        <a:t>Previous </a:t>
                      </a:r>
                    </a:p>
                  </a:txBody>
                  <a:tcPr marL="68580" marR="68580" marT="0" marB="0" anchor="b"/>
                </a:tc>
                <a:tc>
                  <a:txBody>
                    <a:bodyPr/>
                    <a:lstStyle/>
                    <a:p>
                      <a:pPr marL="0" algn="ctr" defTabSz="1300496" rtl="0" eaLnBrk="1" latinLnBrk="0" hangingPunct="1">
                        <a:lnSpc>
                          <a:spcPct val="107000"/>
                        </a:lnSpc>
                        <a:spcAft>
                          <a:spcPts val="0"/>
                        </a:spcAft>
                      </a:pPr>
                      <a:r>
                        <a:rPr lang="en-US" sz="900" b="1" kern="1200" dirty="0">
                          <a:solidFill>
                            <a:schemeClr val="dk1"/>
                          </a:solidFill>
                          <a:effectLst/>
                          <a:latin typeface="+mn-lt"/>
                          <a:ea typeface="+mn-ea"/>
                          <a:cs typeface="+mn-cs"/>
                        </a:rPr>
                        <a:t>Current </a:t>
                      </a:r>
                    </a:p>
                  </a:txBody>
                  <a:tcPr marL="68580" marR="68580" marT="0" marB="0" anchor="b"/>
                </a:tc>
                <a:tc>
                  <a:txBody>
                    <a:bodyPr/>
                    <a:lstStyle/>
                    <a:p>
                      <a:pPr marL="0" algn="ctr" defTabSz="1300496" rtl="0" eaLnBrk="1" latinLnBrk="0" hangingPunct="1">
                        <a:lnSpc>
                          <a:spcPct val="107000"/>
                        </a:lnSpc>
                        <a:spcAft>
                          <a:spcPts val="0"/>
                        </a:spcAft>
                      </a:pPr>
                      <a:r>
                        <a:rPr lang="en-US" sz="900" b="1" kern="1200" dirty="0">
                          <a:solidFill>
                            <a:schemeClr val="dk1"/>
                          </a:solidFill>
                          <a:effectLst/>
                          <a:latin typeface="+mn-lt"/>
                          <a:ea typeface="+mn-ea"/>
                          <a:cs typeface="+mn-cs"/>
                        </a:rPr>
                        <a:t>% Change</a:t>
                      </a:r>
                    </a:p>
                  </a:txBody>
                  <a:tcPr marL="68580" marR="68580" marT="0" marB="0" anchor="b"/>
                </a:tc>
                <a:extLst>
                  <a:ext uri="{0D108BD9-81ED-4DB2-BD59-A6C34878D82A}">
                    <a16:rowId xmlns:a16="http://schemas.microsoft.com/office/drawing/2014/main" val="4207669662"/>
                  </a:ext>
                </a:extLst>
              </a:tr>
              <a:tr h="139533">
                <a:tc>
                  <a:txBody>
                    <a:bodyPr/>
                    <a:lstStyle/>
                    <a:p>
                      <a:pPr algn="l" fontAlgn="ctr"/>
                      <a:r>
                        <a:rPr lang="en-US" sz="800" b="0" i="0" u="none" strike="noStrike" dirty="0">
                          <a:solidFill>
                            <a:srgbClr val="000000"/>
                          </a:solidFill>
                          <a:effectLst/>
                          <a:latin typeface="Century Gothic" panose="020B0502020202020204" pitchFamily="34" charset="0"/>
                        </a:rPr>
                        <a:t>NSE 30</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1,301.77</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1,296.45</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-0.41%</a:t>
                      </a:r>
                    </a:p>
                  </a:txBody>
                  <a:tcPr marL="9525" marR="9525" marT="9525" marB="0" anchor="ctr"/>
                </a:tc>
                <a:extLst>
                  <a:ext uri="{0D108BD9-81ED-4DB2-BD59-A6C34878D82A}">
                    <a16:rowId xmlns:a16="http://schemas.microsoft.com/office/drawing/2014/main" val="581328386"/>
                  </a:ext>
                </a:extLst>
              </a:tr>
              <a:tr h="139533">
                <a:tc>
                  <a:txBody>
                    <a:bodyPr/>
                    <a:lstStyle/>
                    <a:p>
                      <a:pPr algn="l" fontAlgn="ctr"/>
                      <a:r>
                        <a:rPr lang="en-US" sz="800" b="0" i="0" u="none" strike="noStrike" dirty="0">
                          <a:solidFill>
                            <a:srgbClr val="000000"/>
                          </a:solidFill>
                          <a:effectLst/>
                          <a:latin typeface="Century Gothic" panose="020B0502020202020204" pitchFamily="34" charset="0"/>
                        </a:rPr>
                        <a:t>Banking</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373.29</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371.23</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-0.55%</a:t>
                      </a:r>
                    </a:p>
                  </a:txBody>
                  <a:tcPr marL="9525" marR="9525" marT="9525" marB="0" anchor="ctr"/>
                </a:tc>
                <a:extLst>
                  <a:ext uri="{0D108BD9-81ED-4DB2-BD59-A6C34878D82A}">
                    <a16:rowId xmlns:a16="http://schemas.microsoft.com/office/drawing/2014/main" val="899497021"/>
                  </a:ext>
                </a:extLst>
              </a:tr>
              <a:tr h="139533">
                <a:tc>
                  <a:txBody>
                    <a:bodyPr/>
                    <a:lstStyle/>
                    <a:p>
                      <a:pPr algn="l" fontAlgn="ctr"/>
                      <a:r>
                        <a:rPr lang="en-US" sz="800" b="0" i="0" u="none" strike="noStrike">
                          <a:solidFill>
                            <a:srgbClr val="000000"/>
                          </a:solidFill>
                          <a:effectLst/>
                          <a:latin typeface="Century Gothic" panose="020B0502020202020204" pitchFamily="34" charset="0"/>
                        </a:rPr>
                        <a:t>Insurance</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119.61</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120.91</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1.09%</a:t>
                      </a:r>
                    </a:p>
                  </a:txBody>
                  <a:tcPr marL="9525" marR="9525" marT="9525" marB="0" anchor="ctr"/>
                </a:tc>
                <a:extLst>
                  <a:ext uri="{0D108BD9-81ED-4DB2-BD59-A6C34878D82A}">
                    <a16:rowId xmlns:a16="http://schemas.microsoft.com/office/drawing/2014/main" val="3102102582"/>
                  </a:ext>
                </a:extLst>
              </a:tr>
              <a:tr h="139533">
                <a:tc>
                  <a:txBody>
                    <a:bodyPr/>
                    <a:lstStyle/>
                    <a:p>
                      <a:pPr algn="l" fontAlgn="ctr"/>
                      <a:r>
                        <a:rPr lang="en-US" sz="800" b="0" i="0" u="none" strike="noStrike" dirty="0">
                          <a:solidFill>
                            <a:srgbClr val="000000"/>
                          </a:solidFill>
                          <a:effectLst/>
                          <a:latin typeface="Century Gothic" panose="020B0502020202020204" pitchFamily="34" charset="0"/>
                        </a:rPr>
                        <a:t>Oil &amp; Gas</a:t>
                      </a:r>
                    </a:p>
                  </a:txBody>
                  <a:tcPr marL="9525" marR="9525" marT="9525" marB="0" anchor="ctr"/>
                </a:tc>
                <a:tc>
                  <a:txBody>
                    <a:bodyPr/>
                    <a:lstStyle/>
                    <a:p>
                      <a:pPr algn="r" fontAlgn="ctr"/>
                      <a:r>
                        <a:rPr lang="en-US" sz="800" b="0" i="0" u="none" strike="noStrike" dirty="0">
                          <a:solidFill>
                            <a:srgbClr val="000000"/>
                          </a:solidFill>
                          <a:effectLst/>
                          <a:latin typeface="Century Gothic" panose="020B0502020202020204" pitchFamily="34" charset="0"/>
                        </a:rPr>
                        <a:t>274.40</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277.40</a:t>
                      </a:r>
                    </a:p>
                  </a:txBody>
                  <a:tcPr marL="9525" marR="9525" marT="9525" marB="0" anchor="ctr"/>
                </a:tc>
                <a:tc>
                  <a:txBody>
                    <a:bodyPr/>
                    <a:lstStyle/>
                    <a:p>
                      <a:pPr algn="r" fontAlgn="ctr"/>
                      <a:r>
                        <a:rPr lang="en-US" sz="800" b="0" i="0" u="none" strike="noStrike" dirty="0">
                          <a:solidFill>
                            <a:srgbClr val="000000"/>
                          </a:solidFill>
                          <a:effectLst/>
                          <a:latin typeface="Century Gothic" panose="020B0502020202020204" pitchFamily="34" charset="0"/>
                        </a:rPr>
                        <a:t>0.52%</a:t>
                      </a:r>
                    </a:p>
                  </a:txBody>
                  <a:tcPr marL="9525" marR="9525" marT="9525" marB="0" anchor="ctr"/>
                </a:tc>
                <a:extLst>
                  <a:ext uri="{0D108BD9-81ED-4DB2-BD59-A6C34878D82A}">
                    <a16:rowId xmlns:a16="http://schemas.microsoft.com/office/drawing/2014/main" val="2638358661"/>
                  </a:ext>
                </a:extLst>
              </a:tr>
              <a:tr h="139533">
                <a:tc>
                  <a:txBody>
                    <a:bodyPr/>
                    <a:lstStyle/>
                    <a:p>
                      <a:pPr algn="l" fontAlgn="ctr"/>
                      <a:r>
                        <a:rPr lang="en-US" sz="800" b="0" i="0" u="none" strike="noStrike">
                          <a:solidFill>
                            <a:srgbClr val="000000"/>
                          </a:solidFill>
                          <a:effectLst/>
                          <a:latin typeface="Century Gothic" panose="020B0502020202020204" pitchFamily="34" charset="0"/>
                        </a:rPr>
                        <a:t>Consumer Goods</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668.89</a:t>
                      </a:r>
                    </a:p>
                  </a:txBody>
                  <a:tcPr marL="9525" marR="9525" marT="9525" marB="0" anchor="ctr"/>
                </a:tc>
                <a:tc>
                  <a:txBody>
                    <a:bodyPr/>
                    <a:lstStyle/>
                    <a:p>
                      <a:pPr algn="r" fontAlgn="ctr"/>
                      <a:r>
                        <a:rPr lang="en-US" sz="800" b="0" i="0" u="none" strike="noStrike" dirty="0">
                          <a:solidFill>
                            <a:srgbClr val="000000"/>
                          </a:solidFill>
                          <a:effectLst/>
                          <a:latin typeface="Century Gothic" panose="020B0502020202020204" pitchFamily="34" charset="0"/>
                        </a:rPr>
                        <a:t>668.69</a:t>
                      </a:r>
                    </a:p>
                  </a:txBody>
                  <a:tcPr marL="9525" marR="9525" marT="9525" marB="0" anchor="ctr"/>
                </a:tc>
                <a:tc>
                  <a:txBody>
                    <a:bodyPr/>
                    <a:lstStyle/>
                    <a:p>
                      <a:pPr algn="r" fontAlgn="ctr"/>
                      <a:r>
                        <a:rPr lang="en-US" sz="800" b="0" i="0" u="none" strike="noStrike" dirty="0">
                          <a:solidFill>
                            <a:srgbClr val="000000"/>
                          </a:solidFill>
                          <a:effectLst/>
                          <a:latin typeface="Century Gothic" panose="020B0502020202020204" pitchFamily="34" charset="0"/>
                        </a:rPr>
                        <a:t>-0.03%</a:t>
                      </a:r>
                    </a:p>
                  </a:txBody>
                  <a:tcPr marL="9525" marR="9525" marT="9525" marB="0" anchor="ctr"/>
                </a:tc>
                <a:extLst>
                  <a:ext uri="{0D108BD9-81ED-4DB2-BD59-A6C34878D82A}">
                    <a16:rowId xmlns:a16="http://schemas.microsoft.com/office/drawing/2014/main" val="1556787598"/>
                  </a:ext>
                </a:extLst>
              </a:tr>
              <a:tr h="139533">
                <a:tc>
                  <a:txBody>
                    <a:bodyPr/>
                    <a:lstStyle/>
                    <a:p>
                      <a:pPr algn="l" fontAlgn="ctr"/>
                      <a:r>
                        <a:rPr lang="en-US" sz="800" b="0" i="0" u="none" strike="noStrike">
                          <a:solidFill>
                            <a:srgbClr val="000000"/>
                          </a:solidFill>
                          <a:effectLst/>
                          <a:latin typeface="Century Gothic" panose="020B0502020202020204" pitchFamily="34" charset="0"/>
                        </a:rPr>
                        <a:t>Industrial </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1,096.78</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1,096.75</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0.00%</a:t>
                      </a:r>
                    </a:p>
                  </a:txBody>
                  <a:tcPr marL="9525" marR="9525" marT="9525" marB="0" anchor="ctr"/>
                </a:tc>
                <a:extLst>
                  <a:ext uri="{0D108BD9-81ED-4DB2-BD59-A6C34878D82A}">
                    <a16:rowId xmlns:a16="http://schemas.microsoft.com/office/drawing/2014/main" val="103973038"/>
                  </a:ext>
                </a:extLst>
              </a:tr>
              <a:tr h="139533">
                <a:tc>
                  <a:txBody>
                    <a:bodyPr/>
                    <a:lstStyle/>
                    <a:p>
                      <a:pPr algn="l" fontAlgn="ctr"/>
                      <a:r>
                        <a:rPr lang="en-US" sz="800" b="0" i="0" u="none" strike="noStrike">
                          <a:solidFill>
                            <a:srgbClr val="000000"/>
                          </a:solidFill>
                          <a:effectLst/>
                          <a:latin typeface="Century Gothic" panose="020B0502020202020204" pitchFamily="34" charset="0"/>
                        </a:rPr>
                        <a:t>ASEM</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806.91</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806.91</a:t>
                      </a:r>
                    </a:p>
                  </a:txBody>
                  <a:tcPr marL="9525" marR="9525" marT="9525" marB="0" anchor="ctr"/>
                </a:tc>
                <a:tc>
                  <a:txBody>
                    <a:bodyPr/>
                    <a:lstStyle/>
                    <a:p>
                      <a:pPr algn="r" fontAlgn="ctr"/>
                      <a:r>
                        <a:rPr lang="en-US" sz="800" b="0" i="0" u="none" strike="noStrike" dirty="0">
                          <a:solidFill>
                            <a:srgbClr val="000000"/>
                          </a:solidFill>
                          <a:effectLst/>
                          <a:latin typeface="Century Gothic" panose="020B0502020202020204" pitchFamily="34" charset="0"/>
                        </a:rPr>
                        <a:t>0.00%</a:t>
                      </a:r>
                    </a:p>
                  </a:txBody>
                  <a:tcPr marL="9525" marR="9525" marT="9525" marB="0" anchor="ctr"/>
                </a:tc>
                <a:extLst>
                  <a:ext uri="{0D108BD9-81ED-4DB2-BD59-A6C34878D82A}">
                    <a16:rowId xmlns:a16="http://schemas.microsoft.com/office/drawing/2014/main" val="2326652319"/>
                  </a:ext>
                </a:extLst>
              </a:tr>
            </a:tbl>
          </a:graphicData>
        </a:graphic>
      </p:graphicFrame>
      <p:graphicFrame>
        <p:nvGraphicFramePr>
          <p:cNvPr id="12" name="Table 11">
            <a:extLst>
              <a:ext uri="{FF2B5EF4-FFF2-40B4-BE49-F238E27FC236}">
                <a16:creationId xmlns:a16="http://schemas.microsoft.com/office/drawing/2014/main" id="{A02F8F36-B96F-449B-8FFE-AB12C7648659}"/>
              </a:ext>
            </a:extLst>
          </p:cNvPr>
          <p:cNvGraphicFramePr>
            <a:graphicFrameLocks noGrp="1"/>
          </p:cNvGraphicFramePr>
          <p:nvPr>
            <p:extLst>
              <p:ext uri="{D42A27DB-BD31-4B8C-83A1-F6EECF244321}">
                <p14:modId xmlns:p14="http://schemas.microsoft.com/office/powerpoint/2010/main" val="288248182"/>
              </p:ext>
            </p:extLst>
          </p:nvPr>
        </p:nvGraphicFramePr>
        <p:xfrm>
          <a:off x="31749" y="4357632"/>
          <a:ext cx="3300025" cy="1120128"/>
        </p:xfrm>
        <a:graphic>
          <a:graphicData uri="http://schemas.openxmlformats.org/drawingml/2006/table">
            <a:tbl>
              <a:tblPr firstRow="1" firstCol="1" bandRow="1">
                <a:tableStyleId>{0505E3EF-67EA-436B-97B2-0124C06EBD24}</a:tableStyleId>
              </a:tblPr>
              <a:tblGrid>
                <a:gridCol w="1291442">
                  <a:extLst>
                    <a:ext uri="{9D8B030D-6E8A-4147-A177-3AD203B41FA5}">
                      <a16:colId xmlns:a16="http://schemas.microsoft.com/office/drawing/2014/main" val="2946296432"/>
                    </a:ext>
                  </a:extLst>
                </a:gridCol>
                <a:gridCol w="683015">
                  <a:extLst>
                    <a:ext uri="{9D8B030D-6E8A-4147-A177-3AD203B41FA5}">
                      <a16:colId xmlns:a16="http://schemas.microsoft.com/office/drawing/2014/main" val="3562493483"/>
                    </a:ext>
                  </a:extLst>
                </a:gridCol>
                <a:gridCol w="660222">
                  <a:extLst>
                    <a:ext uri="{9D8B030D-6E8A-4147-A177-3AD203B41FA5}">
                      <a16:colId xmlns:a16="http://schemas.microsoft.com/office/drawing/2014/main" val="3885479942"/>
                    </a:ext>
                  </a:extLst>
                </a:gridCol>
                <a:gridCol w="665346">
                  <a:extLst>
                    <a:ext uri="{9D8B030D-6E8A-4147-A177-3AD203B41FA5}">
                      <a16:colId xmlns:a16="http://schemas.microsoft.com/office/drawing/2014/main" val="22883715"/>
                    </a:ext>
                  </a:extLst>
                </a:gridCol>
              </a:tblGrid>
              <a:tr h="146928">
                <a:tc gridSpan="4">
                  <a:txBody>
                    <a:bodyPr/>
                    <a:lstStyle/>
                    <a:p>
                      <a:pPr>
                        <a:lnSpc>
                          <a:spcPct val="107000"/>
                        </a:lnSpc>
                        <a:spcAft>
                          <a:spcPts val="0"/>
                        </a:spcAft>
                      </a:pPr>
                      <a:r>
                        <a:rPr lang="en-US" sz="900" dirty="0">
                          <a:effectLst/>
                        </a:rPr>
                        <a:t>Top 5 Gainers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65693264"/>
                  </a:ext>
                </a:extLst>
              </a:tr>
              <a:tr h="257773">
                <a:tc>
                  <a:txBody>
                    <a:bodyPr/>
                    <a:lstStyle/>
                    <a:p>
                      <a:pPr>
                        <a:lnSpc>
                          <a:spcPct val="107000"/>
                        </a:lnSpc>
                        <a:spcAft>
                          <a:spcPts val="0"/>
                        </a:spcAft>
                      </a:pPr>
                      <a:r>
                        <a:rPr lang="en-US" sz="900" b="1" dirty="0">
                          <a:effectLst/>
                        </a:rPr>
                        <a:t> </a:t>
                      </a:r>
                      <a:r>
                        <a:rPr lang="en-US" sz="900" b="1" kern="1200" dirty="0">
                          <a:solidFill>
                            <a:schemeClr val="dk1"/>
                          </a:solidFill>
                          <a:effectLst/>
                          <a:latin typeface="+mn-lt"/>
                          <a:ea typeface="+mn-ea"/>
                          <a:cs typeface="+mn-cs"/>
                        </a:rPr>
                        <a:t>Indicators </a:t>
                      </a:r>
                    </a:p>
                  </a:txBody>
                  <a:tcPr marL="68580" marR="68580" marT="0" marB="0" anchor="b"/>
                </a:tc>
                <a:tc>
                  <a:txBody>
                    <a:bodyPr/>
                    <a:lstStyle/>
                    <a:p>
                      <a:pPr algn="ctr">
                        <a:lnSpc>
                          <a:spcPct val="107000"/>
                        </a:lnSpc>
                        <a:spcAft>
                          <a:spcPts val="0"/>
                        </a:spcAft>
                      </a:pPr>
                      <a:r>
                        <a:rPr lang="en-US" sz="900" b="1" dirty="0">
                          <a:effectLst/>
                        </a:rPr>
                        <a:t>Previous Price </a:t>
                      </a:r>
                      <a:endParaRPr lang="en-US"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US" sz="900" b="1" dirty="0">
                          <a:effectLst/>
                        </a:rPr>
                        <a:t>Current Price</a:t>
                      </a:r>
                      <a:endParaRPr lang="en-US"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US" sz="900" b="1" dirty="0">
                          <a:effectLst/>
                        </a:rPr>
                        <a:t>% Change</a:t>
                      </a:r>
                      <a:endParaRPr lang="en-US"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05390538"/>
                  </a:ext>
                </a:extLst>
              </a:tr>
              <a:tr h="137236">
                <a:tc>
                  <a:txBody>
                    <a:bodyPr/>
                    <a:lstStyle/>
                    <a:p>
                      <a:pPr algn="l" fontAlgn="ctr"/>
                      <a:r>
                        <a:rPr lang="en-US" sz="800" b="0" i="0" u="none" strike="noStrike">
                          <a:solidFill>
                            <a:srgbClr val="000000"/>
                          </a:solidFill>
                          <a:effectLst/>
                          <a:latin typeface="Century Gothic" panose="020B0502020202020204" pitchFamily="34" charset="0"/>
                        </a:rPr>
                        <a:t>VERITASKAP</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0.20</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0.22</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10.00%</a:t>
                      </a:r>
                    </a:p>
                  </a:txBody>
                  <a:tcPr marL="9525" marR="9525" marT="9525" marB="0" anchor="ctr"/>
                </a:tc>
                <a:extLst>
                  <a:ext uri="{0D108BD9-81ED-4DB2-BD59-A6C34878D82A}">
                    <a16:rowId xmlns:a16="http://schemas.microsoft.com/office/drawing/2014/main" val="4168837850"/>
                  </a:ext>
                </a:extLst>
              </a:tr>
              <a:tr h="137236">
                <a:tc>
                  <a:txBody>
                    <a:bodyPr/>
                    <a:lstStyle/>
                    <a:p>
                      <a:pPr algn="l" fontAlgn="ctr"/>
                      <a:r>
                        <a:rPr lang="en-US" sz="800" b="0" i="0" u="none" strike="noStrike">
                          <a:solidFill>
                            <a:srgbClr val="000000"/>
                          </a:solidFill>
                          <a:effectLst/>
                          <a:latin typeface="Century Gothic" panose="020B0502020202020204" pitchFamily="34" charset="0"/>
                        </a:rPr>
                        <a:t>MANSARD</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1.85</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1.95</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5.41%</a:t>
                      </a:r>
                    </a:p>
                  </a:txBody>
                  <a:tcPr marL="9525" marR="9525" marT="9525" marB="0" anchor="ctr"/>
                </a:tc>
                <a:extLst>
                  <a:ext uri="{0D108BD9-81ED-4DB2-BD59-A6C34878D82A}">
                    <a16:rowId xmlns:a16="http://schemas.microsoft.com/office/drawing/2014/main" val="1018379421"/>
                  </a:ext>
                </a:extLst>
              </a:tr>
              <a:tr h="137236">
                <a:tc>
                  <a:txBody>
                    <a:bodyPr/>
                    <a:lstStyle/>
                    <a:p>
                      <a:pPr algn="l" fontAlgn="ctr"/>
                      <a:r>
                        <a:rPr lang="en-US" sz="800" b="0" i="0" u="none" strike="noStrike">
                          <a:solidFill>
                            <a:srgbClr val="000000"/>
                          </a:solidFill>
                          <a:effectLst/>
                          <a:latin typeface="Century Gothic" panose="020B0502020202020204" pitchFamily="34" charset="0"/>
                        </a:rPr>
                        <a:t>FCMB</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1.80</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1.89</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5.00%</a:t>
                      </a:r>
                    </a:p>
                  </a:txBody>
                  <a:tcPr marL="9525" marR="9525" marT="9525" marB="0" anchor="ctr"/>
                </a:tc>
                <a:extLst>
                  <a:ext uri="{0D108BD9-81ED-4DB2-BD59-A6C34878D82A}">
                    <a16:rowId xmlns:a16="http://schemas.microsoft.com/office/drawing/2014/main" val="3225006185"/>
                  </a:ext>
                </a:extLst>
              </a:tr>
              <a:tr h="137236">
                <a:tc>
                  <a:txBody>
                    <a:bodyPr/>
                    <a:lstStyle/>
                    <a:p>
                      <a:pPr algn="l" fontAlgn="ctr"/>
                      <a:r>
                        <a:rPr lang="en-US" sz="800" b="0" i="0" u="none" strike="noStrike">
                          <a:solidFill>
                            <a:srgbClr val="000000"/>
                          </a:solidFill>
                          <a:effectLst/>
                          <a:latin typeface="Century Gothic" panose="020B0502020202020204" pitchFamily="34" charset="0"/>
                        </a:rPr>
                        <a:t>REGALINS</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0.25</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0.26</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4.00%</a:t>
                      </a:r>
                    </a:p>
                  </a:txBody>
                  <a:tcPr marL="9525" marR="9525" marT="9525" marB="0" anchor="ctr"/>
                </a:tc>
                <a:extLst>
                  <a:ext uri="{0D108BD9-81ED-4DB2-BD59-A6C34878D82A}">
                    <a16:rowId xmlns:a16="http://schemas.microsoft.com/office/drawing/2014/main" val="1917235083"/>
                  </a:ext>
                </a:extLst>
              </a:tr>
              <a:tr h="137236">
                <a:tc>
                  <a:txBody>
                    <a:bodyPr/>
                    <a:lstStyle/>
                    <a:p>
                      <a:pPr algn="l" fontAlgn="ctr"/>
                      <a:r>
                        <a:rPr lang="en-US" sz="800" b="0" i="0" u="none" strike="noStrike">
                          <a:solidFill>
                            <a:srgbClr val="000000"/>
                          </a:solidFill>
                          <a:effectLst/>
                          <a:latin typeface="Century Gothic" panose="020B0502020202020204" pitchFamily="34" charset="0"/>
                        </a:rPr>
                        <a:t>AFRIPRUD</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3.81</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3.93</a:t>
                      </a:r>
                    </a:p>
                  </a:txBody>
                  <a:tcPr marL="9525" marR="9525" marT="9525" marB="0" anchor="ctr"/>
                </a:tc>
                <a:tc>
                  <a:txBody>
                    <a:bodyPr/>
                    <a:lstStyle/>
                    <a:p>
                      <a:pPr algn="r" fontAlgn="ctr"/>
                      <a:r>
                        <a:rPr lang="en-US" sz="800" b="0" i="0" u="none" strike="noStrike" dirty="0">
                          <a:solidFill>
                            <a:srgbClr val="000000"/>
                          </a:solidFill>
                          <a:effectLst/>
                          <a:latin typeface="Century Gothic" panose="020B0502020202020204" pitchFamily="34" charset="0"/>
                        </a:rPr>
                        <a:t>3.15%</a:t>
                      </a:r>
                    </a:p>
                  </a:txBody>
                  <a:tcPr marL="9525" marR="9525" marT="9525" marB="0" anchor="ctr"/>
                </a:tc>
                <a:extLst>
                  <a:ext uri="{0D108BD9-81ED-4DB2-BD59-A6C34878D82A}">
                    <a16:rowId xmlns:a16="http://schemas.microsoft.com/office/drawing/2014/main" val="1186751065"/>
                  </a:ext>
                </a:extLst>
              </a:tr>
            </a:tbl>
          </a:graphicData>
        </a:graphic>
      </p:graphicFrame>
      <p:graphicFrame>
        <p:nvGraphicFramePr>
          <p:cNvPr id="28" name="Table 27">
            <a:extLst>
              <a:ext uri="{FF2B5EF4-FFF2-40B4-BE49-F238E27FC236}">
                <a16:creationId xmlns:a16="http://schemas.microsoft.com/office/drawing/2014/main" id="{D1D01C17-19DC-4E86-91CF-A4F2314BC6BE}"/>
              </a:ext>
            </a:extLst>
          </p:cNvPr>
          <p:cNvGraphicFramePr>
            <a:graphicFrameLocks noGrp="1"/>
          </p:cNvGraphicFramePr>
          <p:nvPr>
            <p:extLst>
              <p:ext uri="{D42A27DB-BD31-4B8C-83A1-F6EECF244321}">
                <p14:modId xmlns:p14="http://schemas.microsoft.com/office/powerpoint/2010/main" val="589170790"/>
              </p:ext>
            </p:extLst>
          </p:nvPr>
        </p:nvGraphicFramePr>
        <p:xfrm>
          <a:off x="31753" y="5565068"/>
          <a:ext cx="3326796" cy="1221160"/>
        </p:xfrm>
        <a:graphic>
          <a:graphicData uri="http://schemas.openxmlformats.org/drawingml/2006/table">
            <a:tbl>
              <a:tblPr firstRow="1" firstCol="1" bandRow="1">
                <a:tableStyleId>{0505E3EF-67EA-436B-97B2-0124C06EBD24}</a:tableStyleId>
              </a:tblPr>
              <a:tblGrid>
                <a:gridCol w="1296493">
                  <a:extLst>
                    <a:ext uri="{9D8B030D-6E8A-4147-A177-3AD203B41FA5}">
                      <a16:colId xmlns:a16="http://schemas.microsoft.com/office/drawing/2014/main" val="3783361657"/>
                    </a:ext>
                  </a:extLst>
                </a:gridCol>
                <a:gridCol w="672385">
                  <a:extLst>
                    <a:ext uri="{9D8B030D-6E8A-4147-A177-3AD203B41FA5}">
                      <a16:colId xmlns:a16="http://schemas.microsoft.com/office/drawing/2014/main" val="3531527438"/>
                    </a:ext>
                  </a:extLst>
                </a:gridCol>
                <a:gridCol w="683230">
                  <a:extLst>
                    <a:ext uri="{9D8B030D-6E8A-4147-A177-3AD203B41FA5}">
                      <a16:colId xmlns:a16="http://schemas.microsoft.com/office/drawing/2014/main" val="3871352595"/>
                    </a:ext>
                  </a:extLst>
                </a:gridCol>
                <a:gridCol w="674688">
                  <a:extLst>
                    <a:ext uri="{9D8B030D-6E8A-4147-A177-3AD203B41FA5}">
                      <a16:colId xmlns:a16="http://schemas.microsoft.com/office/drawing/2014/main" val="2607953387"/>
                    </a:ext>
                  </a:extLst>
                </a:gridCol>
              </a:tblGrid>
              <a:tr h="155739">
                <a:tc gridSpan="4">
                  <a:txBody>
                    <a:bodyPr/>
                    <a:lstStyle/>
                    <a:p>
                      <a:pPr>
                        <a:lnSpc>
                          <a:spcPct val="107000"/>
                        </a:lnSpc>
                        <a:spcAft>
                          <a:spcPts val="0"/>
                        </a:spcAft>
                      </a:pPr>
                      <a:r>
                        <a:rPr lang="en-US" sz="900" dirty="0">
                          <a:effectLst/>
                        </a:rPr>
                        <a:t>NASD Market Highlights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04972301"/>
                  </a:ext>
                </a:extLst>
              </a:tr>
              <a:tr h="155235">
                <a:tc>
                  <a:txBody>
                    <a:bodyPr/>
                    <a:lstStyle/>
                    <a:p>
                      <a:pPr>
                        <a:lnSpc>
                          <a:spcPct val="107000"/>
                        </a:lnSpc>
                        <a:spcAft>
                          <a:spcPts val="0"/>
                        </a:spcAft>
                      </a:pPr>
                      <a:r>
                        <a:rPr lang="en-US" sz="900" dirty="0">
                          <a:effectLst/>
                        </a:rPr>
                        <a:t> Indicators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algn="ctr" defTabSz="1300496" rtl="0" eaLnBrk="1" latinLnBrk="0" hangingPunct="1">
                        <a:lnSpc>
                          <a:spcPct val="107000"/>
                        </a:lnSpc>
                        <a:spcAft>
                          <a:spcPts val="0"/>
                        </a:spcAft>
                      </a:pPr>
                      <a:r>
                        <a:rPr lang="en-US" sz="900" b="1" kern="1200" dirty="0">
                          <a:solidFill>
                            <a:schemeClr val="dk1"/>
                          </a:solidFill>
                          <a:effectLst/>
                          <a:latin typeface="+mn-lt"/>
                          <a:ea typeface="+mn-ea"/>
                          <a:cs typeface="+mn-cs"/>
                        </a:rPr>
                        <a:t>Previous</a:t>
                      </a:r>
                    </a:p>
                  </a:txBody>
                  <a:tcPr marL="68580" marR="68580" marT="0" marB="0" anchor="b"/>
                </a:tc>
                <a:tc>
                  <a:txBody>
                    <a:bodyPr/>
                    <a:lstStyle/>
                    <a:p>
                      <a:pPr marL="0" algn="ctr" defTabSz="1300496" rtl="0" eaLnBrk="1" latinLnBrk="0" hangingPunct="1">
                        <a:lnSpc>
                          <a:spcPct val="107000"/>
                        </a:lnSpc>
                        <a:spcAft>
                          <a:spcPts val="0"/>
                        </a:spcAft>
                      </a:pPr>
                      <a:r>
                        <a:rPr lang="en-US" sz="900" b="1" kern="1200" dirty="0">
                          <a:solidFill>
                            <a:schemeClr val="dk1"/>
                          </a:solidFill>
                          <a:effectLst/>
                          <a:latin typeface="+mn-lt"/>
                          <a:ea typeface="+mn-ea"/>
                          <a:cs typeface="+mn-cs"/>
                        </a:rPr>
                        <a:t>Current</a:t>
                      </a:r>
                    </a:p>
                  </a:txBody>
                  <a:tcPr marL="68580" marR="68580" marT="0" marB="0" anchor="b"/>
                </a:tc>
                <a:tc>
                  <a:txBody>
                    <a:bodyPr/>
                    <a:lstStyle/>
                    <a:p>
                      <a:pPr marL="0" algn="ctr" defTabSz="1300496" rtl="0" eaLnBrk="1" latinLnBrk="0" hangingPunct="1">
                        <a:lnSpc>
                          <a:spcPct val="107000"/>
                        </a:lnSpc>
                        <a:spcAft>
                          <a:spcPts val="0"/>
                        </a:spcAft>
                      </a:pPr>
                      <a:r>
                        <a:rPr lang="en-US" sz="900" b="1" kern="1200" dirty="0">
                          <a:solidFill>
                            <a:schemeClr val="dk1"/>
                          </a:solidFill>
                          <a:effectLst/>
                          <a:latin typeface="+mn-lt"/>
                          <a:ea typeface="+mn-ea"/>
                          <a:cs typeface="+mn-cs"/>
                        </a:rPr>
                        <a:t>% Change</a:t>
                      </a:r>
                    </a:p>
                  </a:txBody>
                  <a:tcPr marL="68580" marR="68580" marT="0" marB="0" anchor="b"/>
                </a:tc>
                <a:extLst>
                  <a:ext uri="{0D108BD9-81ED-4DB2-BD59-A6C34878D82A}">
                    <a16:rowId xmlns:a16="http://schemas.microsoft.com/office/drawing/2014/main" val="1682889440"/>
                  </a:ext>
                </a:extLst>
              </a:tr>
              <a:tr h="162332">
                <a:tc>
                  <a:txBody>
                    <a:bodyPr/>
                    <a:lstStyle/>
                    <a:p>
                      <a:pPr marL="0" algn="l" defTabSz="1300496" rtl="0" eaLnBrk="1" fontAlgn="ctr" latinLnBrk="0" hangingPunct="1">
                        <a:lnSpc>
                          <a:spcPct val="107000"/>
                        </a:lnSpc>
                        <a:spcAft>
                          <a:spcPts val="0"/>
                        </a:spcAft>
                      </a:pPr>
                      <a:r>
                        <a:rPr lang="en-US" sz="800" b="0" i="0" u="none" strike="noStrike" kern="1200" dirty="0">
                          <a:solidFill>
                            <a:srgbClr val="000000"/>
                          </a:solidFill>
                          <a:effectLst/>
                          <a:latin typeface="Century Gothic" panose="020B0502020202020204" pitchFamily="34" charset="0"/>
                          <a:ea typeface="+mn-ea"/>
                          <a:cs typeface="+mn-cs"/>
                        </a:rPr>
                        <a:t>USI</a:t>
                      </a:r>
                    </a:p>
                  </a:txBody>
                  <a:tcPr marL="68580" marR="68580" marT="0" marB="0"/>
                </a:tc>
                <a:tc>
                  <a:txBody>
                    <a:bodyPr/>
                    <a:lstStyle/>
                    <a:p>
                      <a:pPr algn="r" fontAlgn="ctr"/>
                      <a:r>
                        <a:rPr lang="en-US" sz="800" b="0" i="0" u="none" strike="noStrike">
                          <a:solidFill>
                            <a:srgbClr val="000000"/>
                          </a:solidFill>
                          <a:effectLst/>
                          <a:latin typeface="Century Gothic" panose="020B0502020202020204" pitchFamily="34" charset="0"/>
                        </a:rPr>
                        <a:t>765.59</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765.59</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0.00%</a:t>
                      </a:r>
                    </a:p>
                  </a:txBody>
                  <a:tcPr marL="9525" marR="9525" marT="9525" marB="0" anchor="ctr"/>
                </a:tc>
                <a:extLst>
                  <a:ext uri="{0D108BD9-81ED-4DB2-BD59-A6C34878D82A}">
                    <a16:rowId xmlns:a16="http://schemas.microsoft.com/office/drawing/2014/main" val="4019895944"/>
                  </a:ext>
                </a:extLst>
              </a:tr>
              <a:tr h="162332">
                <a:tc>
                  <a:txBody>
                    <a:bodyPr/>
                    <a:lstStyle/>
                    <a:p>
                      <a:pPr marL="0" algn="l" defTabSz="1300496" rtl="0" eaLnBrk="1" fontAlgn="ctr" latinLnBrk="0" hangingPunct="1">
                        <a:lnSpc>
                          <a:spcPct val="107000"/>
                        </a:lnSpc>
                        <a:spcAft>
                          <a:spcPts val="0"/>
                        </a:spcAft>
                      </a:pPr>
                      <a:r>
                        <a:rPr lang="en-US" sz="800" b="0" i="0" u="none" strike="noStrike" kern="1200" dirty="0">
                          <a:solidFill>
                            <a:srgbClr val="000000"/>
                          </a:solidFill>
                          <a:effectLst/>
                          <a:latin typeface="Century Gothic" panose="020B0502020202020204" pitchFamily="34" charset="0"/>
                          <a:ea typeface="+mn-ea"/>
                          <a:cs typeface="+mn-cs"/>
                        </a:rPr>
                        <a:t>Mkt Cap (</a:t>
                      </a:r>
                      <a:r>
                        <a:rPr lang="en-US" sz="800" b="0" i="0" u="none" strike="noStrike" kern="1200" dirty="0" err="1">
                          <a:solidFill>
                            <a:srgbClr val="000000"/>
                          </a:solidFill>
                          <a:effectLst/>
                          <a:latin typeface="Century Gothic" panose="020B0502020202020204" pitchFamily="34" charset="0"/>
                          <a:ea typeface="+mn-ea"/>
                          <a:cs typeface="+mn-cs"/>
                        </a:rPr>
                        <a:t>N’Bn</a:t>
                      </a:r>
                      <a:r>
                        <a:rPr lang="en-US" sz="800" b="0" i="0" u="none" strike="noStrike" kern="1200" dirty="0">
                          <a:solidFill>
                            <a:srgbClr val="000000"/>
                          </a:solidFill>
                          <a:effectLst/>
                          <a:latin typeface="Century Gothic" panose="020B0502020202020204" pitchFamily="34" charset="0"/>
                          <a:ea typeface="+mn-ea"/>
                          <a:cs typeface="+mn-cs"/>
                        </a:rPr>
                        <a:t>)</a:t>
                      </a:r>
                    </a:p>
                  </a:txBody>
                  <a:tcPr marL="68580" marR="68580" marT="0" marB="0"/>
                </a:tc>
                <a:tc>
                  <a:txBody>
                    <a:bodyPr/>
                    <a:lstStyle/>
                    <a:p>
                      <a:pPr algn="r" fontAlgn="ctr"/>
                      <a:r>
                        <a:rPr lang="en-US" sz="800" b="0" i="0" u="none" strike="noStrike">
                          <a:solidFill>
                            <a:srgbClr val="000000"/>
                          </a:solidFill>
                          <a:effectLst/>
                          <a:latin typeface="Century Gothic" panose="020B0502020202020204" pitchFamily="34" charset="0"/>
                        </a:rPr>
                        <a:t>550.03</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550.03</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0.00%</a:t>
                      </a:r>
                    </a:p>
                  </a:txBody>
                  <a:tcPr marL="9525" marR="9525" marT="9525" marB="0" anchor="ctr"/>
                </a:tc>
                <a:extLst>
                  <a:ext uri="{0D108BD9-81ED-4DB2-BD59-A6C34878D82A}">
                    <a16:rowId xmlns:a16="http://schemas.microsoft.com/office/drawing/2014/main" val="1661663602"/>
                  </a:ext>
                </a:extLst>
              </a:tr>
              <a:tr h="162332">
                <a:tc>
                  <a:txBody>
                    <a:bodyPr/>
                    <a:lstStyle/>
                    <a:p>
                      <a:pPr marL="0" algn="l" defTabSz="1300496" rtl="0" eaLnBrk="1" fontAlgn="ctr" latinLnBrk="0" hangingPunct="1">
                        <a:lnSpc>
                          <a:spcPct val="107000"/>
                        </a:lnSpc>
                        <a:spcAft>
                          <a:spcPts val="0"/>
                        </a:spcAft>
                      </a:pPr>
                      <a:r>
                        <a:rPr lang="en-US" sz="800" b="0" i="0" u="none" strike="noStrike" kern="1200" dirty="0">
                          <a:solidFill>
                            <a:srgbClr val="000000"/>
                          </a:solidFill>
                          <a:effectLst/>
                          <a:latin typeface="Century Gothic" panose="020B0502020202020204" pitchFamily="34" charset="0"/>
                          <a:ea typeface="+mn-ea"/>
                          <a:cs typeface="+mn-cs"/>
                        </a:rPr>
                        <a:t>Volume Traded (‘000 units)</a:t>
                      </a:r>
                    </a:p>
                  </a:txBody>
                  <a:tcPr marL="68580" marR="68580" marT="0" marB="0"/>
                </a:tc>
                <a:tc>
                  <a:txBody>
                    <a:bodyPr/>
                    <a:lstStyle/>
                    <a:p>
                      <a:pPr algn="r" fontAlgn="ctr"/>
                      <a:r>
                        <a:rPr lang="en-US" sz="800" b="0" i="0" u="none" strike="noStrike">
                          <a:solidFill>
                            <a:srgbClr val="000000"/>
                          </a:solidFill>
                          <a:effectLst/>
                          <a:latin typeface="Century Gothic" panose="020B0502020202020204" pitchFamily="34" charset="0"/>
                        </a:rPr>
                        <a:t>178.94</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9.52</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-94.68%</a:t>
                      </a:r>
                    </a:p>
                  </a:txBody>
                  <a:tcPr marL="9525" marR="9525" marT="9525" marB="0" anchor="ctr"/>
                </a:tc>
                <a:extLst>
                  <a:ext uri="{0D108BD9-81ED-4DB2-BD59-A6C34878D82A}">
                    <a16:rowId xmlns:a16="http://schemas.microsoft.com/office/drawing/2014/main" val="664536558"/>
                  </a:ext>
                </a:extLst>
              </a:tr>
              <a:tr h="162332">
                <a:tc>
                  <a:txBody>
                    <a:bodyPr/>
                    <a:lstStyle/>
                    <a:p>
                      <a:pPr marL="0" algn="l" defTabSz="1300496" rtl="0" eaLnBrk="1" fontAlgn="ctr" latinLnBrk="0" hangingPunct="1">
                        <a:lnSpc>
                          <a:spcPct val="107000"/>
                        </a:lnSpc>
                        <a:spcAft>
                          <a:spcPts val="0"/>
                        </a:spcAft>
                      </a:pPr>
                      <a:r>
                        <a:rPr lang="en-US" sz="800" b="0" i="0" u="none" strike="noStrike" kern="1200" dirty="0">
                          <a:solidFill>
                            <a:srgbClr val="000000"/>
                          </a:solidFill>
                          <a:effectLst/>
                          <a:latin typeface="Century Gothic" panose="020B0502020202020204" pitchFamily="34" charset="0"/>
                          <a:ea typeface="+mn-ea"/>
                          <a:cs typeface="+mn-cs"/>
                        </a:rPr>
                        <a:t>Value Traded (</a:t>
                      </a:r>
                      <a:r>
                        <a:rPr lang="en-US" sz="800" b="0" i="0" u="none" strike="noStrike" kern="1200" dirty="0" err="1">
                          <a:solidFill>
                            <a:srgbClr val="000000"/>
                          </a:solidFill>
                          <a:effectLst/>
                          <a:latin typeface="Century Gothic" panose="020B0502020202020204" pitchFamily="34" charset="0"/>
                          <a:ea typeface="+mn-ea"/>
                          <a:cs typeface="+mn-cs"/>
                        </a:rPr>
                        <a:t>N’m</a:t>
                      </a:r>
                      <a:r>
                        <a:rPr lang="en-US" sz="800" b="0" i="0" u="none" strike="noStrike" kern="1200" dirty="0">
                          <a:solidFill>
                            <a:srgbClr val="000000"/>
                          </a:solidFill>
                          <a:effectLst/>
                          <a:latin typeface="Century Gothic" panose="020B0502020202020204" pitchFamily="34" charset="0"/>
                          <a:ea typeface="+mn-ea"/>
                          <a:cs typeface="+mn-cs"/>
                        </a:rPr>
                        <a:t>)</a:t>
                      </a:r>
                    </a:p>
                  </a:txBody>
                  <a:tcPr marL="68580" marR="68580" marT="0" marB="0"/>
                </a:tc>
                <a:tc>
                  <a:txBody>
                    <a:bodyPr/>
                    <a:lstStyle/>
                    <a:p>
                      <a:pPr algn="r" fontAlgn="ctr"/>
                      <a:r>
                        <a:rPr lang="en-US" sz="800" b="0" i="0" u="none" strike="noStrike">
                          <a:solidFill>
                            <a:srgbClr val="000000"/>
                          </a:solidFill>
                          <a:effectLst/>
                          <a:latin typeface="Century Gothic" panose="020B0502020202020204" pitchFamily="34" charset="0"/>
                        </a:rPr>
                        <a:t>8.64</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1.22</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-85.90%</a:t>
                      </a:r>
                    </a:p>
                  </a:txBody>
                  <a:tcPr marL="9525" marR="9525" marT="9525" marB="0" anchor="ctr"/>
                </a:tc>
                <a:extLst>
                  <a:ext uri="{0D108BD9-81ED-4DB2-BD59-A6C34878D82A}">
                    <a16:rowId xmlns:a16="http://schemas.microsoft.com/office/drawing/2014/main" val="2519160647"/>
                  </a:ext>
                </a:extLst>
              </a:tr>
              <a:tr h="162332">
                <a:tc>
                  <a:txBody>
                    <a:bodyPr/>
                    <a:lstStyle/>
                    <a:p>
                      <a:pPr marL="0" algn="l" defTabSz="1300496" rtl="0" eaLnBrk="1" fontAlgn="ctr" latinLnBrk="0" hangingPunct="1">
                        <a:lnSpc>
                          <a:spcPct val="107000"/>
                        </a:lnSpc>
                        <a:spcAft>
                          <a:spcPts val="0"/>
                        </a:spcAft>
                      </a:pPr>
                      <a:r>
                        <a:rPr lang="en-US" sz="800" b="0" i="0" u="none" strike="noStrike" kern="1200" dirty="0">
                          <a:solidFill>
                            <a:srgbClr val="000000"/>
                          </a:solidFill>
                          <a:effectLst/>
                          <a:latin typeface="Century Gothic" panose="020B0502020202020204" pitchFamily="34" charset="0"/>
                          <a:ea typeface="+mn-ea"/>
                          <a:cs typeface="+mn-cs"/>
                        </a:rPr>
                        <a:t>Deals Executed</a:t>
                      </a:r>
                    </a:p>
                  </a:txBody>
                  <a:tcPr marL="68580" marR="68580" marT="0" marB="0"/>
                </a:tc>
                <a:tc>
                  <a:txBody>
                    <a:bodyPr/>
                    <a:lstStyle/>
                    <a:p>
                      <a:pPr algn="r" fontAlgn="ctr"/>
                      <a:r>
                        <a:rPr lang="en-US" sz="800" b="0" i="0" u="none" strike="noStrike">
                          <a:solidFill>
                            <a:srgbClr val="000000"/>
                          </a:solidFill>
                          <a:effectLst/>
                          <a:latin typeface="Century Gothic" panose="020B0502020202020204" pitchFamily="34" charset="0"/>
                        </a:rPr>
                        <a:t>9.00</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7.00</a:t>
                      </a:r>
                    </a:p>
                  </a:txBody>
                  <a:tcPr marL="9525" marR="9525" marT="9525" marB="0" anchor="ctr"/>
                </a:tc>
                <a:tc>
                  <a:txBody>
                    <a:bodyPr/>
                    <a:lstStyle/>
                    <a:p>
                      <a:pPr algn="r" fontAlgn="ctr"/>
                      <a:r>
                        <a:rPr lang="en-US" sz="800" b="0" i="0" u="none" strike="noStrike" dirty="0">
                          <a:solidFill>
                            <a:srgbClr val="000000"/>
                          </a:solidFill>
                          <a:effectLst/>
                          <a:latin typeface="Century Gothic" panose="020B0502020202020204" pitchFamily="34" charset="0"/>
                        </a:rPr>
                        <a:t>-22.22%</a:t>
                      </a:r>
                    </a:p>
                  </a:txBody>
                  <a:tcPr marL="9525" marR="9525" marT="9525" marB="0" anchor="ctr"/>
                </a:tc>
                <a:extLst>
                  <a:ext uri="{0D108BD9-81ED-4DB2-BD59-A6C34878D82A}">
                    <a16:rowId xmlns:a16="http://schemas.microsoft.com/office/drawing/2014/main" val="4093699924"/>
                  </a:ext>
                </a:extLst>
              </a:tr>
            </a:tbl>
          </a:graphicData>
        </a:graphic>
      </p:graphicFrame>
      <p:graphicFrame>
        <p:nvGraphicFramePr>
          <p:cNvPr id="15" name="Table 14">
            <a:extLst>
              <a:ext uri="{FF2B5EF4-FFF2-40B4-BE49-F238E27FC236}">
                <a16:creationId xmlns:a16="http://schemas.microsoft.com/office/drawing/2014/main" id="{1033094D-582D-4162-AC02-36324B341DD4}"/>
              </a:ext>
            </a:extLst>
          </p:cNvPr>
          <p:cNvGraphicFramePr>
            <a:graphicFrameLocks noGrp="1"/>
          </p:cNvGraphicFramePr>
          <p:nvPr>
            <p:extLst>
              <p:ext uri="{D42A27DB-BD31-4B8C-83A1-F6EECF244321}">
                <p14:modId xmlns:p14="http://schemas.microsoft.com/office/powerpoint/2010/main" val="3732768783"/>
              </p:ext>
            </p:extLst>
          </p:nvPr>
        </p:nvGraphicFramePr>
        <p:xfrm>
          <a:off x="3564202" y="5846676"/>
          <a:ext cx="3225071" cy="882611"/>
        </p:xfrm>
        <a:graphic>
          <a:graphicData uri="http://schemas.openxmlformats.org/drawingml/2006/table">
            <a:tbl>
              <a:tblPr firstRow="1" firstCol="1" bandRow="1">
                <a:tableStyleId>{0505E3EF-67EA-436B-97B2-0124C06EBD24}</a:tableStyleId>
              </a:tblPr>
              <a:tblGrid>
                <a:gridCol w="1131209">
                  <a:extLst>
                    <a:ext uri="{9D8B030D-6E8A-4147-A177-3AD203B41FA5}">
                      <a16:colId xmlns:a16="http://schemas.microsoft.com/office/drawing/2014/main" val="1487766039"/>
                    </a:ext>
                  </a:extLst>
                </a:gridCol>
                <a:gridCol w="801747">
                  <a:extLst>
                    <a:ext uri="{9D8B030D-6E8A-4147-A177-3AD203B41FA5}">
                      <a16:colId xmlns:a16="http://schemas.microsoft.com/office/drawing/2014/main" val="2355478087"/>
                    </a:ext>
                  </a:extLst>
                </a:gridCol>
                <a:gridCol w="631624">
                  <a:extLst>
                    <a:ext uri="{9D8B030D-6E8A-4147-A177-3AD203B41FA5}">
                      <a16:colId xmlns:a16="http://schemas.microsoft.com/office/drawing/2014/main" val="2630844894"/>
                    </a:ext>
                  </a:extLst>
                </a:gridCol>
                <a:gridCol w="660491">
                  <a:extLst>
                    <a:ext uri="{9D8B030D-6E8A-4147-A177-3AD203B41FA5}">
                      <a16:colId xmlns:a16="http://schemas.microsoft.com/office/drawing/2014/main" val="4078153922"/>
                    </a:ext>
                  </a:extLst>
                </a:gridCol>
              </a:tblGrid>
              <a:tr h="236430">
                <a:tc>
                  <a:txBody>
                    <a:bodyPr/>
                    <a:lstStyle/>
                    <a:p>
                      <a:pPr>
                        <a:lnSpc>
                          <a:spcPct val="107000"/>
                        </a:lnSpc>
                        <a:spcAft>
                          <a:spcPts val="0"/>
                        </a:spcAft>
                      </a:pPr>
                      <a:r>
                        <a:rPr lang="en-US" sz="900" dirty="0">
                          <a:effectLst/>
                        </a:rPr>
                        <a:t>NIBOR Rates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900" dirty="0">
                          <a:effectLst/>
                        </a:rPr>
                        <a:t>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900" dirty="0">
                          <a:effectLst/>
                        </a:rPr>
                        <a:t>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86557714"/>
                  </a:ext>
                </a:extLst>
              </a:tr>
              <a:tr h="188602">
                <a:tc>
                  <a:txBody>
                    <a:bodyPr/>
                    <a:lstStyle/>
                    <a:p>
                      <a:pPr>
                        <a:lnSpc>
                          <a:spcPct val="107000"/>
                        </a:lnSpc>
                        <a:spcAft>
                          <a:spcPts val="0"/>
                        </a:spcAft>
                      </a:pPr>
                      <a:r>
                        <a:rPr lang="en-US" sz="900" dirty="0">
                          <a:effectLst/>
                        </a:rPr>
                        <a:t>Tenor</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algn="ctr" defTabSz="1300496" rtl="0" eaLnBrk="1" latinLnBrk="0" hangingPunct="1">
                        <a:lnSpc>
                          <a:spcPct val="107000"/>
                        </a:lnSpc>
                        <a:spcAft>
                          <a:spcPts val="0"/>
                        </a:spcAft>
                      </a:pPr>
                      <a:r>
                        <a:rPr lang="en-US" sz="900" b="1" kern="1200" dirty="0">
                          <a:solidFill>
                            <a:schemeClr val="dk1"/>
                          </a:solidFill>
                          <a:effectLst/>
                          <a:latin typeface="+mn-lt"/>
                          <a:ea typeface="+mn-ea"/>
                          <a:cs typeface="+mn-cs"/>
                        </a:rPr>
                        <a:t>Open (%)</a:t>
                      </a:r>
                    </a:p>
                  </a:txBody>
                  <a:tcPr marL="68580" marR="68580" marT="0" marB="0" anchor="b"/>
                </a:tc>
                <a:tc>
                  <a:txBody>
                    <a:bodyPr/>
                    <a:lstStyle/>
                    <a:p>
                      <a:pPr marL="0" algn="ctr" defTabSz="1300496" rtl="0" eaLnBrk="1" latinLnBrk="0" hangingPunct="1">
                        <a:lnSpc>
                          <a:spcPct val="107000"/>
                        </a:lnSpc>
                        <a:spcAft>
                          <a:spcPts val="0"/>
                        </a:spcAft>
                      </a:pPr>
                      <a:r>
                        <a:rPr lang="en-US" sz="900" b="1" kern="1200" dirty="0">
                          <a:solidFill>
                            <a:schemeClr val="dk1"/>
                          </a:solidFill>
                          <a:effectLst/>
                          <a:latin typeface="+mn-lt"/>
                          <a:ea typeface="+mn-ea"/>
                          <a:cs typeface="+mn-cs"/>
                        </a:rPr>
                        <a:t>Close (%)</a:t>
                      </a:r>
                    </a:p>
                  </a:txBody>
                  <a:tcPr marL="68580" marR="68580" marT="0" marB="0" anchor="b"/>
                </a:tc>
                <a:tc>
                  <a:txBody>
                    <a:bodyPr/>
                    <a:lstStyle/>
                    <a:p>
                      <a:pPr marL="0" algn="ctr" defTabSz="1300496" rtl="0" eaLnBrk="1" latinLnBrk="0" hangingPunct="1">
                        <a:lnSpc>
                          <a:spcPct val="107000"/>
                        </a:lnSpc>
                        <a:spcAft>
                          <a:spcPts val="0"/>
                        </a:spcAft>
                      </a:pPr>
                      <a:r>
                        <a:rPr lang="en-US" sz="900" b="1" kern="1200" dirty="0">
                          <a:solidFill>
                            <a:schemeClr val="dk1"/>
                          </a:solidFill>
                          <a:effectLst/>
                          <a:latin typeface="+mn-lt"/>
                          <a:ea typeface="+mn-ea"/>
                          <a:cs typeface="+mn-cs"/>
                        </a:rPr>
                        <a:t>Change</a:t>
                      </a:r>
                    </a:p>
                  </a:txBody>
                  <a:tcPr marL="68580" marR="68580" marT="0" marB="0" anchor="b"/>
                </a:tc>
                <a:extLst>
                  <a:ext uri="{0D108BD9-81ED-4DB2-BD59-A6C34878D82A}">
                    <a16:rowId xmlns:a16="http://schemas.microsoft.com/office/drawing/2014/main" val="454104567"/>
                  </a:ext>
                </a:extLst>
              </a:tr>
              <a:tr h="225975">
                <a:tc>
                  <a:txBody>
                    <a:bodyPr/>
                    <a:lstStyle/>
                    <a:p>
                      <a:pPr marL="0" algn="l" defTabSz="1300496" rtl="0" eaLnBrk="1" fontAlgn="ctr" latinLnBrk="0" hangingPunct="1">
                        <a:lnSpc>
                          <a:spcPct val="107000"/>
                        </a:lnSpc>
                        <a:spcAft>
                          <a:spcPts val="800"/>
                        </a:spcAft>
                      </a:pPr>
                      <a:r>
                        <a:rPr lang="en-US" sz="800" b="0" i="0" u="none" strike="noStrike" kern="1200" dirty="0">
                          <a:solidFill>
                            <a:srgbClr val="000000"/>
                          </a:solidFill>
                          <a:effectLst/>
                          <a:latin typeface="Century Gothic" panose="020B0502020202020204" pitchFamily="34" charset="0"/>
                          <a:ea typeface="+mn-ea"/>
                          <a:cs typeface="+mn-cs"/>
                        </a:rPr>
                        <a:t>O/N</a:t>
                      </a:r>
                    </a:p>
                  </a:txBody>
                  <a:tcPr marL="68580" marR="68580" marT="0" marB="0" anchor="ctr"/>
                </a:tc>
                <a:tc>
                  <a:txBody>
                    <a:bodyPr/>
                    <a:lstStyle/>
                    <a:p>
                      <a:pPr algn="r" fontAlgn="ctr"/>
                      <a:r>
                        <a:rPr lang="en-US" sz="800" b="0" i="0" u="none" strike="noStrike">
                          <a:solidFill>
                            <a:srgbClr val="000000"/>
                          </a:solidFill>
                          <a:effectLst/>
                          <a:latin typeface="Century Gothic" panose="020B0502020202020204" pitchFamily="34" charset="0"/>
                        </a:rPr>
                        <a:t>10.86</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6.64</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-38.86%</a:t>
                      </a:r>
                    </a:p>
                  </a:txBody>
                  <a:tcPr marL="9525" marR="9525" marT="9525" marB="0" anchor="ctr"/>
                </a:tc>
                <a:extLst>
                  <a:ext uri="{0D108BD9-81ED-4DB2-BD59-A6C34878D82A}">
                    <a16:rowId xmlns:a16="http://schemas.microsoft.com/office/drawing/2014/main" val="2306088039"/>
                  </a:ext>
                </a:extLst>
              </a:tr>
              <a:tr h="231604">
                <a:tc>
                  <a:txBody>
                    <a:bodyPr/>
                    <a:lstStyle/>
                    <a:p>
                      <a:pPr marL="0" algn="l" defTabSz="1300496" rtl="0" eaLnBrk="1" fontAlgn="ctr" latinLnBrk="0" hangingPunct="1">
                        <a:lnSpc>
                          <a:spcPct val="107000"/>
                        </a:lnSpc>
                        <a:spcAft>
                          <a:spcPts val="800"/>
                        </a:spcAft>
                      </a:pPr>
                      <a:r>
                        <a:rPr lang="en-US" sz="800" b="0" i="0" u="none" strike="noStrike" kern="1200" dirty="0">
                          <a:solidFill>
                            <a:srgbClr val="000000"/>
                          </a:solidFill>
                          <a:effectLst/>
                          <a:latin typeface="Century Gothic" panose="020B0502020202020204" pitchFamily="34" charset="0"/>
                          <a:ea typeface="+mn-ea"/>
                          <a:cs typeface="+mn-cs"/>
                        </a:rPr>
                        <a:t>OBB</a:t>
                      </a:r>
                    </a:p>
                  </a:txBody>
                  <a:tcPr marL="68580" marR="68580" marT="0" marB="0" anchor="ctr"/>
                </a:tc>
                <a:tc>
                  <a:txBody>
                    <a:bodyPr/>
                    <a:lstStyle/>
                    <a:p>
                      <a:pPr algn="r" fontAlgn="ctr"/>
                      <a:r>
                        <a:rPr lang="en-US" sz="800" b="0" i="0" u="none" strike="noStrike">
                          <a:solidFill>
                            <a:srgbClr val="000000"/>
                          </a:solidFill>
                          <a:effectLst/>
                          <a:latin typeface="Century Gothic" panose="020B0502020202020204" pitchFamily="34" charset="0"/>
                        </a:rPr>
                        <a:t>10.07</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6.00</a:t>
                      </a:r>
                    </a:p>
                  </a:txBody>
                  <a:tcPr marL="9525" marR="9525" marT="9525" marB="0" anchor="ctr"/>
                </a:tc>
                <a:tc>
                  <a:txBody>
                    <a:bodyPr/>
                    <a:lstStyle/>
                    <a:p>
                      <a:pPr algn="r" fontAlgn="ctr"/>
                      <a:r>
                        <a:rPr lang="en-US" sz="800" b="0" i="0" u="none" strike="noStrike" dirty="0">
                          <a:solidFill>
                            <a:srgbClr val="000000"/>
                          </a:solidFill>
                          <a:effectLst/>
                          <a:latin typeface="Century Gothic" panose="020B0502020202020204" pitchFamily="34" charset="0"/>
                        </a:rPr>
                        <a:t>-40.42%</a:t>
                      </a:r>
                    </a:p>
                  </a:txBody>
                  <a:tcPr marL="9525" marR="9525" marT="9525" marB="0" anchor="ctr"/>
                </a:tc>
                <a:extLst>
                  <a:ext uri="{0D108BD9-81ED-4DB2-BD59-A6C34878D82A}">
                    <a16:rowId xmlns:a16="http://schemas.microsoft.com/office/drawing/2014/main" val="3270788516"/>
                  </a:ext>
                </a:extLst>
              </a:tr>
            </a:tbl>
          </a:graphicData>
        </a:graphic>
      </p:graphicFrame>
      <p:graphicFrame>
        <p:nvGraphicFramePr>
          <p:cNvPr id="26" name="Table 25">
            <a:extLst>
              <a:ext uri="{FF2B5EF4-FFF2-40B4-BE49-F238E27FC236}">
                <a16:creationId xmlns:a16="http://schemas.microsoft.com/office/drawing/2014/main" id="{F00507EC-6C83-4487-B77B-43BE258FD17C}"/>
              </a:ext>
            </a:extLst>
          </p:cNvPr>
          <p:cNvGraphicFramePr>
            <a:graphicFrameLocks noGrp="1"/>
          </p:cNvGraphicFramePr>
          <p:nvPr>
            <p:extLst>
              <p:ext uri="{D42A27DB-BD31-4B8C-83A1-F6EECF244321}">
                <p14:modId xmlns:p14="http://schemas.microsoft.com/office/powerpoint/2010/main" val="3361064776"/>
              </p:ext>
            </p:extLst>
          </p:nvPr>
        </p:nvGraphicFramePr>
        <p:xfrm>
          <a:off x="10093813" y="3536599"/>
          <a:ext cx="2822087" cy="1064477"/>
        </p:xfrm>
        <a:graphic>
          <a:graphicData uri="http://schemas.openxmlformats.org/drawingml/2006/table">
            <a:tbl>
              <a:tblPr firstRow="1" firstCol="1" bandRow="1">
                <a:tableStyleId>{0505E3EF-67EA-436B-97B2-0124C06EBD24}</a:tableStyleId>
              </a:tblPr>
              <a:tblGrid>
                <a:gridCol w="705796">
                  <a:extLst>
                    <a:ext uri="{9D8B030D-6E8A-4147-A177-3AD203B41FA5}">
                      <a16:colId xmlns:a16="http://schemas.microsoft.com/office/drawing/2014/main" val="138733969"/>
                    </a:ext>
                  </a:extLst>
                </a:gridCol>
                <a:gridCol w="678396">
                  <a:extLst>
                    <a:ext uri="{9D8B030D-6E8A-4147-A177-3AD203B41FA5}">
                      <a16:colId xmlns:a16="http://schemas.microsoft.com/office/drawing/2014/main" val="3811064836"/>
                    </a:ext>
                  </a:extLst>
                </a:gridCol>
                <a:gridCol w="667986">
                  <a:extLst>
                    <a:ext uri="{9D8B030D-6E8A-4147-A177-3AD203B41FA5}">
                      <a16:colId xmlns:a16="http://schemas.microsoft.com/office/drawing/2014/main" val="241731389"/>
                    </a:ext>
                  </a:extLst>
                </a:gridCol>
                <a:gridCol w="769909">
                  <a:extLst>
                    <a:ext uri="{9D8B030D-6E8A-4147-A177-3AD203B41FA5}">
                      <a16:colId xmlns:a16="http://schemas.microsoft.com/office/drawing/2014/main" val="429629556"/>
                    </a:ext>
                  </a:extLst>
                </a:gridCol>
              </a:tblGrid>
              <a:tr h="171725">
                <a:tc gridSpan="4">
                  <a:txBody>
                    <a:bodyPr/>
                    <a:lstStyle/>
                    <a:p>
                      <a:pPr algn="ctr">
                        <a:lnSpc>
                          <a:spcPct val="107000"/>
                        </a:lnSpc>
                        <a:spcAft>
                          <a:spcPts val="0"/>
                        </a:spcAft>
                      </a:pPr>
                      <a:r>
                        <a:rPr lang="en-US" sz="900" dirty="0">
                          <a:effectLst/>
                        </a:rPr>
                        <a:t>Foreign Exchange Market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922226"/>
                  </a:ext>
                </a:extLst>
              </a:tr>
              <a:tr h="171725">
                <a:tc>
                  <a:txBody>
                    <a:bodyPr/>
                    <a:lstStyle/>
                    <a:p>
                      <a:pPr algn="l" fontAlgn="b"/>
                      <a:r>
                        <a:rPr lang="en-GB" sz="900" b="0" i="0" u="none" strike="noStrike" dirty="0">
                          <a:solidFill>
                            <a:srgbClr val="000000"/>
                          </a:solidFill>
                          <a:effectLst/>
                          <a:latin typeface="Century Gothic" panose="020B0502020202020204" pitchFamily="34" charset="0"/>
                        </a:rPr>
                        <a:t>US$1/</a:t>
                      </a:r>
                      <a:r>
                        <a:rPr lang="en-GB" sz="900" b="0" i="0" u="none" strike="dblStrike" baseline="0" dirty="0">
                          <a:solidFill>
                            <a:srgbClr val="000000"/>
                          </a:solidFill>
                          <a:effectLst/>
                          <a:latin typeface="Century Gothic" panose="020B0502020202020204" pitchFamily="34" charset="0"/>
                        </a:rPr>
                        <a:t>N</a:t>
                      </a:r>
                      <a:endParaRPr lang="en-US" sz="900" b="0" i="0" u="none" strike="dblStrike" baseline="0" dirty="0">
                        <a:solidFill>
                          <a:srgbClr val="000000"/>
                        </a:solidFill>
                        <a:effectLst/>
                        <a:latin typeface="Century Gothic" panose="020B0502020202020204" pitchFamily="34" charset="0"/>
                      </a:endParaRPr>
                    </a:p>
                  </a:txBody>
                  <a:tcPr marL="9525" marR="9525" marT="9525" marB="0" anchor="b"/>
                </a:tc>
                <a:tc>
                  <a:txBody>
                    <a:bodyPr/>
                    <a:lstStyle/>
                    <a:p>
                      <a:pPr marL="0" algn="ctr" defTabSz="1300496" rtl="0" eaLnBrk="1" fontAlgn="b" latinLnBrk="0" hangingPunct="1">
                        <a:lnSpc>
                          <a:spcPct val="107000"/>
                        </a:lnSpc>
                        <a:spcAft>
                          <a:spcPts val="0"/>
                        </a:spcAft>
                      </a:pPr>
                      <a:r>
                        <a:rPr lang="en-US" sz="900" b="1" kern="1200" dirty="0">
                          <a:solidFill>
                            <a:schemeClr val="dk1"/>
                          </a:solidFill>
                          <a:effectLst/>
                          <a:latin typeface="+mn-lt"/>
                          <a:ea typeface="+mn-ea"/>
                          <a:cs typeface="+mn-cs"/>
                        </a:rPr>
                        <a:t>Previous</a:t>
                      </a:r>
                    </a:p>
                  </a:txBody>
                  <a:tcPr marL="9525" marR="9525" marT="9525" marB="0" anchor="b"/>
                </a:tc>
                <a:tc>
                  <a:txBody>
                    <a:bodyPr/>
                    <a:lstStyle/>
                    <a:p>
                      <a:pPr marL="0" algn="ctr" defTabSz="1300496" rtl="0" eaLnBrk="1" fontAlgn="b" latinLnBrk="0" hangingPunct="1">
                        <a:lnSpc>
                          <a:spcPct val="107000"/>
                        </a:lnSpc>
                        <a:spcAft>
                          <a:spcPts val="0"/>
                        </a:spcAft>
                      </a:pPr>
                      <a:r>
                        <a:rPr lang="en-US" sz="900" b="1" kern="1200" dirty="0">
                          <a:solidFill>
                            <a:schemeClr val="dk1"/>
                          </a:solidFill>
                          <a:effectLst/>
                          <a:latin typeface="+mn-lt"/>
                          <a:ea typeface="+mn-ea"/>
                          <a:cs typeface="+mn-cs"/>
                        </a:rPr>
                        <a:t>Current</a:t>
                      </a:r>
                    </a:p>
                  </a:txBody>
                  <a:tcPr marL="9525" marR="9525" marT="9525" marB="0" anchor="b"/>
                </a:tc>
                <a:tc>
                  <a:txBody>
                    <a:bodyPr/>
                    <a:lstStyle/>
                    <a:p>
                      <a:pPr marL="0" algn="ctr" defTabSz="1300496" rtl="0" eaLnBrk="1" fontAlgn="b" latinLnBrk="0" hangingPunct="1">
                        <a:lnSpc>
                          <a:spcPct val="107000"/>
                        </a:lnSpc>
                        <a:spcAft>
                          <a:spcPts val="0"/>
                        </a:spcAft>
                      </a:pPr>
                      <a:r>
                        <a:rPr lang="en-US" sz="900" b="1" kern="1200" dirty="0">
                          <a:solidFill>
                            <a:schemeClr val="dk1"/>
                          </a:solidFill>
                          <a:effectLst/>
                          <a:latin typeface="+mn-lt"/>
                          <a:ea typeface="+mn-ea"/>
                          <a:cs typeface="+mn-cs"/>
                        </a:rPr>
                        <a:t>% Change</a:t>
                      </a:r>
                    </a:p>
                  </a:txBody>
                  <a:tcPr marL="9525" marR="9525" marT="9525" marB="0" anchor="b"/>
                </a:tc>
                <a:extLst>
                  <a:ext uri="{0D108BD9-81ED-4DB2-BD59-A6C34878D82A}">
                    <a16:rowId xmlns:a16="http://schemas.microsoft.com/office/drawing/2014/main" val="2779876412"/>
                  </a:ext>
                </a:extLst>
              </a:tr>
              <a:tr h="171725">
                <a:tc>
                  <a:txBody>
                    <a:bodyPr/>
                    <a:lstStyle/>
                    <a:p>
                      <a:pPr marL="0" algn="l" defTabSz="1300496" rtl="0" eaLnBrk="1" fontAlgn="ctr" latinLnBrk="0" hangingPunct="1"/>
                      <a:r>
                        <a:rPr lang="en-US" sz="800" b="0" i="0" u="none" strike="noStrike" kern="1200" dirty="0">
                          <a:solidFill>
                            <a:srgbClr val="000000"/>
                          </a:solidFill>
                          <a:effectLst/>
                          <a:latin typeface="Century Gothic" panose="020B0502020202020204" pitchFamily="34" charset="0"/>
                          <a:ea typeface="+mn-ea"/>
                          <a:cs typeface="+mn-cs"/>
                        </a:rPr>
                        <a:t>CBN</a:t>
                      </a:r>
                    </a:p>
                  </a:txBody>
                  <a:tcPr marL="9525" marR="9525" marT="9525" marB="0" anchor="b"/>
                </a:tc>
                <a:tc>
                  <a:txBody>
                    <a:bodyPr/>
                    <a:lstStyle/>
                    <a:p>
                      <a:pPr algn="r" fontAlgn="ctr"/>
                      <a:r>
                        <a:rPr lang="en-US" sz="800" b="0" i="0" u="none" strike="noStrike">
                          <a:solidFill>
                            <a:srgbClr val="000000"/>
                          </a:solidFill>
                          <a:effectLst/>
                          <a:latin typeface="Century Gothic" panose="020B0502020202020204" pitchFamily="34" charset="0"/>
                        </a:rPr>
                        <a:t>306.95</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307.00</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0.02%</a:t>
                      </a:r>
                    </a:p>
                  </a:txBody>
                  <a:tcPr marL="9525" marR="9525" marT="9525" marB="0" anchor="ctr"/>
                </a:tc>
                <a:extLst>
                  <a:ext uri="{0D108BD9-81ED-4DB2-BD59-A6C34878D82A}">
                    <a16:rowId xmlns:a16="http://schemas.microsoft.com/office/drawing/2014/main" val="3366854465"/>
                  </a:ext>
                </a:extLst>
              </a:tr>
              <a:tr h="274651">
                <a:tc>
                  <a:txBody>
                    <a:bodyPr/>
                    <a:lstStyle/>
                    <a:p>
                      <a:pPr marL="0" algn="l" defTabSz="1300496" rtl="0" eaLnBrk="1" fontAlgn="ctr" latinLnBrk="0" hangingPunct="1"/>
                      <a:r>
                        <a:rPr lang="en-US" sz="800" b="0" i="0" u="none" strike="noStrike" kern="1200" dirty="0">
                          <a:solidFill>
                            <a:srgbClr val="000000"/>
                          </a:solidFill>
                          <a:effectLst/>
                          <a:latin typeface="Century Gothic" panose="020B0502020202020204" pitchFamily="34" charset="0"/>
                          <a:ea typeface="+mn-ea"/>
                          <a:cs typeface="+mn-cs"/>
                        </a:rPr>
                        <a:t>I&amp;E FX Window</a:t>
                      </a:r>
                    </a:p>
                  </a:txBody>
                  <a:tcPr marL="9525" marR="9525" marT="9525" marB="0" anchor="b"/>
                </a:tc>
                <a:tc>
                  <a:txBody>
                    <a:bodyPr/>
                    <a:lstStyle/>
                    <a:p>
                      <a:pPr algn="r" fontAlgn="ctr"/>
                      <a:r>
                        <a:rPr lang="en-US" sz="800" b="0" i="0" u="none" strike="noStrike">
                          <a:solidFill>
                            <a:srgbClr val="000000"/>
                          </a:solidFill>
                          <a:effectLst/>
                          <a:latin typeface="Century Gothic" panose="020B0502020202020204" pitchFamily="34" charset="0"/>
                        </a:rPr>
                        <a:t>361.24</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360.99</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-0.07%</a:t>
                      </a:r>
                    </a:p>
                  </a:txBody>
                  <a:tcPr marL="9525" marR="9525" marT="9525" marB="0" anchor="ctr"/>
                </a:tc>
                <a:extLst>
                  <a:ext uri="{0D108BD9-81ED-4DB2-BD59-A6C34878D82A}">
                    <a16:rowId xmlns:a16="http://schemas.microsoft.com/office/drawing/2014/main" val="3873615465"/>
                  </a:ext>
                </a:extLst>
              </a:tr>
              <a:tr h="274651">
                <a:tc>
                  <a:txBody>
                    <a:bodyPr/>
                    <a:lstStyle/>
                    <a:p>
                      <a:pPr marL="0" algn="l" defTabSz="1300496" rtl="0" eaLnBrk="1" fontAlgn="ctr" latinLnBrk="0" hangingPunct="1"/>
                      <a:r>
                        <a:rPr lang="en-US" sz="800" b="0" i="0" u="none" strike="noStrike" kern="1200" dirty="0">
                          <a:solidFill>
                            <a:srgbClr val="000000"/>
                          </a:solidFill>
                          <a:effectLst/>
                          <a:latin typeface="Century Gothic" panose="020B0502020202020204" pitchFamily="34" charset="0"/>
                          <a:ea typeface="+mn-ea"/>
                          <a:cs typeface="+mn-cs"/>
                        </a:rPr>
                        <a:t>CBN SMIS Window</a:t>
                      </a:r>
                    </a:p>
                  </a:txBody>
                  <a:tcPr marL="9525" marR="9525" marT="9525" marB="0" anchor="b"/>
                </a:tc>
                <a:tc>
                  <a:txBody>
                    <a:bodyPr/>
                    <a:lstStyle/>
                    <a:p>
                      <a:pPr algn="r" fontAlgn="ctr"/>
                      <a:r>
                        <a:rPr lang="en-US" sz="800" b="0" i="0" u="none" strike="noStrike">
                          <a:solidFill>
                            <a:srgbClr val="000000"/>
                          </a:solidFill>
                          <a:effectLst/>
                          <a:latin typeface="Century Gothic" panose="020B0502020202020204" pitchFamily="34" charset="0"/>
                        </a:rPr>
                        <a:t>356.46</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356.60</a:t>
                      </a:r>
                    </a:p>
                  </a:txBody>
                  <a:tcPr marL="9525" marR="9525" marT="9525" marB="0" anchor="ctr"/>
                </a:tc>
                <a:tc>
                  <a:txBody>
                    <a:bodyPr/>
                    <a:lstStyle/>
                    <a:p>
                      <a:pPr algn="r" fontAlgn="ctr"/>
                      <a:r>
                        <a:rPr lang="en-US" sz="800" b="0" i="0" u="none" strike="noStrike" dirty="0">
                          <a:solidFill>
                            <a:srgbClr val="000000"/>
                          </a:solidFill>
                          <a:effectLst/>
                          <a:latin typeface="Century Gothic" panose="020B0502020202020204" pitchFamily="34" charset="0"/>
                        </a:rPr>
                        <a:t>0.04%</a:t>
                      </a:r>
                    </a:p>
                  </a:txBody>
                  <a:tcPr marL="9525" marR="9525" marT="9525" marB="0" anchor="ctr"/>
                </a:tc>
                <a:extLst>
                  <a:ext uri="{0D108BD9-81ED-4DB2-BD59-A6C34878D82A}">
                    <a16:rowId xmlns:a16="http://schemas.microsoft.com/office/drawing/2014/main" val="705356168"/>
                  </a:ext>
                </a:extLst>
              </a:tr>
            </a:tbl>
          </a:graphicData>
        </a:graphic>
      </p:graphicFrame>
      <p:sp>
        <p:nvSpPr>
          <p:cNvPr id="32" name="Rectangle 31">
            <a:extLst>
              <a:ext uri="{FF2B5EF4-FFF2-40B4-BE49-F238E27FC236}">
                <a16:creationId xmlns:a16="http://schemas.microsoft.com/office/drawing/2014/main" id="{A5C90984-509F-4E82-94C9-94DCB4740EF4}"/>
              </a:ext>
            </a:extLst>
          </p:cNvPr>
          <p:cNvSpPr/>
          <p:nvPr/>
        </p:nvSpPr>
        <p:spPr>
          <a:xfrm>
            <a:off x="-55689" y="1220012"/>
            <a:ext cx="7326501" cy="246221"/>
          </a:xfrm>
          <a:prstGeom prst="rect">
            <a:avLst/>
          </a:prstGeom>
        </p:spPr>
        <p:txBody>
          <a:bodyPr wrap="square">
            <a:spAutoFit/>
          </a:bodyPr>
          <a:lstStyle/>
          <a:p>
            <a:r>
              <a:rPr lang="en-US" sz="1000" b="1" dirty="0">
                <a:solidFill>
                  <a:srgbClr val="953140"/>
                </a:solidFill>
                <a:latin typeface="Century Gothic" panose="020B0502020202020204" pitchFamily="34" charset="0"/>
                <a:ea typeface="Calibri" panose="020F0502020204030204" pitchFamily="34" charset="0"/>
                <a:cs typeface="Times New Roman" panose="02020603050405020304" pitchFamily="18" charset="0"/>
              </a:rPr>
              <a:t>Economic Indices</a:t>
            </a:r>
          </a:p>
        </p:txBody>
      </p:sp>
      <p:sp>
        <p:nvSpPr>
          <p:cNvPr id="33" name="Rectangle 32">
            <a:extLst>
              <a:ext uri="{FF2B5EF4-FFF2-40B4-BE49-F238E27FC236}">
                <a16:creationId xmlns:a16="http://schemas.microsoft.com/office/drawing/2014/main" id="{1267C8BD-D267-47E8-97BB-A90EB6A57DF3}"/>
              </a:ext>
            </a:extLst>
          </p:cNvPr>
          <p:cNvSpPr/>
          <p:nvPr/>
        </p:nvSpPr>
        <p:spPr>
          <a:xfrm>
            <a:off x="-55688" y="2775913"/>
            <a:ext cx="7326501" cy="246221"/>
          </a:xfrm>
          <a:prstGeom prst="rect">
            <a:avLst/>
          </a:prstGeom>
        </p:spPr>
        <p:txBody>
          <a:bodyPr wrap="square">
            <a:spAutoFit/>
          </a:bodyPr>
          <a:lstStyle/>
          <a:p>
            <a:r>
              <a:rPr lang="en-US" sz="1000" b="1" dirty="0">
                <a:solidFill>
                  <a:srgbClr val="953140"/>
                </a:solidFill>
                <a:latin typeface="Century Gothic" panose="020B0502020202020204" pitchFamily="34" charset="0"/>
                <a:ea typeface="Calibri" panose="020F0502020204030204" pitchFamily="34" charset="0"/>
                <a:cs typeface="Times New Roman" panose="02020603050405020304" pitchFamily="18" charset="0"/>
              </a:rPr>
              <a:t>Equities Market</a:t>
            </a:r>
          </a:p>
        </p:txBody>
      </p:sp>
      <p:sp>
        <p:nvSpPr>
          <p:cNvPr id="34" name="Rectangle 33">
            <a:extLst>
              <a:ext uri="{FF2B5EF4-FFF2-40B4-BE49-F238E27FC236}">
                <a16:creationId xmlns:a16="http://schemas.microsoft.com/office/drawing/2014/main" id="{FDE5C117-FCA9-4A2F-B5B6-EDAEF357F874}"/>
              </a:ext>
            </a:extLst>
          </p:cNvPr>
          <p:cNvSpPr/>
          <p:nvPr/>
        </p:nvSpPr>
        <p:spPr>
          <a:xfrm>
            <a:off x="10006374" y="3291129"/>
            <a:ext cx="3358958" cy="246221"/>
          </a:xfrm>
          <a:prstGeom prst="rect">
            <a:avLst/>
          </a:prstGeom>
        </p:spPr>
        <p:txBody>
          <a:bodyPr wrap="square">
            <a:spAutoFit/>
          </a:bodyPr>
          <a:lstStyle/>
          <a:p>
            <a:r>
              <a:rPr lang="en-US" sz="1000" b="1" dirty="0">
                <a:solidFill>
                  <a:srgbClr val="953140"/>
                </a:solidFill>
                <a:latin typeface="Century Gothic" panose="020B0502020202020204" pitchFamily="34" charset="0"/>
                <a:ea typeface="Calibri" panose="020F0502020204030204" pitchFamily="34" charset="0"/>
                <a:cs typeface="Times New Roman" panose="02020603050405020304" pitchFamily="18" charset="0"/>
              </a:rPr>
              <a:t>FX Market</a:t>
            </a:r>
          </a:p>
        </p:txBody>
      </p:sp>
      <p:sp>
        <p:nvSpPr>
          <p:cNvPr id="35" name="Rectangle 34">
            <a:extLst>
              <a:ext uri="{FF2B5EF4-FFF2-40B4-BE49-F238E27FC236}">
                <a16:creationId xmlns:a16="http://schemas.microsoft.com/office/drawing/2014/main" id="{AED62821-D9A9-4718-8739-50362F409A71}"/>
              </a:ext>
            </a:extLst>
          </p:cNvPr>
          <p:cNvSpPr/>
          <p:nvPr/>
        </p:nvSpPr>
        <p:spPr>
          <a:xfrm>
            <a:off x="3458015" y="5584821"/>
            <a:ext cx="3358958" cy="246221"/>
          </a:xfrm>
          <a:prstGeom prst="rect">
            <a:avLst/>
          </a:prstGeom>
        </p:spPr>
        <p:txBody>
          <a:bodyPr wrap="square">
            <a:spAutoFit/>
          </a:bodyPr>
          <a:lstStyle/>
          <a:p>
            <a:r>
              <a:rPr lang="en-US" sz="1000" b="1" dirty="0">
                <a:solidFill>
                  <a:srgbClr val="953140"/>
                </a:solidFill>
                <a:latin typeface="Century Gothic" panose="020B0502020202020204" pitchFamily="34" charset="0"/>
                <a:ea typeface="Calibri" panose="020F0502020204030204" pitchFamily="34" charset="0"/>
                <a:cs typeface="Times New Roman" panose="02020603050405020304" pitchFamily="18" charset="0"/>
              </a:rPr>
              <a:t>Money Market</a:t>
            </a:r>
          </a:p>
        </p:txBody>
      </p:sp>
      <p:sp>
        <p:nvSpPr>
          <p:cNvPr id="36" name="Rectangle 35">
            <a:extLst>
              <a:ext uri="{FF2B5EF4-FFF2-40B4-BE49-F238E27FC236}">
                <a16:creationId xmlns:a16="http://schemas.microsoft.com/office/drawing/2014/main" id="{9F2BD013-45FB-4884-A5A7-C408711B0420}"/>
              </a:ext>
            </a:extLst>
          </p:cNvPr>
          <p:cNvSpPr/>
          <p:nvPr/>
        </p:nvSpPr>
        <p:spPr>
          <a:xfrm>
            <a:off x="6945256" y="2751398"/>
            <a:ext cx="3358958" cy="246221"/>
          </a:xfrm>
          <a:prstGeom prst="rect">
            <a:avLst/>
          </a:prstGeom>
        </p:spPr>
        <p:txBody>
          <a:bodyPr wrap="square">
            <a:spAutoFit/>
          </a:bodyPr>
          <a:lstStyle/>
          <a:p>
            <a:r>
              <a:rPr lang="en-US" sz="1000" b="1" dirty="0">
                <a:solidFill>
                  <a:srgbClr val="953140"/>
                </a:solidFill>
                <a:latin typeface="Century Gothic" panose="020B0502020202020204" pitchFamily="34" charset="0"/>
                <a:ea typeface="Calibri" panose="020F0502020204030204" pitchFamily="34" charset="0"/>
                <a:cs typeface="Times New Roman" panose="02020603050405020304" pitchFamily="18" charset="0"/>
              </a:rPr>
              <a:t>Fixed Income</a:t>
            </a:r>
          </a:p>
        </p:txBody>
      </p:sp>
      <p:graphicFrame>
        <p:nvGraphicFramePr>
          <p:cNvPr id="27" name="Table 26">
            <a:extLst>
              <a:ext uri="{FF2B5EF4-FFF2-40B4-BE49-F238E27FC236}">
                <a16:creationId xmlns:a16="http://schemas.microsoft.com/office/drawing/2014/main" id="{E5CBF81F-AF48-4FA3-838A-2A23BEC68C01}"/>
              </a:ext>
            </a:extLst>
          </p:cNvPr>
          <p:cNvGraphicFramePr>
            <a:graphicFrameLocks noGrp="1"/>
          </p:cNvGraphicFramePr>
          <p:nvPr>
            <p:extLst>
              <p:ext uri="{D42A27DB-BD31-4B8C-83A1-F6EECF244321}">
                <p14:modId xmlns:p14="http://schemas.microsoft.com/office/powerpoint/2010/main" val="4203255603"/>
              </p:ext>
            </p:extLst>
          </p:nvPr>
        </p:nvGraphicFramePr>
        <p:xfrm>
          <a:off x="7023261" y="3049361"/>
          <a:ext cx="2823155" cy="1009777"/>
        </p:xfrm>
        <a:graphic>
          <a:graphicData uri="http://schemas.openxmlformats.org/drawingml/2006/table">
            <a:tbl>
              <a:tblPr firstRow="1" firstCol="1" bandRow="1">
                <a:tableStyleId>{0505E3EF-67EA-436B-97B2-0124C06EBD24}</a:tableStyleId>
              </a:tblPr>
              <a:tblGrid>
                <a:gridCol w="722299">
                  <a:extLst>
                    <a:ext uri="{9D8B030D-6E8A-4147-A177-3AD203B41FA5}">
                      <a16:colId xmlns:a16="http://schemas.microsoft.com/office/drawing/2014/main" val="321237449"/>
                    </a:ext>
                  </a:extLst>
                </a:gridCol>
                <a:gridCol w="757959">
                  <a:extLst>
                    <a:ext uri="{9D8B030D-6E8A-4147-A177-3AD203B41FA5}">
                      <a16:colId xmlns:a16="http://schemas.microsoft.com/office/drawing/2014/main" val="713780303"/>
                    </a:ext>
                  </a:extLst>
                </a:gridCol>
                <a:gridCol w="590950">
                  <a:extLst>
                    <a:ext uri="{9D8B030D-6E8A-4147-A177-3AD203B41FA5}">
                      <a16:colId xmlns:a16="http://schemas.microsoft.com/office/drawing/2014/main" val="1732840524"/>
                    </a:ext>
                  </a:extLst>
                </a:gridCol>
                <a:gridCol w="751947">
                  <a:extLst>
                    <a:ext uri="{9D8B030D-6E8A-4147-A177-3AD203B41FA5}">
                      <a16:colId xmlns:a16="http://schemas.microsoft.com/office/drawing/2014/main" val="777169252"/>
                    </a:ext>
                  </a:extLst>
                </a:gridCol>
              </a:tblGrid>
              <a:tr h="172720">
                <a:tc gridSpan="4">
                  <a:txBody>
                    <a:bodyPr/>
                    <a:lstStyle/>
                    <a:p>
                      <a:pPr algn="ctr">
                        <a:lnSpc>
                          <a:spcPct val="107000"/>
                        </a:lnSpc>
                        <a:spcAft>
                          <a:spcPts val="0"/>
                        </a:spcAft>
                      </a:pPr>
                      <a:r>
                        <a:rPr lang="en-US" sz="900" dirty="0">
                          <a:effectLst/>
                        </a:rPr>
                        <a:t>Treasury Bills*</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61823649"/>
                  </a:ext>
                </a:extLst>
              </a:tr>
              <a:tr h="318897">
                <a:tc>
                  <a:txBody>
                    <a:bodyPr/>
                    <a:lstStyle/>
                    <a:p>
                      <a:pPr marL="0" algn="l" defTabSz="1300496" rtl="0" eaLnBrk="1" latinLnBrk="0" hangingPunct="1">
                        <a:lnSpc>
                          <a:spcPct val="107000"/>
                        </a:lnSpc>
                        <a:spcAft>
                          <a:spcPts val="0"/>
                        </a:spcAft>
                      </a:pPr>
                      <a:r>
                        <a:rPr lang="en-US" sz="900" b="1" kern="1200" dirty="0">
                          <a:solidFill>
                            <a:schemeClr val="dk1"/>
                          </a:solidFill>
                          <a:effectLst/>
                          <a:latin typeface="+mn-lt"/>
                          <a:ea typeface="+mn-ea"/>
                          <a:cs typeface="+mn-cs"/>
                        </a:rPr>
                        <a:t>DTM (Days)</a:t>
                      </a:r>
                    </a:p>
                  </a:txBody>
                  <a:tcPr marL="68580" marR="68580" marT="0" marB="0" anchor="b"/>
                </a:tc>
                <a:tc>
                  <a:txBody>
                    <a:bodyPr/>
                    <a:lstStyle/>
                    <a:p>
                      <a:pPr marL="0" algn="ctr" defTabSz="1300496" rtl="0" eaLnBrk="1" latinLnBrk="0" hangingPunct="1">
                        <a:lnSpc>
                          <a:spcPct val="107000"/>
                        </a:lnSpc>
                        <a:spcAft>
                          <a:spcPts val="0"/>
                        </a:spcAft>
                      </a:pPr>
                      <a:r>
                        <a:rPr lang="en-US" sz="900" b="1" kern="1200" dirty="0">
                          <a:solidFill>
                            <a:schemeClr val="dk1"/>
                          </a:solidFill>
                          <a:effectLst/>
                          <a:latin typeface="+mn-lt"/>
                          <a:ea typeface="+mn-ea"/>
                          <a:cs typeface="+mn-cs"/>
                        </a:rPr>
                        <a:t>Previous Yield (%)</a:t>
                      </a:r>
                    </a:p>
                  </a:txBody>
                  <a:tcPr marL="68580" marR="68580" marT="0" marB="0" anchor="b"/>
                </a:tc>
                <a:tc>
                  <a:txBody>
                    <a:bodyPr/>
                    <a:lstStyle/>
                    <a:p>
                      <a:pPr marL="0" algn="ctr" defTabSz="1300496" rtl="0" eaLnBrk="1" latinLnBrk="0" hangingPunct="1">
                        <a:lnSpc>
                          <a:spcPct val="107000"/>
                        </a:lnSpc>
                        <a:spcAft>
                          <a:spcPts val="0"/>
                        </a:spcAft>
                      </a:pPr>
                      <a:r>
                        <a:rPr lang="en-US" sz="900" b="1" kern="1200" dirty="0">
                          <a:solidFill>
                            <a:schemeClr val="dk1"/>
                          </a:solidFill>
                          <a:effectLst/>
                          <a:latin typeface="+mn-lt"/>
                          <a:ea typeface="+mn-ea"/>
                          <a:cs typeface="+mn-cs"/>
                        </a:rPr>
                        <a:t>Current Yield (%)</a:t>
                      </a:r>
                    </a:p>
                  </a:txBody>
                  <a:tcPr marL="68580" marR="68580" marT="0" marB="0" anchor="b"/>
                </a:tc>
                <a:tc>
                  <a:txBody>
                    <a:bodyPr/>
                    <a:lstStyle/>
                    <a:p>
                      <a:pPr marL="0" algn="ctr" defTabSz="1300496" rtl="0" eaLnBrk="1" latinLnBrk="0" hangingPunct="1">
                        <a:lnSpc>
                          <a:spcPct val="107000"/>
                        </a:lnSpc>
                        <a:spcAft>
                          <a:spcPts val="0"/>
                        </a:spcAft>
                      </a:pPr>
                      <a:r>
                        <a:rPr lang="en-US" sz="900" b="1" kern="1200" dirty="0">
                          <a:solidFill>
                            <a:schemeClr val="dk1"/>
                          </a:solidFill>
                          <a:effectLst/>
                          <a:latin typeface="+mn-lt"/>
                          <a:ea typeface="+mn-ea"/>
                          <a:cs typeface="+mn-cs"/>
                        </a:rPr>
                        <a:t>% Change</a:t>
                      </a:r>
                    </a:p>
                  </a:txBody>
                  <a:tcPr marL="68580" marR="68580" marT="0" marB="0" anchor="b"/>
                </a:tc>
                <a:extLst>
                  <a:ext uri="{0D108BD9-81ED-4DB2-BD59-A6C34878D82A}">
                    <a16:rowId xmlns:a16="http://schemas.microsoft.com/office/drawing/2014/main" val="485804794"/>
                  </a:ext>
                </a:extLst>
              </a:tr>
              <a:tr h="172720">
                <a:tc>
                  <a:txBody>
                    <a:bodyPr/>
                    <a:lstStyle/>
                    <a:p>
                      <a:pPr marL="0" algn="l" defTabSz="1300496" rtl="0" eaLnBrk="1" fontAlgn="ctr" latinLnBrk="0" hangingPunct="1">
                        <a:lnSpc>
                          <a:spcPct val="107000"/>
                        </a:lnSpc>
                        <a:spcAft>
                          <a:spcPts val="0"/>
                        </a:spcAft>
                      </a:pPr>
                      <a:r>
                        <a:rPr lang="en-GB" sz="800" b="0" i="0" u="none" strike="noStrike" kern="1200" dirty="0">
                          <a:solidFill>
                            <a:srgbClr val="000000"/>
                          </a:solidFill>
                          <a:effectLst/>
                          <a:latin typeface="Century Gothic" panose="020B0502020202020204" pitchFamily="34" charset="0"/>
                          <a:ea typeface="+mn-ea"/>
                          <a:cs typeface="+mn-cs"/>
                        </a:rPr>
                        <a:t>3 Months</a:t>
                      </a:r>
                      <a:endParaRPr lang="en-US" sz="800" b="0" i="0" u="none" strike="noStrike" kern="1200" dirty="0">
                        <a:solidFill>
                          <a:srgbClr val="000000"/>
                        </a:solidFill>
                        <a:effectLst/>
                        <a:latin typeface="Century Gothic" panose="020B0502020202020204" pitchFamily="34" charset="0"/>
                        <a:ea typeface="+mn-ea"/>
                        <a:cs typeface="+mn-cs"/>
                      </a:endParaRPr>
                    </a:p>
                  </a:txBody>
                  <a:tcPr marL="68580" marR="68580" marT="0" marB="0" anchor="b"/>
                </a:tc>
                <a:tc>
                  <a:txBody>
                    <a:bodyPr/>
                    <a:lstStyle/>
                    <a:p>
                      <a:pPr algn="r" rtl="0" fontAlgn="ctr"/>
                      <a:r>
                        <a:rPr lang="en-US" sz="800" b="0" i="0" u="none" strike="noStrike">
                          <a:solidFill>
                            <a:srgbClr val="000000"/>
                          </a:solidFill>
                          <a:effectLst/>
                          <a:latin typeface="Century Gothic" panose="020B0502020202020204" pitchFamily="34" charset="0"/>
                        </a:rPr>
                        <a:t>11.97</a:t>
                      </a:r>
                    </a:p>
                  </a:txBody>
                  <a:tcPr marL="9525" marR="9525" marT="9525" marB="0" anchor="ctr"/>
                </a:tc>
                <a:tc>
                  <a:txBody>
                    <a:bodyPr/>
                    <a:lstStyle/>
                    <a:p>
                      <a:pPr algn="r" rtl="0" fontAlgn="ctr"/>
                      <a:r>
                        <a:rPr lang="en-US" sz="800" b="0" i="0" u="none" strike="noStrike">
                          <a:solidFill>
                            <a:srgbClr val="000000"/>
                          </a:solidFill>
                          <a:effectLst/>
                          <a:latin typeface="Century Gothic" panose="020B0502020202020204" pitchFamily="34" charset="0"/>
                        </a:rPr>
                        <a:t>11.68</a:t>
                      </a:r>
                    </a:p>
                  </a:txBody>
                  <a:tcPr marL="9525" marR="9525" marT="9525" marB="0" anchor="ctr"/>
                </a:tc>
                <a:tc>
                  <a:txBody>
                    <a:bodyPr/>
                    <a:lstStyle/>
                    <a:p>
                      <a:pPr algn="r" rtl="0" fontAlgn="ctr"/>
                      <a:r>
                        <a:rPr lang="en-US" sz="800" b="0" i="0" u="none" strike="noStrike">
                          <a:solidFill>
                            <a:srgbClr val="000000"/>
                          </a:solidFill>
                          <a:effectLst/>
                          <a:latin typeface="Century Gothic" panose="020B0502020202020204" pitchFamily="34" charset="0"/>
                        </a:rPr>
                        <a:t>-2.42%</a:t>
                      </a:r>
                    </a:p>
                  </a:txBody>
                  <a:tcPr marL="9525" marR="9525" marT="9525" marB="0" anchor="ctr"/>
                </a:tc>
                <a:extLst>
                  <a:ext uri="{0D108BD9-81ED-4DB2-BD59-A6C34878D82A}">
                    <a16:rowId xmlns:a16="http://schemas.microsoft.com/office/drawing/2014/main" val="2325109760"/>
                  </a:ext>
                </a:extLst>
              </a:tr>
              <a:tr h="172720">
                <a:tc>
                  <a:txBody>
                    <a:bodyPr/>
                    <a:lstStyle/>
                    <a:p>
                      <a:pPr marL="0" algn="l" defTabSz="1300496" rtl="0" eaLnBrk="1" fontAlgn="ctr" latinLnBrk="0" hangingPunct="1">
                        <a:lnSpc>
                          <a:spcPct val="107000"/>
                        </a:lnSpc>
                        <a:spcAft>
                          <a:spcPts val="0"/>
                        </a:spcAft>
                      </a:pPr>
                      <a:r>
                        <a:rPr lang="en-GB" sz="800" b="0" i="0" u="none" strike="noStrike" kern="1200" dirty="0">
                          <a:solidFill>
                            <a:srgbClr val="000000"/>
                          </a:solidFill>
                          <a:effectLst/>
                          <a:latin typeface="Century Gothic" panose="020B0502020202020204" pitchFamily="34" charset="0"/>
                          <a:ea typeface="+mn-ea"/>
                          <a:cs typeface="+mn-cs"/>
                        </a:rPr>
                        <a:t>6 Months</a:t>
                      </a:r>
                      <a:endParaRPr lang="en-US" sz="800" b="0" i="0" u="none" strike="noStrike" kern="1200" dirty="0">
                        <a:solidFill>
                          <a:srgbClr val="000000"/>
                        </a:solidFill>
                        <a:effectLst/>
                        <a:latin typeface="Century Gothic" panose="020B0502020202020204" pitchFamily="34" charset="0"/>
                        <a:ea typeface="+mn-ea"/>
                        <a:cs typeface="+mn-cs"/>
                      </a:endParaRPr>
                    </a:p>
                  </a:txBody>
                  <a:tcPr marL="68580" marR="68580" marT="0" marB="0" anchor="b"/>
                </a:tc>
                <a:tc>
                  <a:txBody>
                    <a:bodyPr/>
                    <a:lstStyle/>
                    <a:p>
                      <a:pPr algn="r" rtl="0" fontAlgn="ctr"/>
                      <a:r>
                        <a:rPr lang="en-US" sz="800" b="0" i="0" u="none" strike="noStrike">
                          <a:solidFill>
                            <a:srgbClr val="000000"/>
                          </a:solidFill>
                          <a:effectLst/>
                          <a:latin typeface="Century Gothic" panose="020B0502020202020204" pitchFamily="34" charset="0"/>
                        </a:rPr>
                        <a:t>13.31</a:t>
                      </a:r>
                    </a:p>
                  </a:txBody>
                  <a:tcPr marL="9525" marR="9525" marT="9525" marB="0" anchor="ctr"/>
                </a:tc>
                <a:tc>
                  <a:txBody>
                    <a:bodyPr/>
                    <a:lstStyle/>
                    <a:p>
                      <a:pPr algn="r" rtl="0" fontAlgn="ctr"/>
                      <a:r>
                        <a:rPr lang="en-US" sz="800" b="0" i="0" u="none" strike="noStrike">
                          <a:solidFill>
                            <a:srgbClr val="000000"/>
                          </a:solidFill>
                          <a:effectLst/>
                          <a:latin typeface="Century Gothic" panose="020B0502020202020204" pitchFamily="34" charset="0"/>
                        </a:rPr>
                        <a:t>13.47</a:t>
                      </a:r>
                    </a:p>
                  </a:txBody>
                  <a:tcPr marL="9525" marR="9525" marT="9525" marB="0" anchor="ctr"/>
                </a:tc>
                <a:tc>
                  <a:txBody>
                    <a:bodyPr/>
                    <a:lstStyle/>
                    <a:p>
                      <a:pPr algn="r" rtl="0" fontAlgn="ctr"/>
                      <a:r>
                        <a:rPr lang="en-US" sz="800" b="0" i="0" u="none" strike="noStrike">
                          <a:solidFill>
                            <a:srgbClr val="000000"/>
                          </a:solidFill>
                          <a:effectLst/>
                          <a:latin typeface="Century Gothic" panose="020B0502020202020204" pitchFamily="34" charset="0"/>
                        </a:rPr>
                        <a:t>1.20%</a:t>
                      </a:r>
                    </a:p>
                  </a:txBody>
                  <a:tcPr marL="9525" marR="9525" marT="9525" marB="0" anchor="ctr"/>
                </a:tc>
                <a:extLst>
                  <a:ext uri="{0D108BD9-81ED-4DB2-BD59-A6C34878D82A}">
                    <a16:rowId xmlns:a16="http://schemas.microsoft.com/office/drawing/2014/main" val="3940940760"/>
                  </a:ext>
                </a:extLst>
              </a:tr>
              <a:tr h="172720">
                <a:tc>
                  <a:txBody>
                    <a:bodyPr/>
                    <a:lstStyle/>
                    <a:p>
                      <a:pPr marL="0" algn="l" defTabSz="1300496" rtl="0" eaLnBrk="1" fontAlgn="ctr" latinLnBrk="0" hangingPunct="1">
                        <a:lnSpc>
                          <a:spcPct val="107000"/>
                        </a:lnSpc>
                        <a:spcAft>
                          <a:spcPts val="0"/>
                        </a:spcAft>
                      </a:pPr>
                      <a:r>
                        <a:rPr lang="en-GB" sz="800" b="0" i="0" u="none" strike="noStrike" kern="1200" dirty="0">
                          <a:solidFill>
                            <a:srgbClr val="000000"/>
                          </a:solidFill>
                          <a:effectLst/>
                          <a:latin typeface="Century Gothic" panose="020B0502020202020204" pitchFamily="34" charset="0"/>
                          <a:ea typeface="+mn-ea"/>
                          <a:cs typeface="+mn-cs"/>
                        </a:rPr>
                        <a:t>12 Months</a:t>
                      </a:r>
                      <a:endParaRPr lang="en-US" sz="800" b="0" i="0" u="none" strike="noStrike" kern="1200" dirty="0">
                        <a:solidFill>
                          <a:srgbClr val="000000"/>
                        </a:solidFill>
                        <a:effectLst/>
                        <a:latin typeface="Century Gothic" panose="020B0502020202020204" pitchFamily="34" charset="0"/>
                        <a:ea typeface="+mn-ea"/>
                        <a:cs typeface="+mn-cs"/>
                      </a:endParaRPr>
                    </a:p>
                  </a:txBody>
                  <a:tcPr marL="68580" marR="68580" marT="0" marB="0" anchor="b"/>
                </a:tc>
                <a:tc>
                  <a:txBody>
                    <a:bodyPr/>
                    <a:lstStyle/>
                    <a:p>
                      <a:pPr algn="r" rtl="0" fontAlgn="ctr"/>
                      <a:r>
                        <a:rPr lang="en-US" sz="800" b="0" i="0" u="none" strike="noStrike">
                          <a:solidFill>
                            <a:srgbClr val="000000"/>
                          </a:solidFill>
                          <a:effectLst/>
                          <a:latin typeface="Century Gothic" panose="020B0502020202020204" pitchFamily="34" charset="0"/>
                        </a:rPr>
                        <a:t>14.35</a:t>
                      </a:r>
                    </a:p>
                  </a:txBody>
                  <a:tcPr marL="9525" marR="9525" marT="9525" marB="0" anchor="ctr"/>
                </a:tc>
                <a:tc>
                  <a:txBody>
                    <a:bodyPr/>
                    <a:lstStyle/>
                    <a:p>
                      <a:pPr algn="r" rtl="0" fontAlgn="ctr"/>
                      <a:r>
                        <a:rPr lang="en-US" sz="800" b="0" i="0" u="none" strike="noStrike">
                          <a:solidFill>
                            <a:srgbClr val="000000"/>
                          </a:solidFill>
                          <a:effectLst/>
                          <a:latin typeface="Century Gothic" panose="020B0502020202020204" pitchFamily="34" charset="0"/>
                        </a:rPr>
                        <a:t>14.43</a:t>
                      </a:r>
                    </a:p>
                  </a:txBody>
                  <a:tcPr marL="9525" marR="9525" marT="9525" marB="0" anchor="ctr"/>
                </a:tc>
                <a:tc>
                  <a:txBody>
                    <a:bodyPr/>
                    <a:lstStyle/>
                    <a:p>
                      <a:pPr algn="r" rtl="0" fontAlgn="ctr"/>
                      <a:r>
                        <a:rPr lang="en-US" sz="800" b="0" i="0" u="none" strike="noStrike" dirty="0">
                          <a:solidFill>
                            <a:srgbClr val="000000"/>
                          </a:solidFill>
                          <a:effectLst/>
                          <a:latin typeface="Century Gothic" panose="020B0502020202020204" pitchFamily="34" charset="0"/>
                        </a:rPr>
                        <a:t>0.56%</a:t>
                      </a:r>
                    </a:p>
                  </a:txBody>
                  <a:tcPr marL="9525" marR="9525" marT="9525" marB="0" anchor="ctr"/>
                </a:tc>
                <a:extLst>
                  <a:ext uri="{0D108BD9-81ED-4DB2-BD59-A6C34878D82A}">
                    <a16:rowId xmlns:a16="http://schemas.microsoft.com/office/drawing/2014/main" val="3132810084"/>
                  </a:ext>
                </a:extLst>
              </a:tr>
            </a:tbl>
          </a:graphicData>
        </a:graphic>
      </p:graphicFrame>
      <p:graphicFrame>
        <p:nvGraphicFramePr>
          <p:cNvPr id="38" name="Table 37">
            <a:extLst>
              <a:ext uri="{FF2B5EF4-FFF2-40B4-BE49-F238E27FC236}">
                <a16:creationId xmlns:a16="http://schemas.microsoft.com/office/drawing/2014/main" id="{CE230451-DBA7-488C-8526-E8F23AF8D7E4}"/>
              </a:ext>
            </a:extLst>
          </p:cNvPr>
          <p:cNvGraphicFramePr>
            <a:graphicFrameLocks noGrp="1"/>
          </p:cNvGraphicFramePr>
          <p:nvPr>
            <p:extLst>
              <p:ext uri="{D42A27DB-BD31-4B8C-83A1-F6EECF244321}">
                <p14:modId xmlns:p14="http://schemas.microsoft.com/office/powerpoint/2010/main" val="2415679276"/>
              </p:ext>
            </p:extLst>
          </p:nvPr>
        </p:nvGraphicFramePr>
        <p:xfrm>
          <a:off x="7023262" y="4156945"/>
          <a:ext cx="2823155" cy="1355217"/>
        </p:xfrm>
        <a:graphic>
          <a:graphicData uri="http://schemas.openxmlformats.org/drawingml/2006/table">
            <a:tbl>
              <a:tblPr firstRow="1" firstCol="1" bandRow="1">
                <a:tableStyleId>{0505E3EF-67EA-436B-97B2-0124C06EBD24}</a:tableStyleId>
              </a:tblPr>
              <a:tblGrid>
                <a:gridCol w="722299">
                  <a:extLst>
                    <a:ext uri="{9D8B030D-6E8A-4147-A177-3AD203B41FA5}">
                      <a16:colId xmlns:a16="http://schemas.microsoft.com/office/drawing/2014/main" val="321237449"/>
                    </a:ext>
                  </a:extLst>
                </a:gridCol>
                <a:gridCol w="757959">
                  <a:extLst>
                    <a:ext uri="{9D8B030D-6E8A-4147-A177-3AD203B41FA5}">
                      <a16:colId xmlns:a16="http://schemas.microsoft.com/office/drawing/2014/main" val="713780303"/>
                    </a:ext>
                  </a:extLst>
                </a:gridCol>
                <a:gridCol w="590950">
                  <a:extLst>
                    <a:ext uri="{9D8B030D-6E8A-4147-A177-3AD203B41FA5}">
                      <a16:colId xmlns:a16="http://schemas.microsoft.com/office/drawing/2014/main" val="1732840524"/>
                    </a:ext>
                  </a:extLst>
                </a:gridCol>
                <a:gridCol w="751947">
                  <a:extLst>
                    <a:ext uri="{9D8B030D-6E8A-4147-A177-3AD203B41FA5}">
                      <a16:colId xmlns:a16="http://schemas.microsoft.com/office/drawing/2014/main" val="777169252"/>
                    </a:ext>
                  </a:extLst>
                </a:gridCol>
              </a:tblGrid>
              <a:tr h="172720">
                <a:tc gridSpan="4">
                  <a:txBody>
                    <a:bodyPr/>
                    <a:lstStyle/>
                    <a:p>
                      <a:pPr algn="ctr">
                        <a:lnSpc>
                          <a:spcPct val="107000"/>
                        </a:lnSpc>
                        <a:spcAft>
                          <a:spcPts val="0"/>
                        </a:spcAft>
                      </a:pPr>
                      <a:r>
                        <a:rPr lang="en-GB" sz="900" dirty="0">
                          <a:effectLst/>
                        </a:rPr>
                        <a:t>FGN Bonds*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61823649"/>
                  </a:ext>
                </a:extLst>
              </a:tr>
              <a:tr h="318897">
                <a:tc>
                  <a:txBody>
                    <a:bodyPr/>
                    <a:lstStyle/>
                    <a:p>
                      <a:pPr algn="ctr">
                        <a:lnSpc>
                          <a:spcPct val="107000"/>
                        </a:lnSpc>
                        <a:spcAft>
                          <a:spcPts val="0"/>
                        </a:spcAft>
                      </a:pPr>
                      <a:r>
                        <a:rPr lang="en-US" sz="900" dirty="0">
                          <a:effectLst/>
                        </a:rPr>
                        <a:t>TTM (Years)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algn="ctr" defTabSz="1300496" rtl="0" eaLnBrk="1" latinLnBrk="0" hangingPunct="1">
                        <a:lnSpc>
                          <a:spcPct val="107000"/>
                        </a:lnSpc>
                        <a:spcAft>
                          <a:spcPts val="0"/>
                        </a:spcAft>
                      </a:pPr>
                      <a:r>
                        <a:rPr lang="en-US" sz="900" b="1" kern="1200" dirty="0">
                          <a:solidFill>
                            <a:schemeClr val="dk1"/>
                          </a:solidFill>
                          <a:effectLst/>
                          <a:latin typeface="+mn-lt"/>
                          <a:ea typeface="+mn-ea"/>
                          <a:cs typeface="+mn-cs"/>
                        </a:rPr>
                        <a:t>Previous Yield (%)</a:t>
                      </a:r>
                    </a:p>
                  </a:txBody>
                  <a:tcPr marL="68580" marR="68580" marT="0" marB="0" anchor="b"/>
                </a:tc>
                <a:tc>
                  <a:txBody>
                    <a:bodyPr/>
                    <a:lstStyle/>
                    <a:p>
                      <a:pPr marL="0" algn="ctr" defTabSz="1300496" rtl="0" eaLnBrk="1" latinLnBrk="0" hangingPunct="1">
                        <a:lnSpc>
                          <a:spcPct val="107000"/>
                        </a:lnSpc>
                        <a:spcAft>
                          <a:spcPts val="0"/>
                        </a:spcAft>
                      </a:pPr>
                      <a:r>
                        <a:rPr lang="en-US" sz="900" b="1" kern="1200" dirty="0">
                          <a:solidFill>
                            <a:schemeClr val="dk1"/>
                          </a:solidFill>
                          <a:effectLst/>
                          <a:latin typeface="+mn-lt"/>
                          <a:ea typeface="+mn-ea"/>
                          <a:cs typeface="+mn-cs"/>
                        </a:rPr>
                        <a:t>Current Yield (%)</a:t>
                      </a:r>
                    </a:p>
                  </a:txBody>
                  <a:tcPr marL="68580" marR="68580" marT="0" marB="0" anchor="b"/>
                </a:tc>
                <a:tc>
                  <a:txBody>
                    <a:bodyPr/>
                    <a:lstStyle/>
                    <a:p>
                      <a:pPr marL="0" algn="ctr" defTabSz="1300496" rtl="0" eaLnBrk="1" latinLnBrk="0" hangingPunct="1">
                        <a:lnSpc>
                          <a:spcPct val="107000"/>
                        </a:lnSpc>
                        <a:spcAft>
                          <a:spcPts val="0"/>
                        </a:spcAft>
                      </a:pPr>
                      <a:r>
                        <a:rPr lang="en-US" sz="900" b="1" kern="1200" dirty="0">
                          <a:solidFill>
                            <a:schemeClr val="dk1"/>
                          </a:solidFill>
                          <a:effectLst/>
                          <a:latin typeface="+mn-lt"/>
                          <a:ea typeface="+mn-ea"/>
                          <a:cs typeface="+mn-cs"/>
                        </a:rPr>
                        <a:t>% Change</a:t>
                      </a:r>
                    </a:p>
                  </a:txBody>
                  <a:tcPr marL="68580" marR="68580" marT="0" marB="0" anchor="b"/>
                </a:tc>
                <a:extLst>
                  <a:ext uri="{0D108BD9-81ED-4DB2-BD59-A6C34878D82A}">
                    <a16:rowId xmlns:a16="http://schemas.microsoft.com/office/drawing/2014/main" val="485804794"/>
                  </a:ext>
                </a:extLst>
              </a:tr>
              <a:tr h="172720">
                <a:tc>
                  <a:txBody>
                    <a:bodyPr/>
                    <a:lstStyle/>
                    <a:p>
                      <a:pPr marL="0" algn="l" defTabSz="1300496" rtl="0" eaLnBrk="1" fontAlgn="ctr" latinLnBrk="0" hangingPunct="1">
                        <a:lnSpc>
                          <a:spcPct val="107000"/>
                        </a:lnSpc>
                        <a:spcAft>
                          <a:spcPts val="0"/>
                        </a:spcAft>
                      </a:pPr>
                      <a:r>
                        <a:rPr lang="en-GB" sz="800" b="0" i="0" u="none" strike="noStrike" kern="1200" dirty="0">
                          <a:solidFill>
                            <a:srgbClr val="000000"/>
                          </a:solidFill>
                          <a:effectLst/>
                          <a:latin typeface="Century Gothic" panose="020B0502020202020204" pitchFamily="34" charset="0"/>
                          <a:ea typeface="+mn-ea"/>
                          <a:cs typeface="+mn-cs"/>
                        </a:rPr>
                        <a:t>3 Years</a:t>
                      </a:r>
                      <a:endParaRPr lang="en-US" sz="800" b="0" i="0" u="none" strike="noStrike" kern="1200" dirty="0">
                        <a:solidFill>
                          <a:srgbClr val="000000"/>
                        </a:solidFill>
                        <a:effectLst/>
                        <a:latin typeface="Century Gothic" panose="020B0502020202020204" pitchFamily="34" charset="0"/>
                        <a:ea typeface="+mn-ea"/>
                        <a:cs typeface="+mn-cs"/>
                      </a:endParaRPr>
                    </a:p>
                  </a:txBody>
                  <a:tcPr marL="68580" marR="68580" marT="0" marB="0" anchor="b"/>
                </a:tc>
                <a:tc>
                  <a:txBody>
                    <a:bodyPr/>
                    <a:lstStyle/>
                    <a:p>
                      <a:pPr algn="r" rtl="0" fontAlgn="ctr"/>
                      <a:r>
                        <a:rPr lang="en-US" sz="800" b="0" i="0" u="none" strike="noStrike">
                          <a:solidFill>
                            <a:srgbClr val="000000"/>
                          </a:solidFill>
                          <a:effectLst/>
                          <a:latin typeface="Century Gothic" panose="020B0502020202020204" pitchFamily="34" charset="0"/>
                        </a:rPr>
                        <a:t>14.80</a:t>
                      </a:r>
                    </a:p>
                  </a:txBody>
                  <a:tcPr marL="9525" marR="9525" marT="9525" marB="0" anchor="ctr"/>
                </a:tc>
                <a:tc>
                  <a:txBody>
                    <a:bodyPr/>
                    <a:lstStyle/>
                    <a:p>
                      <a:pPr algn="r" rtl="0" fontAlgn="ctr"/>
                      <a:r>
                        <a:rPr lang="en-US" sz="800" b="0" i="0" u="none" strike="noStrike">
                          <a:solidFill>
                            <a:srgbClr val="000000"/>
                          </a:solidFill>
                          <a:effectLst/>
                          <a:latin typeface="Century Gothic" panose="020B0502020202020204" pitchFamily="34" charset="0"/>
                        </a:rPr>
                        <a:t>14.53</a:t>
                      </a:r>
                    </a:p>
                  </a:txBody>
                  <a:tcPr marL="9525" marR="9525" marT="9525" marB="0" anchor="ctr"/>
                </a:tc>
                <a:tc>
                  <a:txBody>
                    <a:bodyPr/>
                    <a:lstStyle/>
                    <a:p>
                      <a:pPr algn="r" rtl="0" fontAlgn="ctr"/>
                      <a:r>
                        <a:rPr lang="en-US" sz="800" b="0" i="0" u="none" strike="noStrike">
                          <a:solidFill>
                            <a:srgbClr val="000000"/>
                          </a:solidFill>
                          <a:effectLst/>
                          <a:latin typeface="Century Gothic" panose="020B0502020202020204" pitchFamily="34" charset="0"/>
                        </a:rPr>
                        <a:t>-1.82%</a:t>
                      </a:r>
                    </a:p>
                  </a:txBody>
                  <a:tcPr marL="9525" marR="9525" marT="9525" marB="0" anchor="ctr"/>
                </a:tc>
                <a:extLst>
                  <a:ext uri="{0D108BD9-81ED-4DB2-BD59-A6C34878D82A}">
                    <a16:rowId xmlns:a16="http://schemas.microsoft.com/office/drawing/2014/main" val="2325109760"/>
                  </a:ext>
                </a:extLst>
              </a:tr>
              <a:tr h="172720">
                <a:tc>
                  <a:txBody>
                    <a:bodyPr/>
                    <a:lstStyle/>
                    <a:p>
                      <a:pPr marL="0" algn="l" defTabSz="1300496" rtl="0" eaLnBrk="1" fontAlgn="ctr" latinLnBrk="0" hangingPunct="1">
                        <a:lnSpc>
                          <a:spcPct val="107000"/>
                        </a:lnSpc>
                        <a:spcAft>
                          <a:spcPts val="0"/>
                        </a:spcAft>
                      </a:pPr>
                      <a:r>
                        <a:rPr lang="en-GB" sz="800" b="0" i="0" u="none" strike="noStrike" kern="1200" dirty="0">
                          <a:solidFill>
                            <a:srgbClr val="000000"/>
                          </a:solidFill>
                          <a:effectLst/>
                          <a:latin typeface="Century Gothic" panose="020B0502020202020204" pitchFamily="34" charset="0"/>
                          <a:ea typeface="+mn-ea"/>
                          <a:cs typeface="+mn-cs"/>
                        </a:rPr>
                        <a:t>5 Years</a:t>
                      </a:r>
                      <a:endParaRPr lang="en-US" sz="800" b="0" i="0" u="none" strike="noStrike" kern="1200" dirty="0">
                        <a:solidFill>
                          <a:srgbClr val="000000"/>
                        </a:solidFill>
                        <a:effectLst/>
                        <a:latin typeface="Century Gothic" panose="020B0502020202020204" pitchFamily="34" charset="0"/>
                        <a:ea typeface="+mn-ea"/>
                        <a:cs typeface="+mn-cs"/>
                      </a:endParaRPr>
                    </a:p>
                  </a:txBody>
                  <a:tcPr marL="68580" marR="68580" marT="0" marB="0" anchor="b"/>
                </a:tc>
                <a:tc>
                  <a:txBody>
                    <a:bodyPr/>
                    <a:lstStyle/>
                    <a:p>
                      <a:pPr algn="r" rtl="0" fontAlgn="ctr"/>
                      <a:r>
                        <a:rPr lang="en-US" sz="800" b="0" i="0" u="none" strike="noStrike">
                          <a:solidFill>
                            <a:srgbClr val="000000"/>
                          </a:solidFill>
                          <a:effectLst/>
                          <a:latin typeface="Century Gothic" panose="020B0502020202020204" pitchFamily="34" charset="0"/>
                        </a:rPr>
                        <a:t>14.45</a:t>
                      </a:r>
                    </a:p>
                  </a:txBody>
                  <a:tcPr marL="9525" marR="9525" marT="9525" marB="0" anchor="ctr"/>
                </a:tc>
                <a:tc>
                  <a:txBody>
                    <a:bodyPr/>
                    <a:lstStyle/>
                    <a:p>
                      <a:pPr algn="r" rtl="0" fontAlgn="ctr"/>
                      <a:r>
                        <a:rPr lang="en-US" sz="800" b="0" i="0" u="none" strike="noStrike">
                          <a:solidFill>
                            <a:srgbClr val="000000"/>
                          </a:solidFill>
                          <a:effectLst/>
                          <a:latin typeface="Century Gothic" panose="020B0502020202020204" pitchFamily="34" charset="0"/>
                        </a:rPr>
                        <a:t>14.47</a:t>
                      </a:r>
                    </a:p>
                  </a:txBody>
                  <a:tcPr marL="9525" marR="9525" marT="9525" marB="0" anchor="ctr"/>
                </a:tc>
                <a:tc>
                  <a:txBody>
                    <a:bodyPr/>
                    <a:lstStyle/>
                    <a:p>
                      <a:pPr algn="r" rtl="0" fontAlgn="ctr"/>
                      <a:r>
                        <a:rPr lang="en-US" sz="800" b="0" i="0" u="none" strike="noStrike">
                          <a:solidFill>
                            <a:srgbClr val="000000"/>
                          </a:solidFill>
                          <a:effectLst/>
                          <a:latin typeface="Century Gothic" panose="020B0502020202020204" pitchFamily="34" charset="0"/>
                        </a:rPr>
                        <a:t>0.14%</a:t>
                      </a:r>
                    </a:p>
                  </a:txBody>
                  <a:tcPr marL="9525" marR="9525" marT="9525" marB="0" anchor="ctr"/>
                </a:tc>
                <a:extLst>
                  <a:ext uri="{0D108BD9-81ED-4DB2-BD59-A6C34878D82A}">
                    <a16:rowId xmlns:a16="http://schemas.microsoft.com/office/drawing/2014/main" val="3940940760"/>
                  </a:ext>
                </a:extLst>
              </a:tr>
              <a:tr h="172720">
                <a:tc>
                  <a:txBody>
                    <a:bodyPr/>
                    <a:lstStyle/>
                    <a:p>
                      <a:pPr marL="0" algn="l" defTabSz="1300496" rtl="0" eaLnBrk="1" fontAlgn="ctr" latinLnBrk="0" hangingPunct="1">
                        <a:lnSpc>
                          <a:spcPct val="107000"/>
                        </a:lnSpc>
                        <a:spcAft>
                          <a:spcPts val="0"/>
                        </a:spcAft>
                      </a:pPr>
                      <a:r>
                        <a:rPr lang="en-GB" sz="800" b="0" i="0" u="none" strike="noStrike" kern="1200" dirty="0">
                          <a:solidFill>
                            <a:srgbClr val="000000"/>
                          </a:solidFill>
                          <a:effectLst/>
                          <a:latin typeface="Century Gothic" panose="020B0502020202020204" pitchFamily="34" charset="0"/>
                          <a:ea typeface="+mn-ea"/>
                          <a:cs typeface="+mn-cs"/>
                        </a:rPr>
                        <a:t>7 Years</a:t>
                      </a:r>
                      <a:endParaRPr lang="en-US" sz="800" b="0" i="0" u="none" strike="noStrike" kern="1200" dirty="0">
                        <a:solidFill>
                          <a:srgbClr val="000000"/>
                        </a:solidFill>
                        <a:effectLst/>
                        <a:latin typeface="Century Gothic" panose="020B0502020202020204" pitchFamily="34" charset="0"/>
                        <a:ea typeface="+mn-ea"/>
                        <a:cs typeface="+mn-cs"/>
                      </a:endParaRPr>
                    </a:p>
                  </a:txBody>
                  <a:tcPr marL="68580" marR="68580" marT="0" marB="0" anchor="b"/>
                </a:tc>
                <a:tc>
                  <a:txBody>
                    <a:bodyPr/>
                    <a:lstStyle/>
                    <a:p>
                      <a:pPr algn="r" rtl="0" fontAlgn="ctr"/>
                      <a:r>
                        <a:rPr lang="en-US" sz="800" b="0" i="0" u="none" strike="noStrike">
                          <a:solidFill>
                            <a:srgbClr val="000000"/>
                          </a:solidFill>
                          <a:effectLst/>
                          <a:latin typeface="Century Gothic" panose="020B0502020202020204" pitchFamily="34" charset="0"/>
                        </a:rPr>
                        <a:t>14.56</a:t>
                      </a:r>
                    </a:p>
                  </a:txBody>
                  <a:tcPr marL="9525" marR="9525" marT="9525" marB="0" anchor="ctr"/>
                </a:tc>
                <a:tc>
                  <a:txBody>
                    <a:bodyPr/>
                    <a:lstStyle/>
                    <a:p>
                      <a:pPr algn="r" rtl="0" fontAlgn="ctr"/>
                      <a:r>
                        <a:rPr lang="en-US" sz="800" b="0" i="0" u="none" strike="noStrike">
                          <a:solidFill>
                            <a:srgbClr val="000000"/>
                          </a:solidFill>
                          <a:effectLst/>
                          <a:latin typeface="Century Gothic" panose="020B0502020202020204" pitchFamily="34" charset="0"/>
                        </a:rPr>
                        <a:t>14.60</a:t>
                      </a:r>
                    </a:p>
                  </a:txBody>
                  <a:tcPr marL="9525" marR="9525" marT="9525" marB="0" anchor="ctr"/>
                </a:tc>
                <a:tc>
                  <a:txBody>
                    <a:bodyPr/>
                    <a:lstStyle/>
                    <a:p>
                      <a:pPr algn="r" rtl="0" fontAlgn="ctr"/>
                      <a:r>
                        <a:rPr lang="en-US" sz="800" b="0" i="0" u="none" strike="noStrike">
                          <a:solidFill>
                            <a:srgbClr val="000000"/>
                          </a:solidFill>
                          <a:effectLst/>
                          <a:latin typeface="Century Gothic" panose="020B0502020202020204" pitchFamily="34" charset="0"/>
                        </a:rPr>
                        <a:t>0.27%</a:t>
                      </a:r>
                    </a:p>
                  </a:txBody>
                  <a:tcPr marL="9525" marR="9525" marT="9525" marB="0" anchor="ctr"/>
                </a:tc>
                <a:extLst>
                  <a:ext uri="{0D108BD9-81ED-4DB2-BD59-A6C34878D82A}">
                    <a16:rowId xmlns:a16="http://schemas.microsoft.com/office/drawing/2014/main" val="2729944402"/>
                  </a:ext>
                </a:extLst>
              </a:tr>
              <a:tr h="172720">
                <a:tc>
                  <a:txBody>
                    <a:bodyPr/>
                    <a:lstStyle/>
                    <a:p>
                      <a:pPr marL="0" algn="l" defTabSz="1300496" rtl="0" eaLnBrk="1" fontAlgn="ctr" latinLnBrk="0" hangingPunct="1">
                        <a:lnSpc>
                          <a:spcPct val="107000"/>
                        </a:lnSpc>
                        <a:spcAft>
                          <a:spcPts val="0"/>
                        </a:spcAft>
                      </a:pPr>
                      <a:r>
                        <a:rPr lang="en-GB" sz="800" b="0" i="0" u="none" strike="noStrike" kern="1200" dirty="0">
                          <a:solidFill>
                            <a:srgbClr val="000000"/>
                          </a:solidFill>
                          <a:effectLst/>
                          <a:latin typeface="Century Gothic" panose="020B0502020202020204" pitchFamily="34" charset="0"/>
                          <a:ea typeface="+mn-ea"/>
                          <a:cs typeface="+mn-cs"/>
                        </a:rPr>
                        <a:t>10 Years</a:t>
                      </a:r>
                      <a:endParaRPr lang="en-US" sz="800" b="0" i="0" u="none" strike="noStrike" kern="1200" dirty="0">
                        <a:solidFill>
                          <a:srgbClr val="000000"/>
                        </a:solidFill>
                        <a:effectLst/>
                        <a:latin typeface="Century Gothic" panose="020B0502020202020204" pitchFamily="34" charset="0"/>
                        <a:ea typeface="+mn-ea"/>
                        <a:cs typeface="+mn-cs"/>
                      </a:endParaRPr>
                    </a:p>
                  </a:txBody>
                  <a:tcPr marL="68580" marR="68580" marT="0" marB="0" anchor="b"/>
                </a:tc>
                <a:tc>
                  <a:txBody>
                    <a:bodyPr/>
                    <a:lstStyle/>
                    <a:p>
                      <a:pPr algn="r" rtl="0" fontAlgn="ctr"/>
                      <a:r>
                        <a:rPr lang="en-US" sz="800" b="0" i="0" u="none" strike="noStrike">
                          <a:solidFill>
                            <a:srgbClr val="000000"/>
                          </a:solidFill>
                          <a:effectLst/>
                          <a:latin typeface="Century Gothic" panose="020B0502020202020204" pitchFamily="34" charset="0"/>
                        </a:rPr>
                        <a:t>14.51</a:t>
                      </a:r>
                    </a:p>
                  </a:txBody>
                  <a:tcPr marL="9525" marR="9525" marT="9525" marB="0" anchor="ctr"/>
                </a:tc>
                <a:tc>
                  <a:txBody>
                    <a:bodyPr/>
                    <a:lstStyle/>
                    <a:p>
                      <a:pPr algn="r" rtl="0" fontAlgn="ctr"/>
                      <a:r>
                        <a:rPr lang="en-US" sz="800" b="0" i="0" u="none" strike="noStrike">
                          <a:solidFill>
                            <a:srgbClr val="000000"/>
                          </a:solidFill>
                          <a:effectLst/>
                          <a:latin typeface="Century Gothic" panose="020B0502020202020204" pitchFamily="34" charset="0"/>
                        </a:rPr>
                        <a:t>14.58</a:t>
                      </a:r>
                    </a:p>
                  </a:txBody>
                  <a:tcPr marL="9525" marR="9525" marT="9525" marB="0" anchor="ctr"/>
                </a:tc>
                <a:tc>
                  <a:txBody>
                    <a:bodyPr/>
                    <a:lstStyle/>
                    <a:p>
                      <a:pPr algn="r" rtl="0" fontAlgn="ctr"/>
                      <a:r>
                        <a:rPr lang="en-US" sz="800" b="0" i="0" u="none" strike="noStrike">
                          <a:solidFill>
                            <a:srgbClr val="000000"/>
                          </a:solidFill>
                          <a:effectLst/>
                          <a:latin typeface="Century Gothic" panose="020B0502020202020204" pitchFamily="34" charset="0"/>
                        </a:rPr>
                        <a:t>0.48%</a:t>
                      </a:r>
                    </a:p>
                  </a:txBody>
                  <a:tcPr marL="9525" marR="9525" marT="9525" marB="0" anchor="ctr"/>
                </a:tc>
                <a:extLst>
                  <a:ext uri="{0D108BD9-81ED-4DB2-BD59-A6C34878D82A}">
                    <a16:rowId xmlns:a16="http://schemas.microsoft.com/office/drawing/2014/main" val="3132810084"/>
                  </a:ext>
                </a:extLst>
              </a:tr>
              <a:tr h="172720">
                <a:tc>
                  <a:txBody>
                    <a:bodyPr/>
                    <a:lstStyle/>
                    <a:p>
                      <a:pPr marL="0" algn="l" defTabSz="1300496" rtl="0" eaLnBrk="1" fontAlgn="ctr" latinLnBrk="0" hangingPunct="1">
                        <a:lnSpc>
                          <a:spcPct val="107000"/>
                        </a:lnSpc>
                        <a:spcAft>
                          <a:spcPts val="0"/>
                        </a:spcAft>
                      </a:pPr>
                      <a:r>
                        <a:rPr lang="en-GB" sz="800" b="0" i="0" u="none" strike="noStrike" kern="1200" dirty="0">
                          <a:solidFill>
                            <a:srgbClr val="000000"/>
                          </a:solidFill>
                          <a:effectLst/>
                          <a:latin typeface="Century Gothic" panose="020B0502020202020204" pitchFamily="34" charset="0"/>
                          <a:ea typeface="+mn-ea"/>
                          <a:cs typeface="+mn-cs"/>
                        </a:rPr>
                        <a:t>20 Years</a:t>
                      </a:r>
                      <a:endParaRPr lang="en-US" sz="800" b="0" i="0" u="none" strike="noStrike" kern="1200" dirty="0">
                        <a:solidFill>
                          <a:srgbClr val="000000"/>
                        </a:solidFill>
                        <a:effectLst/>
                        <a:latin typeface="Century Gothic" panose="020B0502020202020204" pitchFamily="34" charset="0"/>
                        <a:ea typeface="+mn-ea"/>
                        <a:cs typeface="+mn-cs"/>
                      </a:endParaRPr>
                    </a:p>
                  </a:txBody>
                  <a:tcPr marL="68580" marR="68580" marT="0" marB="0" anchor="b"/>
                </a:tc>
                <a:tc>
                  <a:txBody>
                    <a:bodyPr/>
                    <a:lstStyle/>
                    <a:p>
                      <a:pPr algn="r" rtl="0" fontAlgn="ctr"/>
                      <a:r>
                        <a:rPr lang="en-US" sz="800" b="0" i="0" u="none" strike="noStrike">
                          <a:solidFill>
                            <a:srgbClr val="000000"/>
                          </a:solidFill>
                          <a:effectLst/>
                          <a:latin typeface="Century Gothic" panose="020B0502020202020204" pitchFamily="34" charset="0"/>
                        </a:rPr>
                        <a:t>14.63</a:t>
                      </a:r>
                    </a:p>
                  </a:txBody>
                  <a:tcPr marL="9525" marR="9525" marT="9525" marB="0" anchor="ctr"/>
                </a:tc>
                <a:tc>
                  <a:txBody>
                    <a:bodyPr/>
                    <a:lstStyle/>
                    <a:p>
                      <a:pPr algn="r" rtl="0" fontAlgn="ctr"/>
                      <a:r>
                        <a:rPr lang="en-US" sz="800" b="0" i="0" u="none" strike="noStrike">
                          <a:solidFill>
                            <a:srgbClr val="000000"/>
                          </a:solidFill>
                          <a:effectLst/>
                          <a:latin typeface="Century Gothic" panose="020B0502020202020204" pitchFamily="34" charset="0"/>
                        </a:rPr>
                        <a:t>14.55</a:t>
                      </a:r>
                    </a:p>
                  </a:txBody>
                  <a:tcPr marL="9525" marR="9525" marT="9525" marB="0" anchor="ctr"/>
                </a:tc>
                <a:tc>
                  <a:txBody>
                    <a:bodyPr/>
                    <a:lstStyle/>
                    <a:p>
                      <a:pPr algn="r" rtl="0" fontAlgn="ctr"/>
                      <a:r>
                        <a:rPr lang="en-US" sz="800" b="0" i="0" u="none" strike="noStrike" dirty="0">
                          <a:solidFill>
                            <a:srgbClr val="000000"/>
                          </a:solidFill>
                          <a:effectLst/>
                          <a:latin typeface="Century Gothic" panose="020B0502020202020204" pitchFamily="34" charset="0"/>
                        </a:rPr>
                        <a:t>-0.55%</a:t>
                      </a:r>
                    </a:p>
                  </a:txBody>
                  <a:tcPr marL="9525" marR="9525" marT="9525" marB="0" anchor="ctr"/>
                </a:tc>
                <a:extLst>
                  <a:ext uri="{0D108BD9-81ED-4DB2-BD59-A6C34878D82A}">
                    <a16:rowId xmlns:a16="http://schemas.microsoft.com/office/drawing/2014/main" val="2477417612"/>
                  </a:ext>
                </a:extLst>
              </a:tr>
            </a:tbl>
          </a:graphicData>
        </a:graphic>
      </p:graphicFrame>
      <p:graphicFrame>
        <p:nvGraphicFramePr>
          <p:cNvPr id="41" name="Table 40">
            <a:extLst>
              <a:ext uri="{FF2B5EF4-FFF2-40B4-BE49-F238E27FC236}">
                <a16:creationId xmlns:a16="http://schemas.microsoft.com/office/drawing/2014/main" id="{738C841B-DC07-43B0-A916-6A81D7F36C71}"/>
              </a:ext>
            </a:extLst>
          </p:cNvPr>
          <p:cNvGraphicFramePr>
            <a:graphicFrameLocks noGrp="1"/>
          </p:cNvGraphicFramePr>
          <p:nvPr>
            <p:extLst>
              <p:ext uri="{D42A27DB-BD31-4B8C-83A1-F6EECF244321}">
                <p14:modId xmlns:p14="http://schemas.microsoft.com/office/powerpoint/2010/main" val="2408597972"/>
              </p:ext>
            </p:extLst>
          </p:nvPr>
        </p:nvGraphicFramePr>
        <p:xfrm>
          <a:off x="7036794" y="5603689"/>
          <a:ext cx="2823155" cy="1028251"/>
        </p:xfrm>
        <a:graphic>
          <a:graphicData uri="http://schemas.openxmlformats.org/drawingml/2006/table">
            <a:tbl>
              <a:tblPr firstRow="1" firstCol="1" bandRow="1">
                <a:tableStyleId>{0505E3EF-67EA-436B-97B2-0124C06EBD24}</a:tableStyleId>
              </a:tblPr>
              <a:tblGrid>
                <a:gridCol w="722299">
                  <a:extLst>
                    <a:ext uri="{9D8B030D-6E8A-4147-A177-3AD203B41FA5}">
                      <a16:colId xmlns:a16="http://schemas.microsoft.com/office/drawing/2014/main" val="321237449"/>
                    </a:ext>
                  </a:extLst>
                </a:gridCol>
                <a:gridCol w="757959">
                  <a:extLst>
                    <a:ext uri="{9D8B030D-6E8A-4147-A177-3AD203B41FA5}">
                      <a16:colId xmlns:a16="http://schemas.microsoft.com/office/drawing/2014/main" val="713780303"/>
                    </a:ext>
                  </a:extLst>
                </a:gridCol>
                <a:gridCol w="590950">
                  <a:extLst>
                    <a:ext uri="{9D8B030D-6E8A-4147-A177-3AD203B41FA5}">
                      <a16:colId xmlns:a16="http://schemas.microsoft.com/office/drawing/2014/main" val="1732840524"/>
                    </a:ext>
                  </a:extLst>
                </a:gridCol>
                <a:gridCol w="751947">
                  <a:extLst>
                    <a:ext uri="{9D8B030D-6E8A-4147-A177-3AD203B41FA5}">
                      <a16:colId xmlns:a16="http://schemas.microsoft.com/office/drawing/2014/main" val="777169252"/>
                    </a:ext>
                  </a:extLst>
                </a:gridCol>
              </a:tblGrid>
              <a:tr h="172720">
                <a:tc gridSpan="4">
                  <a:txBody>
                    <a:bodyPr/>
                    <a:lstStyle/>
                    <a:p>
                      <a:pPr algn="ctr">
                        <a:lnSpc>
                          <a:spcPct val="107000"/>
                        </a:lnSpc>
                        <a:spcAft>
                          <a:spcPts val="0"/>
                        </a:spcAft>
                      </a:pPr>
                      <a:r>
                        <a:rPr lang="en-US" sz="900" dirty="0">
                          <a:effectLst/>
                        </a:rPr>
                        <a:t>Commercial Papers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61823649"/>
                  </a:ext>
                </a:extLst>
              </a:tr>
              <a:tr h="318897">
                <a:tc>
                  <a:txBody>
                    <a:bodyPr/>
                    <a:lstStyle/>
                    <a:p>
                      <a:pPr algn="ctr">
                        <a:lnSpc>
                          <a:spcPct val="107000"/>
                        </a:lnSpc>
                        <a:spcAft>
                          <a:spcPts val="0"/>
                        </a:spcAft>
                      </a:pPr>
                      <a:r>
                        <a:rPr lang="en-US" sz="900" dirty="0">
                          <a:effectLst/>
                        </a:rPr>
                        <a:t>DTM (Days)</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algn="ctr" defTabSz="1300496" rtl="0" eaLnBrk="1" latinLnBrk="0" hangingPunct="1">
                        <a:lnSpc>
                          <a:spcPct val="107000"/>
                        </a:lnSpc>
                        <a:spcAft>
                          <a:spcPts val="0"/>
                        </a:spcAft>
                      </a:pPr>
                      <a:r>
                        <a:rPr lang="en-US" sz="900" b="1" kern="1200" dirty="0">
                          <a:solidFill>
                            <a:schemeClr val="dk1"/>
                          </a:solidFill>
                          <a:effectLst/>
                          <a:latin typeface="+mn-lt"/>
                          <a:ea typeface="+mn-ea"/>
                          <a:cs typeface="+mn-cs"/>
                        </a:rPr>
                        <a:t>Previous Yield (%)</a:t>
                      </a:r>
                    </a:p>
                  </a:txBody>
                  <a:tcPr marL="68580" marR="68580" marT="0" marB="0" anchor="b"/>
                </a:tc>
                <a:tc>
                  <a:txBody>
                    <a:bodyPr/>
                    <a:lstStyle/>
                    <a:p>
                      <a:pPr marL="0" algn="ctr" defTabSz="1300496" rtl="0" eaLnBrk="1" latinLnBrk="0" hangingPunct="1">
                        <a:lnSpc>
                          <a:spcPct val="107000"/>
                        </a:lnSpc>
                        <a:spcAft>
                          <a:spcPts val="0"/>
                        </a:spcAft>
                      </a:pPr>
                      <a:r>
                        <a:rPr lang="en-US" sz="900" b="1" kern="1200" dirty="0">
                          <a:solidFill>
                            <a:schemeClr val="dk1"/>
                          </a:solidFill>
                          <a:effectLst/>
                          <a:latin typeface="+mn-lt"/>
                          <a:ea typeface="+mn-ea"/>
                          <a:cs typeface="+mn-cs"/>
                        </a:rPr>
                        <a:t>Current Yield (%)</a:t>
                      </a:r>
                    </a:p>
                  </a:txBody>
                  <a:tcPr marL="68580" marR="68580" marT="0" marB="0" anchor="b"/>
                </a:tc>
                <a:tc>
                  <a:txBody>
                    <a:bodyPr/>
                    <a:lstStyle/>
                    <a:p>
                      <a:pPr marL="0" algn="ctr" defTabSz="1300496" rtl="0" eaLnBrk="1" latinLnBrk="0" hangingPunct="1">
                        <a:lnSpc>
                          <a:spcPct val="107000"/>
                        </a:lnSpc>
                        <a:spcAft>
                          <a:spcPts val="0"/>
                        </a:spcAft>
                      </a:pPr>
                      <a:r>
                        <a:rPr lang="en-US" sz="900" b="1" kern="1200" dirty="0">
                          <a:solidFill>
                            <a:schemeClr val="dk1"/>
                          </a:solidFill>
                          <a:effectLst/>
                          <a:latin typeface="+mn-lt"/>
                          <a:ea typeface="+mn-ea"/>
                          <a:cs typeface="+mn-cs"/>
                        </a:rPr>
                        <a:t>% Change</a:t>
                      </a:r>
                    </a:p>
                  </a:txBody>
                  <a:tcPr marL="68580" marR="68580" marT="0" marB="0" anchor="b"/>
                </a:tc>
                <a:extLst>
                  <a:ext uri="{0D108BD9-81ED-4DB2-BD59-A6C34878D82A}">
                    <a16:rowId xmlns:a16="http://schemas.microsoft.com/office/drawing/2014/main" val="485804794"/>
                  </a:ext>
                </a:extLst>
              </a:tr>
              <a:tr h="191194">
                <a:tc>
                  <a:txBody>
                    <a:bodyPr/>
                    <a:lstStyle/>
                    <a:p>
                      <a:pPr marL="0" algn="l" defTabSz="1300496" rtl="0" eaLnBrk="1" fontAlgn="ctr" latinLnBrk="0" hangingPunct="1">
                        <a:lnSpc>
                          <a:spcPct val="107000"/>
                        </a:lnSpc>
                        <a:spcAft>
                          <a:spcPts val="0"/>
                        </a:spcAft>
                      </a:pPr>
                      <a:r>
                        <a:rPr lang="en-GB" sz="800" b="0" i="0" u="none" strike="noStrike" kern="1200" dirty="0">
                          <a:solidFill>
                            <a:srgbClr val="000000"/>
                          </a:solidFill>
                          <a:effectLst/>
                          <a:latin typeface="Century Gothic" panose="020B0502020202020204" pitchFamily="34" charset="0"/>
                          <a:ea typeface="+mn-ea"/>
                          <a:cs typeface="+mn-cs"/>
                        </a:rPr>
                        <a:t>3 Months</a:t>
                      </a:r>
                      <a:endParaRPr lang="en-US" sz="800" b="0" i="0" u="none" strike="noStrike" kern="1200" dirty="0">
                        <a:solidFill>
                          <a:srgbClr val="000000"/>
                        </a:solidFill>
                        <a:effectLst/>
                        <a:latin typeface="Century Gothic" panose="020B0502020202020204" pitchFamily="34" charset="0"/>
                        <a:ea typeface="+mn-ea"/>
                        <a:cs typeface="+mn-cs"/>
                      </a:endParaRPr>
                    </a:p>
                  </a:txBody>
                  <a:tcPr marL="68580" marR="68580" marT="0" marB="0" anchor="b"/>
                </a:tc>
                <a:tc>
                  <a:txBody>
                    <a:bodyPr/>
                    <a:lstStyle/>
                    <a:p>
                      <a:pPr algn="r" rtl="0" fontAlgn="ctr"/>
                      <a:r>
                        <a:rPr lang="en-US" sz="800" b="0" i="0" u="none" strike="noStrike" dirty="0">
                          <a:solidFill>
                            <a:srgbClr val="000000"/>
                          </a:solidFill>
                          <a:effectLst/>
                          <a:latin typeface="Century Gothic" panose="020B0502020202020204" pitchFamily="34" charset="0"/>
                        </a:rPr>
                        <a:t>14.83</a:t>
                      </a:r>
                    </a:p>
                  </a:txBody>
                  <a:tcPr marL="9525" marR="9525" marT="9525" marB="0" anchor="ctr"/>
                </a:tc>
                <a:tc>
                  <a:txBody>
                    <a:bodyPr/>
                    <a:lstStyle/>
                    <a:p>
                      <a:pPr algn="r" rtl="0" fontAlgn="ctr"/>
                      <a:r>
                        <a:rPr lang="en-US" sz="800" b="0" i="0" u="none" strike="noStrike" dirty="0">
                          <a:solidFill>
                            <a:srgbClr val="000000"/>
                          </a:solidFill>
                          <a:effectLst/>
                          <a:latin typeface="Century Gothic" panose="020B0502020202020204" pitchFamily="34" charset="0"/>
                        </a:rPr>
                        <a:t>14.83</a:t>
                      </a:r>
                    </a:p>
                  </a:txBody>
                  <a:tcPr marL="9525" marR="9525" marT="9525" marB="0" anchor="ctr"/>
                </a:tc>
                <a:tc>
                  <a:txBody>
                    <a:bodyPr/>
                    <a:lstStyle/>
                    <a:p>
                      <a:pPr algn="r" rtl="0" fontAlgn="ctr"/>
                      <a:r>
                        <a:rPr lang="en-US" sz="800" b="0" i="0" u="none" strike="noStrike">
                          <a:solidFill>
                            <a:srgbClr val="000000"/>
                          </a:solidFill>
                          <a:effectLst/>
                          <a:latin typeface="Century Gothic" panose="020B0502020202020204" pitchFamily="34" charset="0"/>
                        </a:rPr>
                        <a:t>0.00%</a:t>
                      </a:r>
                    </a:p>
                  </a:txBody>
                  <a:tcPr marL="9525" marR="9525" marT="9525" marB="0" anchor="ctr"/>
                </a:tc>
                <a:extLst>
                  <a:ext uri="{0D108BD9-81ED-4DB2-BD59-A6C34878D82A}">
                    <a16:rowId xmlns:a16="http://schemas.microsoft.com/office/drawing/2014/main" val="2325109760"/>
                  </a:ext>
                </a:extLst>
              </a:tr>
              <a:tr h="172720">
                <a:tc>
                  <a:txBody>
                    <a:bodyPr/>
                    <a:lstStyle/>
                    <a:p>
                      <a:pPr marL="0" algn="l" defTabSz="1300496" rtl="0" eaLnBrk="1" fontAlgn="ctr" latinLnBrk="0" hangingPunct="1">
                        <a:lnSpc>
                          <a:spcPct val="107000"/>
                        </a:lnSpc>
                        <a:spcAft>
                          <a:spcPts val="0"/>
                        </a:spcAft>
                      </a:pPr>
                      <a:r>
                        <a:rPr lang="en-GB" sz="800" b="0" i="0" u="none" strike="noStrike" kern="1200" dirty="0">
                          <a:solidFill>
                            <a:srgbClr val="000000"/>
                          </a:solidFill>
                          <a:effectLst/>
                          <a:latin typeface="Century Gothic" panose="020B0502020202020204" pitchFamily="34" charset="0"/>
                          <a:ea typeface="+mn-ea"/>
                          <a:cs typeface="+mn-cs"/>
                        </a:rPr>
                        <a:t>6 Months</a:t>
                      </a:r>
                      <a:endParaRPr lang="en-US" sz="800" b="0" i="0" u="none" strike="noStrike" kern="1200" dirty="0">
                        <a:solidFill>
                          <a:srgbClr val="000000"/>
                        </a:solidFill>
                        <a:effectLst/>
                        <a:latin typeface="Century Gothic" panose="020B0502020202020204" pitchFamily="34" charset="0"/>
                        <a:ea typeface="+mn-ea"/>
                        <a:cs typeface="+mn-cs"/>
                      </a:endParaRPr>
                    </a:p>
                  </a:txBody>
                  <a:tcPr marL="68580" marR="68580" marT="0" marB="0" anchor="b"/>
                </a:tc>
                <a:tc>
                  <a:txBody>
                    <a:bodyPr/>
                    <a:lstStyle/>
                    <a:p>
                      <a:pPr algn="r" rtl="0" fontAlgn="ctr"/>
                      <a:r>
                        <a:rPr lang="en-US" sz="800" b="0" i="0" u="none" strike="noStrike">
                          <a:solidFill>
                            <a:srgbClr val="000000"/>
                          </a:solidFill>
                          <a:effectLst/>
                          <a:latin typeface="Century Gothic" panose="020B0502020202020204" pitchFamily="34" charset="0"/>
                        </a:rPr>
                        <a:t>16.09</a:t>
                      </a:r>
                    </a:p>
                  </a:txBody>
                  <a:tcPr marL="9525" marR="9525" marT="9525" marB="0" anchor="ctr"/>
                </a:tc>
                <a:tc>
                  <a:txBody>
                    <a:bodyPr/>
                    <a:lstStyle/>
                    <a:p>
                      <a:pPr algn="r" rtl="0" fontAlgn="ctr"/>
                      <a:r>
                        <a:rPr lang="en-US" sz="800" b="0" i="0" u="none" strike="noStrike" dirty="0">
                          <a:solidFill>
                            <a:srgbClr val="000000"/>
                          </a:solidFill>
                          <a:effectLst/>
                          <a:latin typeface="Century Gothic" panose="020B0502020202020204" pitchFamily="34" charset="0"/>
                        </a:rPr>
                        <a:t>16.09</a:t>
                      </a:r>
                    </a:p>
                  </a:txBody>
                  <a:tcPr marL="9525" marR="9525" marT="9525" marB="0" anchor="ctr"/>
                </a:tc>
                <a:tc>
                  <a:txBody>
                    <a:bodyPr/>
                    <a:lstStyle/>
                    <a:p>
                      <a:pPr algn="r" rtl="0" fontAlgn="ctr"/>
                      <a:r>
                        <a:rPr lang="en-US" sz="800" b="0" i="0" u="none" strike="noStrike" dirty="0">
                          <a:solidFill>
                            <a:srgbClr val="000000"/>
                          </a:solidFill>
                          <a:effectLst/>
                          <a:latin typeface="Century Gothic" panose="020B0502020202020204" pitchFamily="34" charset="0"/>
                        </a:rPr>
                        <a:t>0.00%</a:t>
                      </a:r>
                    </a:p>
                  </a:txBody>
                  <a:tcPr marL="9525" marR="9525" marT="9525" marB="0" anchor="ctr"/>
                </a:tc>
                <a:extLst>
                  <a:ext uri="{0D108BD9-81ED-4DB2-BD59-A6C34878D82A}">
                    <a16:rowId xmlns:a16="http://schemas.microsoft.com/office/drawing/2014/main" val="3940940760"/>
                  </a:ext>
                </a:extLst>
              </a:tr>
              <a:tr h="172720">
                <a:tc>
                  <a:txBody>
                    <a:bodyPr/>
                    <a:lstStyle/>
                    <a:p>
                      <a:pPr marL="0" algn="l" defTabSz="1300496" rtl="0" eaLnBrk="1" fontAlgn="ctr" latinLnBrk="0" hangingPunct="1">
                        <a:lnSpc>
                          <a:spcPct val="107000"/>
                        </a:lnSpc>
                        <a:spcAft>
                          <a:spcPts val="0"/>
                        </a:spcAft>
                      </a:pPr>
                      <a:r>
                        <a:rPr lang="en-GB" sz="800" b="0" i="0" u="none" strike="noStrike" kern="1200" dirty="0">
                          <a:solidFill>
                            <a:srgbClr val="000000"/>
                          </a:solidFill>
                          <a:effectLst/>
                          <a:latin typeface="Century Gothic" panose="020B0502020202020204" pitchFamily="34" charset="0"/>
                          <a:ea typeface="+mn-ea"/>
                          <a:cs typeface="+mn-cs"/>
                        </a:rPr>
                        <a:t>12 Months</a:t>
                      </a:r>
                      <a:endParaRPr lang="en-US" sz="800" b="0" i="0" u="none" strike="noStrike" kern="1200" dirty="0">
                        <a:solidFill>
                          <a:srgbClr val="000000"/>
                        </a:solidFill>
                        <a:effectLst/>
                        <a:latin typeface="Century Gothic" panose="020B0502020202020204" pitchFamily="34" charset="0"/>
                        <a:ea typeface="+mn-ea"/>
                        <a:cs typeface="+mn-cs"/>
                      </a:endParaRPr>
                    </a:p>
                  </a:txBody>
                  <a:tcPr marL="68580" marR="68580" marT="0" marB="0" anchor="b"/>
                </a:tc>
                <a:tc>
                  <a:txBody>
                    <a:bodyPr/>
                    <a:lstStyle/>
                    <a:p>
                      <a:pPr algn="r" rtl="0" fontAlgn="ctr"/>
                      <a:r>
                        <a:rPr lang="en-US" sz="800" b="0" i="0" u="none" strike="noStrike" dirty="0">
                          <a:solidFill>
                            <a:srgbClr val="000000"/>
                          </a:solidFill>
                          <a:effectLst/>
                          <a:latin typeface="Century Gothic" panose="020B0502020202020204" pitchFamily="34" charset="0"/>
                        </a:rPr>
                        <a:t>NA</a:t>
                      </a:r>
                    </a:p>
                  </a:txBody>
                  <a:tcPr marL="9525" marR="9525" marT="9525" marB="0" anchor="ctr"/>
                </a:tc>
                <a:tc>
                  <a:txBody>
                    <a:bodyPr/>
                    <a:lstStyle/>
                    <a:p>
                      <a:pPr algn="r" rtl="0" fontAlgn="ctr"/>
                      <a:r>
                        <a:rPr lang="en-US" sz="800" b="0" i="0" u="none" strike="noStrike">
                          <a:solidFill>
                            <a:srgbClr val="000000"/>
                          </a:solidFill>
                          <a:effectLst/>
                          <a:latin typeface="Century Gothic" panose="020B0502020202020204" pitchFamily="34" charset="0"/>
                        </a:rPr>
                        <a:t>NA</a:t>
                      </a:r>
                    </a:p>
                  </a:txBody>
                  <a:tcPr marL="9525" marR="9525" marT="9525" marB="0" anchor="ctr"/>
                </a:tc>
                <a:tc>
                  <a:txBody>
                    <a:bodyPr/>
                    <a:lstStyle/>
                    <a:p>
                      <a:pPr algn="r" rtl="0" fontAlgn="ctr"/>
                      <a:r>
                        <a:rPr lang="en-US" sz="800" b="0" i="0" u="none" strike="noStrike" dirty="0">
                          <a:solidFill>
                            <a:srgbClr val="000000"/>
                          </a:solidFill>
                          <a:effectLst/>
                          <a:latin typeface="Century Gothic" panose="020B0502020202020204" pitchFamily="34" charset="0"/>
                        </a:rPr>
                        <a:t>NA</a:t>
                      </a:r>
                    </a:p>
                  </a:txBody>
                  <a:tcPr marL="9525" marR="9525" marT="9525" marB="0" anchor="ctr"/>
                </a:tc>
                <a:extLst>
                  <a:ext uri="{0D108BD9-81ED-4DB2-BD59-A6C34878D82A}">
                    <a16:rowId xmlns:a16="http://schemas.microsoft.com/office/drawing/2014/main" val="3132810084"/>
                  </a:ext>
                </a:extLst>
              </a:tr>
            </a:tbl>
          </a:graphicData>
        </a:graphic>
      </p:graphicFrame>
      <p:sp>
        <p:nvSpPr>
          <p:cNvPr id="42" name="Rectangle 41">
            <a:extLst>
              <a:ext uri="{FF2B5EF4-FFF2-40B4-BE49-F238E27FC236}">
                <a16:creationId xmlns:a16="http://schemas.microsoft.com/office/drawing/2014/main" id="{0092AD8D-8772-4C65-977B-F1CD12901151}"/>
              </a:ext>
            </a:extLst>
          </p:cNvPr>
          <p:cNvSpPr/>
          <p:nvPr/>
        </p:nvSpPr>
        <p:spPr>
          <a:xfrm>
            <a:off x="6938586" y="1275986"/>
            <a:ext cx="3358958" cy="246221"/>
          </a:xfrm>
          <a:prstGeom prst="rect">
            <a:avLst/>
          </a:prstGeom>
        </p:spPr>
        <p:txBody>
          <a:bodyPr wrap="square">
            <a:spAutoFit/>
          </a:bodyPr>
          <a:lstStyle/>
          <a:p>
            <a:r>
              <a:rPr lang="en-GB" sz="1000" b="1" dirty="0">
                <a:solidFill>
                  <a:srgbClr val="953140"/>
                </a:solidFill>
                <a:latin typeface="Century Gothic" panose="020B0502020202020204" pitchFamily="34" charset="0"/>
                <a:ea typeface="Calibri" panose="020F0502020204030204" pitchFamily="34" charset="0"/>
                <a:cs typeface="Times New Roman" panose="02020603050405020304" pitchFamily="18" charset="0"/>
              </a:rPr>
              <a:t>H</a:t>
            </a:r>
            <a:r>
              <a:rPr lang="en-US" sz="1000" b="1" dirty="0">
                <a:solidFill>
                  <a:srgbClr val="953140"/>
                </a:solidFill>
                <a:latin typeface="Century Gothic" panose="020B0502020202020204" pitchFamily="34" charset="0"/>
                <a:ea typeface="Calibri" panose="020F0502020204030204" pitchFamily="34" charset="0"/>
                <a:cs typeface="Times New Roman" panose="02020603050405020304" pitchFamily="18" charset="0"/>
              </a:rPr>
              <a:t>eadline News</a:t>
            </a:r>
          </a:p>
        </p:txBody>
      </p:sp>
      <p:sp>
        <p:nvSpPr>
          <p:cNvPr id="43" name="Rectangle 42">
            <a:extLst>
              <a:ext uri="{FF2B5EF4-FFF2-40B4-BE49-F238E27FC236}">
                <a16:creationId xmlns:a16="http://schemas.microsoft.com/office/drawing/2014/main" id="{9C6F8490-053B-4BFD-B708-93052850D3BB}"/>
              </a:ext>
            </a:extLst>
          </p:cNvPr>
          <p:cNvSpPr/>
          <p:nvPr/>
        </p:nvSpPr>
        <p:spPr>
          <a:xfrm>
            <a:off x="6945256" y="1413367"/>
            <a:ext cx="6027794" cy="1631216"/>
          </a:xfrm>
          <a:prstGeom prst="rect">
            <a:avLst/>
          </a:prstGeom>
        </p:spPr>
        <p:txBody>
          <a:bodyPr wrap="square">
            <a:spAutoFit/>
          </a:bodyPr>
          <a:lstStyle/>
          <a:p>
            <a:pPr algn="just"/>
            <a:r>
              <a:rPr lang="en-US" sz="1000" u="sng" dirty="0">
                <a:solidFill>
                  <a:srgbClr val="953140"/>
                </a:solidFill>
                <a:latin typeface="Century Gothic" panose="020B0502020202020204" pitchFamily="34" charset="0"/>
              </a:rPr>
              <a:t>Nigerian president nominates </a:t>
            </a:r>
            <a:r>
              <a:rPr lang="en-US" sz="1000" u="sng" dirty="0" err="1">
                <a:solidFill>
                  <a:srgbClr val="953140"/>
                </a:solidFill>
                <a:latin typeface="Century Gothic" panose="020B0502020202020204" pitchFamily="34" charset="0"/>
              </a:rPr>
              <a:t>cbank</a:t>
            </a:r>
            <a:r>
              <a:rPr lang="en-US" sz="1000" u="sng" dirty="0">
                <a:solidFill>
                  <a:srgbClr val="953140"/>
                </a:solidFill>
                <a:latin typeface="Century Gothic" panose="020B0502020202020204" pitchFamily="34" charset="0"/>
              </a:rPr>
              <a:t> governor for second term – letter </a:t>
            </a:r>
            <a:r>
              <a:rPr lang="en-US" sz="1000" dirty="0">
                <a:latin typeface="Century Gothic" panose="020B0502020202020204" pitchFamily="34" charset="0"/>
              </a:rPr>
              <a:t>-</a:t>
            </a:r>
            <a:r>
              <a:rPr lang="en-US" sz="1000" dirty="0">
                <a:solidFill>
                  <a:srgbClr val="953140"/>
                </a:solidFill>
                <a:latin typeface="Century Gothic" panose="020B0502020202020204" pitchFamily="34" charset="0"/>
              </a:rPr>
              <a:t> </a:t>
            </a:r>
            <a:r>
              <a:rPr lang="en-US" sz="1000" dirty="0">
                <a:latin typeface="Century Gothic" panose="020B0502020202020204" pitchFamily="34" charset="0"/>
              </a:rPr>
              <a:t>Nigeria’s President Muhammadu Buhari has nominated Central Bank Governor Godwin </a:t>
            </a:r>
            <a:r>
              <a:rPr lang="en-US" sz="1000" dirty="0" err="1">
                <a:latin typeface="Century Gothic" panose="020B0502020202020204" pitchFamily="34" charset="0"/>
              </a:rPr>
              <a:t>Emefiele</a:t>
            </a:r>
            <a:r>
              <a:rPr lang="en-US" sz="1000" dirty="0">
                <a:latin typeface="Century Gothic" panose="020B0502020202020204" pitchFamily="34" charset="0"/>
              </a:rPr>
              <a:t> for a second five-year term, according to a letter read on the floor of the senate.</a:t>
            </a:r>
          </a:p>
          <a:p>
            <a:pPr algn="just"/>
            <a:r>
              <a:rPr lang="en-US" sz="1000" dirty="0">
                <a:latin typeface="Century Gothic" panose="020B0502020202020204" pitchFamily="34" charset="0"/>
              </a:rPr>
              <a:t>Read more: </a:t>
            </a:r>
            <a:r>
              <a:rPr lang="en-US" sz="1000" u="sng" dirty="0">
                <a:solidFill>
                  <a:srgbClr val="A50021"/>
                </a:solidFill>
                <a:latin typeface="Century Gothic" panose="020B0502020202020204" pitchFamily="34" charset="0"/>
                <a:hlinkClick r:id="rId3">
                  <a:extLst>
                    <a:ext uri="{A12FA001-AC4F-418D-AE19-62706E023703}">
                      <ahyp:hlinkClr xmlns:ahyp="http://schemas.microsoft.com/office/drawing/2018/hyperlinkcolor" val="tx"/>
                    </a:ext>
                  </a:extLst>
                </a:hlinkClick>
              </a:rPr>
              <a:t>Reuters</a:t>
            </a:r>
            <a:endParaRPr lang="en-US" sz="1000" u="sng" dirty="0">
              <a:solidFill>
                <a:srgbClr val="A50021"/>
              </a:solidFill>
              <a:latin typeface="Century Gothic" panose="020B0502020202020204" pitchFamily="34" charset="0"/>
            </a:endParaRPr>
          </a:p>
          <a:p>
            <a:pPr algn="just"/>
            <a:endParaRPr lang="en-US" sz="1000" u="sng" dirty="0">
              <a:solidFill>
                <a:srgbClr val="A50021"/>
              </a:solidFill>
              <a:latin typeface="Century Gothic" panose="020B0502020202020204" pitchFamily="34" charset="0"/>
            </a:endParaRPr>
          </a:p>
          <a:p>
            <a:pPr algn="just"/>
            <a:r>
              <a:rPr lang="en-US" sz="1000" u="sng" dirty="0">
                <a:solidFill>
                  <a:srgbClr val="953140"/>
                </a:solidFill>
                <a:latin typeface="Century Gothic" panose="020B0502020202020204" pitchFamily="34" charset="0"/>
              </a:rPr>
              <a:t>80 </a:t>
            </a:r>
            <a:r>
              <a:rPr lang="en-US" sz="1000" u="sng" dirty="0" err="1">
                <a:solidFill>
                  <a:srgbClr val="953140"/>
                </a:solidFill>
                <a:latin typeface="Century Gothic" panose="020B0502020202020204" pitchFamily="34" charset="0"/>
              </a:rPr>
              <a:t>deepwater</a:t>
            </a:r>
            <a:r>
              <a:rPr lang="en-US" sz="1000" u="sng" dirty="0">
                <a:solidFill>
                  <a:srgbClr val="953140"/>
                </a:solidFill>
                <a:latin typeface="Century Gothic" panose="020B0502020202020204" pitchFamily="34" charset="0"/>
              </a:rPr>
              <a:t> oil blocks not producing, says NNPC </a:t>
            </a:r>
            <a:r>
              <a:rPr lang="en-US" sz="1000" dirty="0">
                <a:latin typeface="Century Gothic" panose="020B0502020202020204" pitchFamily="34" charset="0"/>
              </a:rPr>
              <a:t>– Only seven out of the 87 </a:t>
            </a:r>
            <a:r>
              <a:rPr lang="en-US" sz="1000" dirty="0" err="1">
                <a:latin typeface="Century Gothic" panose="020B0502020202020204" pitchFamily="34" charset="0"/>
              </a:rPr>
              <a:t>deepwater</a:t>
            </a:r>
            <a:r>
              <a:rPr lang="en-US" sz="1000" dirty="0">
                <a:latin typeface="Century Gothic" panose="020B0502020202020204" pitchFamily="34" charset="0"/>
              </a:rPr>
              <a:t> oil blocks in Nigeria are producing, while six are at different phases of development, the Group Managing Director of the Nigerian National Petroleum Corporation, Dr </a:t>
            </a:r>
            <a:r>
              <a:rPr lang="en-US" sz="1000" dirty="0" err="1">
                <a:latin typeface="Century Gothic" panose="020B0502020202020204" pitchFamily="34" charset="0"/>
              </a:rPr>
              <a:t>Maikanti</a:t>
            </a:r>
            <a:r>
              <a:rPr lang="en-US" sz="1000" dirty="0">
                <a:latin typeface="Century Gothic" panose="020B0502020202020204" pitchFamily="34" charset="0"/>
              </a:rPr>
              <a:t> </a:t>
            </a:r>
            <a:r>
              <a:rPr lang="en-US" sz="1000" dirty="0" err="1">
                <a:latin typeface="Century Gothic" panose="020B0502020202020204" pitchFamily="34" charset="0"/>
              </a:rPr>
              <a:t>Baru</a:t>
            </a:r>
            <a:r>
              <a:rPr lang="en-US" sz="1000" dirty="0">
                <a:latin typeface="Century Gothic" panose="020B0502020202020204" pitchFamily="34" charset="0"/>
              </a:rPr>
              <a:t>, has said.</a:t>
            </a:r>
          </a:p>
          <a:p>
            <a:pPr algn="just"/>
            <a:r>
              <a:rPr lang="en-US" sz="1000" dirty="0">
                <a:latin typeface="Century Gothic" panose="020B0502020202020204" pitchFamily="34" charset="0"/>
              </a:rPr>
              <a:t>Read more:  </a:t>
            </a:r>
            <a:r>
              <a:rPr lang="en-US" sz="1000" u="sng" dirty="0">
                <a:solidFill>
                  <a:srgbClr val="A50021"/>
                </a:solidFill>
                <a:latin typeface="Century Gothic" panose="020B0502020202020204" pitchFamily="34" charset="0"/>
                <a:hlinkClick r:id="rId4">
                  <a:extLst>
                    <a:ext uri="{A12FA001-AC4F-418D-AE19-62706E023703}">
                      <ahyp:hlinkClr xmlns:ahyp="http://schemas.microsoft.com/office/drawing/2018/hyperlinkcolor" val="tx"/>
                    </a:ext>
                  </a:extLst>
                </a:hlinkClick>
              </a:rPr>
              <a:t>Punch</a:t>
            </a:r>
            <a:endParaRPr lang="en-US" sz="1000" u="sng" dirty="0">
              <a:solidFill>
                <a:srgbClr val="A50021"/>
              </a:solidFill>
              <a:latin typeface="Century Gothic" panose="020B0502020202020204" pitchFamily="34" charset="0"/>
            </a:endParaRPr>
          </a:p>
          <a:p>
            <a:pPr algn="just"/>
            <a:endParaRPr lang="en-US" sz="1000" u="sng" dirty="0">
              <a:solidFill>
                <a:srgbClr val="953140"/>
              </a:solidFill>
              <a:latin typeface="Century Gothic" panose="020B0502020202020204" pitchFamily="34" charset="0"/>
            </a:endParaRPr>
          </a:p>
        </p:txBody>
      </p:sp>
      <p:sp>
        <p:nvSpPr>
          <p:cNvPr id="46" name="Rectangle 45">
            <a:extLst>
              <a:ext uri="{FF2B5EF4-FFF2-40B4-BE49-F238E27FC236}">
                <a16:creationId xmlns:a16="http://schemas.microsoft.com/office/drawing/2014/main" id="{7D2870C0-E47A-49F6-BF09-28FE46E398AD}"/>
              </a:ext>
            </a:extLst>
          </p:cNvPr>
          <p:cNvSpPr/>
          <p:nvPr/>
        </p:nvSpPr>
        <p:spPr>
          <a:xfrm>
            <a:off x="9963148" y="4869054"/>
            <a:ext cx="3358958" cy="246221"/>
          </a:xfrm>
          <a:prstGeom prst="rect">
            <a:avLst/>
          </a:prstGeom>
        </p:spPr>
        <p:txBody>
          <a:bodyPr wrap="square">
            <a:spAutoFit/>
          </a:bodyPr>
          <a:lstStyle/>
          <a:p>
            <a:r>
              <a:rPr lang="en-US" sz="1000" b="1" dirty="0">
                <a:solidFill>
                  <a:srgbClr val="953140"/>
                </a:solidFill>
                <a:latin typeface="Century Gothic" panose="020B0502020202020204" pitchFamily="34" charset="0"/>
                <a:ea typeface="Calibri" panose="020F0502020204030204" pitchFamily="34" charset="0"/>
                <a:cs typeface="Times New Roman" panose="02020603050405020304" pitchFamily="18" charset="0"/>
              </a:rPr>
              <a:t>Commodities</a:t>
            </a:r>
          </a:p>
        </p:txBody>
      </p:sp>
      <p:graphicFrame>
        <p:nvGraphicFramePr>
          <p:cNvPr id="47" name="Table 46">
            <a:extLst>
              <a:ext uri="{FF2B5EF4-FFF2-40B4-BE49-F238E27FC236}">
                <a16:creationId xmlns:a16="http://schemas.microsoft.com/office/drawing/2014/main" id="{326849DB-7124-4F8A-A52A-50654E694400}"/>
              </a:ext>
            </a:extLst>
          </p:cNvPr>
          <p:cNvGraphicFramePr>
            <a:graphicFrameLocks noGrp="1"/>
          </p:cNvGraphicFramePr>
          <p:nvPr>
            <p:extLst>
              <p:ext uri="{D42A27DB-BD31-4B8C-83A1-F6EECF244321}">
                <p14:modId xmlns:p14="http://schemas.microsoft.com/office/powerpoint/2010/main" val="4144017060"/>
              </p:ext>
            </p:extLst>
          </p:nvPr>
        </p:nvGraphicFramePr>
        <p:xfrm>
          <a:off x="10052069" y="5188176"/>
          <a:ext cx="2834055" cy="971635"/>
        </p:xfrm>
        <a:graphic>
          <a:graphicData uri="http://schemas.openxmlformats.org/drawingml/2006/table">
            <a:tbl>
              <a:tblPr firstRow="1" firstCol="1" bandRow="1">
                <a:tableStyleId>{0505E3EF-67EA-436B-97B2-0124C06EBD24}</a:tableStyleId>
              </a:tblPr>
              <a:tblGrid>
                <a:gridCol w="873839">
                  <a:extLst>
                    <a:ext uri="{9D8B030D-6E8A-4147-A177-3AD203B41FA5}">
                      <a16:colId xmlns:a16="http://schemas.microsoft.com/office/drawing/2014/main" val="1487766039"/>
                    </a:ext>
                  </a:extLst>
                </a:gridCol>
                <a:gridCol w="668215">
                  <a:extLst>
                    <a:ext uri="{9D8B030D-6E8A-4147-A177-3AD203B41FA5}">
                      <a16:colId xmlns:a16="http://schemas.microsoft.com/office/drawing/2014/main" val="2355478087"/>
                    </a:ext>
                  </a:extLst>
                </a:gridCol>
                <a:gridCol w="691662">
                  <a:extLst>
                    <a:ext uri="{9D8B030D-6E8A-4147-A177-3AD203B41FA5}">
                      <a16:colId xmlns:a16="http://schemas.microsoft.com/office/drawing/2014/main" val="2630844894"/>
                    </a:ext>
                  </a:extLst>
                </a:gridCol>
                <a:gridCol w="600339">
                  <a:extLst>
                    <a:ext uri="{9D8B030D-6E8A-4147-A177-3AD203B41FA5}">
                      <a16:colId xmlns:a16="http://schemas.microsoft.com/office/drawing/2014/main" val="4078153922"/>
                    </a:ext>
                  </a:extLst>
                </a:gridCol>
              </a:tblGrid>
              <a:tr h="213700">
                <a:tc>
                  <a:txBody>
                    <a:bodyPr/>
                    <a:lstStyle/>
                    <a:p>
                      <a:pPr marL="0" algn="l" defTabSz="1300496" rtl="0" eaLnBrk="1" fontAlgn="ctr" latinLnBrk="0" hangingPunct="1">
                        <a:lnSpc>
                          <a:spcPct val="107000"/>
                        </a:lnSpc>
                        <a:spcAft>
                          <a:spcPts val="0"/>
                        </a:spcAft>
                      </a:pPr>
                      <a:r>
                        <a:rPr lang="en-US" sz="800" b="1" i="0" u="none" strike="noStrike" kern="1200" dirty="0">
                          <a:solidFill>
                            <a:srgbClr val="000000"/>
                          </a:solidFill>
                          <a:effectLst/>
                          <a:latin typeface="Century Gothic" panose="020B0502020202020204" pitchFamily="34" charset="0"/>
                          <a:ea typeface="+mn-ea"/>
                          <a:cs typeface="+mn-cs"/>
                        </a:rPr>
                        <a:t>Class</a:t>
                      </a:r>
                    </a:p>
                  </a:txBody>
                  <a:tcPr marL="68580" marR="68580" marT="0" marB="0" anchor="b"/>
                </a:tc>
                <a:tc>
                  <a:txBody>
                    <a:bodyPr/>
                    <a:lstStyle/>
                    <a:p>
                      <a:pPr marL="0" algn="ctr" defTabSz="1300496" rtl="0" eaLnBrk="1" fontAlgn="b" latinLnBrk="0" hangingPunct="1">
                        <a:lnSpc>
                          <a:spcPct val="107000"/>
                        </a:lnSpc>
                        <a:spcAft>
                          <a:spcPts val="0"/>
                        </a:spcAft>
                      </a:pPr>
                      <a:r>
                        <a:rPr lang="en-US" sz="900" b="1" kern="1200" dirty="0">
                          <a:solidFill>
                            <a:schemeClr val="dk1"/>
                          </a:solidFill>
                          <a:effectLst/>
                          <a:latin typeface="+mn-lt"/>
                          <a:ea typeface="+mn-ea"/>
                          <a:cs typeface="+mn-cs"/>
                        </a:rPr>
                        <a:t>Open (%)</a:t>
                      </a:r>
                    </a:p>
                  </a:txBody>
                  <a:tcPr marL="68580" marR="68580" marT="0" marB="0" anchor="b"/>
                </a:tc>
                <a:tc>
                  <a:txBody>
                    <a:bodyPr/>
                    <a:lstStyle/>
                    <a:p>
                      <a:pPr marL="0" algn="ctr" defTabSz="1300496" rtl="0" eaLnBrk="1" fontAlgn="b" latinLnBrk="0" hangingPunct="1">
                        <a:lnSpc>
                          <a:spcPct val="107000"/>
                        </a:lnSpc>
                        <a:spcAft>
                          <a:spcPts val="0"/>
                        </a:spcAft>
                      </a:pPr>
                      <a:r>
                        <a:rPr lang="en-US" sz="900" b="1" kern="1200" dirty="0">
                          <a:solidFill>
                            <a:schemeClr val="dk1"/>
                          </a:solidFill>
                          <a:effectLst/>
                          <a:latin typeface="+mn-lt"/>
                          <a:ea typeface="+mn-ea"/>
                          <a:cs typeface="+mn-cs"/>
                        </a:rPr>
                        <a:t>Close (%)</a:t>
                      </a:r>
                    </a:p>
                  </a:txBody>
                  <a:tcPr marL="68580" marR="68580" marT="0" marB="0" anchor="b"/>
                </a:tc>
                <a:tc>
                  <a:txBody>
                    <a:bodyPr/>
                    <a:lstStyle/>
                    <a:p>
                      <a:pPr marL="0" algn="ctr" defTabSz="1300496" rtl="0" eaLnBrk="1" fontAlgn="b" latinLnBrk="0" hangingPunct="1">
                        <a:lnSpc>
                          <a:spcPct val="107000"/>
                        </a:lnSpc>
                        <a:spcAft>
                          <a:spcPts val="0"/>
                        </a:spcAft>
                      </a:pPr>
                      <a:r>
                        <a:rPr lang="en-US" sz="900" b="1" kern="1200" dirty="0">
                          <a:solidFill>
                            <a:schemeClr val="dk1"/>
                          </a:solidFill>
                          <a:effectLst/>
                          <a:latin typeface="+mn-lt"/>
                          <a:ea typeface="+mn-ea"/>
                          <a:cs typeface="+mn-cs"/>
                        </a:rPr>
                        <a:t>Change</a:t>
                      </a:r>
                    </a:p>
                  </a:txBody>
                  <a:tcPr marL="68580" marR="68580" marT="0" marB="0" anchor="b"/>
                </a:tc>
                <a:extLst>
                  <a:ext uri="{0D108BD9-81ED-4DB2-BD59-A6C34878D82A}">
                    <a16:rowId xmlns:a16="http://schemas.microsoft.com/office/drawing/2014/main" val="454104567"/>
                  </a:ext>
                </a:extLst>
              </a:tr>
              <a:tr h="224379">
                <a:tc>
                  <a:txBody>
                    <a:bodyPr/>
                    <a:lstStyle/>
                    <a:p>
                      <a:pPr marL="0" algn="l" defTabSz="1300496" rtl="0" eaLnBrk="1" fontAlgn="ctr" latinLnBrk="0" hangingPunct="1">
                        <a:lnSpc>
                          <a:spcPct val="107000"/>
                        </a:lnSpc>
                        <a:spcAft>
                          <a:spcPts val="800"/>
                        </a:spcAft>
                      </a:pPr>
                      <a:r>
                        <a:rPr lang="en-US" sz="800" b="0" i="0" u="none" strike="noStrike" kern="1200" dirty="0">
                          <a:solidFill>
                            <a:srgbClr val="000000"/>
                          </a:solidFill>
                          <a:effectLst/>
                          <a:latin typeface="Century Gothic" panose="020B0502020202020204" pitchFamily="34" charset="0"/>
                          <a:ea typeface="+mn-ea"/>
                          <a:cs typeface="+mn-cs"/>
                        </a:rPr>
                        <a:t>Brent Crude (US$/</a:t>
                      </a:r>
                      <a:r>
                        <a:rPr lang="en-US" sz="800" b="0" i="0" u="none" strike="noStrike" kern="1200" dirty="0" err="1">
                          <a:solidFill>
                            <a:srgbClr val="000000"/>
                          </a:solidFill>
                          <a:effectLst/>
                          <a:latin typeface="Century Gothic" panose="020B0502020202020204" pitchFamily="34" charset="0"/>
                          <a:ea typeface="+mn-ea"/>
                          <a:cs typeface="+mn-cs"/>
                        </a:rPr>
                        <a:t>bbll</a:t>
                      </a:r>
                      <a:r>
                        <a:rPr lang="en-US" sz="800" b="0" i="0" u="none" strike="noStrike" kern="1200" dirty="0">
                          <a:solidFill>
                            <a:srgbClr val="000000"/>
                          </a:solidFill>
                          <a:effectLst/>
                          <a:latin typeface="Century Gothic" panose="020B0502020202020204" pitchFamily="34" charset="0"/>
                          <a:ea typeface="+mn-ea"/>
                          <a:cs typeface="+mn-cs"/>
                        </a:rPr>
                        <a:t>)</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70.43</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69.73</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-0.99%</a:t>
                      </a:r>
                    </a:p>
                  </a:txBody>
                  <a:tcPr marL="9525" marR="9525" marT="9525" marB="0" anchor="ctr"/>
                </a:tc>
                <a:extLst>
                  <a:ext uri="{0D108BD9-81ED-4DB2-BD59-A6C34878D82A}">
                    <a16:rowId xmlns:a16="http://schemas.microsoft.com/office/drawing/2014/main" val="2306088039"/>
                  </a:ext>
                </a:extLst>
              </a:tr>
              <a:tr h="229969">
                <a:tc>
                  <a:txBody>
                    <a:bodyPr/>
                    <a:lstStyle/>
                    <a:p>
                      <a:pPr marL="0" algn="l" defTabSz="1300496" rtl="0" eaLnBrk="1" fontAlgn="ctr" latinLnBrk="0" hangingPunct="1">
                        <a:lnSpc>
                          <a:spcPct val="107000"/>
                        </a:lnSpc>
                        <a:spcAft>
                          <a:spcPts val="800"/>
                        </a:spcAft>
                      </a:pPr>
                      <a:r>
                        <a:rPr lang="en-US" sz="800" b="0" i="0" u="none" strike="noStrike" kern="1200" dirty="0">
                          <a:solidFill>
                            <a:srgbClr val="000000"/>
                          </a:solidFill>
                          <a:effectLst/>
                          <a:latin typeface="Century Gothic" panose="020B0502020202020204" pitchFamily="34" charset="0"/>
                          <a:ea typeface="+mn-ea"/>
                          <a:cs typeface="+mn-cs"/>
                        </a:rPr>
                        <a:t>Natural Gas (US$/MMBtu) </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2.60</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2.57</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-1.15%</a:t>
                      </a:r>
                    </a:p>
                  </a:txBody>
                  <a:tcPr marL="9525" marR="9525" marT="9525" marB="0" anchor="ctr"/>
                </a:tc>
                <a:extLst>
                  <a:ext uri="{0D108BD9-81ED-4DB2-BD59-A6C34878D82A}">
                    <a16:rowId xmlns:a16="http://schemas.microsoft.com/office/drawing/2014/main" val="3270788516"/>
                  </a:ext>
                </a:extLst>
              </a:tr>
              <a:tr h="217169">
                <a:tc>
                  <a:txBody>
                    <a:bodyPr/>
                    <a:lstStyle/>
                    <a:p>
                      <a:pPr marL="0" algn="l" defTabSz="1300496" rtl="0" eaLnBrk="1" fontAlgn="ctr" latinLnBrk="0" hangingPunct="1">
                        <a:lnSpc>
                          <a:spcPct val="107000"/>
                        </a:lnSpc>
                        <a:spcAft>
                          <a:spcPts val="800"/>
                        </a:spcAft>
                      </a:pPr>
                      <a:r>
                        <a:rPr lang="en-US" sz="800" b="0" i="0" u="none" strike="noStrike" kern="1200" dirty="0">
                          <a:solidFill>
                            <a:srgbClr val="000000"/>
                          </a:solidFill>
                          <a:effectLst/>
                          <a:latin typeface="Century Gothic" panose="020B0502020202020204" pitchFamily="34" charset="0"/>
                          <a:ea typeface="+mn-ea"/>
                          <a:cs typeface="+mn-cs"/>
                        </a:rPr>
                        <a:t>Gold (US$/t. oz)</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1,281.17</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1,284.88</a:t>
                      </a:r>
                    </a:p>
                  </a:txBody>
                  <a:tcPr marL="9525" marR="9525" marT="9525" marB="0" anchor="ctr"/>
                </a:tc>
                <a:tc>
                  <a:txBody>
                    <a:bodyPr/>
                    <a:lstStyle/>
                    <a:p>
                      <a:pPr algn="r" fontAlgn="ctr"/>
                      <a:r>
                        <a:rPr lang="en-US" sz="800" b="0" i="0" u="none" strike="noStrike" dirty="0">
                          <a:solidFill>
                            <a:srgbClr val="000000"/>
                          </a:solidFill>
                          <a:effectLst/>
                          <a:latin typeface="Century Gothic" panose="020B0502020202020204" pitchFamily="34" charset="0"/>
                        </a:rPr>
                        <a:t>0.29%</a:t>
                      </a:r>
                    </a:p>
                  </a:txBody>
                  <a:tcPr marL="9525" marR="9525" marT="9525" marB="0" anchor="ctr"/>
                </a:tc>
                <a:extLst>
                  <a:ext uri="{0D108BD9-81ED-4DB2-BD59-A6C34878D82A}">
                    <a16:rowId xmlns:a16="http://schemas.microsoft.com/office/drawing/2014/main" val="989384804"/>
                  </a:ext>
                </a:extLst>
              </a:tr>
            </a:tbl>
          </a:graphicData>
        </a:graphic>
      </p:graphicFrame>
      <p:sp>
        <p:nvSpPr>
          <p:cNvPr id="49" name="Rectangle 48">
            <a:extLst>
              <a:ext uri="{FF2B5EF4-FFF2-40B4-BE49-F238E27FC236}">
                <a16:creationId xmlns:a16="http://schemas.microsoft.com/office/drawing/2014/main" id="{0A8E3BF6-F321-4F45-A6F2-73B64EB9CB3B}"/>
              </a:ext>
            </a:extLst>
          </p:cNvPr>
          <p:cNvSpPr/>
          <p:nvPr/>
        </p:nvSpPr>
        <p:spPr>
          <a:xfrm>
            <a:off x="6938586" y="6598246"/>
            <a:ext cx="3268689" cy="253916"/>
          </a:xfrm>
          <a:prstGeom prst="rect">
            <a:avLst/>
          </a:prstGeom>
        </p:spPr>
        <p:txBody>
          <a:bodyPr wrap="square">
            <a:spAutoFit/>
          </a:bodyPr>
          <a:lstStyle/>
          <a:p>
            <a:r>
              <a:rPr lang="en-GB" sz="1000" b="1" dirty="0">
                <a:latin typeface="Century Gothic" panose="020B0502020202020204" pitchFamily="34" charset="0"/>
              </a:rPr>
              <a:t>D</a:t>
            </a:r>
            <a:r>
              <a:rPr lang="en-US" sz="1000" b="1" dirty="0">
                <a:latin typeface="Century Gothic" panose="020B0502020202020204" pitchFamily="34" charset="0"/>
              </a:rPr>
              <a:t>ata Source: CBN, Bloomberg, FMDQ, NBS, NSE</a:t>
            </a:r>
          </a:p>
        </p:txBody>
      </p:sp>
      <p:pic>
        <p:nvPicPr>
          <p:cNvPr id="51" name="Picture 50" descr="A close up of a sign&#10;&#10;Description automatically generated">
            <a:hlinkClick r:id="rId5"/>
            <a:extLst>
              <a:ext uri="{FF2B5EF4-FFF2-40B4-BE49-F238E27FC236}">
                <a16:creationId xmlns:a16="http://schemas.microsoft.com/office/drawing/2014/main" id="{3563A7A5-4202-4857-B5C4-E441AA647F9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37006" y="6879627"/>
            <a:ext cx="6236046" cy="1988806"/>
          </a:xfrm>
          <a:prstGeom prst="rect">
            <a:avLst/>
          </a:prstGeom>
        </p:spPr>
      </p:pic>
      <p:graphicFrame>
        <p:nvGraphicFramePr>
          <p:cNvPr id="52" name="Table 51">
            <a:extLst>
              <a:ext uri="{FF2B5EF4-FFF2-40B4-BE49-F238E27FC236}">
                <a16:creationId xmlns:a16="http://schemas.microsoft.com/office/drawing/2014/main" id="{DC7EF9CF-C08A-4E49-AF3D-F95DE5072D00}"/>
              </a:ext>
            </a:extLst>
          </p:cNvPr>
          <p:cNvGraphicFramePr>
            <a:graphicFrameLocks noGrp="1"/>
          </p:cNvGraphicFramePr>
          <p:nvPr>
            <p:extLst>
              <p:ext uri="{D42A27DB-BD31-4B8C-83A1-F6EECF244321}">
                <p14:modId xmlns:p14="http://schemas.microsoft.com/office/powerpoint/2010/main" val="4050030038"/>
              </p:ext>
            </p:extLst>
          </p:nvPr>
        </p:nvGraphicFramePr>
        <p:xfrm>
          <a:off x="3565133" y="4443574"/>
          <a:ext cx="3159517" cy="1116642"/>
        </p:xfrm>
        <a:graphic>
          <a:graphicData uri="http://schemas.openxmlformats.org/drawingml/2006/table">
            <a:tbl>
              <a:tblPr firstRow="1" firstCol="1" bandRow="1">
                <a:tableStyleId>{0505E3EF-67EA-436B-97B2-0124C06EBD24}</a:tableStyleId>
              </a:tblPr>
              <a:tblGrid>
                <a:gridCol w="1121965">
                  <a:extLst>
                    <a:ext uri="{9D8B030D-6E8A-4147-A177-3AD203B41FA5}">
                      <a16:colId xmlns:a16="http://schemas.microsoft.com/office/drawing/2014/main" val="2946296432"/>
                    </a:ext>
                  </a:extLst>
                </a:gridCol>
                <a:gridCol w="788227">
                  <a:extLst>
                    <a:ext uri="{9D8B030D-6E8A-4147-A177-3AD203B41FA5}">
                      <a16:colId xmlns:a16="http://schemas.microsoft.com/office/drawing/2014/main" val="3562493483"/>
                    </a:ext>
                  </a:extLst>
                </a:gridCol>
                <a:gridCol w="638733">
                  <a:extLst>
                    <a:ext uri="{9D8B030D-6E8A-4147-A177-3AD203B41FA5}">
                      <a16:colId xmlns:a16="http://schemas.microsoft.com/office/drawing/2014/main" val="3885479942"/>
                    </a:ext>
                  </a:extLst>
                </a:gridCol>
                <a:gridCol w="610592">
                  <a:extLst>
                    <a:ext uri="{9D8B030D-6E8A-4147-A177-3AD203B41FA5}">
                      <a16:colId xmlns:a16="http://schemas.microsoft.com/office/drawing/2014/main" val="22883715"/>
                    </a:ext>
                  </a:extLst>
                </a:gridCol>
              </a:tblGrid>
              <a:tr h="137870">
                <a:tc gridSpan="4">
                  <a:txBody>
                    <a:bodyPr/>
                    <a:lstStyle/>
                    <a:p>
                      <a:pPr>
                        <a:lnSpc>
                          <a:spcPct val="107000"/>
                        </a:lnSpc>
                        <a:spcAft>
                          <a:spcPts val="0"/>
                        </a:spcAft>
                      </a:pPr>
                      <a:r>
                        <a:rPr lang="en-US" sz="900" dirty="0">
                          <a:effectLst/>
                        </a:rPr>
                        <a:t>Top 5 Losers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65693264"/>
                  </a:ext>
                </a:extLst>
              </a:tr>
              <a:tr h="263664">
                <a:tc>
                  <a:txBody>
                    <a:bodyPr/>
                    <a:lstStyle/>
                    <a:p>
                      <a:pPr>
                        <a:lnSpc>
                          <a:spcPct val="107000"/>
                        </a:lnSpc>
                        <a:spcAft>
                          <a:spcPts val="0"/>
                        </a:spcAft>
                      </a:pPr>
                      <a:r>
                        <a:rPr lang="en-US" sz="900" dirty="0">
                          <a:effectLst/>
                        </a:rPr>
                        <a:t>Indicators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algn="ctr" defTabSz="1300496" rtl="0" eaLnBrk="1" latinLnBrk="0" hangingPunct="1">
                        <a:lnSpc>
                          <a:spcPct val="107000"/>
                        </a:lnSpc>
                        <a:spcAft>
                          <a:spcPts val="0"/>
                        </a:spcAft>
                      </a:pPr>
                      <a:r>
                        <a:rPr lang="en-US" sz="900" b="1" kern="1200" dirty="0">
                          <a:solidFill>
                            <a:schemeClr val="dk1"/>
                          </a:solidFill>
                          <a:effectLst/>
                          <a:latin typeface="+mn-lt"/>
                          <a:ea typeface="+mn-ea"/>
                          <a:cs typeface="+mn-cs"/>
                        </a:rPr>
                        <a:t>Previous Price</a:t>
                      </a:r>
                    </a:p>
                  </a:txBody>
                  <a:tcPr marL="68580" marR="68580" marT="0" marB="0" anchor="b"/>
                </a:tc>
                <a:tc>
                  <a:txBody>
                    <a:bodyPr/>
                    <a:lstStyle/>
                    <a:p>
                      <a:pPr marL="0" algn="ctr" defTabSz="1300496" rtl="0" eaLnBrk="1" latinLnBrk="0" hangingPunct="1">
                        <a:lnSpc>
                          <a:spcPct val="107000"/>
                        </a:lnSpc>
                        <a:spcAft>
                          <a:spcPts val="0"/>
                        </a:spcAft>
                      </a:pPr>
                      <a:r>
                        <a:rPr lang="en-US" sz="900" b="1" kern="1200" dirty="0">
                          <a:solidFill>
                            <a:schemeClr val="dk1"/>
                          </a:solidFill>
                          <a:effectLst/>
                          <a:latin typeface="+mn-lt"/>
                          <a:ea typeface="+mn-ea"/>
                          <a:cs typeface="+mn-cs"/>
                        </a:rPr>
                        <a:t>Current Price </a:t>
                      </a:r>
                    </a:p>
                  </a:txBody>
                  <a:tcPr marL="68580" marR="68580" marT="0" marB="0" anchor="b"/>
                </a:tc>
                <a:tc>
                  <a:txBody>
                    <a:bodyPr/>
                    <a:lstStyle/>
                    <a:p>
                      <a:pPr marL="0" algn="ctr" defTabSz="1300496" rtl="0" eaLnBrk="1" latinLnBrk="0" hangingPunct="1">
                        <a:lnSpc>
                          <a:spcPct val="107000"/>
                        </a:lnSpc>
                        <a:spcAft>
                          <a:spcPts val="0"/>
                        </a:spcAft>
                      </a:pPr>
                      <a:r>
                        <a:rPr lang="en-US" sz="900" b="1" kern="1200" dirty="0">
                          <a:solidFill>
                            <a:schemeClr val="dk1"/>
                          </a:solidFill>
                          <a:effectLst/>
                          <a:latin typeface="+mn-lt"/>
                          <a:ea typeface="+mn-ea"/>
                          <a:cs typeface="+mn-cs"/>
                        </a:rPr>
                        <a:t>% Change</a:t>
                      </a:r>
                    </a:p>
                  </a:txBody>
                  <a:tcPr marL="68580" marR="68580" marT="0" marB="0" anchor="b"/>
                </a:tc>
                <a:extLst>
                  <a:ext uri="{0D108BD9-81ED-4DB2-BD59-A6C34878D82A}">
                    <a16:rowId xmlns:a16="http://schemas.microsoft.com/office/drawing/2014/main" val="3905390538"/>
                  </a:ext>
                </a:extLst>
              </a:tr>
              <a:tr h="137870">
                <a:tc>
                  <a:txBody>
                    <a:bodyPr/>
                    <a:lstStyle/>
                    <a:p>
                      <a:pPr algn="l" fontAlgn="ctr"/>
                      <a:r>
                        <a:rPr lang="en-US" sz="800" b="0" i="0" u="none" strike="noStrike">
                          <a:solidFill>
                            <a:srgbClr val="000000"/>
                          </a:solidFill>
                          <a:effectLst/>
                          <a:latin typeface="Century Gothic" panose="020B0502020202020204" pitchFamily="34" charset="0"/>
                        </a:rPr>
                        <a:t>JAPAULOIL</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0.30</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0.27</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-10.00%</a:t>
                      </a:r>
                    </a:p>
                  </a:txBody>
                  <a:tcPr marL="9525" marR="9525" marT="9525" marB="0" anchor="ctr"/>
                </a:tc>
                <a:extLst>
                  <a:ext uri="{0D108BD9-81ED-4DB2-BD59-A6C34878D82A}">
                    <a16:rowId xmlns:a16="http://schemas.microsoft.com/office/drawing/2014/main" val="4168837850"/>
                  </a:ext>
                </a:extLst>
              </a:tr>
              <a:tr h="137870">
                <a:tc>
                  <a:txBody>
                    <a:bodyPr/>
                    <a:lstStyle/>
                    <a:p>
                      <a:pPr algn="l" fontAlgn="ctr"/>
                      <a:r>
                        <a:rPr lang="en-US" sz="800" b="0" i="0" u="none" strike="noStrike">
                          <a:solidFill>
                            <a:srgbClr val="000000"/>
                          </a:solidFill>
                          <a:effectLst/>
                          <a:latin typeface="Century Gothic" panose="020B0502020202020204" pitchFamily="34" charset="0"/>
                        </a:rPr>
                        <a:t>CAVERTON</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2.71</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2.44</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-9.96%</a:t>
                      </a:r>
                    </a:p>
                  </a:txBody>
                  <a:tcPr marL="9525" marR="9525" marT="9525" marB="0" anchor="ctr"/>
                </a:tc>
                <a:extLst>
                  <a:ext uri="{0D108BD9-81ED-4DB2-BD59-A6C34878D82A}">
                    <a16:rowId xmlns:a16="http://schemas.microsoft.com/office/drawing/2014/main" val="1018379421"/>
                  </a:ext>
                </a:extLst>
              </a:tr>
              <a:tr h="137870">
                <a:tc>
                  <a:txBody>
                    <a:bodyPr/>
                    <a:lstStyle/>
                    <a:p>
                      <a:pPr algn="l" fontAlgn="ctr"/>
                      <a:r>
                        <a:rPr lang="en-US" sz="800" b="0" i="0" u="none" strike="noStrike">
                          <a:solidFill>
                            <a:srgbClr val="000000"/>
                          </a:solidFill>
                          <a:effectLst/>
                          <a:latin typeface="Century Gothic" panose="020B0502020202020204" pitchFamily="34" charset="0"/>
                        </a:rPr>
                        <a:t>NEIMETH</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0.61</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0.55</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-9.84%</a:t>
                      </a:r>
                    </a:p>
                  </a:txBody>
                  <a:tcPr marL="9525" marR="9525" marT="9525" marB="0" anchor="ctr"/>
                </a:tc>
                <a:extLst>
                  <a:ext uri="{0D108BD9-81ED-4DB2-BD59-A6C34878D82A}">
                    <a16:rowId xmlns:a16="http://schemas.microsoft.com/office/drawing/2014/main" val="3225006185"/>
                  </a:ext>
                </a:extLst>
              </a:tr>
              <a:tr h="137870">
                <a:tc>
                  <a:txBody>
                    <a:bodyPr/>
                    <a:lstStyle/>
                    <a:p>
                      <a:pPr algn="l" fontAlgn="ctr"/>
                      <a:r>
                        <a:rPr lang="en-US" sz="800" b="0" i="0" u="none" strike="noStrike">
                          <a:solidFill>
                            <a:srgbClr val="000000"/>
                          </a:solidFill>
                          <a:effectLst/>
                          <a:latin typeface="Century Gothic" panose="020B0502020202020204" pitchFamily="34" charset="0"/>
                        </a:rPr>
                        <a:t>CHAMS</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0.48</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0.44</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-8.33%</a:t>
                      </a:r>
                    </a:p>
                  </a:txBody>
                  <a:tcPr marL="9525" marR="9525" marT="9525" marB="0" anchor="ctr"/>
                </a:tc>
                <a:extLst>
                  <a:ext uri="{0D108BD9-81ED-4DB2-BD59-A6C34878D82A}">
                    <a16:rowId xmlns:a16="http://schemas.microsoft.com/office/drawing/2014/main" val="1917235083"/>
                  </a:ext>
                </a:extLst>
              </a:tr>
              <a:tr h="137870">
                <a:tc>
                  <a:txBody>
                    <a:bodyPr/>
                    <a:lstStyle/>
                    <a:p>
                      <a:pPr algn="l" fontAlgn="ctr"/>
                      <a:r>
                        <a:rPr lang="en-US" sz="800" b="0" i="0" u="none" strike="noStrike">
                          <a:solidFill>
                            <a:srgbClr val="000000"/>
                          </a:solidFill>
                          <a:effectLst/>
                          <a:latin typeface="Century Gothic" panose="020B0502020202020204" pitchFamily="34" charset="0"/>
                        </a:rPr>
                        <a:t>AGLEVENT</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0.26</a:t>
                      </a:r>
                    </a:p>
                  </a:txBody>
                  <a:tcPr marL="9525" marR="9525" marT="9525" marB="0" anchor="ctr"/>
                </a:tc>
                <a:tc>
                  <a:txBody>
                    <a:bodyPr/>
                    <a:lstStyle/>
                    <a:p>
                      <a:pPr algn="r" fontAlgn="ctr"/>
                      <a:r>
                        <a:rPr lang="en-US" sz="800" b="0" i="0" u="none" strike="noStrike">
                          <a:solidFill>
                            <a:srgbClr val="000000"/>
                          </a:solidFill>
                          <a:effectLst/>
                          <a:latin typeface="Century Gothic" panose="020B0502020202020204" pitchFamily="34" charset="0"/>
                        </a:rPr>
                        <a:t>0.24</a:t>
                      </a:r>
                    </a:p>
                  </a:txBody>
                  <a:tcPr marL="9525" marR="9525" marT="9525" marB="0" anchor="ctr"/>
                </a:tc>
                <a:tc>
                  <a:txBody>
                    <a:bodyPr/>
                    <a:lstStyle/>
                    <a:p>
                      <a:pPr algn="r" fontAlgn="ctr"/>
                      <a:r>
                        <a:rPr lang="en-US" sz="800" b="0" i="0" u="none" strike="noStrike" dirty="0">
                          <a:solidFill>
                            <a:srgbClr val="000000"/>
                          </a:solidFill>
                          <a:effectLst/>
                          <a:latin typeface="Century Gothic" panose="020B0502020202020204" pitchFamily="34" charset="0"/>
                        </a:rPr>
                        <a:t>-7.69%</a:t>
                      </a:r>
                    </a:p>
                  </a:txBody>
                  <a:tcPr marL="9525" marR="9525" marT="9525" marB="0" anchor="ctr"/>
                </a:tc>
                <a:extLst>
                  <a:ext uri="{0D108BD9-81ED-4DB2-BD59-A6C34878D82A}">
                    <a16:rowId xmlns:a16="http://schemas.microsoft.com/office/drawing/2014/main" val="1186751065"/>
                  </a:ext>
                </a:extLst>
              </a:tr>
            </a:tbl>
          </a:graphicData>
        </a:graphic>
      </p:graphicFrame>
      <p:pic>
        <p:nvPicPr>
          <p:cNvPr id="6" name="Picture 5" descr="A close up of a sign&#10;&#10;Description automatically generated">
            <a:hlinkClick r:id="rId7"/>
            <a:extLst>
              <a:ext uri="{FF2B5EF4-FFF2-40B4-BE49-F238E27FC236}">
                <a16:creationId xmlns:a16="http://schemas.microsoft.com/office/drawing/2014/main" id="{E89D5424-305C-4D22-8F39-3B2D51C04B3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595" y="6852162"/>
            <a:ext cx="6235200" cy="1988806"/>
          </a:xfrm>
          <a:prstGeom prst="rect">
            <a:avLst/>
          </a:prstGeom>
        </p:spPr>
      </p:pic>
      <p:sp>
        <p:nvSpPr>
          <p:cNvPr id="3" name="TextBox 2">
            <a:extLst>
              <a:ext uri="{FF2B5EF4-FFF2-40B4-BE49-F238E27FC236}">
                <a16:creationId xmlns:a16="http://schemas.microsoft.com/office/drawing/2014/main" id="{50A6ED0F-85E0-41CF-BCC4-82A3829A2BBB}"/>
              </a:ext>
            </a:extLst>
          </p:cNvPr>
          <p:cNvSpPr txBox="1"/>
          <p:nvPr/>
        </p:nvSpPr>
        <p:spPr>
          <a:xfrm>
            <a:off x="9958157" y="6631940"/>
            <a:ext cx="3131108" cy="215444"/>
          </a:xfrm>
          <a:prstGeom prst="rect">
            <a:avLst/>
          </a:prstGeom>
          <a:noFill/>
        </p:spPr>
        <p:txBody>
          <a:bodyPr wrap="square" rtlCol="0">
            <a:spAutoFit/>
          </a:bodyPr>
          <a:lstStyle/>
          <a:p>
            <a:r>
              <a:rPr lang="en-US" sz="800" dirty="0">
                <a:solidFill>
                  <a:srgbClr val="000000"/>
                </a:solidFill>
                <a:latin typeface="Century Gothic" panose="020B0502020202020204" pitchFamily="34" charset="0"/>
              </a:rPr>
              <a:t>* Indicates information that may have  a 24 to 48 hours lag</a:t>
            </a:r>
          </a:p>
        </p:txBody>
      </p:sp>
    </p:spTree>
    <p:extLst>
      <p:ext uri="{BB962C8B-B14F-4D97-AF65-F5344CB8AC3E}">
        <p14:creationId xmlns:p14="http://schemas.microsoft.com/office/powerpoint/2010/main" val="26695994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1932</TotalTime>
  <Words>741</Words>
  <Application>Microsoft Office PowerPoint</Application>
  <PresentationFormat>Custom</PresentationFormat>
  <Paragraphs>309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Century Gothic</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Faith Ogedengbe</dc:creator>
  <cp:lastModifiedBy>Precious Adegunle</cp:lastModifiedBy>
  <cp:revision>141</cp:revision>
  <dcterms:created xsi:type="dcterms:W3CDTF">2017-02-23T07:50:30Z</dcterms:created>
  <dcterms:modified xsi:type="dcterms:W3CDTF">2019-05-09T16:08:22Z</dcterms:modified>
</cp:coreProperties>
</file>