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7" r:id="rId12"/>
    <p:sldId id="268" r:id="rId13"/>
    <p:sldId id="269" r:id="rId14"/>
    <p:sldId id="270" r:id="rId15"/>
    <p:sldId id="271" r:id="rId16"/>
    <p:sldId id="299" r:id="rId17"/>
    <p:sldId id="272" r:id="rId18"/>
    <p:sldId id="273" r:id="rId19"/>
    <p:sldId id="274" r:id="rId20"/>
    <p:sldId id="276" r:id="rId21"/>
    <p:sldId id="277" r:id="rId22"/>
    <p:sldId id="278" r:id="rId23"/>
    <p:sldId id="279" r:id="rId24"/>
    <p:sldId id="280" r:id="rId25"/>
    <p:sldId id="281" r:id="rId26"/>
    <p:sldId id="282" r:id="rId27"/>
    <p:sldId id="288" r:id="rId28"/>
    <p:sldId id="283" r:id="rId29"/>
    <p:sldId id="284" r:id="rId30"/>
    <p:sldId id="285" r:id="rId31"/>
    <p:sldId id="286" r:id="rId32"/>
    <p:sldId id="287" r:id="rId33"/>
    <p:sldId id="289" r:id="rId34"/>
    <p:sldId id="290" r:id="rId35"/>
    <p:sldId id="291" r:id="rId36"/>
    <p:sldId id="292" r:id="rId37"/>
    <p:sldId id="293" r:id="rId38"/>
    <p:sldId id="294" r:id="rId39"/>
    <p:sldId id="295" r:id="rId40"/>
    <p:sldId id="296" r:id="rId41"/>
    <p:sldId id="297" r:id="rId42"/>
    <p:sldId id="298" r:id="rId43"/>
    <p:sldId id="301" r:id="rId44"/>
    <p:sldId id="302" r:id="rId45"/>
    <p:sldId id="303" r:id="rId46"/>
    <p:sldId id="304"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4" autoAdjust="0"/>
    <p:restoredTop sz="94660"/>
  </p:normalViewPr>
  <p:slideViewPr>
    <p:cSldViewPr snapToGrid="0">
      <p:cViewPr>
        <p:scale>
          <a:sx n="50" d="100"/>
          <a:sy n="50" d="100"/>
        </p:scale>
        <p:origin x="546" y="14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12/2/2017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alphaModFix amt="25000"/>
            <a:lum/>
          </a:blip>
          <a:srcRect/>
          <a:tile tx="0" ty="0" sx="100000" sy="100000" flip="none" algn="tl"/>
        </a:blipFill>
        <a:effectLst/>
      </p:bgPr>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12/2/2017</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hyperlink" Target="http://www.martinfowler.com/eaaDev/ModelViewPresenter.html" TargetMode="External"/><Relationship Id="rId3" Type="http://schemas.openxmlformats.org/officeDocument/2006/relationships/hyperlink" Target="http://weblogs.asp.net/bsimser/archive/2006/07/18/Model_2D00_View_2D00_Presenter-Pattern-with-SharePoint-Web-Parts.aspx" TargetMode="External"/><Relationship Id="rId7" Type="http://schemas.openxmlformats.org/officeDocument/2006/relationships/hyperlink" Target="http://msdn.microsoft.com/en-us/magazine/cc188690.aspx" TargetMode="External"/><Relationship Id="rId2" Type="http://schemas.openxmlformats.org/officeDocument/2006/relationships/hyperlink" Target="http://blog.vuscode.com/malovicn/archive/2007/11/04/model-view-presenter-mvp-design-pattern-close-look-part-2-passive-view.aspx" TargetMode="External"/><Relationship Id="rId1" Type="http://schemas.openxmlformats.org/officeDocument/2006/relationships/slideLayout" Target="../slideLayouts/slideLayout2.xml"/><Relationship Id="rId6" Type="http://schemas.openxmlformats.org/officeDocument/2006/relationships/hyperlink" Target="http://en.wikipedia.org/wiki/Mock_object" TargetMode="External"/><Relationship Id="rId5" Type="http://schemas.openxmlformats.org/officeDocument/2006/relationships/hyperlink" Target="http://en.wikipedia.org/wiki/Model_View_Presenter" TargetMode="External"/><Relationship Id="rId4" Type="http://schemas.openxmlformats.org/officeDocument/2006/relationships/hyperlink" Target="http://geekswithblogs.net/Podwysocki/archive/2007/12/20/117881.aspx" TargetMode="External"/><Relationship Id="rId9" Type="http://schemas.openxmlformats.org/officeDocument/2006/relationships/hyperlink" Target="http://en.wikipedia.org/wiki/Factory_method"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C5C46-37D6-4A3C-8ADC-D893E45E5DDB}"/>
              </a:ext>
            </a:extLst>
          </p:cNvPr>
          <p:cNvSpPr>
            <a:spLocks noGrp="1"/>
          </p:cNvSpPr>
          <p:nvPr>
            <p:ph type="ctrTitle"/>
          </p:nvPr>
        </p:nvSpPr>
        <p:spPr>
          <a:xfrm>
            <a:off x="1302226" y="843585"/>
            <a:ext cx="9587548" cy="2585415"/>
          </a:xfrm>
        </p:spPr>
        <p:txBody>
          <a:bodyPr>
            <a:normAutofit/>
          </a:bodyPr>
          <a:lstStyle/>
          <a:p>
            <a:r>
              <a:rPr lang="en-US" sz="6000" b="1" dirty="0">
                <a:latin typeface="Arial Black" panose="020B0A04020102020204" pitchFamily="34" charset="0"/>
                <a:cs typeface="Arial" panose="020B0604020202020204" pitchFamily="34" charset="0"/>
              </a:rPr>
              <a:t>M</a:t>
            </a:r>
            <a:r>
              <a:rPr lang="en-US" sz="6000" b="1" cap="none" dirty="0">
                <a:latin typeface="Arial Black" panose="020B0A04020102020204" pitchFamily="34" charset="0"/>
                <a:cs typeface="Arial" panose="020B0604020202020204" pitchFamily="34" charset="0"/>
              </a:rPr>
              <a:t>odel</a:t>
            </a:r>
            <a:r>
              <a:rPr lang="en-US" sz="6000" b="1" dirty="0">
                <a:latin typeface="Arial Black" panose="020B0A04020102020204" pitchFamily="34" charset="0"/>
                <a:cs typeface="Arial" panose="020B0604020202020204" pitchFamily="34" charset="0"/>
              </a:rPr>
              <a:t>-v</a:t>
            </a:r>
            <a:r>
              <a:rPr lang="en-US" sz="6000" b="1" cap="none" dirty="0">
                <a:latin typeface="Arial Black" panose="020B0A04020102020204" pitchFamily="34" charset="0"/>
                <a:cs typeface="Arial" panose="020B0604020202020204" pitchFamily="34" charset="0"/>
              </a:rPr>
              <a:t>iew</a:t>
            </a:r>
            <a:r>
              <a:rPr lang="en-US" sz="6000" b="1" dirty="0">
                <a:latin typeface="Arial Black" panose="020B0A04020102020204" pitchFamily="34" charset="0"/>
                <a:cs typeface="Arial" panose="020B0604020202020204" pitchFamily="34" charset="0"/>
              </a:rPr>
              <a:t>-p</a:t>
            </a:r>
            <a:r>
              <a:rPr lang="en-US" sz="6000" b="1" cap="none" dirty="0">
                <a:latin typeface="Arial Black" panose="020B0A04020102020204" pitchFamily="34" charset="0"/>
                <a:cs typeface="Arial" panose="020B0604020202020204" pitchFamily="34" charset="0"/>
              </a:rPr>
              <a:t>resenter</a:t>
            </a:r>
            <a:endParaRPr lang="en-US" sz="6000" b="1" dirty="0">
              <a:latin typeface="Arial Black" panose="020B0A040201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E23BCE65-D1C7-4EAA-AAD2-470AA140C772}"/>
              </a:ext>
            </a:extLst>
          </p:cNvPr>
          <p:cNvSpPr>
            <a:spLocks noGrp="1"/>
          </p:cNvSpPr>
          <p:nvPr>
            <p:ph type="subTitle" idx="1"/>
          </p:nvPr>
        </p:nvSpPr>
        <p:spPr/>
        <p:txBody>
          <a:bodyPr/>
          <a:lstStyle/>
          <a:p>
            <a:r>
              <a:rPr lang="en-US" dirty="0"/>
              <a:t>(MVP)</a:t>
            </a:r>
          </a:p>
        </p:txBody>
      </p:sp>
    </p:spTree>
    <p:extLst>
      <p:ext uri="{BB962C8B-B14F-4D97-AF65-F5344CB8AC3E}">
        <p14:creationId xmlns:p14="http://schemas.microsoft.com/office/powerpoint/2010/main" val="3347331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23C2EF2-8AE2-400C-8A46-4C564EFE349E}"/>
              </a:ext>
            </a:extLst>
          </p:cNvPr>
          <p:cNvPicPr>
            <a:picLocks noGrp="1" noChangeAspect="1"/>
          </p:cNvPicPr>
          <p:nvPr>
            <p:ph sz="quarter" idx="13"/>
          </p:nvPr>
        </p:nvPicPr>
        <p:blipFill>
          <a:blip r:embed="rId2"/>
          <a:stretch>
            <a:fillRect/>
          </a:stretch>
        </p:blipFill>
        <p:spPr>
          <a:xfrm>
            <a:off x="2294931" y="831191"/>
            <a:ext cx="7602138" cy="5195618"/>
          </a:xfrm>
        </p:spPr>
      </p:pic>
    </p:spTree>
    <p:extLst>
      <p:ext uri="{BB962C8B-B14F-4D97-AF65-F5344CB8AC3E}">
        <p14:creationId xmlns:p14="http://schemas.microsoft.com/office/powerpoint/2010/main" val="2563529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53847C-FB0A-4574-A977-EDFF36C09463}"/>
              </a:ext>
            </a:extLst>
          </p:cNvPr>
          <p:cNvSpPr>
            <a:spLocks noGrp="1"/>
          </p:cNvSpPr>
          <p:nvPr>
            <p:ph sz="quarter" idx="13"/>
          </p:nvPr>
        </p:nvSpPr>
        <p:spPr>
          <a:xfrm>
            <a:off x="914087" y="2595693"/>
            <a:ext cx="10363826" cy="3956554"/>
          </a:xfrm>
        </p:spPr>
        <p:txBody>
          <a:bodyPr>
            <a:normAutofit fontScale="92500" lnSpcReduction="20000"/>
          </a:bodyPr>
          <a:lstStyle/>
          <a:p>
            <a:endParaRPr lang="en-US" dirty="0"/>
          </a:p>
          <a:p>
            <a:pPr marL="0" indent="0">
              <a:buNone/>
            </a:pPr>
            <a:r>
              <a:rPr lang="en-US" b="1" dirty="0">
                <a:latin typeface="Arial" panose="020B0604020202020204" pitchFamily="34" charset="0"/>
                <a:cs typeface="Arial" panose="020B0604020202020204" pitchFamily="34" charset="0"/>
              </a:rPr>
              <a:t>The Presenter component is never given a direct reference to the View component’s concrete implementation. Instead it references the View component through the View Interface ‘</a:t>
            </a:r>
            <a:r>
              <a:rPr lang="en-US" b="1" dirty="0" err="1">
                <a:latin typeface="Arial" panose="020B0604020202020204" pitchFamily="34" charset="0"/>
                <a:cs typeface="Arial" panose="020B0604020202020204" pitchFamily="34" charset="0"/>
              </a:rPr>
              <a:t>IView</a:t>
            </a:r>
            <a:r>
              <a:rPr lang="en-US" b="1" dirty="0">
                <a:latin typeface="Arial" panose="020B0604020202020204" pitchFamily="34" charset="0"/>
                <a:cs typeface="Arial" panose="020B0604020202020204" pitchFamily="34" charset="0"/>
              </a:rPr>
              <a:t>’. This allows the View implementation to be changed (e.g. from a Web Part control to a Windows Form client) without the Presenter being modified. Therefore when the View’s interface is developed, thought should be given as to how the Presenter will interact with the View’s data. For example, in the example Search application, the Presenter will need to retrieve (‘get’) the user’s search criteria string and once the search has been performed (by the Model) the resultant output must be displayed to the user (‘set’). </a:t>
            </a:r>
          </a:p>
          <a:p>
            <a:endParaRPr lang="en-US" dirty="0"/>
          </a:p>
          <a:p>
            <a:endParaRPr lang="en-US" dirty="0"/>
          </a:p>
        </p:txBody>
      </p:sp>
      <p:sp>
        <p:nvSpPr>
          <p:cNvPr id="8" name="Rectangle 2">
            <a:extLst>
              <a:ext uri="{FF2B5EF4-FFF2-40B4-BE49-F238E27FC236}">
                <a16:creationId xmlns:a16="http://schemas.microsoft.com/office/drawing/2014/main" id="{8EBD1FDB-F3FD-400B-AACA-B020DD4ACD2C}"/>
              </a:ext>
            </a:extLst>
          </p:cNvPr>
          <p:cNvSpPr>
            <a:spLocks noChangeArrowheads="1"/>
          </p:cNvSpPr>
          <p:nvPr/>
        </p:nvSpPr>
        <p:spPr bwMode="auto">
          <a:xfrm>
            <a:off x="3598095" y="305753"/>
            <a:ext cx="5721438"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Arial Black" panose="020B0A04020102020204" pitchFamily="34" charset="0"/>
              </a:rPr>
              <a:t>    </a:t>
            </a:r>
            <a:r>
              <a:rPr kumimoji="0" lang="en-US" altLang="en-US" sz="2400" b="0" i="0" u="none" strike="noStrike" cap="none" normalizeH="0" baseline="0" dirty="0">
                <a:ln>
                  <a:noFill/>
                </a:ln>
                <a:solidFill>
                  <a:srgbClr val="0000FF"/>
                </a:solidFill>
                <a:effectLst/>
                <a:latin typeface="Arial Black" panose="020B0A04020102020204" pitchFamily="34" charset="0"/>
              </a:rPr>
              <a:t>public</a:t>
            </a:r>
            <a:r>
              <a:rPr kumimoji="0" lang="en-US" altLang="en-US" sz="2400" b="0" i="0" u="none" strike="noStrike" cap="none" normalizeH="0" baseline="0" dirty="0">
                <a:ln>
                  <a:noFill/>
                </a:ln>
                <a:solidFill>
                  <a:srgbClr val="333333"/>
                </a:solidFill>
                <a:effectLst/>
                <a:latin typeface="Arial Black" panose="020B0A04020102020204" pitchFamily="34" charset="0"/>
              </a:rPr>
              <a:t> </a:t>
            </a:r>
            <a:r>
              <a:rPr kumimoji="0" lang="en-US" altLang="en-US" sz="2400" b="0" i="0" u="none" strike="noStrike" cap="none" normalizeH="0" baseline="0" dirty="0">
                <a:ln>
                  <a:noFill/>
                </a:ln>
                <a:solidFill>
                  <a:srgbClr val="0000FF"/>
                </a:solidFill>
                <a:effectLst/>
                <a:latin typeface="Arial Black" panose="020B0A04020102020204" pitchFamily="34" charset="0"/>
              </a:rPr>
              <a:t>interface</a:t>
            </a:r>
            <a:r>
              <a:rPr kumimoji="0" lang="en-US" altLang="en-US" sz="2400" b="0" i="0" u="none" strike="noStrike" cap="none" normalizeH="0" baseline="0" dirty="0">
                <a:ln>
                  <a:noFill/>
                </a:ln>
                <a:solidFill>
                  <a:srgbClr val="333333"/>
                </a:solidFill>
                <a:effectLst/>
                <a:latin typeface="Arial Black" panose="020B0A04020102020204" pitchFamily="34" charset="0"/>
              </a:rPr>
              <a:t> </a:t>
            </a:r>
            <a:r>
              <a:rPr kumimoji="0" lang="en-US" altLang="en-US" sz="2400" b="0" i="0" u="none" strike="noStrike" cap="none" normalizeH="0" baseline="0" dirty="0" err="1">
                <a:ln>
                  <a:noFill/>
                </a:ln>
                <a:solidFill>
                  <a:srgbClr val="2B91AF"/>
                </a:solidFill>
                <a:effectLst/>
                <a:latin typeface="Arial Black" panose="020B0A04020102020204" pitchFamily="34" charset="0"/>
              </a:rPr>
              <a:t>Iview</a:t>
            </a:r>
            <a:endParaRPr kumimoji="0" lang="en-US" altLang="en-US" sz="2400" b="0" i="0" u="none" strike="noStrike" cap="none" normalizeH="0" baseline="0" dirty="0">
              <a:ln>
                <a:noFill/>
              </a:ln>
              <a:solidFill>
                <a:srgbClr val="2B91AF"/>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Arial Black" panose="020B0A04020102020204" pitchFamily="34" charset="0"/>
              </a:rPr>
              <a:t>    {</a:t>
            </a:r>
            <a:endParaRPr kumimoji="0" lang="en-US" altLang="en-US" sz="2400"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Arial Black" panose="020B0A04020102020204" pitchFamily="34" charset="0"/>
              </a:rPr>
              <a:t>        </a:t>
            </a:r>
            <a:r>
              <a:rPr kumimoji="0" lang="en-US" altLang="en-US" sz="2400" b="0" i="0" u="none" strike="noStrike" cap="none" normalizeH="0" baseline="0" dirty="0">
                <a:ln>
                  <a:noFill/>
                </a:ln>
                <a:solidFill>
                  <a:srgbClr val="0000FF"/>
                </a:solidFill>
                <a:effectLst/>
                <a:latin typeface="Arial Black" panose="020B0A04020102020204" pitchFamily="34" charset="0"/>
              </a:rPr>
              <a:t>string</a:t>
            </a:r>
            <a:r>
              <a:rPr kumimoji="0" lang="en-US" altLang="en-US" sz="2400" b="0" i="0" u="none" strike="noStrike" cap="none" normalizeH="0" baseline="0" dirty="0">
                <a:ln>
                  <a:noFill/>
                </a:ln>
                <a:solidFill>
                  <a:srgbClr val="333333"/>
                </a:solidFill>
                <a:effectLst/>
                <a:latin typeface="Arial Black" panose="020B0A04020102020204" pitchFamily="34" charset="0"/>
              </a:rPr>
              <a:t> </a:t>
            </a:r>
            <a:r>
              <a:rPr kumimoji="0" lang="en-US" altLang="en-US" sz="2400" b="0" i="0" u="none" strike="noStrike" cap="none" normalizeH="0" baseline="0" dirty="0" err="1">
                <a:ln>
                  <a:noFill/>
                </a:ln>
                <a:solidFill>
                  <a:srgbClr val="333333"/>
                </a:solidFill>
                <a:effectLst/>
                <a:latin typeface="Arial Black" panose="020B0A04020102020204" pitchFamily="34" charset="0"/>
              </a:rPr>
              <a:t>SearchCriteria</a:t>
            </a:r>
            <a:r>
              <a:rPr kumimoji="0" lang="en-US" altLang="en-US" sz="2400" b="0" i="0" u="none" strike="noStrike" cap="none" normalizeH="0" baseline="0" dirty="0">
                <a:ln>
                  <a:noFill/>
                </a:ln>
                <a:solidFill>
                  <a:srgbClr val="333333"/>
                </a:solidFill>
                <a:effectLst/>
                <a:latin typeface="Arial Black" panose="020B0A04020102020204" pitchFamily="34" charset="0"/>
              </a:rPr>
              <a:t> { </a:t>
            </a:r>
            <a:r>
              <a:rPr kumimoji="0" lang="en-US" altLang="en-US" sz="2400" b="0" i="0" u="none" strike="noStrike" cap="none" normalizeH="0" baseline="0" dirty="0">
                <a:ln>
                  <a:noFill/>
                </a:ln>
                <a:solidFill>
                  <a:srgbClr val="0000FF"/>
                </a:solidFill>
                <a:effectLst/>
                <a:latin typeface="Arial Black" panose="020B0A04020102020204" pitchFamily="34" charset="0"/>
              </a:rPr>
              <a:t>get</a:t>
            </a:r>
            <a:r>
              <a:rPr kumimoji="0" lang="en-US" altLang="en-US" sz="2400" b="0" i="0" u="none" strike="noStrike" cap="none" normalizeH="0" baseline="0" dirty="0">
                <a:ln>
                  <a:noFill/>
                </a:ln>
                <a:solidFill>
                  <a:srgbClr val="333333"/>
                </a:solidFill>
                <a:effectLst/>
                <a:latin typeface="Arial Black" panose="020B0A040201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Arial Black" panose="020B0A04020102020204" pitchFamily="34" charset="0"/>
              </a:rPr>
              <a:t>        </a:t>
            </a:r>
            <a:r>
              <a:rPr kumimoji="0" lang="en-US" altLang="en-US" sz="2400" b="0" i="0" u="none" strike="noStrike" cap="none" normalizeH="0" baseline="0" dirty="0">
                <a:ln>
                  <a:noFill/>
                </a:ln>
                <a:solidFill>
                  <a:srgbClr val="2B91AF"/>
                </a:solidFill>
                <a:effectLst/>
                <a:latin typeface="Arial Black" panose="020B0A04020102020204" pitchFamily="34" charset="0"/>
              </a:rPr>
              <a:t>List&lt;</a:t>
            </a:r>
            <a:r>
              <a:rPr kumimoji="0" lang="en-US" altLang="en-US" sz="2400" b="0" i="0" u="none" strike="noStrike" cap="none" normalizeH="0" baseline="0" dirty="0">
                <a:ln>
                  <a:noFill/>
                </a:ln>
                <a:solidFill>
                  <a:srgbClr val="0000FF"/>
                </a:solidFill>
                <a:effectLst/>
                <a:latin typeface="Arial Black" panose="020B0A04020102020204" pitchFamily="34" charset="0"/>
              </a:rPr>
              <a:t>string&gt;</a:t>
            </a:r>
            <a:r>
              <a:rPr kumimoji="0" lang="en-US" altLang="en-US" sz="2400" b="0" i="0" u="none" strike="noStrike" cap="none" normalizeH="0" baseline="0" dirty="0">
                <a:ln>
                  <a:noFill/>
                </a:ln>
                <a:solidFill>
                  <a:srgbClr val="333333"/>
                </a:solidFill>
                <a:effectLst/>
                <a:latin typeface="Arial Black" panose="020B0A04020102020204" pitchFamily="34" charset="0"/>
              </a:rPr>
              <a:t> Results { </a:t>
            </a:r>
            <a:r>
              <a:rPr kumimoji="0" lang="en-US" altLang="en-US" sz="2400" b="0" i="0" u="none" strike="noStrike" cap="none" normalizeH="0" baseline="0" dirty="0">
                <a:ln>
                  <a:noFill/>
                </a:ln>
                <a:solidFill>
                  <a:srgbClr val="0000FF"/>
                </a:solidFill>
                <a:effectLst/>
                <a:latin typeface="Arial Black" panose="020B0A04020102020204" pitchFamily="34" charset="0"/>
              </a:rPr>
              <a:t>set</a:t>
            </a:r>
            <a:r>
              <a:rPr kumimoji="0" lang="en-US" altLang="en-US" sz="2400" b="0" i="0" u="none" strike="noStrike" cap="none" normalizeH="0" baseline="0" dirty="0">
                <a:ln>
                  <a:noFill/>
                </a:ln>
                <a:solidFill>
                  <a:srgbClr val="333333"/>
                </a:solidFill>
                <a:effectLst/>
                <a:latin typeface="Arial Black" panose="020B0A04020102020204" pitchFamily="34" charset="0"/>
              </a:rPr>
              <a:t>; }</a:t>
            </a:r>
            <a:endParaRPr kumimoji="0" lang="en-US" altLang="en-US" sz="2400"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Arial Black" panose="020B0A04020102020204" pitchFamily="34" charset="0"/>
              </a:rPr>
              <a:t>    }</a:t>
            </a:r>
            <a:endParaRPr kumimoji="0" lang="en-US" altLang="en-US" sz="2400"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79488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53847C-FB0A-4574-A977-EDFF36C09463}"/>
              </a:ext>
            </a:extLst>
          </p:cNvPr>
          <p:cNvSpPr>
            <a:spLocks noGrp="1"/>
          </p:cNvSpPr>
          <p:nvPr>
            <p:ph sz="quarter" idx="13"/>
          </p:nvPr>
        </p:nvSpPr>
        <p:spPr>
          <a:xfrm>
            <a:off x="914087" y="1269953"/>
            <a:ext cx="10363826" cy="4318094"/>
          </a:xfrm>
        </p:spPr>
        <p:txBody>
          <a:bodyPr>
            <a:normAutofit lnSpcReduction="10000"/>
          </a:bodyPr>
          <a:lstStyle/>
          <a:p>
            <a:r>
              <a:rPr lang="en-US" b="1" dirty="0">
                <a:latin typeface="Arial" panose="020B0604020202020204" pitchFamily="34" charset="0"/>
                <a:cs typeface="Arial" panose="020B0604020202020204" pitchFamily="34" charset="0"/>
              </a:rPr>
              <a:t>It is also important to develop View interfaces using only Framework types or Business types (as defined in the Model), not presentation technology-specific types. E.g. it would be possible to define the ‘Results’ property to be of type </a:t>
            </a:r>
            <a:r>
              <a:rPr lang="en-US" b="1" dirty="0" err="1">
                <a:latin typeface="Arial" panose="020B0604020202020204" pitchFamily="34" charset="0"/>
                <a:cs typeface="Arial" panose="020B0604020202020204" pitchFamily="34" charset="0"/>
              </a:rPr>
              <a:t>System.Web.UI.WebControls.BulletedList</a:t>
            </a:r>
            <a:r>
              <a:rPr lang="en-US" b="1" dirty="0">
                <a:latin typeface="Arial" panose="020B0604020202020204" pitchFamily="34" charset="0"/>
                <a:cs typeface="Arial" panose="020B0604020202020204" pitchFamily="34" charset="0"/>
              </a:rPr>
              <a:t>, however this is specific to an ASP.NET Views and would be inefficient to implement on a Windows Form client View implementation.</a:t>
            </a:r>
          </a:p>
          <a:p>
            <a:endParaRPr lang="en-US" b="1"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The following code extract contains all the code required to implement a very basic search ASP.NET Web Part that also implements the </a:t>
            </a:r>
            <a:r>
              <a:rPr lang="en-US" b="1" dirty="0" err="1">
                <a:latin typeface="Arial" panose="020B0604020202020204" pitchFamily="34" charset="0"/>
                <a:cs typeface="Arial" panose="020B0604020202020204" pitchFamily="34" charset="0"/>
              </a:rPr>
              <a:t>IView</a:t>
            </a:r>
            <a:r>
              <a:rPr lang="en-US" b="1" dirty="0">
                <a:latin typeface="Arial" panose="020B0604020202020204" pitchFamily="34" charset="0"/>
                <a:cs typeface="Arial" panose="020B0604020202020204" pitchFamily="34" charset="0"/>
              </a:rPr>
              <a:t> interface.</a:t>
            </a:r>
          </a:p>
          <a:p>
            <a:endParaRPr lang="en-US" dirty="0"/>
          </a:p>
        </p:txBody>
      </p:sp>
    </p:spTree>
    <p:extLst>
      <p:ext uri="{BB962C8B-B14F-4D97-AF65-F5344CB8AC3E}">
        <p14:creationId xmlns:p14="http://schemas.microsoft.com/office/powerpoint/2010/main" val="531850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2031398A-D933-4621-AE19-E8E905ECB985}"/>
              </a:ext>
            </a:extLst>
          </p:cNvPr>
          <p:cNvSpPr>
            <a:spLocks noGrp="1" noChangeArrowheads="1"/>
          </p:cNvSpPr>
          <p:nvPr>
            <p:ph sz="quarter" idx="13"/>
          </p:nvPr>
        </p:nvSpPr>
        <p:spPr bwMode="auto">
          <a:xfrm>
            <a:off x="1950720" y="0"/>
            <a:ext cx="8290560" cy="6863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Arial Black" panose="020B0A04020102020204" pitchFamily="34" charset="0"/>
              </a:rPr>
              <a:t>    </a:t>
            </a:r>
            <a:r>
              <a:rPr kumimoji="0" lang="en-US" altLang="en-US" sz="1600" b="0" i="0" u="none" strike="noStrike" cap="none" normalizeH="0" baseline="0" dirty="0">
                <a:ln>
                  <a:noFill/>
                </a:ln>
                <a:solidFill>
                  <a:srgbClr val="0000FF"/>
                </a:solidFill>
                <a:effectLst/>
                <a:latin typeface="Arial Black" panose="020B0A04020102020204" pitchFamily="34" charset="0"/>
              </a:rPr>
              <a:t>public</a:t>
            </a:r>
            <a:r>
              <a:rPr kumimoji="0" lang="en-US" altLang="en-US" sz="1600" b="0" i="0" u="none" strike="noStrike" cap="none" normalizeH="0" baseline="0" dirty="0">
                <a:ln>
                  <a:noFill/>
                </a:ln>
                <a:solidFill>
                  <a:srgbClr val="333333"/>
                </a:solidFill>
                <a:effectLst/>
                <a:latin typeface="Arial Black" panose="020B0A04020102020204" pitchFamily="34" charset="0"/>
              </a:rPr>
              <a:t> </a:t>
            </a:r>
            <a:r>
              <a:rPr kumimoji="0" lang="en-US" altLang="en-US" sz="1600" b="0" i="0" u="none" strike="noStrike" cap="none" normalizeH="0" baseline="0" dirty="0">
                <a:ln>
                  <a:noFill/>
                </a:ln>
                <a:solidFill>
                  <a:srgbClr val="0000FF"/>
                </a:solidFill>
                <a:effectLst/>
                <a:latin typeface="Arial Black" panose="020B0A04020102020204" pitchFamily="34" charset="0"/>
              </a:rPr>
              <a:t>class</a:t>
            </a:r>
            <a:r>
              <a:rPr kumimoji="0" lang="en-US" altLang="en-US" sz="1600" b="0" i="0" u="none" strike="noStrike" cap="none" normalizeH="0" baseline="0" dirty="0">
                <a:ln>
                  <a:noFill/>
                </a:ln>
                <a:solidFill>
                  <a:srgbClr val="333333"/>
                </a:solidFill>
                <a:effectLst/>
                <a:latin typeface="Arial Black" panose="020B0A04020102020204" pitchFamily="34" charset="0"/>
              </a:rPr>
              <a:t> </a:t>
            </a:r>
            <a:r>
              <a:rPr kumimoji="0" lang="en-US" altLang="en-US" sz="1600" b="0" i="0" u="none" strike="noStrike" cap="none" normalizeH="0" baseline="0" dirty="0">
                <a:ln>
                  <a:noFill/>
                </a:ln>
                <a:solidFill>
                  <a:srgbClr val="2B91AF"/>
                </a:solidFill>
                <a:effectLst/>
                <a:latin typeface="Arial Black" panose="020B0A04020102020204" pitchFamily="34" charset="0"/>
              </a:rPr>
              <a:t>ViewImpl</a:t>
            </a:r>
            <a:r>
              <a:rPr kumimoji="0" lang="en-US" altLang="en-US" sz="1600" b="0" i="0" u="none" strike="noStrike" cap="none" normalizeH="0" baseline="0" dirty="0">
                <a:ln>
                  <a:noFill/>
                </a:ln>
                <a:solidFill>
                  <a:srgbClr val="333333"/>
                </a:solidFill>
                <a:effectLst/>
                <a:latin typeface="Arial Black" panose="020B0A04020102020204" pitchFamily="34" charset="0"/>
              </a:rPr>
              <a:t> : </a:t>
            </a:r>
            <a:r>
              <a:rPr kumimoji="0" lang="en-US" altLang="en-US" sz="1600" b="0" i="0" u="none" strike="noStrike" cap="none" normalizeH="0" baseline="0" dirty="0" err="1">
                <a:ln>
                  <a:noFill/>
                </a:ln>
                <a:solidFill>
                  <a:srgbClr val="2B91AF"/>
                </a:solidFill>
                <a:effectLst/>
                <a:latin typeface="Arial Black" panose="020B0A04020102020204" pitchFamily="34" charset="0"/>
              </a:rPr>
              <a:t>WebPart</a:t>
            </a:r>
            <a:r>
              <a:rPr kumimoji="0" lang="en-US" altLang="en-US" sz="1600" b="0" i="0" u="none" strike="noStrike" cap="none" normalizeH="0" baseline="0" dirty="0">
                <a:ln>
                  <a:noFill/>
                </a:ln>
                <a:solidFill>
                  <a:srgbClr val="333333"/>
                </a:solidFill>
                <a:effectLst/>
                <a:latin typeface="Arial Black" panose="020B0A04020102020204" pitchFamily="34" charset="0"/>
              </a:rPr>
              <a:t>, </a:t>
            </a:r>
            <a:r>
              <a:rPr kumimoji="0" lang="en-US" altLang="en-US" sz="1600" b="0" i="0" u="none" strike="noStrike" cap="none" normalizeH="0" baseline="0" dirty="0" err="1">
                <a:ln>
                  <a:noFill/>
                </a:ln>
                <a:solidFill>
                  <a:srgbClr val="2B91AF"/>
                </a:solidFill>
                <a:effectLst/>
                <a:latin typeface="Arial Black" panose="020B0A04020102020204" pitchFamily="34" charset="0"/>
              </a:rPr>
              <a:t>Iview</a:t>
            </a:r>
            <a:endParaRPr kumimoji="0" lang="en-US" altLang="en-US" sz="1600"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Arial Black" panose="020B0A04020102020204" pitchFamily="34" charset="0"/>
              </a:rPr>
              <a:t>    {</a:t>
            </a:r>
            <a:endParaRPr kumimoji="0" lang="en-US" altLang="en-US" sz="1600"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Arial Black" panose="020B0A04020102020204" pitchFamily="34" charset="0"/>
              </a:rPr>
              <a:t>        </a:t>
            </a:r>
            <a:r>
              <a:rPr kumimoji="0" lang="en-US" altLang="en-US" sz="1600" b="0" i="0" u="none" strike="noStrike" cap="none" normalizeH="0" baseline="0" dirty="0">
                <a:ln>
                  <a:noFill/>
                </a:ln>
                <a:solidFill>
                  <a:srgbClr val="0000FF"/>
                </a:solidFill>
                <a:effectLst/>
                <a:latin typeface="Arial Black" panose="020B0A04020102020204" pitchFamily="34" charset="0"/>
              </a:rPr>
              <a:t>private</a:t>
            </a:r>
            <a:r>
              <a:rPr kumimoji="0" lang="en-US" altLang="en-US" sz="1600" b="0" i="0" u="none" strike="noStrike" cap="none" normalizeH="0" baseline="0" dirty="0">
                <a:ln>
                  <a:noFill/>
                </a:ln>
                <a:solidFill>
                  <a:srgbClr val="333333"/>
                </a:solidFill>
                <a:effectLst/>
                <a:latin typeface="Arial Black" panose="020B0A04020102020204" pitchFamily="34" charset="0"/>
              </a:rPr>
              <a:t> </a:t>
            </a:r>
            <a:r>
              <a:rPr kumimoji="0" lang="en-US" altLang="en-US" sz="1600" b="0" i="0" u="none" strike="noStrike" cap="none" normalizeH="0" baseline="0" dirty="0">
                <a:ln>
                  <a:noFill/>
                </a:ln>
                <a:solidFill>
                  <a:srgbClr val="2B91AF"/>
                </a:solidFill>
                <a:effectLst/>
                <a:latin typeface="Arial Black" panose="020B0A04020102020204" pitchFamily="34" charset="0"/>
              </a:rPr>
              <a:t>Presenter</a:t>
            </a:r>
            <a:r>
              <a:rPr kumimoji="0" lang="en-US" altLang="en-US" sz="1600" b="0" i="0" u="none" strike="noStrike" cap="none" normalizeH="0" baseline="0" dirty="0">
                <a:ln>
                  <a:noFill/>
                </a:ln>
                <a:solidFill>
                  <a:srgbClr val="333333"/>
                </a:solidFill>
                <a:effectLst/>
                <a:latin typeface="Arial Black" panose="020B0A04020102020204" pitchFamily="34" charset="0"/>
              </a:rPr>
              <a:t> </a:t>
            </a:r>
            <a:r>
              <a:rPr kumimoji="0" lang="en-US" altLang="en-US" sz="1600" b="0" i="0" u="none" strike="noStrike" cap="none" normalizeH="0" baseline="0" dirty="0" err="1">
                <a:ln>
                  <a:noFill/>
                </a:ln>
                <a:solidFill>
                  <a:srgbClr val="333333"/>
                </a:solidFill>
                <a:effectLst/>
                <a:latin typeface="Arial Black" panose="020B0A04020102020204" pitchFamily="34" charset="0"/>
              </a:rPr>
              <a:t>presenter</a:t>
            </a:r>
            <a:r>
              <a:rPr kumimoji="0" lang="en-US" altLang="en-US" sz="1600" b="0" i="0" u="none" strike="noStrike" cap="none" normalizeH="0" baseline="0" dirty="0">
                <a:ln>
                  <a:noFill/>
                </a:ln>
                <a:solidFill>
                  <a:srgbClr val="333333"/>
                </a:solidFill>
                <a:effectLst/>
                <a:latin typeface="Arial Black" panose="020B0A04020102020204" pitchFamily="34" charset="0"/>
              </a:rPr>
              <a:t>;</a:t>
            </a:r>
            <a:endParaRPr kumimoji="0" lang="en-US" altLang="en-US" sz="1600"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Arial Black" panose="020B0A04020102020204" pitchFamily="34" charset="0"/>
              </a:rPr>
              <a:t>        </a:t>
            </a:r>
            <a:r>
              <a:rPr kumimoji="0" lang="en-US" altLang="en-US" sz="1600" b="0" i="0" u="none" strike="noStrike" cap="none" normalizeH="0" baseline="0" dirty="0">
                <a:ln>
                  <a:noFill/>
                </a:ln>
                <a:solidFill>
                  <a:srgbClr val="2B91AF"/>
                </a:solidFill>
                <a:effectLst/>
                <a:latin typeface="Arial Black" panose="020B0A04020102020204" pitchFamily="34" charset="0"/>
              </a:rPr>
              <a:t>Label</a:t>
            </a:r>
            <a:r>
              <a:rPr kumimoji="0" lang="en-US" altLang="en-US" sz="1600" b="0" i="0" u="none" strike="noStrike" cap="none" normalizeH="0" baseline="0" dirty="0">
                <a:ln>
                  <a:noFill/>
                </a:ln>
                <a:solidFill>
                  <a:srgbClr val="333333"/>
                </a:solidFill>
                <a:effectLst/>
                <a:latin typeface="Arial Black" panose="020B0A04020102020204" pitchFamily="34" charset="0"/>
              </a:rPr>
              <a:t> </a:t>
            </a:r>
            <a:r>
              <a:rPr kumimoji="0" lang="en-US" altLang="en-US" sz="1600" b="0" i="0" u="none" strike="noStrike" cap="none" normalizeH="0" baseline="0" dirty="0" err="1">
                <a:ln>
                  <a:noFill/>
                </a:ln>
                <a:solidFill>
                  <a:srgbClr val="333333"/>
                </a:solidFill>
                <a:effectLst/>
                <a:latin typeface="Arial Black" panose="020B0A04020102020204" pitchFamily="34" charset="0"/>
              </a:rPr>
              <a:t>lblSearch</a:t>
            </a:r>
            <a:r>
              <a:rPr kumimoji="0" lang="en-US" altLang="en-US" sz="1600" b="0" i="0" u="none" strike="noStrike" cap="none" normalizeH="0" baseline="0" dirty="0">
                <a:ln>
                  <a:noFill/>
                </a:ln>
                <a:solidFill>
                  <a:srgbClr val="333333"/>
                </a:solidFill>
                <a:effectLst/>
                <a:latin typeface="Arial Black" panose="020B0A04020102020204" pitchFamily="34" charset="0"/>
              </a:rPr>
              <a:t> = </a:t>
            </a:r>
            <a:r>
              <a:rPr kumimoji="0" lang="en-US" altLang="en-US" sz="1600" b="0" i="0" u="none" strike="noStrike" cap="none" normalizeH="0" baseline="0" dirty="0">
                <a:ln>
                  <a:noFill/>
                </a:ln>
                <a:solidFill>
                  <a:srgbClr val="0000FF"/>
                </a:solidFill>
                <a:effectLst/>
                <a:latin typeface="Arial Black" panose="020B0A04020102020204" pitchFamily="34" charset="0"/>
              </a:rPr>
              <a:t>new</a:t>
            </a:r>
            <a:r>
              <a:rPr kumimoji="0" lang="en-US" altLang="en-US" sz="1600" b="0" i="0" u="none" strike="noStrike" cap="none" normalizeH="0" baseline="0" dirty="0">
                <a:ln>
                  <a:noFill/>
                </a:ln>
                <a:solidFill>
                  <a:srgbClr val="333333"/>
                </a:solidFill>
                <a:effectLst/>
                <a:latin typeface="Arial Black" panose="020B0A04020102020204" pitchFamily="34" charset="0"/>
              </a:rPr>
              <a:t> </a:t>
            </a:r>
            <a:r>
              <a:rPr kumimoji="0" lang="en-US" altLang="en-US" sz="1600" b="0" i="0" u="none" strike="noStrike" cap="none" normalizeH="0" baseline="0" dirty="0">
                <a:ln>
                  <a:noFill/>
                </a:ln>
                <a:solidFill>
                  <a:srgbClr val="2B91AF"/>
                </a:solidFill>
                <a:effectLst/>
                <a:latin typeface="Arial Black" panose="020B0A04020102020204" pitchFamily="34" charset="0"/>
              </a:rPr>
              <a:t>Label</a:t>
            </a:r>
            <a:r>
              <a:rPr kumimoji="0" lang="en-US" altLang="en-US" sz="1600" b="0" i="0" u="none" strike="noStrike" cap="none" normalizeH="0" baseline="0" dirty="0">
                <a:ln>
                  <a:noFill/>
                </a:ln>
                <a:solidFill>
                  <a:srgbClr val="333333"/>
                </a:solidFill>
                <a:effectLst/>
                <a:latin typeface="Arial Black" panose="020B0A04020102020204" pitchFamily="34" charset="0"/>
              </a:rPr>
              <a:t>() { Text = </a:t>
            </a:r>
            <a:r>
              <a:rPr kumimoji="0" lang="en-US" altLang="en-US" sz="1600" b="0" i="0" u="none" strike="noStrike" cap="none" normalizeH="0" baseline="0" dirty="0">
                <a:ln>
                  <a:noFill/>
                </a:ln>
                <a:solidFill>
                  <a:srgbClr val="A31515"/>
                </a:solidFill>
                <a:effectLst/>
                <a:latin typeface="Arial Black" panose="020B0A04020102020204" pitchFamily="34" charset="0"/>
              </a:rPr>
              <a:t>"Enter bank to search for: "</a:t>
            </a:r>
            <a:r>
              <a:rPr kumimoji="0" lang="en-US" altLang="en-US" sz="1600" b="0" i="0" u="none" strike="noStrike" cap="none" normalizeH="0" baseline="0" dirty="0">
                <a:ln>
                  <a:noFill/>
                </a:ln>
                <a:solidFill>
                  <a:srgbClr val="333333"/>
                </a:solidFill>
                <a:effectLst/>
                <a:latin typeface="Arial Black" panose="020B0A04020102020204" pitchFamily="34" charset="0"/>
              </a:rPr>
              <a:t> };</a:t>
            </a:r>
            <a:endParaRPr kumimoji="0" lang="en-US" altLang="en-US" sz="1600"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Arial Black" panose="020B0A04020102020204" pitchFamily="34" charset="0"/>
              </a:rPr>
              <a:t>        </a:t>
            </a:r>
            <a:r>
              <a:rPr kumimoji="0" lang="en-US" altLang="en-US" sz="1600" b="0" i="0" u="none" strike="noStrike" cap="none" normalizeH="0" baseline="0" dirty="0">
                <a:ln>
                  <a:noFill/>
                </a:ln>
                <a:solidFill>
                  <a:srgbClr val="2B91AF"/>
                </a:solidFill>
                <a:effectLst/>
                <a:latin typeface="Arial Black" panose="020B0A04020102020204" pitchFamily="34" charset="0"/>
              </a:rPr>
              <a:t>Button</a:t>
            </a:r>
            <a:r>
              <a:rPr kumimoji="0" lang="en-US" altLang="en-US" sz="1600" b="0" i="0" u="none" strike="noStrike" cap="none" normalizeH="0" baseline="0" dirty="0">
                <a:ln>
                  <a:noFill/>
                </a:ln>
                <a:solidFill>
                  <a:srgbClr val="333333"/>
                </a:solidFill>
                <a:effectLst/>
                <a:latin typeface="Arial Black" panose="020B0A04020102020204" pitchFamily="34" charset="0"/>
              </a:rPr>
              <a:t> </a:t>
            </a:r>
            <a:r>
              <a:rPr kumimoji="0" lang="en-US" altLang="en-US" sz="1600" b="0" i="0" u="none" strike="noStrike" cap="none" normalizeH="0" baseline="0" dirty="0" err="1">
                <a:ln>
                  <a:noFill/>
                </a:ln>
                <a:solidFill>
                  <a:srgbClr val="333333"/>
                </a:solidFill>
                <a:effectLst/>
                <a:latin typeface="Arial Black" panose="020B0A04020102020204" pitchFamily="34" charset="0"/>
              </a:rPr>
              <a:t>btnSearch</a:t>
            </a:r>
            <a:r>
              <a:rPr kumimoji="0" lang="en-US" altLang="en-US" sz="1600" b="0" i="0" u="none" strike="noStrike" cap="none" normalizeH="0" baseline="0" dirty="0">
                <a:ln>
                  <a:noFill/>
                </a:ln>
                <a:solidFill>
                  <a:srgbClr val="333333"/>
                </a:solidFill>
                <a:effectLst/>
                <a:latin typeface="Arial Black" panose="020B0A04020102020204" pitchFamily="34" charset="0"/>
              </a:rPr>
              <a:t> = </a:t>
            </a:r>
            <a:r>
              <a:rPr kumimoji="0" lang="en-US" altLang="en-US" sz="1600" b="0" i="0" u="none" strike="noStrike" cap="none" normalizeH="0" baseline="0" dirty="0">
                <a:ln>
                  <a:noFill/>
                </a:ln>
                <a:solidFill>
                  <a:srgbClr val="0000FF"/>
                </a:solidFill>
                <a:effectLst/>
                <a:latin typeface="Arial Black" panose="020B0A04020102020204" pitchFamily="34" charset="0"/>
              </a:rPr>
              <a:t>new</a:t>
            </a:r>
            <a:r>
              <a:rPr kumimoji="0" lang="en-US" altLang="en-US" sz="1600" b="0" i="0" u="none" strike="noStrike" cap="none" normalizeH="0" baseline="0" dirty="0">
                <a:ln>
                  <a:noFill/>
                </a:ln>
                <a:solidFill>
                  <a:srgbClr val="333333"/>
                </a:solidFill>
                <a:effectLst/>
                <a:latin typeface="Arial Black" panose="020B0A04020102020204" pitchFamily="34" charset="0"/>
              </a:rPr>
              <a:t> </a:t>
            </a:r>
            <a:r>
              <a:rPr kumimoji="0" lang="en-US" altLang="en-US" sz="1600" b="0" i="0" u="none" strike="noStrike" cap="none" normalizeH="0" baseline="0" dirty="0">
                <a:ln>
                  <a:noFill/>
                </a:ln>
                <a:solidFill>
                  <a:srgbClr val="2B91AF"/>
                </a:solidFill>
                <a:effectLst/>
                <a:latin typeface="Arial Black" panose="020B0A04020102020204" pitchFamily="34" charset="0"/>
              </a:rPr>
              <a:t>Button</a:t>
            </a:r>
            <a:r>
              <a:rPr kumimoji="0" lang="en-US" altLang="en-US" sz="1600" b="0" i="0" u="none" strike="noStrike" cap="none" normalizeH="0" baseline="0" dirty="0">
                <a:ln>
                  <a:noFill/>
                </a:ln>
                <a:solidFill>
                  <a:srgbClr val="333333"/>
                </a:solidFill>
                <a:effectLst/>
                <a:latin typeface="Arial Black" panose="020B0A04020102020204" pitchFamily="34" charset="0"/>
              </a:rPr>
              <a:t>() { Text = </a:t>
            </a:r>
            <a:r>
              <a:rPr kumimoji="0" lang="en-US" altLang="en-US" sz="1600" b="0" i="0" u="none" strike="noStrike" cap="none" normalizeH="0" baseline="0" dirty="0">
                <a:ln>
                  <a:noFill/>
                </a:ln>
                <a:solidFill>
                  <a:srgbClr val="A31515"/>
                </a:solidFill>
                <a:effectLst/>
                <a:latin typeface="Arial Black" panose="020B0A04020102020204" pitchFamily="34" charset="0"/>
              </a:rPr>
              <a:t>"Search"</a:t>
            </a:r>
            <a:r>
              <a:rPr kumimoji="0" lang="en-US" altLang="en-US" sz="1600" b="0" i="0" u="none" strike="noStrike" cap="none" normalizeH="0" baseline="0" dirty="0">
                <a:ln>
                  <a:noFill/>
                </a:ln>
                <a:solidFill>
                  <a:srgbClr val="333333"/>
                </a:solidFill>
                <a:effectLst/>
                <a:latin typeface="Arial Black" panose="020B0A04020102020204" pitchFamily="34" charset="0"/>
              </a:rPr>
              <a:t> };</a:t>
            </a:r>
            <a:endParaRPr kumimoji="0" lang="en-US" altLang="en-US" sz="1600"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Arial Black" panose="020B0A04020102020204" pitchFamily="34" charset="0"/>
              </a:rPr>
              <a:t>        </a:t>
            </a:r>
            <a:r>
              <a:rPr kumimoji="0" lang="en-US" altLang="en-US" sz="1600" b="0" i="0" u="none" strike="noStrike" cap="none" normalizeH="0" baseline="0" dirty="0" err="1">
                <a:ln>
                  <a:noFill/>
                </a:ln>
                <a:solidFill>
                  <a:srgbClr val="2B91AF"/>
                </a:solidFill>
                <a:effectLst/>
                <a:latin typeface="Arial Black" panose="020B0A04020102020204" pitchFamily="34" charset="0"/>
              </a:rPr>
              <a:t>BulletedList</a:t>
            </a:r>
            <a:r>
              <a:rPr kumimoji="0" lang="en-US" altLang="en-US" sz="1600" b="0" i="0" u="none" strike="noStrike" cap="none" normalizeH="0" baseline="0" dirty="0">
                <a:ln>
                  <a:noFill/>
                </a:ln>
                <a:solidFill>
                  <a:srgbClr val="333333"/>
                </a:solidFill>
                <a:effectLst/>
                <a:latin typeface="Arial Black" panose="020B0A04020102020204" pitchFamily="34" charset="0"/>
              </a:rPr>
              <a:t> </a:t>
            </a:r>
            <a:r>
              <a:rPr kumimoji="0" lang="en-US" altLang="en-US" sz="1600" b="0" i="0" u="none" strike="noStrike" cap="none" normalizeH="0" baseline="0" dirty="0" err="1">
                <a:ln>
                  <a:noFill/>
                </a:ln>
                <a:solidFill>
                  <a:srgbClr val="333333"/>
                </a:solidFill>
                <a:effectLst/>
                <a:latin typeface="Arial Black" panose="020B0A04020102020204" pitchFamily="34" charset="0"/>
              </a:rPr>
              <a:t>resultsList</a:t>
            </a:r>
            <a:r>
              <a:rPr kumimoji="0" lang="en-US" altLang="en-US" sz="1600" b="0" i="0" u="none" strike="noStrike" cap="none" normalizeH="0" baseline="0" dirty="0">
                <a:ln>
                  <a:noFill/>
                </a:ln>
                <a:solidFill>
                  <a:srgbClr val="333333"/>
                </a:solidFill>
                <a:effectLst/>
                <a:latin typeface="Arial Black" panose="020B0A04020102020204" pitchFamily="34" charset="0"/>
              </a:rPr>
              <a:t> = </a:t>
            </a:r>
            <a:r>
              <a:rPr kumimoji="0" lang="en-US" altLang="en-US" sz="1600" b="0" i="0" u="none" strike="noStrike" cap="none" normalizeH="0" baseline="0" dirty="0">
                <a:ln>
                  <a:noFill/>
                </a:ln>
                <a:solidFill>
                  <a:srgbClr val="0000FF"/>
                </a:solidFill>
                <a:effectLst/>
                <a:latin typeface="Arial Black" panose="020B0A04020102020204" pitchFamily="34" charset="0"/>
              </a:rPr>
              <a:t>new</a:t>
            </a:r>
            <a:r>
              <a:rPr kumimoji="0" lang="en-US" altLang="en-US" sz="1600" b="0" i="0" u="none" strike="noStrike" cap="none" normalizeH="0" baseline="0" dirty="0">
                <a:ln>
                  <a:noFill/>
                </a:ln>
                <a:solidFill>
                  <a:srgbClr val="333333"/>
                </a:solidFill>
                <a:effectLst/>
                <a:latin typeface="Arial Black" panose="020B0A04020102020204" pitchFamily="34" charset="0"/>
              </a:rPr>
              <a:t> </a:t>
            </a:r>
            <a:r>
              <a:rPr kumimoji="0" lang="en-US" altLang="en-US" sz="1600" b="0" i="0" u="none" strike="noStrike" cap="none" normalizeH="0" baseline="0" dirty="0" err="1">
                <a:ln>
                  <a:noFill/>
                </a:ln>
                <a:solidFill>
                  <a:srgbClr val="2B91AF"/>
                </a:solidFill>
                <a:effectLst/>
                <a:latin typeface="Arial Black" panose="020B0A04020102020204" pitchFamily="34" charset="0"/>
              </a:rPr>
              <a:t>BulletedList</a:t>
            </a:r>
            <a:r>
              <a:rPr kumimoji="0" lang="en-US" altLang="en-US" sz="1600" b="0" i="0" u="none" strike="noStrike" cap="none" normalizeH="0" baseline="0" dirty="0">
                <a:ln>
                  <a:noFill/>
                </a:ln>
                <a:solidFill>
                  <a:srgbClr val="333333"/>
                </a:solidFill>
                <a:effectLst/>
                <a:latin typeface="Arial Black" panose="020B0A04020102020204" pitchFamily="34" charset="0"/>
              </a:rPr>
              <a:t>();</a:t>
            </a:r>
            <a:endParaRPr kumimoji="0" lang="en-US" altLang="en-US" sz="1600"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Arial Black" panose="020B0A04020102020204" pitchFamily="34" charset="0"/>
              </a:rPr>
              <a:t>        </a:t>
            </a:r>
            <a:r>
              <a:rPr kumimoji="0" lang="en-US" altLang="en-US" sz="1600" b="0" i="0" u="none" strike="noStrike" cap="none" normalizeH="0" baseline="0" dirty="0" err="1">
                <a:ln>
                  <a:noFill/>
                </a:ln>
                <a:solidFill>
                  <a:srgbClr val="2B91AF"/>
                </a:solidFill>
                <a:effectLst/>
                <a:latin typeface="Arial Black" panose="020B0A04020102020204" pitchFamily="34" charset="0"/>
              </a:rPr>
              <a:t>TextBox</a:t>
            </a:r>
            <a:r>
              <a:rPr kumimoji="0" lang="en-US" altLang="en-US" sz="1600" b="0" i="0" u="none" strike="noStrike" cap="none" normalizeH="0" baseline="0" dirty="0">
                <a:ln>
                  <a:noFill/>
                </a:ln>
                <a:solidFill>
                  <a:srgbClr val="333333"/>
                </a:solidFill>
                <a:effectLst/>
                <a:latin typeface="Arial Black" panose="020B0A04020102020204" pitchFamily="34" charset="0"/>
              </a:rPr>
              <a:t> </a:t>
            </a:r>
            <a:r>
              <a:rPr kumimoji="0" lang="en-US" altLang="en-US" sz="1600" b="0" i="0" u="none" strike="noStrike" cap="none" normalizeH="0" baseline="0" dirty="0" err="1">
                <a:ln>
                  <a:noFill/>
                </a:ln>
                <a:solidFill>
                  <a:srgbClr val="333333"/>
                </a:solidFill>
                <a:effectLst/>
                <a:latin typeface="Arial Black" panose="020B0A04020102020204" pitchFamily="34" charset="0"/>
              </a:rPr>
              <a:t>tbSearchCriteria</a:t>
            </a:r>
            <a:r>
              <a:rPr kumimoji="0" lang="en-US" altLang="en-US" sz="1600" b="0" i="0" u="none" strike="noStrike" cap="none" normalizeH="0" baseline="0" dirty="0">
                <a:ln>
                  <a:noFill/>
                </a:ln>
                <a:solidFill>
                  <a:srgbClr val="333333"/>
                </a:solidFill>
                <a:effectLst/>
                <a:latin typeface="Arial Black" panose="020B0A04020102020204" pitchFamily="34" charset="0"/>
              </a:rPr>
              <a:t> = </a:t>
            </a:r>
            <a:r>
              <a:rPr kumimoji="0" lang="en-US" altLang="en-US" sz="1600" b="0" i="0" u="none" strike="noStrike" cap="none" normalizeH="0" baseline="0" dirty="0">
                <a:ln>
                  <a:noFill/>
                </a:ln>
                <a:solidFill>
                  <a:srgbClr val="0000FF"/>
                </a:solidFill>
                <a:effectLst/>
                <a:latin typeface="Arial Black" panose="020B0A04020102020204" pitchFamily="34" charset="0"/>
              </a:rPr>
              <a:t>new</a:t>
            </a:r>
            <a:r>
              <a:rPr kumimoji="0" lang="en-US" altLang="en-US" sz="1600" b="0" i="0" u="none" strike="noStrike" cap="none" normalizeH="0" baseline="0" dirty="0">
                <a:ln>
                  <a:noFill/>
                </a:ln>
                <a:solidFill>
                  <a:srgbClr val="333333"/>
                </a:solidFill>
                <a:effectLst/>
                <a:latin typeface="Arial Black" panose="020B0A04020102020204" pitchFamily="34" charset="0"/>
              </a:rPr>
              <a:t> </a:t>
            </a:r>
            <a:r>
              <a:rPr kumimoji="0" lang="en-US" altLang="en-US" sz="1600" b="0" i="0" u="none" strike="noStrike" cap="none" normalizeH="0" baseline="0" dirty="0" err="1">
                <a:ln>
                  <a:noFill/>
                </a:ln>
                <a:solidFill>
                  <a:srgbClr val="2B91AF"/>
                </a:solidFill>
                <a:effectLst/>
                <a:latin typeface="Arial Black" panose="020B0A04020102020204" pitchFamily="34" charset="0"/>
              </a:rPr>
              <a:t>TextBox</a:t>
            </a:r>
            <a:r>
              <a:rPr kumimoji="0" lang="en-US" altLang="en-US" sz="1600" b="0" i="0" u="none" strike="noStrike" cap="none" normalizeH="0" baseline="0" dirty="0">
                <a:ln>
                  <a:noFill/>
                </a:ln>
                <a:solidFill>
                  <a:srgbClr val="333333"/>
                </a:solidFill>
                <a:effectLst/>
                <a:latin typeface="Arial Black" panose="020B0A040201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Black" panose="020B0A04020102020204" pitchFamily="34" charset="0"/>
              <a:ea typeface="Malgun Gothic" panose="020B0503020000020004" pitchFamily="34" charset="-127"/>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Arial Black" panose="020B0A04020102020204" pitchFamily="34" charset="0"/>
              </a:rPr>
              <a:t>        </a:t>
            </a:r>
            <a:r>
              <a:rPr kumimoji="0" lang="en-US" altLang="en-US" sz="1600" b="0" i="0" u="none" strike="noStrike" cap="none" normalizeH="0" baseline="0" dirty="0">
                <a:ln>
                  <a:noFill/>
                </a:ln>
                <a:solidFill>
                  <a:srgbClr val="0000FF"/>
                </a:solidFill>
                <a:effectLst/>
                <a:latin typeface="Arial Black" panose="020B0A04020102020204" pitchFamily="34" charset="0"/>
              </a:rPr>
              <a:t>public</a:t>
            </a:r>
            <a:r>
              <a:rPr kumimoji="0" lang="en-US" altLang="en-US" sz="1600" b="0" i="0" u="none" strike="noStrike" cap="none" normalizeH="0" baseline="0" dirty="0">
                <a:ln>
                  <a:noFill/>
                </a:ln>
                <a:solidFill>
                  <a:srgbClr val="333333"/>
                </a:solidFill>
                <a:effectLst/>
                <a:latin typeface="Arial Black" panose="020B0A04020102020204" pitchFamily="34" charset="0"/>
              </a:rPr>
              <a:t> </a:t>
            </a:r>
            <a:r>
              <a:rPr kumimoji="0" lang="en-US" altLang="en-US" sz="1600" b="0" i="0" u="none" strike="noStrike" cap="none" normalizeH="0" baseline="0" dirty="0">
                <a:ln>
                  <a:noFill/>
                </a:ln>
                <a:solidFill>
                  <a:srgbClr val="2B91AF"/>
                </a:solidFill>
                <a:effectLst/>
                <a:latin typeface="Arial Black" panose="020B0A04020102020204" pitchFamily="34" charset="0"/>
              </a:rPr>
              <a:t>ViewImpl</a:t>
            </a:r>
            <a:r>
              <a:rPr kumimoji="0" lang="en-US" altLang="en-US" sz="1600" b="0" i="0" u="none" strike="noStrike" cap="none" normalizeH="0" baseline="0" dirty="0">
                <a:ln>
                  <a:noFill/>
                </a:ln>
                <a:solidFill>
                  <a:srgbClr val="333333"/>
                </a:solidFill>
                <a:effectLst/>
                <a:latin typeface="Arial Black" panose="020B0A04020102020204" pitchFamily="34" charset="0"/>
              </a:rPr>
              <a:t>()</a:t>
            </a:r>
            <a:endParaRPr kumimoji="0" lang="en-US" altLang="en-US" sz="1600"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Arial Black" panose="020B0A04020102020204" pitchFamily="34" charset="0"/>
              </a:rPr>
              <a:t>        {</a:t>
            </a:r>
            <a:endParaRPr kumimoji="0" lang="en-US" altLang="en-US" sz="1600"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Arial Black" panose="020B0A04020102020204" pitchFamily="34" charset="0"/>
              </a:rPr>
              <a:t>            </a:t>
            </a:r>
            <a:r>
              <a:rPr kumimoji="0" lang="en-US" altLang="en-US" sz="1600" b="0" i="0" u="none" strike="noStrike" cap="none" normalizeH="0" baseline="0" dirty="0" err="1">
                <a:ln>
                  <a:noFill/>
                </a:ln>
                <a:solidFill>
                  <a:srgbClr val="0000FF"/>
                </a:solidFill>
                <a:effectLst/>
                <a:latin typeface="Arial Black" panose="020B0A04020102020204" pitchFamily="34" charset="0"/>
              </a:rPr>
              <a:t>this</a:t>
            </a:r>
            <a:r>
              <a:rPr kumimoji="0" lang="en-US" altLang="en-US" sz="1600" b="0" i="0" u="none" strike="noStrike" cap="none" normalizeH="0" baseline="0" dirty="0" err="1">
                <a:ln>
                  <a:noFill/>
                </a:ln>
                <a:solidFill>
                  <a:srgbClr val="333333"/>
                </a:solidFill>
                <a:effectLst/>
                <a:latin typeface="Arial Black" panose="020B0A04020102020204" pitchFamily="34" charset="0"/>
              </a:rPr>
              <a:t>.presenter</a:t>
            </a:r>
            <a:r>
              <a:rPr kumimoji="0" lang="en-US" altLang="en-US" sz="1600" b="0" i="0" u="none" strike="noStrike" cap="none" normalizeH="0" baseline="0" dirty="0">
                <a:ln>
                  <a:noFill/>
                </a:ln>
                <a:solidFill>
                  <a:srgbClr val="333333"/>
                </a:solidFill>
                <a:effectLst/>
                <a:latin typeface="Arial Black" panose="020B0A04020102020204" pitchFamily="34" charset="0"/>
              </a:rPr>
              <a:t> = </a:t>
            </a:r>
            <a:r>
              <a:rPr kumimoji="0" lang="en-US" altLang="en-US" sz="1600" b="0" i="0" u="none" strike="noStrike" cap="none" normalizeH="0" baseline="0" dirty="0">
                <a:ln>
                  <a:noFill/>
                </a:ln>
                <a:solidFill>
                  <a:srgbClr val="0000FF"/>
                </a:solidFill>
                <a:effectLst/>
                <a:latin typeface="Arial Black" panose="020B0A04020102020204" pitchFamily="34" charset="0"/>
              </a:rPr>
              <a:t>new</a:t>
            </a:r>
            <a:r>
              <a:rPr kumimoji="0" lang="en-US" altLang="en-US" sz="1600" b="0" i="0" u="none" strike="noStrike" cap="none" normalizeH="0" baseline="0" dirty="0">
                <a:ln>
                  <a:noFill/>
                </a:ln>
                <a:solidFill>
                  <a:srgbClr val="333333"/>
                </a:solidFill>
                <a:effectLst/>
                <a:latin typeface="Arial Black" panose="020B0A04020102020204" pitchFamily="34" charset="0"/>
              </a:rPr>
              <a:t> </a:t>
            </a:r>
            <a:r>
              <a:rPr kumimoji="0" lang="en-US" altLang="en-US" sz="1600" b="0" i="0" u="none" strike="noStrike" cap="none" normalizeH="0" baseline="0" dirty="0">
                <a:ln>
                  <a:noFill/>
                </a:ln>
                <a:solidFill>
                  <a:srgbClr val="2B91AF"/>
                </a:solidFill>
                <a:effectLst/>
                <a:latin typeface="Arial Black" panose="020B0A04020102020204" pitchFamily="34" charset="0"/>
              </a:rPr>
              <a:t>Presenter</a:t>
            </a:r>
            <a:r>
              <a:rPr kumimoji="0" lang="en-US" altLang="en-US" sz="1600" b="0" i="0" u="none" strike="noStrike" cap="none" normalizeH="0" baseline="0" dirty="0">
                <a:ln>
                  <a:noFill/>
                </a:ln>
                <a:solidFill>
                  <a:srgbClr val="333333"/>
                </a:solidFill>
                <a:effectLst/>
                <a:latin typeface="Arial Black" panose="020B0A04020102020204" pitchFamily="34" charset="0"/>
              </a:rPr>
              <a:t>(</a:t>
            </a:r>
            <a:r>
              <a:rPr kumimoji="0" lang="en-US" altLang="en-US" sz="1600" b="0" i="0" u="none" strike="noStrike" cap="none" normalizeH="0" baseline="0" dirty="0">
                <a:ln>
                  <a:noFill/>
                </a:ln>
                <a:solidFill>
                  <a:srgbClr val="0000FF"/>
                </a:solidFill>
                <a:effectLst/>
                <a:latin typeface="Arial Black" panose="020B0A04020102020204" pitchFamily="34" charset="0"/>
              </a:rPr>
              <a:t>this</a:t>
            </a:r>
            <a:r>
              <a:rPr kumimoji="0" lang="en-US" altLang="en-US" sz="1600" b="0" i="0" u="none" strike="noStrike" cap="none" normalizeH="0" baseline="0" dirty="0">
                <a:ln>
                  <a:noFill/>
                </a:ln>
                <a:solidFill>
                  <a:srgbClr val="333333"/>
                </a:solidFill>
                <a:effectLst/>
                <a:latin typeface="Arial Black" panose="020B0A040201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Arial Black" panose="020B0A04020102020204" pitchFamily="34" charset="0"/>
              </a:rPr>
              <a:t>        }</a:t>
            </a:r>
            <a:br>
              <a:rPr kumimoji="0" lang="en-US" altLang="en-US" sz="1600" b="0" i="0" u="none" strike="noStrike" cap="none" normalizeH="0" baseline="0" dirty="0">
                <a:ln>
                  <a:noFill/>
                </a:ln>
                <a:solidFill>
                  <a:schemeClr val="tx1"/>
                </a:solidFill>
                <a:effectLst/>
                <a:latin typeface="Arial Black" panose="020B0A04020102020204" pitchFamily="34" charset="0"/>
              </a:rPr>
            </a:br>
            <a:endParaRPr kumimoji="0" lang="en-US" altLang="en-US" sz="1600"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Arial Black" panose="020B0A04020102020204" pitchFamily="34" charset="0"/>
              </a:rPr>
              <a:t>        </a:t>
            </a:r>
            <a:r>
              <a:rPr kumimoji="0" lang="en-US" altLang="en-US" sz="1600" b="0" i="0" u="none" strike="noStrike" cap="none" normalizeH="0" baseline="0" dirty="0">
                <a:ln>
                  <a:noFill/>
                </a:ln>
                <a:solidFill>
                  <a:srgbClr val="0000FF"/>
                </a:solidFill>
                <a:effectLst/>
                <a:latin typeface="Arial Black" panose="020B0A04020102020204" pitchFamily="34" charset="0"/>
              </a:rPr>
              <a:t>protected</a:t>
            </a:r>
            <a:r>
              <a:rPr kumimoji="0" lang="en-US" altLang="en-US" sz="1600" b="0" i="0" u="none" strike="noStrike" cap="none" normalizeH="0" baseline="0" dirty="0">
                <a:ln>
                  <a:noFill/>
                </a:ln>
                <a:solidFill>
                  <a:srgbClr val="333333"/>
                </a:solidFill>
                <a:effectLst/>
                <a:latin typeface="Arial Black" panose="020B0A04020102020204" pitchFamily="34" charset="0"/>
              </a:rPr>
              <a:t> </a:t>
            </a:r>
            <a:r>
              <a:rPr kumimoji="0" lang="en-US" altLang="en-US" sz="1600" b="0" i="0" u="none" strike="noStrike" cap="none" normalizeH="0" baseline="0" dirty="0">
                <a:ln>
                  <a:noFill/>
                </a:ln>
                <a:solidFill>
                  <a:srgbClr val="0000FF"/>
                </a:solidFill>
                <a:effectLst/>
                <a:latin typeface="Arial Black" panose="020B0A04020102020204" pitchFamily="34" charset="0"/>
              </a:rPr>
              <a:t>override</a:t>
            </a:r>
            <a:r>
              <a:rPr kumimoji="0" lang="en-US" altLang="en-US" sz="1600" b="0" i="0" u="none" strike="noStrike" cap="none" normalizeH="0" baseline="0" dirty="0">
                <a:ln>
                  <a:noFill/>
                </a:ln>
                <a:solidFill>
                  <a:srgbClr val="333333"/>
                </a:solidFill>
                <a:effectLst/>
                <a:latin typeface="Arial Black" panose="020B0A04020102020204" pitchFamily="34" charset="0"/>
              </a:rPr>
              <a:t> </a:t>
            </a:r>
            <a:r>
              <a:rPr kumimoji="0" lang="en-US" altLang="en-US" sz="1600" b="0" i="0" u="none" strike="noStrike" cap="none" normalizeH="0" baseline="0" dirty="0">
                <a:ln>
                  <a:noFill/>
                </a:ln>
                <a:solidFill>
                  <a:srgbClr val="0000FF"/>
                </a:solidFill>
                <a:effectLst/>
                <a:latin typeface="Arial Black" panose="020B0A04020102020204" pitchFamily="34" charset="0"/>
              </a:rPr>
              <a:t>void</a:t>
            </a:r>
            <a:r>
              <a:rPr kumimoji="0" lang="en-US" altLang="en-US" sz="1600" b="0" i="0" u="none" strike="noStrike" cap="none" normalizeH="0" baseline="0" dirty="0">
                <a:ln>
                  <a:noFill/>
                </a:ln>
                <a:solidFill>
                  <a:srgbClr val="333333"/>
                </a:solidFill>
                <a:effectLst/>
                <a:latin typeface="Arial Black" panose="020B0A04020102020204" pitchFamily="34" charset="0"/>
              </a:rPr>
              <a:t> </a:t>
            </a:r>
            <a:r>
              <a:rPr kumimoji="0" lang="en-US" altLang="en-US" sz="1600" b="0" i="0" u="none" strike="noStrike" cap="none" normalizeH="0" baseline="0" dirty="0" err="1">
                <a:ln>
                  <a:noFill/>
                </a:ln>
                <a:solidFill>
                  <a:srgbClr val="333333"/>
                </a:solidFill>
                <a:effectLst/>
                <a:latin typeface="Arial Black" panose="020B0A04020102020204" pitchFamily="34" charset="0"/>
              </a:rPr>
              <a:t>CreateChildControls</a:t>
            </a:r>
            <a:r>
              <a:rPr kumimoji="0" lang="en-US" altLang="en-US" sz="1600" b="0" i="0" u="none" strike="noStrike" cap="none" normalizeH="0" baseline="0" dirty="0">
                <a:ln>
                  <a:noFill/>
                </a:ln>
                <a:solidFill>
                  <a:srgbClr val="333333"/>
                </a:solidFill>
                <a:effectLst/>
                <a:latin typeface="Arial Black" panose="020B0A04020102020204" pitchFamily="34" charset="0"/>
              </a:rPr>
              <a:t>()</a:t>
            </a:r>
            <a:endParaRPr kumimoji="0" lang="en-US" altLang="en-US" sz="1600"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Arial Black" panose="020B0A04020102020204" pitchFamily="34" charset="0"/>
              </a:rPr>
              <a:t>        {</a:t>
            </a:r>
            <a:endParaRPr kumimoji="0" lang="en-US" altLang="en-US" sz="1600"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Arial Black" panose="020B0A04020102020204" pitchFamily="34" charset="0"/>
              </a:rPr>
              <a:t>            </a:t>
            </a:r>
            <a:r>
              <a:rPr kumimoji="0" lang="en-US" altLang="en-US" sz="1600" b="0" i="0" u="none" strike="noStrike" cap="none" normalizeH="0" baseline="0" dirty="0" err="1">
                <a:ln>
                  <a:noFill/>
                </a:ln>
                <a:solidFill>
                  <a:srgbClr val="0000FF"/>
                </a:solidFill>
                <a:effectLst/>
                <a:latin typeface="Arial Black" panose="020B0A04020102020204" pitchFamily="34" charset="0"/>
              </a:rPr>
              <a:t>this</a:t>
            </a:r>
            <a:r>
              <a:rPr kumimoji="0" lang="en-US" altLang="en-US" sz="1600" b="0" i="0" u="none" strike="noStrike" cap="none" normalizeH="0" baseline="0" dirty="0" err="1">
                <a:ln>
                  <a:noFill/>
                </a:ln>
                <a:solidFill>
                  <a:srgbClr val="333333"/>
                </a:solidFill>
                <a:effectLst/>
                <a:latin typeface="Arial Black" panose="020B0A04020102020204" pitchFamily="34" charset="0"/>
              </a:rPr>
              <a:t>.Controls.Clear</a:t>
            </a:r>
            <a:r>
              <a:rPr kumimoji="0" lang="en-US" altLang="en-US" sz="1600" b="0" i="0" u="none" strike="noStrike" cap="none" normalizeH="0" baseline="0" dirty="0">
                <a:ln>
                  <a:noFill/>
                </a:ln>
                <a:solidFill>
                  <a:srgbClr val="333333"/>
                </a:solidFill>
                <a:effectLst/>
                <a:latin typeface="Arial Black" panose="020B0A04020102020204" pitchFamily="34" charset="0"/>
              </a:rPr>
              <a:t>();</a:t>
            </a:r>
            <a:endParaRPr kumimoji="0" lang="en-US" altLang="en-US" sz="1600"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Arial Black" panose="020B0A04020102020204" pitchFamily="34" charset="0"/>
              </a:rPr>
              <a:t>            </a:t>
            </a:r>
            <a:r>
              <a:rPr kumimoji="0" lang="en-US" altLang="en-US" sz="1600" b="0" i="0" u="none" strike="noStrike" cap="none" normalizeH="0" baseline="0" dirty="0" err="1">
                <a:ln>
                  <a:noFill/>
                </a:ln>
                <a:solidFill>
                  <a:srgbClr val="0000FF"/>
                </a:solidFill>
                <a:effectLst/>
                <a:latin typeface="Arial Black" panose="020B0A04020102020204" pitchFamily="34" charset="0"/>
              </a:rPr>
              <a:t>this</a:t>
            </a:r>
            <a:r>
              <a:rPr kumimoji="0" lang="en-US" altLang="en-US" sz="1600" b="0" i="0" u="none" strike="noStrike" cap="none" normalizeH="0" baseline="0" dirty="0" err="1">
                <a:ln>
                  <a:noFill/>
                </a:ln>
                <a:solidFill>
                  <a:srgbClr val="333333"/>
                </a:solidFill>
                <a:effectLst/>
                <a:latin typeface="Arial Black" panose="020B0A04020102020204" pitchFamily="34" charset="0"/>
              </a:rPr>
              <a:t>.btnSearch.</a:t>
            </a:r>
            <a:r>
              <a:rPr kumimoji="0" lang="en-US" altLang="en-US" sz="1600" b="0" i="0" u="none" strike="noStrike" cap="none" normalizeH="0" baseline="0" dirty="0" err="1">
                <a:ln>
                  <a:noFill/>
                </a:ln>
                <a:solidFill>
                  <a:srgbClr val="333333"/>
                </a:solidFill>
                <a:effectLst/>
                <a:latin typeface="Arial Black" panose="020B0A04020102020204" pitchFamily="34" charset="0"/>
                <a:cs typeface="Arial" panose="020B0604020202020204" pitchFamily="34" charset="0"/>
              </a:rPr>
              <a:t>Click</a:t>
            </a:r>
            <a:r>
              <a:rPr kumimoji="0" lang="en-US" altLang="en-US" sz="1600" b="0" i="0" u="none" strike="noStrike" cap="none" normalizeH="0" baseline="0" dirty="0">
                <a:ln>
                  <a:noFill/>
                </a:ln>
                <a:solidFill>
                  <a:srgbClr val="333333"/>
                </a:solidFill>
                <a:effectLst/>
                <a:latin typeface="Arial Black" panose="020B0A04020102020204" pitchFamily="34" charset="0"/>
              </a:rPr>
              <a:t> += </a:t>
            </a:r>
            <a:r>
              <a:rPr kumimoji="0" lang="en-US" altLang="en-US" sz="1600" b="0" i="0" u="none" strike="noStrike" cap="none" normalizeH="0" baseline="0" dirty="0">
                <a:ln>
                  <a:noFill/>
                </a:ln>
                <a:solidFill>
                  <a:srgbClr val="0000FF"/>
                </a:solidFill>
                <a:effectLst/>
                <a:latin typeface="Arial Black" panose="020B0A04020102020204" pitchFamily="34" charset="0"/>
              </a:rPr>
              <a:t>new</a:t>
            </a:r>
            <a:r>
              <a:rPr kumimoji="0" lang="en-US" altLang="en-US" sz="1600" b="0" i="0" u="none" strike="noStrike" cap="none" normalizeH="0" baseline="0" dirty="0">
                <a:ln>
                  <a:noFill/>
                </a:ln>
                <a:solidFill>
                  <a:srgbClr val="333333"/>
                </a:solidFill>
                <a:effectLst/>
                <a:latin typeface="Arial Black" panose="020B0A04020102020204" pitchFamily="34" charset="0"/>
              </a:rPr>
              <a:t> </a:t>
            </a:r>
            <a:r>
              <a:rPr kumimoji="0" lang="en-US" altLang="en-US" sz="1600" b="0" i="0" u="none" strike="noStrike" cap="none" normalizeH="0" baseline="0" dirty="0" err="1">
                <a:ln>
                  <a:noFill/>
                </a:ln>
                <a:solidFill>
                  <a:srgbClr val="2B91AF"/>
                </a:solidFill>
                <a:effectLst/>
                <a:latin typeface="Arial Black" panose="020B0A04020102020204" pitchFamily="34" charset="0"/>
              </a:rPr>
              <a:t>EventHandler</a:t>
            </a:r>
            <a:r>
              <a:rPr kumimoji="0" lang="en-US" altLang="en-US" sz="1600" b="0" i="0" u="none" strike="noStrike" cap="none" normalizeH="0" baseline="0" dirty="0">
                <a:ln>
                  <a:noFill/>
                </a:ln>
                <a:solidFill>
                  <a:srgbClr val="333333"/>
                </a:solidFill>
                <a:effectLst/>
                <a:latin typeface="Arial Black" panose="020B0A04020102020204" pitchFamily="34" charset="0"/>
              </a:rPr>
              <a:t>(</a:t>
            </a:r>
            <a:r>
              <a:rPr kumimoji="0" lang="en-US" altLang="en-US" sz="1600" b="0" i="0" u="none" strike="noStrike" cap="none" normalizeH="0" baseline="0" dirty="0" err="1">
                <a:ln>
                  <a:noFill/>
                </a:ln>
                <a:solidFill>
                  <a:srgbClr val="333333"/>
                </a:solidFill>
                <a:effectLst/>
                <a:latin typeface="Arial Black" panose="020B0A04020102020204" pitchFamily="34" charset="0"/>
              </a:rPr>
              <a:t>btnSearch_Click</a:t>
            </a:r>
            <a:r>
              <a:rPr kumimoji="0" lang="en-US" altLang="en-US" sz="1600" b="0" i="0" u="none" strike="noStrike" cap="none" normalizeH="0" baseline="0" dirty="0">
                <a:ln>
                  <a:noFill/>
                </a:ln>
                <a:solidFill>
                  <a:srgbClr val="333333"/>
                </a:solidFill>
                <a:effectLst/>
                <a:latin typeface="Arial Black" panose="020B0A04020102020204" pitchFamily="34" charset="0"/>
              </a:rPr>
              <a:t>);</a:t>
            </a:r>
            <a:endParaRPr kumimoji="0" lang="en-US" altLang="en-US" sz="1600"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Arial Black" panose="020B0A04020102020204" pitchFamily="34" charset="0"/>
              </a:rPr>
              <a:t>            </a:t>
            </a:r>
            <a:r>
              <a:rPr kumimoji="0" lang="en-US" altLang="en-US" sz="1600" b="0" i="0" u="none" strike="noStrike" cap="none" normalizeH="0" baseline="0" dirty="0" err="1">
                <a:ln>
                  <a:noFill/>
                </a:ln>
                <a:solidFill>
                  <a:srgbClr val="0000FF"/>
                </a:solidFill>
                <a:effectLst/>
                <a:latin typeface="Arial Black" panose="020B0A04020102020204" pitchFamily="34" charset="0"/>
              </a:rPr>
              <a:t>this</a:t>
            </a:r>
            <a:r>
              <a:rPr kumimoji="0" lang="en-US" altLang="en-US" sz="1600" b="0" i="0" u="none" strike="noStrike" cap="none" normalizeH="0" baseline="0" dirty="0" err="1">
                <a:ln>
                  <a:noFill/>
                </a:ln>
                <a:solidFill>
                  <a:srgbClr val="333333"/>
                </a:solidFill>
                <a:effectLst/>
                <a:latin typeface="Arial Black" panose="020B0A04020102020204" pitchFamily="34" charset="0"/>
              </a:rPr>
              <a:t>.Controls.Add</a:t>
            </a:r>
            <a:r>
              <a:rPr kumimoji="0" lang="en-US" altLang="en-US" sz="1600" b="0" i="0" u="none" strike="noStrike" cap="none" normalizeH="0" baseline="0" dirty="0">
                <a:ln>
                  <a:noFill/>
                </a:ln>
                <a:solidFill>
                  <a:srgbClr val="333333"/>
                </a:solidFill>
                <a:effectLst/>
                <a:latin typeface="Arial Black" panose="020B0A04020102020204" pitchFamily="34" charset="0"/>
              </a:rPr>
              <a:t>(</a:t>
            </a:r>
            <a:r>
              <a:rPr kumimoji="0" lang="en-US" altLang="en-US" sz="1600" b="0" i="0" u="none" strike="noStrike" cap="none" normalizeH="0" baseline="0" dirty="0" err="1">
                <a:ln>
                  <a:noFill/>
                </a:ln>
                <a:solidFill>
                  <a:srgbClr val="0000FF"/>
                </a:solidFill>
                <a:effectLst/>
                <a:latin typeface="Arial Black" panose="020B0A04020102020204" pitchFamily="34" charset="0"/>
              </a:rPr>
              <a:t>this</a:t>
            </a:r>
            <a:r>
              <a:rPr kumimoji="0" lang="en-US" altLang="en-US" sz="1600" b="0" i="0" u="none" strike="noStrike" cap="none" normalizeH="0" baseline="0" dirty="0" err="1">
                <a:ln>
                  <a:noFill/>
                </a:ln>
                <a:solidFill>
                  <a:srgbClr val="333333"/>
                </a:solidFill>
                <a:effectLst/>
                <a:latin typeface="Arial Black" panose="020B0A04020102020204" pitchFamily="34" charset="0"/>
              </a:rPr>
              <a:t>.lblSearch</a:t>
            </a:r>
            <a:r>
              <a:rPr kumimoji="0" lang="en-US" altLang="en-US" sz="1600" b="0" i="0" u="none" strike="noStrike" cap="none" normalizeH="0" baseline="0" dirty="0">
                <a:ln>
                  <a:noFill/>
                </a:ln>
                <a:solidFill>
                  <a:srgbClr val="333333"/>
                </a:solidFill>
                <a:effectLst/>
                <a:latin typeface="Arial Black" panose="020B0A04020102020204" pitchFamily="34" charset="0"/>
              </a:rPr>
              <a:t>);</a:t>
            </a:r>
            <a:endParaRPr kumimoji="0" lang="en-US" altLang="en-US" sz="1600"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Arial Black" panose="020B0A04020102020204" pitchFamily="34" charset="0"/>
              </a:rPr>
              <a:t>            </a:t>
            </a:r>
            <a:r>
              <a:rPr kumimoji="0" lang="en-US" altLang="en-US" sz="1600" b="0" i="0" u="none" strike="noStrike" cap="none" normalizeH="0" baseline="0" dirty="0" err="1">
                <a:ln>
                  <a:noFill/>
                </a:ln>
                <a:solidFill>
                  <a:srgbClr val="0000FF"/>
                </a:solidFill>
                <a:effectLst/>
                <a:latin typeface="Arial Black" panose="020B0A04020102020204" pitchFamily="34" charset="0"/>
              </a:rPr>
              <a:t>this</a:t>
            </a:r>
            <a:r>
              <a:rPr kumimoji="0" lang="en-US" altLang="en-US" sz="1600" b="0" i="0" u="none" strike="noStrike" cap="none" normalizeH="0" baseline="0" dirty="0" err="1">
                <a:ln>
                  <a:noFill/>
                </a:ln>
                <a:solidFill>
                  <a:srgbClr val="333333"/>
                </a:solidFill>
                <a:effectLst/>
                <a:latin typeface="Arial Black" panose="020B0A04020102020204" pitchFamily="34" charset="0"/>
              </a:rPr>
              <a:t>.Controls.Add</a:t>
            </a:r>
            <a:r>
              <a:rPr kumimoji="0" lang="en-US" altLang="en-US" sz="1600" b="0" i="0" u="none" strike="noStrike" cap="none" normalizeH="0" baseline="0" dirty="0">
                <a:ln>
                  <a:noFill/>
                </a:ln>
                <a:solidFill>
                  <a:srgbClr val="333333"/>
                </a:solidFill>
                <a:effectLst/>
                <a:latin typeface="Arial Black" panose="020B0A04020102020204" pitchFamily="34" charset="0"/>
              </a:rPr>
              <a:t>(</a:t>
            </a:r>
            <a:r>
              <a:rPr kumimoji="0" lang="en-US" altLang="en-US" sz="1600" b="0" i="0" u="none" strike="noStrike" cap="none" normalizeH="0" baseline="0" dirty="0" err="1">
                <a:ln>
                  <a:noFill/>
                </a:ln>
                <a:solidFill>
                  <a:srgbClr val="0000FF"/>
                </a:solidFill>
                <a:effectLst/>
                <a:latin typeface="Arial Black" panose="020B0A04020102020204" pitchFamily="34" charset="0"/>
              </a:rPr>
              <a:t>this</a:t>
            </a:r>
            <a:r>
              <a:rPr kumimoji="0" lang="en-US" altLang="en-US" sz="1600" b="0" i="0" u="none" strike="noStrike" cap="none" normalizeH="0" baseline="0" dirty="0" err="1">
                <a:ln>
                  <a:noFill/>
                </a:ln>
                <a:solidFill>
                  <a:srgbClr val="333333"/>
                </a:solidFill>
                <a:effectLst/>
                <a:latin typeface="Arial Black" panose="020B0A04020102020204" pitchFamily="34" charset="0"/>
              </a:rPr>
              <a:t>.tbSearchCriteria</a:t>
            </a:r>
            <a:r>
              <a:rPr kumimoji="0" lang="en-US" altLang="en-US" sz="1600" b="0" i="0" u="none" strike="noStrike" cap="none" normalizeH="0" baseline="0" dirty="0">
                <a:ln>
                  <a:noFill/>
                </a:ln>
                <a:solidFill>
                  <a:srgbClr val="333333"/>
                </a:solidFill>
                <a:effectLst/>
                <a:latin typeface="Arial Black" panose="020B0A04020102020204" pitchFamily="34" charset="0"/>
              </a:rPr>
              <a:t>);</a:t>
            </a:r>
            <a:endParaRPr kumimoji="0" lang="en-US" altLang="en-US" sz="1600"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Arial Black" panose="020B0A04020102020204" pitchFamily="34" charset="0"/>
              </a:rPr>
              <a:t>            </a:t>
            </a:r>
            <a:r>
              <a:rPr kumimoji="0" lang="en-US" altLang="en-US" sz="1600" b="0" i="0" u="none" strike="noStrike" cap="none" normalizeH="0" baseline="0" dirty="0" err="1">
                <a:ln>
                  <a:noFill/>
                </a:ln>
                <a:solidFill>
                  <a:srgbClr val="0000FF"/>
                </a:solidFill>
                <a:effectLst/>
                <a:latin typeface="Arial Black" panose="020B0A04020102020204" pitchFamily="34" charset="0"/>
              </a:rPr>
              <a:t>this</a:t>
            </a:r>
            <a:r>
              <a:rPr kumimoji="0" lang="en-US" altLang="en-US" sz="1600" b="0" i="0" u="none" strike="noStrike" cap="none" normalizeH="0" baseline="0" dirty="0" err="1">
                <a:ln>
                  <a:noFill/>
                </a:ln>
                <a:solidFill>
                  <a:srgbClr val="333333"/>
                </a:solidFill>
                <a:effectLst/>
                <a:latin typeface="Arial Black" panose="020B0A04020102020204" pitchFamily="34" charset="0"/>
              </a:rPr>
              <a:t>.Controls.Add</a:t>
            </a:r>
            <a:r>
              <a:rPr kumimoji="0" lang="en-US" altLang="en-US" sz="1600" b="0" i="0" u="none" strike="noStrike" cap="none" normalizeH="0" baseline="0" dirty="0">
                <a:ln>
                  <a:noFill/>
                </a:ln>
                <a:solidFill>
                  <a:srgbClr val="333333"/>
                </a:solidFill>
                <a:effectLst/>
                <a:latin typeface="Arial Black" panose="020B0A04020102020204" pitchFamily="34" charset="0"/>
              </a:rPr>
              <a:t>(</a:t>
            </a:r>
            <a:r>
              <a:rPr kumimoji="0" lang="en-US" altLang="en-US" sz="1600" b="0" i="0" u="none" strike="noStrike" cap="none" normalizeH="0" baseline="0" dirty="0" err="1">
                <a:ln>
                  <a:noFill/>
                </a:ln>
                <a:solidFill>
                  <a:srgbClr val="0000FF"/>
                </a:solidFill>
                <a:effectLst/>
                <a:latin typeface="Arial Black" panose="020B0A04020102020204" pitchFamily="34" charset="0"/>
              </a:rPr>
              <a:t>this</a:t>
            </a:r>
            <a:r>
              <a:rPr kumimoji="0" lang="en-US" altLang="en-US" sz="1600" b="0" i="0" u="none" strike="noStrike" cap="none" normalizeH="0" baseline="0" dirty="0" err="1">
                <a:ln>
                  <a:noFill/>
                </a:ln>
                <a:solidFill>
                  <a:srgbClr val="333333"/>
                </a:solidFill>
                <a:effectLst/>
                <a:latin typeface="Arial Black" panose="020B0A04020102020204" pitchFamily="34" charset="0"/>
              </a:rPr>
              <a:t>.btnSearch</a:t>
            </a:r>
            <a:r>
              <a:rPr kumimoji="0" lang="en-US" altLang="en-US" sz="1600" b="0" i="0" u="none" strike="noStrike" cap="none" normalizeH="0" baseline="0" dirty="0">
                <a:ln>
                  <a:noFill/>
                </a:ln>
                <a:solidFill>
                  <a:srgbClr val="333333"/>
                </a:solidFill>
                <a:effectLst/>
                <a:latin typeface="Arial Black" panose="020B0A04020102020204" pitchFamily="34" charset="0"/>
              </a:rPr>
              <a:t>);</a:t>
            </a:r>
            <a:endParaRPr kumimoji="0" lang="en-US" altLang="en-US" sz="1600"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Arial Black" panose="020B0A04020102020204" pitchFamily="34" charset="0"/>
              </a:rPr>
              <a:t>            </a:t>
            </a:r>
            <a:r>
              <a:rPr kumimoji="0" lang="en-US" altLang="en-US" sz="1600" b="0" i="0" u="none" strike="noStrike" cap="none" normalizeH="0" baseline="0" dirty="0" err="1">
                <a:ln>
                  <a:noFill/>
                </a:ln>
                <a:solidFill>
                  <a:srgbClr val="0000FF"/>
                </a:solidFill>
                <a:effectLst/>
                <a:latin typeface="Arial Black" panose="020B0A04020102020204" pitchFamily="34" charset="0"/>
              </a:rPr>
              <a:t>this</a:t>
            </a:r>
            <a:r>
              <a:rPr kumimoji="0" lang="en-US" altLang="en-US" sz="1600" b="0" i="0" u="none" strike="noStrike" cap="none" normalizeH="0" baseline="0" dirty="0" err="1">
                <a:ln>
                  <a:noFill/>
                </a:ln>
                <a:solidFill>
                  <a:srgbClr val="333333"/>
                </a:solidFill>
                <a:effectLst/>
                <a:latin typeface="Arial Black" panose="020B0A04020102020204" pitchFamily="34" charset="0"/>
              </a:rPr>
              <a:t>.Controls.Add</a:t>
            </a:r>
            <a:r>
              <a:rPr kumimoji="0" lang="en-US" altLang="en-US" sz="1600" b="0" i="0" u="none" strike="noStrike" cap="none" normalizeH="0" baseline="0" dirty="0">
                <a:ln>
                  <a:noFill/>
                </a:ln>
                <a:solidFill>
                  <a:srgbClr val="333333"/>
                </a:solidFill>
                <a:effectLst/>
                <a:latin typeface="Arial Black" panose="020B0A04020102020204" pitchFamily="34" charset="0"/>
              </a:rPr>
              <a:t>(</a:t>
            </a:r>
            <a:r>
              <a:rPr kumimoji="0" lang="en-US" altLang="en-US" sz="1600" b="0" i="0" u="none" strike="noStrike" cap="none" normalizeH="0" baseline="0" dirty="0" err="1">
                <a:ln>
                  <a:noFill/>
                </a:ln>
                <a:solidFill>
                  <a:srgbClr val="0000FF"/>
                </a:solidFill>
                <a:effectLst/>
                <a:latin typeface="Arial Black" panose="020B0A04020102020204" pitchFamily="34" charset="0"/>
              </a:rPr>
              <a:t>this</a:t>
            </a:r>
            <a:r>
              <a:rPr kumimoji="0" lang="en-US" altLang="en-US" sz="1600" b="0" i="0" u="none" strike="noStrike" cap="none" normalizeH="0" baseline="0" dirty="0" err="1">
                <a:ln>
                  <a:noFill/>
                </a:ln>
                <a:solidFill>
                  <a:srgbClr val="333333"/>
                </a:solidFill>
                <a:effectLst/>
                <a:latin typeface="Arial Black" panose="020B0A04020102020204" pitchFamily="34" charset="0"/>
              </a:rPr>
              <a:t>.resultsList</a:t>
            </a:r>
            <a:r>
              <a:rPr kumimoji="0" lang="en-US" altLang="en-US" sz="1600" b="0" i="0" u="none" strike="noStrike" cap="none" normalizeH="0" baseline="0" dirty="0">
                <a:ln>
                  <a:noFill/>
                </a:ln>
                <a:solidFill>
                  <a:srgbClr val="333333"/>
                </a:solidFill>
                <a:effectLst/>
                <a:latin typeface="Arial Black" panose="020B0A04020102020204" pitchFamily="34" charset="0"/>
              </a:rPr>
              <a:t>);</a:t>
            </a:r>
            <a:endParaRPr kumimoji="0" lang="en-US" altLang="en-US" sz="1600"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Arial Black" panose="020B0A04020102020204" pitchFamily="34" charset="0"/>
              </a:rPr>
              <a:t>            </a:t>
            </a:r>
            <a:r>
              <a:rPr kumimoji="0" lang="en-US" altLang="en-US" sz="1600" b="0" i="0" u="none" strike="noStrike" cap="none" normalizeH="0" baseline="0" dirty="0" err="1">
                <a:ln>
                  <a:noFill/>
                </a:ln>
                <a:solidFill>
                  <a:srgbClr val="0000FF"/>
                </a:solidFill>
                <a:effectLst/>
                <a:latin typeface="Arial Black" panose="020B0A04020102020204" pitchFamily="34" charset="0"/>
              </a:rPr>
              <a:t>this</a:t>
            </a:r>
            <a:r>
              <a:rPr kumimoji="0" lang="en-US" altLang="en-US" sz="1600" b="0" i="0" u="none" strike="noStrike" cap="none" normalizeH="0" baseline="0" dirty="0" err="1">
                <a:ln>
                  <a:noFill/>
                </a:ln>
                <a:solidFill>
                  <a:srgbClr val="333333"/>
                </a:solidFill>
                <a:effectLst/>
                <a:latin typeface="Arial Black" panose="020B0A04020102020204" pitchFamily="34" charset="0"/>
              </a:rPr>
              <a:t>.ChildControlsCreated</a:t>
            </a:r>
            <a:r>
              <a:rPr kumimoji="0" lang="en-US" altLang="en-US" sz="1600" b="0" i="0" u="none" strike="noStrike" cap="none" normalizeH="0" baseline="0" dirty="0">
                <a:ln>
                  <a:noFill/>
                </a:ln>
                <a:solidFill>
                  <a:srgbClr val="333333"/>
                </a:solidFill>
                <a:effectLst/>
                <a:latin typeface="Arial Black" panose="020B0A04020102020204" pitchFamily="34" charset="0"/>
              </a:rPr>
              <a:t> = </a:t>
            </a:r>
            <a:r>
              <a:rPr kumimoji="0" lang="en-US" altLang="en-US" sz="1600" b="0" i="0" u="none" strike="noStrike" cap="none" normalizeH="0" baseline="0" dirty="0">
                <a:ln>
                  <a:noFill/>
                </a:ln>
                <a:solidFill>
                  <a:srgbClr val="0000FF"/>
                </a:solidFill>
                <a:effectLst/>
                <a:latin typeface="Arial Black" panose="020B0A04020102020204" pitchFamily="34" charset="0"/>
              </a:rPr>
              <a:t>true</a:t>
            </a:r>
            <a:r>
              <a:rPr kumimoji="0" lang="en-US" altLang="en-US" sz="1600" b="0" i="0" u="none" strike="noStrike" cap="none" normalizeH="0" baseline="0" dirty="0">
                <a:ln>
                  <a:noFill/>
                </a:ln>
                <a:solidFill>
                  <a:srgbClr val="333333"/>
                </a:solidFill>
                <a:effectLst/>
                <a:latin typeface="Arial Black" panose="020B0A04020102020204" pitchFamily="34" charset="0"/>
              </a:rPr>
              <a:t>;</a:t>
            </a:r>
            <a:endParaRPr kumimoji="0" lang="en-US" altLang="en-US" sz="1600"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Arial Black" panose="020B0A04020102020204" pitchFamily="34" charset="0"/>
              </a:rPr>
              <a:t>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33333"/>
                </a:solidFill>
                <a:effectLst/>
                <a:latin typeface="&amp;quo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248030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53847C-FB0A-4574-A977-EDFF36C09463}"/>
              </a:ext>
            </a:extLst>
          </p:cNvPr>
          <p:cNvSpPr>
            <a:spLocks noGrp="1"/>
          </p:cNvSpPr>
          <p:nvPr>
            <p:ph sz="quarter" idx="13"/>
          </p:nvPr>
        </p:nvSpPr>
        <p:spPr>
          <a:xfrm>
            <a:off x="2876471" y="263972"/>
            <a:ext cx="6439057" cy="3424107"/>
          </a:xfrm>
        </p:spPr>
        <p:txBody>
          <a:bodyPr>
            <a:noAutofit/>
          </a:bodyPr>
          <a:lstStyle/>
          <a:p>
            <a:pPr marL="0" lvl="0" indent="0" eaLnBrk="0" fontAlgn="base" hangingPunct="0">
              <a:lnSpc>
                <a:spcPct val="100000"/>
              </a:lnSpc>
              <a:spcBef>
                <a:spcPct val="0"/>
              </a:spcBef>
              <a:spcAft>
                <a:spcPct val="0"/>
              </a:spcAft>
              <a:buClrTx/>
              <a:buNone/>
            </a:pPr>
            <a:r>
              <a:rPr lang="en-US" altLang="en-US" sz="1600" cap="none" dirty="0">
                <a:solidFill>
                  <a:srgbClr val="333333"/>
                </a:solidFill>
                <a:latin typeface="Arial Black" panose="020B0A04020102020204" pitchFamily="34" charset="0"/>
              </a:rPr>
              <a:t>        </a:t>
            </a:r>
            <a:r>
              <a:rPr lang="en-US" altLang="en-US" sz="1600" cap="none" dirty="0">
                <a:solidFill>
                  <a:srgbClr val="0000FF"/>
                </a:solidFill>
                <a:latin typeface="Arial Black" panose="020B0A04020102020204" pitchFamily="34" charset="0"/>
              </a:rPr>
              <a:t>void</a:t>
            </a:r>
            <a:r>
              <a:rPr lang="en-US" altLang="en-US" sz="1600" cap="none" dirty="0">
                <a:solidFill>
                  <a:srgbClr val="333333"/>
                </a:solidFill>
                <a:latin typeface="Arial Black" panose="020B0A04020102020204" pitchFamily="34" charset="0"/>
              </a:rPr>
              <a:t> </a:t>
            </a:r>
            <a:r>
              <a:rPr lang="en-US" altLang="en-US" sz="1600" cap="none" dirty="0" err="1">
                <a:solidFill>
                  <a:srgbClr val="333333"/>
                </a:solidFill>
                <a:latin typeface="Arial Black" panose="020B0A04020102020204" pitchFamily="34" charset="0"/>
              </a:rPr>
              <a:t>btnSearch_Click</a:t>
            </a:r>
            <a:r>
              <a:rPr lang="en-US" altLang="en-US" sz="1600" cap="none" dirty="0">
                <a:solidFill>
                  <a:srgbClr val="333333"/>
                </a:solidFill>
                <a:latin typeface="Arial Black" panose="020B0A04020102020204" pitchFamily="34" charset="0"/>
              </a:rPr>
              <a:t>(</a:t>
            </a:r>
            <a:r>
              <a:rPr lang="en-US" altLang="en-US" sz="1600" cap="none" dirty="0">
                <a:solidFill>
                  <a:srgbClr val="0000FF"/>
                </a:solidFill>
                <a:latin typeface="Arial Black" panose="020B0A04020102020204" pitchFamily="34" charset="0"/>
              </a:rPr>
              <a:t>object</a:t>
            </a:r>
            <a:r>
              <a:rPr lang="en-US" altLang="en-US" sz="1600" cap="none" dirty="0">
                <a:solidFill>
                  <a:srgbClr val="333333"/>
                </a:solidFill>
                <a:latin typeface="Arial Black" panose="020B0A04020102020204" pitchFamily="34" charset="0"/>
              </a:rPr>
              <a:t> sender, </a:t>
            </a:r>
            <a:r>
              <a:rPr lang="en-US" altLang="en-US" sz="1600" cap="none" dirty="0" err="1">
                <a:solidFill>
                  <a:srgbClr val="2B91AF"/>
                </a:solidFill>
                <a:latin typeface="Arial Black" panose="020B0A04020102020204" pitchFamily="34" charset="0"/>
              </a:rPr>
              <a:t>EventArgs</a:t>
            </a:r>
            <a:r>
              <a:rPr lang="en-US" altLang="en-US" sz="1600" cap="none" dirty="0">
                <a:solidFill>
                  <a:srgbClr val="333333"/>
                </a:solidFill>
                <a:latin typeface="Arial Black" panose="020B0A04020102020204" pitchFamily="34" charset="0"/>
              </a:rPr>
              <a:t> e)</a:t>
            </a:r>
            <a:endParaRPr lang="en-US" altLang="en-US" sz="1600" cap="none" dirty="0">
              <a:latin typeface="Arial Black" panose="020B0A04020102020204" pitchFamily="34" charset="0"/>
            </a:endParaRPr>
          </a:p>
          <a:p>
            <a:pPr marL="0" lvl="0" indent="0" eaLnBrk="0" fontAlgn="base" hangingPunct="0">
              <a:lnSpc>
                <a:spcPct val="100000"/>
              </a:lnSpc>
              <a:spcBef>
                <a:spcPct val="0"/>
              </a:spcBef>
              <a:spcAft>
                <a:spcPct val="0"/>
              </a:spcAft>
              <a:buClrTx/>
              <a:buNone/>
            </a:pPr>
            <a:r>
              <a:rPr lang="en-US" altLang="en-US" sz="1600" cap="none" dirty="0">
                <a:solidFill>
                  <a:srgbClr val="333333"/>
                </a:solidFill>
                <a:latin typeface="Arial Black" panose="020B0A04020102020204" pitchFamily="34" charset="0"/>
              </a:rPr>
              <a:t>        {</a:t>
            </a:r>
            <a:endParaRPr lang="en-US" altLang="en-US" sz="1600" cap="none" dirty="0">
              <a:latin typeface="Arial Black" panose="020B0A04020102020204" pitchFamily="34" charset="0"/>
            </a:endParaRPr>
          </a:p>
          <a:p>
            <a:pPr marL="0" lvl="0" indent="0" eaLnBrk="0" fontAlgn="base" hangingPunct="0">
              <a:lnSpc>
                <a:spcPct val="100000"/>
              </a:lnSpc>
              <a:spcBef>
                <a:spcPct val="0"/>
              </a:spcBef>
              <a:spcAft>
                <a:spcPct val="0"/>
              </a:spcAft>
              <a:buClrTx/>
              <a:buNone/>
            </a:pPr>
            <a:r>
              <a:rPr lang="en-US" altLang="en-US" sz="1600" cap="none" dirty="0">
                <a:solidFill>
                  <a:srgbClr val="333333"/>
                </a:solidFill>
                <a:latin typeface="Arial Black" panose="020B0A04020102020204" pitchFamily="34" charset="0"/>
              </a:rPr>
              <a:t>            </a:t>
            </a:r>
            <a:r>
              <a:rPr lang="en-US" altLang="en-US" sz="1600" cap="none" dirty="0" err="1">
                <a:solidFill>
                  <a:srgbClr val="0000FF"/>
                </a:solidFill>
                <a:latin typeface="Arial Black" panose="020B0A04020102020204" pitchFamily="34" charset="0"/>
              </a:rPr>
              <a:t>this</a:t>
            </a:r>
            <a:r>
              <a:rPr lang="en-US" altLang="en-US" sz="1600" cap="none" dirty="0" err="1">
                <a:solidFill>
                  <a:srgbClr val="333333"/>
                </a:solidFill>
                <a:latin typeface="Arial Black" panose="020B0A04020102020204" pitchFamily="34" charset="0"/>
              </a:rPr>
              <a:t>.presenter.Search</a:t>
            </a:r>
            <a:r>
              <a:rPr lang="en-US" altLang="en-US" sz="1600" cap="none" dirty="0">
                <a:solidFill>
                  <a:srgbClr val="333333"/>
                </a:solidFill>
                <a:latin typeface="Arial Black" panose="020B0A04020102020204" pitchFamily="34" charset="0"/>
              </a:rPr>
              <a:t>();</a:t>
            </a:r>
            <a:endParaRPr lang="en-US" altLang="en-US" sz="1600" cap="none" dirty="0">
              <a:latin typeface="Arial Black" panose="020B0A04020102020204" pitchFamily="34" charset="0"/>
            </a:endParaRPr>
          </a:p>
          <a:p>
            <a:pPr marL="0" lvl="0" indent="0" eaLnBrk="0" fontAlgn="base" hangingPunct="0">
              <a:lnSpc>
                <a:spcPct val="100000"/>
              </a:lnSpc>
              <a:spcBef>
                <a:spcPct val="0"/>
              </a:spcBef>
              <a:spcAft>
                <a:spcPct val="0"/>
              </a:spcAft>
              <a:buClrTx/>
              <a:buNone/>
            </a:pPr>
            <a:r>
              <a:rPr lang="en-US" altLang="en-US" sz="1600" cap="none" dirty="0">
                <a:solidFill>
                  <a:srgbClr val="333333"/>
                </a:solidFill>
                <a:latin typeface="Arial Black" panose="020B0A04020102020204" pitchFamily="34" charset="0"/>
              </a:rPr>
              <a:t>        }</a:t>
            </a:r>
            <a:br>
              <a:rPr lang="en-US" altLang="en-US" sz="1600" cap="none" dirty="0">
                <a:latin typeface="Arial Black" panose="020B0A04020102020204" pitchFamily="34" charset="0"/>
              </a:rPr>
            </a:br>
            <a:endParaRPr lang="en-US" altLang="en-US" sz="1600" cap="none" dirty="0">
              <a:latin typeface="Arial Black" panose="020B0A04020102020204" pitchFamily="34" charset="0"/>
            </a:endParaRPr>
          </a:p>
          <a:p>
            <a:pPr marL="0" lvl="0" indent="0" eaLnBrk="0" fontAlgn="base" hangingPunct="0">
              <a:lnSpc>
                <a:spcPct val="100000"/>
              </a:lnSpc>
              <a:spcBef>
                <a:spcPct val="0"/>
              </a:spcBef>
              <a:spcAft>
                <a:spcPct val="0"/>
              </a:spcAft>
              <a:buClrTx/>
              <a:buNone/>
            </a:pPr>
            <a:r>
              <a:rPr lang="en-US" altLang="en-US" sz="1600" cap="none" dirty="0">
                <a:solidFill>
                  <a:srgbClr val="0000FF"/>
                </a:solidFill>
                <a:latin typeface="Arial Black" panose="020B0A04020102020204" pitchFamily="34" charset="0"/>
              </a:rPr>
              <a:t>        #region</a:t>
            </a:r>
            <a:r>
              <a:rPr lang="en-US" altLang="en-US" sz="1600" cap="none" dirty="0">
                <a:solidFill>
                  <a:srgbClr val="333333"/>
                </a:solidFill>
                <a:latin typeface="Arial Black" panose="020B0A04020102020204" pitchFamily="34" charset="0"/>
              </a:rPr>
              <a:t> </a:t>
            </a:r>
            <a:r>
              <a:rPr lang="en-US" altLang="en-US" sz="1600" cap="none" dirty="0" err="1">
                <a:solidFill>
                  <a:srgbClr val="333333"/>
                </a:solidFill>
                <a:latin typeface="Arial Black" panose="020B0A04020102020204" pitchFamily="34" charset="0"/>
              </a:rPr>
              <a:t>IView</a:t>
            </a:r>
            <a:r>
              <a:rPr lang="en-US" altLang="en-US" sz="1600" cap="none" dirty="0">
                <a:solidFill>
                  <a:srgbClr val="333333"/>
                </a:solidFill>
                <a:latin typeface="Arial Black" panose="020B0A04020102020204" pitchFamily="34" charset="0"/>
              </a:rPr>
              <a:t> Members</a:t>
            </a:r>
            <a:endParaRPr lang="en-US" altLang="en-US" sz="1600" cap="none" dirty="0">
              <a:latin typeface="Arial Black" panose="020B0A04020102020204" pitchFamily="34" charset="0"/>
            </a:endParaRPr>
          </a:p>
          <a:p>
            <a:pPr marL="0" lvl="0" indent="0" eaLnBrk="0" fontAlgn="base" hangingPunct="0">
              <a:lnSpc>
                <a:spcPct val="100000"/>
              </a:lnSpc>
              <a:spcBef>
                <a:spcPct val="0"/>
              </a:spcBef>
              <a:spcAft>
                <a:spcPct val="0"/>
              </a:spcAft>
              <a:buClrTx/>
              <a:buNone/>
            </a:pPr>
            <a:r>
              <a:rPr lang="en-US" altLang="en-US" sz="1600" cap="none" dirty="0">
                <a:solidFill>
                  <a:srgbClr val="333333"/>
                </a:solidFill>
                <a:latin typeface="Arial Black" panose="020B0A04020102020204" pitchFamily="34" charset="0"/>
              </a:rPr>
              <a:t>        </a:t>
            </a:r>
            <a:r>
              <a:rPr lang="en-US" altLang="en-US" sz="1600" cap="none" dirty="0">
                <a:solidFill>
                  <a:srgbClr val="0000FF"/>
                </a:solidFill>
                <a:latin typeface="Arial Black" panose="020B0A04020102020204" pitchFamily="34" charset="0"/>
              </a:rPr>
              <a:t>public</a:t>
            </a:r>
            <a:r>
              <a:rPr lang="en-US" altLang="en-US" sz="1600" cap="none" dirty="0">
                <a:solidFill>
                  <a:srgbClr val="333333"/>
                </a:solidFill>
                <a:latin typeface="Arial Black" panose="020B0A04020102020204" pitchFamily="34" charset="0"/>
              </a:rPr>
              <a:t> </a:t>
            </a:r>
            <a:r>
              <a:rPr lang="en-US" altLang="en-US" sz="1600" cap="none" dirty="0">
                <a:solidFill>
                  <a:srgbClr val="0000FF"/>
                </a:solidFill>
                <a:latin typeface="Arial Black" panose="020B0A04020102020204" pitchFamily="34" charset="0"/>
              </a:rPr>
              <a:t>string</a:t>
            </a:r>
            <a:r>
              <a:rPr lang="en-US" altLang="en-US" sz="1600" cap="none" dirty="0">
                <a:solidFill>
                  <a:srgbClr val="333333"/>
                </a:solidFill>
                <a:latin typeface="Arial Black" panose="020B0A04020102020204" pitchFamily="34" charset="0"/>
              </a:rPr>
              <a:t> </a:t>
            </a:r>
            <a:r>
              <a:rPr lang="en-US" altLang="en-US" sz="1600" cap="none" dirty="0" err="1">
                <a:solidFill>
                  <a:srgbClr val="333333"/>
                </a:solidFill>
                <a:latin typeface="Arial Black" panose="020B0A04020102020204" pitchFamily="34" charset="0"/>
              </a:rPr>
              <a:t>SearchCriteria</a:t>
            </a:r>
            <a:endParaRPr lang="en-US" altLang="en-US" sz="1600" cap="none" dirty="0">
              <a:solidFill>
                <a:srgbClr val="333333"/>
              </a:solidFill>
              <a:latin typeface="Arial Black" panose="020B0A04020102020204" pitchFamily="34" charset="0"/>
            </a:endParaRPr>
          </a:p>
          <a:p>
            <a:pPr marL="0" lvl="0" indent="0" eaLnBrk="0" fontAlgn="base" hangingPunct="0">
              <a:lnSpc>
                <a:spcPct val="100000"/>
              </a:lnSpc>
              <a:spcBef>
                <a:spcPct val="0"/>
              </a:spcBef>
              <a:spcAft>
                <a:spcPct val="0"/>
              </a:spcAft>
              <a:buClrTx/>
              <a:buNone/>
            </a:pPr>
            <a:r>
              <a:rPr lang="en-US" altLang="en-US" sz="1600" cap="none" dirty="0">
                <a:solidFill>
                  <a:srgbClr val="333333"/>
                </a:solidFill>
                <a:latin typeface="Arial Black" panose="020B0A04020102020204" pitchFamily="34" charset="0"/>
              </a:rPr>
              <a:t>        {</a:t>
            </a:r>
            <a:endParaRPr lang="en-US" altLang="en-US" sz="1600" cap="none" dirty="0">
              <a:latin typeface="Arial Black" panose="020B0A04020102020204" pitchFamily="34" charset="0"/>
            </a:endParaRPr>
          </a:p>
          <a:p>
            <a:pPr marL="0" lvl="0" indent="0" eaLnBrk="0" fontAlgn="base" hangingPunct="0">
              <a:lnSpc>
                <a:spcPct val="100000"/>
              </a:lnSpc>
              <a:spcBef>
                <a:spcPct val="0"/>
              </a:spcBef>
              <a:spcAft>
                <a:spcPct val="0"/>
              </a:spcAft>
              <a:buClrTx/>
              <a:buNone/>
            </a:pPr>
            <a:r>
              <a:rPr lang="en-US" altLang="en-US" sz="1600" cap="none" dirty="0">
                <a:solidFill>
                  <a:srgbClr val="333333"/>
                </a:solidFill>
                <a:latin typeface="Arial Black" panose="020B0A04020102020204" pitchFamily="34" charset="0"/>
              </a:rPr>
              <a:t>            </a:t>
            </a:r>
            <a:r>
              <a:rPr lang="en-US" altLang="en-US" sz="1600" cap="none" dirty="0">
                <a:solidFill>
                  <a:srgbClr val="0000FF"/>
                </a:solidFill>
                <a:latin typeface="Arial Black" panose="020B0A04020102020204" pitchFamily="34" charset="0"/>
              </a:rPr>
              <a:t>get</a:t>
            </a:r>
            <a:r>
              <a:rPr lang="en-US" altLang="en-US" sz="1600" cap="none" dirty="0">
                <a:solidFill>
                  <a:srgbClr val="333333"/>
                </a:solidFill>
                <a:latin typeface="Arial Black" panose="020B0A04020102020204" pitchFamily="34" charset="0"/>
              </a:rPr>
              <a:t> { </a:t>
            </a:r>
            <a:r>
              <a:rPr lang="en-US" altLang="en-US" sz="1600" cap="none" dirty="0">
                <a:solidFill>
                  <a:srgbClr val="0000FF"/>
                </a:solidFill>
                <a:latin typeface="Arial Black" panose="020B0A04020102020204" pitchFamily="34" charset="0"/>
              </a:rPr>
              <a:t>return</a:t>
            </a:r>
            <a:r>
              <a:rPr lang="en-US" altLang="en-US" sz="1600" cap="none" dirty="0">
                <a:solidFill>
                  <a:srgbClr val="333333"/>
                </a:solidFill>
                <a:latin typeface="Arial Black" panose="020B0A04020102020204" pitchFamily="34" charset="0"/>
              </a:rPr>
              <a:t> </a:t>
            </a:r>
            <a:r>
              <a:rPr lang="en-US" altLang="en-US" sz="1600" cap="none" dirty="0" err="1">
                <a:solidFill>
                  <a:srgbClr val="0000FF"/>
                </a:solidFill>
                <a:latin typeface="Arial Black" panose="020B0A04020102020204" pitchFamily="34" charset="0"/>
              </a:rPr>
              <a:t>this</a:t>
            </a:r>
            <a:r>
              <a:rPr lang="en-US" altLang="en-US" sz="1600" cap="none" dirty="0" err="1">
                <a:solidFill>
                  <a:srgbClr val="333333"/>
                </a:solidFill>
                <a:latin typeface="Arial Black" panose="020B0A04020102020204" pitchFamily="34" charset="0"/>
              </a:rPr>
              <a:t>.tbSearchCriteria.Text</a:t>
            </a:r>
            <a:r>
              <a:rPr lang="en-US" altLang="en-US" sz="1600" cap="none" dirty="0">
                <a:solidFill>
                  <a:srgbClr val="333333"/>
                </a:solidFill>
                <a:latin typeface="Arial Black" panose="020B0A04020102020204" pitchFamily="34" charset="0"/>
              </a:rPr>
              <a:t>; }</a:t>
            </a:r>
            <a:endParaRPr lang="en-US" altLang="en-US" sz="1600" cap="none" dirty="0">
              <a:latin typeface="Arial Black" panose="020B0A04020102020204" pitchFamily="34" charset="0"/>
            </a:endParaRPr>
          </a:p>
          <a:p>
            <a:pPr marL="0" lvl="0" indent="0" eaLnBrk="0" fontAlgn="base" hangingPunct="0">
              <a:lnSpc>
                <a:spcPct val="100000"/>
              </a:lnSpc>
              <a:spcBef>
                <a:spcPct val="0"/>
              </a:spcBef>
              <a:spcAft>
                <a:spcPct val="0"/>
              </a:spcAft>
              <a:buClrTx/>
              <a:buNone/>
            </a:pPr>
            <a:r>
              <a:rPr lang="en-US" altLang="en-US" sz="1600" cap="none" dirty="0">
                <a:solidFill>
                  <a:srgbClr val="333333"/>
                </a:solidFill>
                <a:latin typeface="Arial Black" panose="020B0A04020102020204" pitchFamily="34" charset="0"/>
              </a:rPr>
              <a:t>        }</a:t>
            </a:r>
            <a:br>
              <a:rPr lang="en-US" altLang="en-US" sz="1600" cap="none" dirty="0">
                <a:latin typeface="Arial Black" panose="020B0A04020102020204" pitchFamily="34" charset="0"/>
              </a:rPr>
            </a:br>
            <a:endParaRPr lang="en-US" altLang="en-US" sz="1600" cap="none" dirty="0">
              <a:latin typeface="Arial Black" panose="020B0A04020102020204" pitchFamily="34" charset="0"/>
            </a:endParaRPr>
          </a:p>
          <a:p>
            <a:pPr marL="0" lvl="0" indent="0" eaLnBrk="0" fontAlgn="base" hangingPunct="0">
              <a:lnSpc>
                <a:spcPct val="100000"/>
              </a:lnSpc>
              <a:spcBef>
                <a:spcPct val="0"/>
              </a:spcBef>
              <a:spcAft>
                <a:spcPct val="0"/>
              </a:spcAft>
              <a:buClrTx/>
              <a:buNone/>
            </a:pPr>
            <a:r>
              <a:rPr lang="en-US" altLang="en-US" sz="1600" cap="none" dirty="0">
                <a:solidFill>
                  <a:srgbClr val="333333"/>
                </a:solidFill>
                <a:latin typeface="Arial Black" panose="020B0A04020102020204" pitchFamily="34" charset="0"/>
              </a:rPr>
              <a:t>        </a:t>
            </a:r>
            <a:r>
              <a:rPr lang="en-US" altLang="en-US" sz="1600" cap="none" dirty="0">
                <a:solidFill>
                  <a:srgbClr val="0000FF"/>
                </a:solidFill>
                <a:latin typeface="Arial Black" panose="020B0A04020102020204" pitchFamily="34" charset="0"/>
              </a:rPr>
              <a:t>public</a:t>
            </a:r>
            <a:r>
              <a:rPr lang="en-US" altLang="en-US" sz="1600" cap="none" dirty="0">
                <a:solidFill>
                  <a:srgbClr val="333333"/>
                </a:solidFill>
                <a:latin typeface="Arial Black" panose="020B0A04020102020204" pitchFamily="34" charset="0"/>
              </a:rPr>
              <a:t> </a:t>
            </a:r>
            <a:r>
              <a:rPr lang="en-US" altLang="en-US" sz="1600" cap="none" dirty="0">
                <a:solidFill>
                  <a:srgbClr val="2B91AF"/>
                </a:solidFill>
                <a:latin typeface="Arial Black" panose="020B0A04020102020204" pitchFamily="34" charset="0"/>
              </a:rPr>
              <a:t>List</a:t>
            </a:r>
            <a:r>
              <a:rPr lang="en-US" altLang="en-US" sz="1600" cap="none" dirty="0">
                <a:solidFill>
                  <a:srgbClr val="333333"/>
                </a:solidFill>
                <a:latin typeface="Arial Black" panose="020B0A04020102020204" pitchFamily="34" charset="0"/>
              </a:rPr>
              <a:t>&lt;</a:t>
            </a:r>
            <a:r>
              <a:rPr lang="en-US" altLang="en-US" sz="1600" cap="none" dirty="0">
                <a:solidFill>
                  <a:srgbClr val="0000FF"/>
                </a:solidFill>
                <a:latin typeface="Arial Black" panose="020B0A04020102020204" pitchFamily="34" charset="0"/>
              </a:rPr>
              <a:t>string</a:t>
            </a:r>
            <a:r>
              <a:rPr lang="en-US" altLang="en-US" sz="1600" cap="none" dirty="0">
                <a:solidFill>
                  <a:srgbClr val="333333"/>
                </a:solidFill>
                <a:latin typeface="Arial Black" panose="020B0A04020102020204" pitchFamily="34" charset="0"/>
              </a:rPr>
              <a:t>&gt; Results</a:t>
            </a:r>
            <a:endParaRPr lang="en-US" altLang="en-US" sz="1600" cap="none" dirty="0">
              <a:latin typeface="Arial Black" panose="020B0A04020102020204" pitchFamily="34" charset="0"/>
            </a:endParaRPr>
          </a:p>
          <a:p>
            <a:pPr marL="0" lvl="0" indent="0" eaLnBrk="0" fontAlgn="base" hangingPunct="0">
              <a:lnSpc>
                <a:spcPct val="100000"/>
              </a:lnSpc>
              <a:spcBef>
                <a:spcPct val="0"/>
              </a:spcBef>
              <a:spcAft>
                <a:spcPct val="0"/>
              </a:spcAft>
              <a:buClrTx/>
              <a:buNone/>
            </a:pPr>
            <a:r>
              <a:rPr lang="en-US" altLang="en-US" sz="1600" cap="none" dirty="0">
                <a:solidFill>
                  <a:srgbClr val="333333"/>
                </a:solidFill>
                <a:latin typeface="Arial Black" panose="020B0A04020102020204" pitchFamily="34" charset="0"/>
              </a:rPr>
              <a:t>        {</a:t>
            </a:r>
            <a:endParaRPr lang="en-US" altLang="en-US" sz="1600" cap="none" dirty="0">
              <a:latin typeface="Arial Black" panose="020B0A04020102020204" pitchFamily="34" charset="0"/>
            </a:endParaRPr>
          </a:p>
          <a:p>
            <a:pPr marL="0" lvl="0" indent="0" eaLnBrk="0" fontAlgn="base" hangingPunct="0">
              <a:lnSpc>
                <a:spcPct val="100000"/>
              </a:lnSpc>
              <a:spcBef>
                <a:spcPct val="0"/>
              </a:spcBef>
              <a:spcAft>
                <a:spcPct val="0"/>
              </a:spcAft>
              <a:buClrTx/>
              <a:buNone/>
            </a:pPr>
            <a:r>
              <a:rPr lang="en-US" altLang="en-US" sz="1600" cap="none" dirty="0">
                <a:solidFill>
                  <a:srgbClr val="333333"/>
                </a:solidFill>
                <a:latin typeface="Arial Black" panose="020B0A04020102020204" pitchFamily="34" charset="0"/>
              </a:rPr>
              <a:t>            </a:t>
            </a:r>
            <a:r>
              <a:rPr lang="en-US" altLang="en-US" sz="1600" cap="none" dirty="0">
                <a:solidFill>
                  <a:srgbClr val="0000FF"/>
                </a:solidFill>
                <a:latin typeface="Arial Black" panose="020B0A04020102020204" pitchFamily="34" charset="0"/>
              </a:rPr>
              <a:t>set</a:t>
            </a:r>
            <a:endParaRPr lang="en-US" altLang="en-US" sz="1600" cap="none" dirty="0">
              <a:latin typeface="Arial Black" panose="020B0A04020102020204" pitchFamily="34" charset="0"/>
            </a:endParaRPr>
          </a:p>
          <a:p>
            <a:pPr marL="0" lvl="0" indent="0" eaLnBrk="0" fontAlgn="base" hangingPunct="0">
              <a:lnSpc>
                <a:spcPct val="100000"/>
              </a:lnSpc>
              <a:spcBef>
                <a:spcPct val="0"/>
              </a:spcBef>
              <a:spcAft>
                <a:spcPct val="0"/>
              </a:spcAft>
              <a:buClrTx/>
              <a:buNone/>
            </a:pPr>
            <a:r>
              <a:rPr lang="en-US" altLang="en-US" sz="1600" cap="none" dirty="0">
                <a:solidFill>
                  <a:srgbClr val="333333"/>
                </a:solidFill>
                <a:latin typeface="Arial Black" panose="020B0A04020102020204" pitchFamily="34" charset="0"/>
              </a:rPr>
              <a:t>            {</a:t>
            </a:r>
          </a:p>
          <a:p>
            <a:pPr marL="0" lvl="0" indent="0" eaLnBrk="0" fontAlgn="base" hangingPunct="0">
              <a:lnSpc>
                <a:spcPct val="100000"/>
              </a:lnSpc>
              <a:spcBef>
                <a:spcPct val="0"/>
              </a:spcBef>
              <a:spcAft>
                <a:spcPct val="0"/>
              </a:spcAft>
              <a:buClrTx/>
              <a:buNone/>
            </a:pPr>
            <a:r>
              <a:rPr lang="en-US" altLang="en-US" sz="1600" cap="none" dirty="0">
                <a:solidFill>
                  <a:srgbClr val="333333"/>
                </a:solidFill>
                <a:latin typeface="Arial Black" panose="020B0A04020102020204" pitchFamily="34" charset="0"/>
              </a:rPr>
              <a:t>                </a:t>
            </a:r>
            <a:r>
              <a:rPr lang="en-US" altLang="en-US" sz="1600" cap="none" dirty="0" err="1">
                <a:solidFill>
                  <a:srgbClr val="0000FF"/>
                </a:solidFill>
                <a:latin typeface="Arial Black" panose="020B0A04020102020204" pitchFamily="34" charset="0"/>
              </a:rPr>
              <a:t>this</a:t>
            </a:r>
            <a:r>
              <a:rPr lang="en-US" altLang="en-US" sz="1600" cap="none" dirty="0" err="1">
                <a:solidFill>
                  <a:srgbClr val="333333"/>
                </a:solidFill>
                <a:latin typeface="Arial Black" panose="020B0A04020102020204" pitchFamily="34" charset="0"/>
              </a:rPr>
              <a:t>.resultsList.Items.Clear</a:t>
            </a:r>
            <a:r>
              <a:rPr lang="en-US" altLang="en-US" sz="1600" cap="none" dirty="0">
                <a:solidFill>
                  <a:srgbClr val="333333"/>
                </a:solidFill>
                <a:latin typeface="Arial Black" panose="020B0A04020102020204" pitchFamily="34" charset="0"/>
              </a:rPr>
              <a:t>();</a:t>
            </a:r>
            <a:endParaRPr lang="en-US" altLang="en-US" sz="1600" cap="none" dirty="0">
              <a:latin typeface="Arial Black" panose="020B0A04020102020204" pitchFamily="34" charset="0"/>
            </a:endParaRPr>
          </a:p>
          <a:p>
            <a:pPr marL="0" lvl="0" indent="0" eaLnBrk="0" fontAlgn="base" hangingPunct="0">
              <a:lnSpc>
                <a:spcPct val="100000"/>
              </a:lnSpc>
              <a:spcBef>
                <a:spcPct val="0"/>
              </a:spcBef>
              <a:spcAft>
                <a:spcPct val="0"/>
              </a:spcAft>
              <a:buClrTx/>
              <a:buNone/>
            </a:pPr>
            <a:r>
              <a:rPr lang="en-US" altLang="en-US" sz="1600" cap="none" dirty="0">
                <a:solidFill>
                  <a:srgbClr val="333333"/>
                </a:solidFill>
                <a:latin typeface="Arial Black" panose="020B0A04020102020204" pitchFamily="34" charset="0"/>
              </a:rPr>
              <a:t>                </a:t>
            </a:r>
            <a:r>
              <a:rPr lang="en-US" altLang="en-US" sz="1600" cap="none" dirty="0">
                <a:solidFill>
                  <a:srgbClr val="2B91AF"/>
                </a:solidFill>
                <a:latin typeface="Arial Black" panose="020B0A04020102020204" pitchFamily="34" charset="0"/>
              </a:rPr>
              <a:t>List</a:t>
            </a:r>
            <a:r>
              <a:rPr lang="en-US" altLang="en-US" sz="1600" cap="none" dirty="0">
                <a:solidFill>
                  <a:srgbClr val="333333"/>
                </a:solidFill>
                <a:latin typeface="Arial Black" panose="020B0A04020102020204" pitchFamily="34" charset="0"/>
              </a:rPr>
              <a:t>&lt;</a:t>
            </a:r>
            <a:r>
              <a:rPr lang="en-US" altLang="en-US" sz="1600" cap="none" dirty="0">
                <a:solidFill>
                  <a:srgbClr val="0000FF"/>
                </a:solidFill>
                <a:latin typeface="Arial Black" panose="020B0A04020102020204" pitchFamily="34" charset="0"/>
              </a:rPr>
              <a:t>string</a:t>
            </a:r>
            <a:r>
              <a:rPr lang="en-US" altLang="en-US" sz="1600" cap="none" dirty="0">
                <a:solidFill>
                  <a:srgbClr val="333333"/>
                </a:solidFill>
                <a:latin typeface="Arial Black" panose="020B0A04020102020204" pitchFamily="34" charset="0"/>
              </a:rPr>
              <a:t>&gt; results = </a:t>
            </a:r>
            <a:r>
              <a:rPr lang="en-US" altLang="en-US" sz="1600" cap="none" dirty="0">
                <a:solidFill>
                  <a:srgbClr val="0000FF"/>
                </a:solidFill>
                <a:latin typeface="Arial Black" panose="020B0A04020102020204" pitchFamily="34" charset="0"/>
              </a:rPr>
              <a:t>new</a:t>
            </a:r>
            <a:r>
              <a:rPr lang="en-US" altLang="en-US" sz="1600" cap="none" dirty="0">
                <a:solidFill>
                  <a:srgbClr val="333333"/>
                </a:solidFill>
                <a:latin typeface="Arial Black" panose="020B0A04020102020204" pitchFamily="34" charset="0"/>
              </a:rPr>
              <a:t> </a:t>
            </a:r>
            <a:r>
              <a:rPr lang="en-US" altLang="en-US" sz="1600" cap="none" dirty="0">
                <a:solidFill>
                  <a:srgbClr val="2B91AF"/>
                </a:solidFill>
                <a:latin typeface="Arial Black" panose="020B0A04020102020204" pitchFamily="34" charset="0"/>
              </a:rPr>
              <a:t>List</a:t>
            </a:r>
            <a:r>
              <a:rPr lang="en-US" altLang="en-US" sz="1600" cap="none" dirty="0">
                <a:solidFill>
                  <a:srgbClr val="333333"/>
                </a:solidFill>
                <a:latin typeface="Arial Black" panose="020B0A04020102020204" pitchFamily="34" charset="0"/>
              </a:rPr>
              <a:t>&lt;</a:t>
            </a:r>
            <a:r>
              <a:rPr lang="en-US" altLang="en-US" sz="1600" cap="none" dirty="0">
                <a:solidFill>
                  <a:srgbClr val="0000FF"/>
                </a:solidFill>
                <a:latin typeface="Arial Black" panose="020B0A04020102020204" pitchFamily="34" charset="0"/>
              </a:rPr>
              <a:t>string</a:t>
            </a:r>
            <a:r>
              <a:rPr lang="en-US" altLang="en-US" sz="1600" cap="none" dirty="0">
                <a:solidFill>
                  <a:srgbClr val="333333"/>
                </a:solidFill>
                <a:latin typeface="Arial Black" panose="020B0A04020102020204" pitchFamily="34" charset="0"/>
              </a:rPr>
              <a:t>&gt;(</a:t>
            </a:r>
            <a:r>
              <a:rPr lang="en-US" altLang="en-US" sz="1600" cap="none" dirty="0">
                <a:solidFill>
                  <a:srgbClr val="0000FF"/>
                </a:solidFill>
                <a:latin typeface="Arial Black" panose="020B0A04020102020204" pitchFamily="34" charset="0"/>
              </a:rPr>
              <a:t>value</a:t>
            </a:r>
            <a:r>
              <a:rPr lang="en-US" altLang="en-US" sz="1600" cap="none" dirty="0">
                <a:solidFill>
                  <a:srgbClr val="333333"/>
                </a:solidFill>
                <a:latin typeface="Arial Black" panose="020B0A04020102020204" pitchFamily="34" charset="0"/>
              </a:rPr>
              <a:t>);</a:t>
            </a:r>
            <a:endParaRPr lang="en-US" altLang="en-US" sz="1600" cap="none" dirty="0">
              <a:latin typeface="Arial Black" panose="020B0A04020102020204" pitchFamily="34" charset="0"/>
            </a:endParaRPr>
          </a:p>
          <a:p>
            <a:pPr marL="0" lvl="0" indent="0" eaLnBrk="0" fontAlgn="base" hangingPunct="0">
              <a:lnSpc>
                <a:spcPct val="100000"/>
              </a:lnSpc>
              <a:spcBef>
                <a:spcPct val="0"/>
              </a:spcBef>
              <a:spcAft>
                <a:spcPct val="0"/>
              </a:spcAft>
              <a:buClrTx/>
              <a:buNone/>
            </a:pPr>
            <a:r>
              <a:rPr lang="en-US" altLang="en-US" sz="1600" cap="none" dirty="0">
                <a:solidFill>
                  <a:srgbClr val="333333"/>
                </a:solidFill>
                <a:latin typeface="Arial Black" panose="020B0A04020102020204" pitchFamily="34" charset="0"/>
              </a:rPr>
              <a:t>                </a:t>
            </a:r>
            <a:r>
              <a:rPr lang="en-US" altLang="en-US" sz="1600" cap="none" dirty="0" err="1">
                <a:solidFill>
                  <a:srgbClr val="0000FF"/>
                </a:solidFill>
                <a:latin typeface="Arial Black" panose="020B0A04020102020204" pitchFamily="34" charset="0"/>
              </a:rPr>
              <a:t>foreach</a:t>
            </a:r>
            <a:r>
              <a:rPr lang="en-US" altLang="en-US" sz="1600" cap="none" dirty="0">
                <a:solidFill>
                  <a:srgbClr val="333333"/>
                </a:solidFill>
                <a:latin typeface="Arial Black" panose="020B0A04020102020204" pitchFamily="34" charset="0"/>
              </a:rPr>
              <a:t> (</a:t>
            </a:r>
            <a:r>
              <a:rPr lang="en-US" altLang="en-US" sz="1600" cap="none" dirty="0">
                <a:solidFill>
                  <a:srgbClr val="0000FF"/>
                </a:solidFill>
                <a:latin typeface="Arial Black" panose="020B0A04020102020204" pitchFamily="34" charset="0"/>
              </a:rPr>
              <a:t>string</a:t>
            </a:r>
            <a:r>
              <a:rPr lang="en-US" altLang="en-US" sz="1600" cap="none" dirty="0">
                <a:solidFill>
                  <a:srgbClr val="333333"/>
                </a:solidFill>
                <a:latin typeface="Arial Black" panose="020B0A04020102020204" pitchFamily="34" charset="0"/>
              </a:rPr>
              <a:t> r </a:t>
            </a:r>
            <a:r>
              <a:rPr lang="en-US" altLang="en-US" sz="1600" cap="none" dirty="0">
                <a:solidFill>
                  <a:srgbClr val="0000FF"/>
                </a:solidFill>
                <a:latin typeface="Arial Black" panose="020B0A04020102020204" pitchFamily="34" charset="0"/>
              </a:rPr>
              <a:t>in</a:t>
            </a:r>
            <a:r>
              <a:rPr lang="en-US" altLang="en-US" sz="1600" cap="none" dirty="0">
                <a:solidFill>
                  <a:srgbClr val="333333"/>
                </a:solidFill>
                <a:latin typeface="Arial Black" panose="020B0A04020102020204" pitchFamily="34" charset="0"/>
              </a:rPr>
              <a:t> results)</a:t>
            </a:r>
            <a:endParaRPr lang="en-US" altLang="en-US" sz="1600" cap="none" dirty="0">
              <a:latin typeface="Arial Black" panose="020B0A04020102020204" pitchFamily="34" charset="0"/>
            </a:endParaRPr>
          </a:p>
          <a:p>
            <a:pPr marL="0" lvl="0" indent="0" eaLnBrk="0" fontAlgn="base" hangingPunct="0">
              <a:lnSpc>
                <a:spcPct val="100000"/>
              </a:lnSpc>
              <a:spcBef>
                <a:spcPct val="0"/>
              </a:spcBef>
              <a:spcAft>
                <a:spcPct val="0"/>
              </a:spcAft>
              <a:buClrTx/>
              <a:buNone/>
            </a:pPr>
            <a:r>
              <a:rPr lang="en-US" altLang="en-US" sz="1600" cap="none" dirty="0">
                <a:solidFill>
                  <a:srgbClr val="333333"/>
                </a:solidFill>
                <a:latin typeface="Arial Black" panose="020B0A04020102020204" pitchFamily="34" charset="0"/>
              </a:rPr>
              <a:t>                {</a:t>
            </a:r>
            <a:endParaRPr lang="en-US" altLang="en-US" sz="1600" cap="none" dirty="0">
              <a:latin typeface="Arial Black" panose="020B0A04020102020204" pitchFamily="34" charset="0"/>
            </a:endParaRPr>
          </a:p>
          <a:p>
            <a:pPr marL="0" lvl="0" indent="0" eaLnBrk="0" fontAlgn="base" hangingPunct="0">
              <a:lnSpc>
                <a:spcPct val="100000"/>
              </a:lnSpc>
              <a:spcBef>
                <a:spcPct val="0"/>
              </a:spcBef>
              <a:spcAft>
                <a:spcPct val="0"/>
              </a:spcAft>
              <a:buClrTx/>
              <a:buNone/>
            </a:pPr>
            <a:r>
              <a:rPr lang="en-US" altLang="en-US" sz="1600" cap="none" dirty="0">
                <a:solidFill>
                  <a:srgbClr val="333333"/>
                </a:solidFill>
                <a:latin typeface="Arial Black" panose="020B0A04020102020204" pitchFamily="34" charset="0"/>
              </a:rPr>
              <a:t>                    </a:t>
            </a:r>
            <a:r>
              <a:rPr lang="en-US" altLang="en-US" sz="1600" cap="none" dirty="0" err="1">
                <a:solidFill>
                  <a:srgbClr val="0000FF"/>
                </a:solidFill>
                <a:latin typeface="Arial Black" panose="020B0A04020102020204" pitchFamily="34" charset="0"/>
              </a:rPr>
              <a:t>this</a:t>
            </a:r>
            <a:r>
              <a:rPr lang="en-US" altLang="en-US" sz="1600" cap="none" dirty="0" err="1">
                <a:solidFill>
                  <a:srgbClr val="333333"/>
                </a:solidFill>
                <a:latin typeface="Arial Black" panose="020B0A04020102020204" pitchFamily="34" charset="0"/>
              </a:rPr>
              <a:t>.resultsList.Items.Add</a:t>
            </a:r>
            <a:r>
              <a:rPr lang="en-US" altLang="en-US" sz="1600" cap="none" dirty="0">
                <a:solidFill>
                  <a:srgbClr val="333333"/>
                </a:solidFill>
                <a:latin typeface="Arial Black" panose="020B0A04020102020204" pitchFamily="34" charset="0"/>
              </a:rPr>
              <a:t>(r);</a:t>
            </a:r>
            <a:endParaRPr lang="en-US" altLang="en-US" sz="1600" cap="none" dirty="0">
              <a:latin typeface="Arial Black" panose="020B0A04020102020204" pitchFamily="34" charset="0"/>
            </a:endParaRPr>
          </a:p>
          <a:p>
            <a:pPr marL="0" lvl="0" indent="0" eaLnBrk="0" fontAlgn="base" hangingPunct="0">
              <a:lnSpc>
                <a:spcPct val="100000"/>
              </a:lnSpc>
              <a:spcBef>
                <a:spcPct val="0"/>
              </a:spcBef>
              <a:spcAft>
                <a:spcPct val="0"/>
              </a:spcAft>
              <a:buClrTx/>
              <a:buNone/>
            </a:pPr>
            <a:r>
              <a:rPr lang="en-US" altLang="en-US" sz="1600" cap="none" dirty="0">
                <a:solidFill>
                  <a:srgbClr val="333333"/>
                </a:solidFill>
                <a:latin typeface="Arial Black" panose="020B0A04020102020204" pitchFamily="34" charset="0"/>
              </a:rPr>
              <a:t>                }</a:t>
            </a:r>
            <a:endParaRPr lang="en-US" altLang="en-US" sz="1600" cap="none" dirty="0">
              <a:latin typeface="Arial Black" panose="020B0A04020102020204" pitchFamily="34" charset="0"/>
            </a:endParaRPr>
          </a:p>
          <a:p>
            <a:pPr marL="0" lvl="0" indent="0" eaLnBrk="0" fontAlgn="base" hangingPunct="0">
              <a:lnSpc>
                <a:spcPct val="100000"/>
              </a:lnSpc>
              <a:spcBef>
                <a:spcPct val="0"/>
              </a:spcBef>
              <a:spcAft>
                <a:spcPct val="0"/>
              </a:spcAft>
              <a:buClrTx/>
              <a:buNone/>
            </a:pPr>
            <a:r>
              <a:rPr lang="en-US" altLang="en-US" sz="1600" cap="none" dirty="0">
                <a:solidFill>
                  <a:srgbClr val="333333"/>
                </a:solidFill>
                <a:latin typeface="Arial Black" panose="020B0A04020102020204" pitchFamily="34" charset="0"/>
              </a:rPr>
              <a:t>            }</a:t>
            </a:r>
            <a:endParaRPr lang="en-US" altLang="en-US" sz="1600" cap="none" dirty="0">
              <a:latin typeface="Arial Black" panose="020B0A04020102020204" pitchFamily="34" charset="0"/>
            </a:endParaRPr>
          </a:p>
          <a:p>
            <a:pPr marL="0" lvl="0" indent="0" eaLnBrk="0" fontAlgn="base" hangingPunct="0">
              <a:lnSpc>
                <a:spcPct val="100000"/>
              </a:lnSpc>
              <a:spcBef>
                <a:spcPct val="0"/>
              </a:spcBef>
              <a:spcAft>
                <a:spcPct val="0"/>
              </a:spcAft>
              <a:buClrTx/>
              <a:buNone/>
            </a:pPr>
            <a:r>
              <a:rPr lang="en-US" altLang="en-US" sz="1600" cap="none" dirty="0">
                <a:solidFill>
                  <a:srgbClr val="333333"/>
                </a:solidFill>
                <a:latin typeface="Arial Black" panose="020B0A04020102020204" pitchFamily="34" charset="0"/>
              </a:rPr>
              <a:t>        }</a:t>
            </a:r>
            <a:endParaRPr lang="en-US" altLang="en-US" sz="1600" cap="none" dirty="0">
              <a:latin typeface="Arial Black" panose="020B0A04020102020204" pitchFamily="34" charset="0"/>
            </a:endParaRPr>
          </a:p>
          <a:p>
            <a:pPr marL="0" lvl="0" indent="0" eaLnBrk="0" fontAlgn="base" hangingPunct="0">
              <a:lnSpc>
                <a:spcPct val="100000"/>
              </a:lnSpc>
              <a:spcBef>
                <a:spcPct val="0"/>
              </a:spcBef>
              <a:spcAft>
                <a:spcPct val="0"/>
              </a:spcAft>
              <a:buClrTx/>
              <a:buNone/>
            </a:pPr>
            <a:r>
              <a:rPr lang="en-US" altLang="en-US" sz="1600" cap="none" dirty="0">
                <a:solidFill>
                  <a:srgbClr val="0000FF"/>
                </a:solidFill>
                <a:latin typeface="Arial Black" panose="020B0A04020102020204" pitchFamily="34" charset="0"/>
              </a:rPr>
              <a:t>        #</a:t>
            </a:r>
            <a:r>
              <a:rPr lang="en-US" altLang="en-US" sz="1600" cap="none" dirty="0" err="1">
                <a:solidFill>
                  <a:srgbClr val="0000FF"/>
                </a:solidFill>
                <a:latin typeface="Arial Black" panose="020B0A04020102020204" pitchFamily="34" charset="0"/>
              </a:rPr>
              <a:t>endregion</a:t>
            </a:r>
            <a:endParaRPr lang="en-US" altLang="en-US" sz="1600" cap="none" dirty="0">
              <a:latin typeface="Arial Black" panose="020B0A04020102020204" pitchFamily="34" charset="0"/>
            </a:endParaRPr>
          </a:p>
          <a:p>
            <a:pPr marL="0" lvl="0" indent="0" eaLnBrk="0" fontAlgn="base" hangingPunct="0">
              <a:lnSpc>
                <a:spcPct val="100000"/>
              </a:lnSpc>
              <a:spcBef>
                <a:spcPct val="0"/>
              </a:spcBef>
              <a:spcAft>
                <a:spcPct val="0"/>
              </a:spcAft>
              <a:buClrTx/>
              <a:buNone/>
            </a:pPr>
            <a:r>
              <a:rPr lang="en-US" altLang="en-US" sz="1600" cap="none" dirty="0">
                <a:solidFill>
                  <a:srgbClr val="333333"/>
                </a:solidFill>
                <a:latin typeface="Arial Black" panose="020B0A04020102020204" pitchFamily="34" charset="0"/>
              </a:rPr>
              <a:t>    }</a:t>
            </a:r>
            <a:endParaRPr lang="en-US" altLang="en-US" sz="1600" cap="none" dirty="0">
              <a:latin typeface="Arial Black" panose="020B0A04020102020204" pitchFamily="34" charset="0"/>
            </a:endParaRPr>
          </a:p>
        </p:txBody>
      </p:sp>
    </p:spTree>
    <p:extLst>
      <p:ext uri="{BB962C8B-B14F-4D97-AF65-F5344CB8AC3E}">
        <p14:creationId xmlns:p14="http://schemas.microsoft.com/office/powerpoint/2010/main" val="991816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D6E7C-3C6F-48F3-A124-AA06A98BAEF3}"/>
              </a:ext>
            </a:extLst>
          </p:cNvPr>
          <p:cNvSpPr>
            <a:spLocks noGrp="1"/>
          </p:cNvSpPr>
          <p:nvPr>
            <p:ph type="title"/>
          </p:nvPr>
        </p:nvSpPr>
        <p:spPr>
          <a:xfrm>
            <a:off x="913774" y="755677"/>
            <a:ext cx="10364451" cy="1596177"/>
          </a:xfrm>
        </p:spPr>
        <p:txBody>
          <a:bodyPr/>
          <a:lstStyle/>
          <a:p>
            <a:r>
              <a:rPr lang="en-US" cap="none" dirty="0">
                <a:latin typeface="Arial Black" panose="020B0A04020102020204" pitchFamily="34" charset="0"/>
              </a:rPr>
              <a:t>The following list dissects the structure and members of the example search web part view implementation:</a:t>
            </a:r>
          </a:p>
        </p:txBody>
      </p:sp>
      <p:sp>
        <p:nvSpPr>
          <p:cNvPr id="3" name="Content Placeholder 2">
            <a:extLst>
              <a:ext uri="{FF2B5EF4-FFF2-40B4-BE49-F238E27FC236}">
                <a16:creationId xmlns:a16="http://schemas.microsoft.com/office/drawing/2014/main" id="{9653847C-FB0A-4574-A977-EDFF36C09463}"/>
              </a:ext>
            </a:extLst>
          </p:cNvPr>
          <p:cNvSpPr>
            <a:spLocks noGrp="1"/>
          </p:cNvSpPr>
          <p:nvPr>
            <p:ph sz="quarter" idx="13"/>
          </p:nvPr>
        </p:nvSpPr>
        <p:spPr>
          <a:xfrm>
            <a:off x="456888" y="2636520"/>
            <a:ext cx="11278224" cy="3465803"/>
          </a:xfrm>
        </p:spPr>
        <p:txBody>
          <a:bodyPr>
            <a:noAutofit/>
          </a:bodyPr>
          <a:lstStyle/>
          <a:p>
            <a:r>
              <a:rPr lang="en-US" b="1" dirty="0">
                <a:latin typeface="Arial" panose="020B0604020202020204" pitchFamily="34" charset="0"/>
                <a:cs typeface="Arial" panose="020B0604020202020204" pitchFamily="34" charset="0"/>
              </a:rPr>
              <a:t>Firstly, the variables are declared, including a reference to the Presenter, also a number of UI controls. </a:t>
            </a:r>
          </a:p>
          <a:p>
            <a:r>
              <a:rPr lang="en-US" b="1" dirty="0" err="1">
                <a:latin typeface="Arial" panose="020B0604020202020204" pitchFamily="34" charset="0"/>
                <a:cs typeface="Arial" panose="020B0604020202020204" pitchFamily="34" charset="0"/>
              </a:rPr>
              <a:t>ViewImpl’s</a:t>
            </a:r>
            <a:r>
              <a:rPr lang="en-US" b="1" dirty="0">
                <a:latin typeface="Arial" panose="020B0604020202020204" pitchFamily="34" charset="0"/>
                <a:cs typeface="Arial" panose="020B0604020202020204" pitchFamily="34" charset="0"/>
              </a:rPr>
              <a:t> constructor, instantiates the Presenter, passing a reference to itself to the Presenter’s constructor. The Presenter’s constructor signature defines a parameter of type </a:t>
            </a:r>
            <a:r>
              <a:rPr lang="en-US" b="1" dirty="0" err="1">
                <a:latin typeface="Arial" panose="020B0604020202020204" pitchFamily="34" charset="0"/>
                <a:cs typeface="Arial" panose="020B0604020202020204" pitchFamily="34" charset="0"/>
              </a:rPr>
              <a:t>IView</a:t>
            </a:r>
            <a:r>
              <a:rPr lang="en-US" b="1" dirty="0">
                <a:latin typeface="Arial" panose="020B0604020202020204" pitchFamily="34" charset="0"/>
                <a:cs typeface="Arial" panose="020B0604020202020204" pitchFamily="34" charset="0"/>
              </a:rPr>
              <a:t>, and since ViewImpl implements </a:t>
            </a:r>
            <a:r>
              <a:rPr lang="en-US" b="1" dirty="0" err="1">
                <a:latin typeface="Arial" panose="020B0604020202020204" pitchFamily="34" charset="0"/>
                <a:cs typeface="Arial" panose="020B0604020202020204" pitchFamily="34" charset="0"/>
              </a:rPr>
              <a:t>IView</a:t>
            </a:r>
            <a:r>
              <a:rPr lang="en-US" b="1" dirty="0">
                <a:latin typeface="Arial" panose="020B0604020202020204" pitchFamily="34" charset="0"/>
                <a:cs typeface="Arial" panose="020B0604020202020204" pitchFamily="34" charset="0"/>
              </a:rPr>
              <a:t>, the self-reference can safely be passed. This allows the Presenter to invoke methods/properties on the </a:t>
            </a:r>
            <a:r>
              <a:rPr lang="en-US" b="1" dirty="0" err="1">
                <a:latin typeface="Arial" panose="020B0604020202020204" pitchFamily="34" charset="0"/>
                <a:cs typeface="Arial" panose="020B0604020202020204" pitchFamily="34" charset="0"/>
              </a:rPr>
              <a:t>IView</a:t>
            </a:r>
            <a:r>
              <a:rPr lang="en-US" b="1" dirty="0">
                <a:latin typeface="Arial" panose="020B0604020202020204" pitchFamily="34" charset="0"/>
                <a:cs typeface="Arial" panose="020B0604020202020204" pitchFamily="34" charset="0"/>
              </a:rPr>
              <a:t> instance and visa-versa allowing the View to invoke methods/properties on the Presenter instance.</a:t>
            </a:r>
          </a:p>
        </p:txBody>
      </p:sp>
    </p:spTree>
    <p:extLst>
      <p:ext uri="{BB962C8B-B14F-4D97-AF65-F5344CB8AC3E}">
        <p14:creationId xmlns:p14="http://schemas.microsoft.com/office/powerpoint/2010/main" val="2765713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3FA484-D354-4F8C-8907-C8461E96BBDE}"/>
              </a:ext>
            </a:extLst>
          </p:cNvPr>
          <p:cNvSpPr>
            <a:spLocks noGrp="1"/>
          </p:cNvSpPr>
          <p:nvPr>
            <p:ph sz="quarter" idx="13"/>
          </p:nvPr>
        </p:nvSpPr>
        <p:spPr>
          <a:xfrm>
            <a:off x="914087" y="1000666"/>
            <a:ext cx="10363826" cy="4856668"/>
          </a:xfrm>
        </p:spPr>
        <p:txBody>
          <a:bodyPr>
            <a:normAutofit/>
          </a:bodyPr>
          <a:lstStyle/>
          <a:p>
            <a:r>
              <a:rPr lang="en-US" b="1" dirty="0">
                <a:latin typeface="Arial" panose="020B0604020202020204" pitchFamily="34" charset="0"/>
                <a:cs typeface="Arial" panose="020B0604020202020204" pitchFamily="34" charset="0"/>
              </a:rPr>
              <a:t>ViewImpl overrides the Web Part method ‘</a:t>
            </a:r>
            <a:r>
              <a:rPr lang="en-US" b="1" dirty="0" err="1">
                <a:latin typeface="Arial" panose="020B0604020202020204" pitchFamily="34" charset="0"/>
                <a:cs typeface="Arial" panose="020B0604020202020204" pitchFamily="34" charset="0"/>
              </a:rPr>
              <a:t>CreateChildControls</a:t>
            </a:r>
            <a:r>
              <a:rPr lang="en-US" b="1" dirty="0">
                <a:latin typeface="Arial" panose="020B0604020202020204" pitchFamily="34" charset="0"/>
                <a:cs typeface="Arial" panose="020B0604020202020204" pitchFamily="34" charset="0"/>
              </a:rPr>
              <a:t>()’ so as to perform custom rendering of itself and its children. The ‘Search’ Button control also registers a new Event Handler to handle button clicks.</a:t>
            </a:r>
          </a:p>
          <a:p>
            <a:r>
              <a:rPr lang="en-US" b="1" dirty="0">
                <a:latin typeface="Arial" panose="020B0604020202020204" pitchFamily="34" charset="0"/>
                <a:cs typeface="Arial" panose="020B0604020202020204" pitchFamily="34" charset="0"/>
              </a:rPr>
              <a:t>The Button click event handler, does not perform any logic or call any Business Operations, instead it simply invokes a ‘Search()’ method on the Presenter (note that the method does not take any parameters).</a:t>
            </a:r>
          </a:p>
          <a:p>
            <a:r>
              <a:rPr lang="en-US" b="1" dirty="0">
                <a:latin typeface="Arial" panose="020B0604020202020204" pitchFamily="34" charset="0"/>
                <a:cs typeface="Arial" panose="020B0604020202020204" pitchFamily="34" charset="0"/>
              </a:rPr>
              <a:t>Next, the </a:t>
            </a:r>
            <a:r>
              <a:rPr lang="en-US" b="1" dirty="0" err="1">
                <a:latin typeface="Arial" panose="020B0604020202020204" pitchFamily="34" charset="0"/>
                <a:cs typeface="Arial" panose="020B0604020202020204" pitchFamily="34" charset="0"/>
              </a:rPr>
              <a:t>IView</a:t>
            </a:r>
            <a:r>
              <a:rPr lang="en-US" b="1" dirty="0">
                <a:latin typeface="Arial" panose="020B0604020202020204" pitchFamily="34" charset="0"/>
                <a:cs typeface="Arial" panose="020B0604020202020204" pitchFamily="34" charset="0"/>
              </a:rPr>
              <a:t> implementations. The ‘</a:t>
            </a:r>
            <a:r>
              <a:rPr lang="en-US" b="1" dirty="0" err="1">
                <a:latin typeface="Arial" panose="020B0604020202020204" pitchFamily="34" charset="0"/>
                <a:cs typeface="Arial" panose="020B0604020202020204" pitchFamily="34" charset="0"/>
              </a:rPr>
              <a:t>SearchCriteria</a:t>
            </a:r>
            <a:r>
              <a:rPr lang="en-US" b="1" dirty="0">
                <a:latin typeface="Arial" panose="020B0604020202020204" pitchFamily="34" charset="0"/>
                <a:cs typeface="Arial" panose="020B0604020202020204" pitchFamily="34" charset="0"/>
              </a:rPr>
              <a:t>’ property returns the Text property of the </a:t>
            </a:r>
            <a:r>
              <a:rPr lang="en-US" b="1" dirty="0" err="1">
                <a:latin typeface="Arial" panose="020B0604020202020204" pitchFamily="34" charset="0"/>
                <a:cs typeface="Arial" panose="020B0604020202020204" pitchFamily="34" charset="0"/>
              </a:rPr>
              <a:t>TextBox</a:t>
            </a:r>
            <a:r>
              <a:rPr lang="en-US" b="1" dirty="0">
                <a:latin typeface="Arial" panose="020B0604020202020204" pitchFamily="34" charset="0"/>
                <a:cs typeface="Arial" panose="020B0604020202020204" pitchFamily="34" charset="0"/>
              </a:rPr>
              <a:t> input control which contains the user’s search criteria. The Results property populates the List control with the data passed into it.</a:t>
            </a:r>
          </a:p>
          <a:p>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7562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D6E7C-3C6F-48F3-A124-AA06A98BAEF3}"/>
              </a:ext>
            </a:extLst>
          </p:cNvPr>
          <p:cNvSpPr>
            <a:spLocks noGrp="1"/>
          </p:cNvSpPr>
          <p:nvPr>
            <p:ph type="title"/>
          </p:nvPr>
        </p:nvSpPr>
        <p:spPr/>
        <p:txBody>
          <a:bodyPr/>
          <a:lstStyle/>
          <a:p>
            <a:r>
              <a:rPr lang="en-US" cap="none" dirty="0">
                <a:latin typeface="Arial Black" panose="020B0A04020102020204" pitchFamily="34" charset="0"/>
              </a:rPr>
              <a:t>Separation Of Concerns</a:t>
            </a:r>
          </a:p>
        </p:txBody>
      </p:sp>
      <p:sp>
        <p:nvSpPr>
          <p:cNvPr id="3" name="Content Placeholder 2">
            <a:extLst>
              <a:ext uri="{FF2B5EF4-FFF2-40B4-BE49-F238E27FC236}">
                <a16:creationId xmlns:a16="http://schemas.microsoft.com/office/drawing/2014/main" id="{9653847C-FB0A-4574-A977-EDFF36C09463}"/>
              </a:ext>
            </a:extLst>
          </p:cNvPr>
          <p:cNvSpPr>
            <a:spLocks noGrp="1"/>
          </p:cNvSpPr>
          <p:nvPr>
            <p:ph sz="quarter" idx="13"/>
          </p:nvPr>
        </p:nvSpPr>
        <p:spPr>
          <a:xfrm>
            <a:off x="913774" y="2367092"/>
            <a:ext cx="10363826" cy="3872391"/>
          </a:xfrm>
        </p:spPr>
        <p:txBody>
          <a:bodyPr>
            <a:normAutofit fontScale="92500" lnSpcReduction="10000"/>
          </a:bodyPr>
          <a:lstStyle/>
          <a:p>
            <a:r>
              <a:rPr lang="en-US" b="1" dirty="0">
                <a:latin typeface="Arial" panose="020B0604020202020204" pitchFamily="34" charset="0"/>
                <a:cs typeface="Arial" panose="020B0604020202020204" pitchFamily="34" charset="0"/>
              </a:rPr>
              <a:t>Although the MVP pattern prescribes the implementation of only a very basic View with little or no logic, it is often desirable or necessary to include validation, error handling, initialization, localization and general house-keeping code. These operations are specific to be presentation-technology being employed and as such are not something that can be handled by the Presenter; however they are also not strictly related to the rendering of the View.</a:t>
            </a:r>
          </a:p>
          <a:p>
            <a:r>
              <a:rPr lang="en-US" b="1" dirty="0">
                <a:latin typeface="Arial" panose="020B0604020202020204" pitchFamily="34" charset="0"/>
                <a:cs typeface="Arial" panose="020B0604020202020204" pitchFamily="34" charset="0"/>
              </a:rPr>
              <a:t>Therefore in the development of this simple Search example MVP application, I decided to experiment with a separation of View concerns, whereby the View would be split into a Logic tier and a Presentational tier.</a:t>
            </a:r>
          </a:p>
        </p:txBody>
      </p:sp>
    </p:spTree>
    <p:extLst>
      <p:ext uri="{BB962C8B-B14F-4D97-AF65-F5344CB8AC3E}">
        <p14:creationId xmlns:p14="http://schemas.microsoft.com/office/powerpoint/2010/main" val="29842227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249C36F-6F22-4DF5-BB19-BD6AE5D311CD}"/>
              </a:ext>
            </a:extLst>
          </p:cNvPr>
          <p:cNvPicPr>
            <a:picLocks noGrp="1" noChangeAspect="1"/>
          </p:cNvPicPr>
          <p:nvPr>
            <p:ph sz="quarter" idx="13"/>
          </p:nvPr>
        </p:nvPicPr>
        <p:blipFill>
          <a:blip r:embed="rId2"/>
          <a:stretch>
            <a:fillRect/>
          </a:stretch>
        </p:blipFill>
        <p:spPr>
          <a:xfrm>
            <a:off x="3438164" y="810059"/>
            <a:ext cx="5315671" cy="5237882"/>
          </a:xfrm>
        </p:spPr>
      </p:pic>
    </p:spTree>
    <p:extLst>
      <p:ext uri="{BB962C8B-B14F-4D97-AF65-F5344CB8AC3E}">
        <p14:creationId xmlns:p14="http://schemas.microsoft.com/office/powerpoint/2010/main" val="17809977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53847C-FB0A-4574-A977-EDFF36C09463}"/>
              </a:ext>
            </a:extLst>
          </p:cNvPr>
          <p:cNvSpPr>
            <a:spLocks noGrp="1"/>
          </p:cNvSpPr>
          <p:nvPr>
            <p:ph sz="quarter" idx="13"/>
          </p:nvPr>
        </p:nvSpPr>
        <p:spPr>
          <a:xfrm>
            <a:off x="914087" y="1650953"/>
            <a:ext cx="10363826" cy="3556094"/>
          </a:xfrm>
        </p:spPr>
        <p:txBody>
          <a:bodyPr>
            <a:normAutofit/>
          </a:bodyPr>
          <a:lstStyle/>
          <a:p>
            <a:r>
              <a:rPr lang="en-US" b="1" dirty="0">
                <a:latin typeface="Arial" panose="020B0604020202020204" pitchFamily="34" charset="0"/>
                <a:cs typeface="Arial" panose="020B0604020202020204" pitchFamily="34" charset="0"/>
              </a:rPr>
              <a:t> It is important to note that implementing the View as two separate classes can lead to more complex code and requires greater design consideration, as it may be prudent to declare certain </a:t>
            </a:r>
            <a:r>
              <a:rPr lang="en-US" b="1" dirty="0" err="1">
                <a:latin typeface="Arial" panose="020B0604020202020204" pitchFamily="34" charset="0"/>
                <a:cs typeface="Arial" panose="020B0604020202020204" pitchFamily="34" charset="0"/>
              </a:rPr>
              <a:t>IView</a:t>
            </a:r>
            <a:r>
              <a:rPr lang="en-US" b="1" dirty="0">
                <a:latin typeface="Arial" panose="020B0604020202020204" pitchFamily="34" charset="0"/>
                <a:cs typeface="Arial" panose="020B0604020202020204" pitchFamily="34" charset="0"/>
              </a:rPr>
              <a:t> members as abstract in the Logic tier as they require no presentational logic and should therefore be implemented in the Presentational tier only. This is just one example of a design consideration that must be taken when employing this pattern.</a:t>
            </a:r>
          </a:p>
          <a:p>
            <a:r>
              <a:rPr lang="en-US" b="1" dirty="0">
                <a:latin typeface="Arial" panose="020B0604020202020204" pitchFamily="34" charset="0"/>
                <a:cs typeface="Arial" panose="020B0604020202020204" pitchFamily="34" charset="0"/>
              </a:rPr>
              <a:t>Therefore, the following pattern is only really suited to complex Views where implementation-specific logic is essential.</a:t>
            </a:r>
          </a:p>
        </p:txBody>
      </p:sp>
    </p:spTree>
    <p:extLst>
      <p:ext uri="{BB962C8B-B14F-4D97-AF65-F5344CB8AC3E}">
        <p14:creationId xmlns:p14="http://schemas.microsoft.com/office/powerpoint/2010/main" val="480446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AB0EF-F8F1-4058-8A3A-C26BF62CDBAF}"/>
              </a:ext>
            </a:extLst>
          </p:cNvPr>
          <p:cNvSpPr>
            <a:spLocks noGrp="1"/>
          </p:cNvSpPr>
          <p:nvPr>
            <p:ph type="title"/>
          </p:nvPr>
        </p:nvSpPr>
        <p:spPr/>
        <p:txBody>
          <a:bodyPr/>
          <a:lstStyle/>
          <a:p>
            <a:r>
              <a:rPr lang="en-US" b="1" cap="none" dirty="0">
                <a:latin typeface="Arial Black" panose="020B0A04020102020204" pitchFamily="34" charset="0"/>
              </a:rPr>
              <a:t>What Is MVP</a:t>
            </a:r>
          </a:p>
        </p:txBody>
      </p:sp>
      <p:sp>
        <p:nvSpPr>
          <p:cNvPr id="3" name="Content Placeholder 2">
            <a:extLst>
              <a:ext uri="{FF2B5EF4-FFF2-40B4-BE49-F238E27FC236}">
                <a16:creationId xmlns:a16="http://schemas.microsoft.com/office/drawing/2014/main" id="{49553D21-F945-4C68-887E-0B9DF634F5DC}"/>
              </a:ext>
            </a:extLst>
          </p:cNvPr>
          <p:cNvSpPr>
            <a:spLocks noGrp="1"/>
          </p:cNvSpPr>
          <p:nvPr>
            <p:ph sz="quarter" idx="13"/>
          </p:nvPr>
        </p:nvSpPr>
        <p:spPr/>
        <p:txBody>
          <a:bodyPr>
            <a:normAutofit lnSpcReduction="10000"/>
          </a:bodyPr>
          <a:lstStyle/>
          <a:p>
            <a:r>
              <a:rPr lang="en-US" b="1" cap="none" dirty="0">
                <a:latin typeface="Arial" panose="020B0604020202020204" pitchFamily="34" charset="0"/>
                <a:cs typeface="Arial" panose="020B0604020202020204" pitchFamily="34" charset="0"/>
              </a:rPr>
              <a:t>MODEL VIEW PRESENTER (MVP) IS A SOFTWARE DESIGN PATTERN WHICH ESSENTIALLY ISOLATES THE USER INTERFACE FROM THE BUSINESS LOGIC. MVP IS DERIVED FROM THE MODEL VIEW CONTROLLER (MVC) PATTERN, AND ORIGINALLY CONCEIVED BY THE RENOWNED AGILE SOFTWARE ARCHITECT, MARTIN FOWLER.</a:t>
            </a:r>
          </a:p>
          <a:p>
            <a:endParaRPr lang="en-US" b="1" cap="none" dirty="0">
              <a:latin typeface="Arial" panose="020B0604020202020204" pitchFamily="34" charset="0"/>
              <a:cs typeface="Arial" panose="020B0604020202020204" pitchFamily="34" charset="0"/>
            </a:endParaRPr>
          </a:p>
          <a:p>
            <a:r>
              <a:rPr lang="en-US" b="1" cap="none" dirty="0">
                <a:latin typeface="Arial" panose="020B0604020202020204" pitchFamily="34" charset="0"/>
                <a:cs typeface="Arial" panose="020B0604020202020204" pitchFamily="34" charset="0"/>
              </a:rPr>
              <a:t>THE PRINCIPAL BEHIND THE MVP PATTERN IS THAT AN IMPLEMENTING APPLICATION SHOULD BE SPLIT INTO THREE CORE COMPONENTS; MODEL, VIEW AND PRESENTER:</a:t>
            </a:r>
          </a:p>
        </p:txBody>
      </p:sp>
    </p:spTree>
    <p:extLst>
      <p:ext uri="{BB962C8B-B14F-4D97-AF65-F5344CB8AC3E}">
        <p14:creationId xmlns:p14="http://schemas.microsoft.com/office/powerpoint/2010/main" val="1226087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AB4C876-F20F-448A-A0B9-69F9EFC2948B}"/>
              </a:ext>
            </a:extLst>
          </p:cNvPr>
          <p:cNvPicPr>
            <a:picLocks noGrp="1" noChangeAspect="1"/>
          </p:cNvPicPr>
          <p:nvPr>
            <p:ph sz="quarter" idx="13"/>
          </p:nvPr>
        </p:nvPicPr>
        <p:blipFill>
          <a:blip r:embed="rId2"/>
          <a:stretch>
            <a:fillRect/>
          </a:stretch>
        </p:blipFill>
        <p:spPr>
          <a:xfrm>
            <a:off x="3489960" y="881633"/>
            <a:ext cx="5212079" cy="5094734"/>
          </a:xfrm>
          <a:solidFill>
            <a:schemeClr val="bg1"/>
          </a:solidFill>
        </p:spPr>
      </p:pic>
    </p:spTree>
    <p:extLst>
      <p:ext uri="{BB962C8B-B14F-4D97-AF65-F5344CB8AC3E}">
        <p14:creationId xmlns:p14="http://schemas.microsoft.com/office/powerpoint/2010/main" val="1209808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FAC5B-4B2C-43A1-A6AE-72DEFD512911}"/>
              </a:ext>
            </a:extLst>
          </p:cNvPr>
          <p:cNvSpPr>
            <a:spLocks noGrp="1"/>
          </p:cNvSpPr>
          <p:nvPr>
            <p:ph type="title"/>
          </p:nvPr>
        </p:nvSpPr>
        <p:spPr/>
        <p:txBody>
          <a:bodyPr/>
          <a:lstStyle/>
          <a:p>
            <a:r>
              <a:rPr lang="en-US" cap="none" dirty="0">
                <a:latin typeface="Arial Black" panose="020B0A04020102020204" pitchFamily="34" charset="0"/>
              </a:rPr>
              <a:t>Logic Tier</a:t>
            </a:r>
          </a:p>
        </p:txBody>
      </p:sp>
      <p:sp>
        <p:nvSpPr>
          <p:cNvPr id="3" name="Content Placeholder 2">
            <a:extLst>
              <a:ext uri="{FF2B5EF4-FFF2-40B4-BE49-F238E27FC236}">
                <a16:creationId xmlns:a16="http://schemas.microsoft.com/office/drawing/2014/main" id="{26431930-13A1-45D0-B0F8-A779B1C8BD3A}"/>
              </a:ext>
            </a:extLst>
          </p:cNvPr>
          <p:cNvSpPr>
            <a:spLocks noGrp="1"/>
          </p:cNvSpPr>
          <p:nvPr>
            <p:ph sz="quarter" idx="13"/>
          </p:nvPr>
        </p:nvSpPr>
        <p:spPr>
          <a:xfrm>
            <a:off x="913774" y="2214694"/>
            <a:ext cx="10363826" cy="4024789"/>
          </a:xfrm>
        </p:spPr>
        <p:txBody>
          <a:bodyPr>
            <a:normAutofit fontScale="85000" lnSpcReduction="20000"/>
          </a:bodyPr>
          <a:lstStyle/>
          <a:p>
            <a:pPr marL="0" indent="0">
              <a:buNone/>
            </a:pPr>
            <a:r>
              <a:rPr lang="en-US" b="1" dirty="0">
                <a:latin typeface="Arial" panose="020B0604020202020204" pitchFamily="34" charset="0"/>
                <a:cs typeface="Arial" panose="020B0604020202020204" pitchFamily="34" charset="0"/>
              </a:rPr>
              <a:t>In the context of the Search web part example, the logic tier of the View component is responsible for:</a:t>
            </a:r>
          </a:p>
          <a:p>
            <a:r>
              <a:rPr lang="en-US" b="1" dirty="0">
                <a:latin typeface="Arial" panose="020B0604020202020204" pitchFamily="34" charset="0"/>
                <a:cs typeface="Arial" panose="020B0604020202020204" pitchFamily="34" charset="0"/>
              </a:rPr>
              <a:t>Implementation of the </a:t>
            </a:r>
            <a:r>
              <a:rPr lang="en-US" b="1" dirty="0" err="1">
                <a:latin typeface="Arial" panose="020B0604020202020204" pitchFamily="34" charset="0"/>
                <a:cs typeface="Arial" panose="020B0604020202020204" pitchFamily="34" charset="0"/>
              </a:rPr>
              <a:t>IView</a:t>
            </a:r>
            <a:r>
              <a:rPr lang="en-US" b="1" dirty="0">
                <a:latin typeface="Arial" panose="020B0604020202020204" pitchFamily="34" charset="0"/>
                <a:cs typeface="Arial" panose="020B0604020202020204" pitchFamily="34" charset="0"/>
              </a:rPr>
              <a:t> interface – The body of these properties includes validation, error handling logic etc.</a:t>
            </a:r>
          </a:p>
          <a:p>
            <a:r>
              <a:rPr lang="en-US" b="1" dirty="0">
                <a:latin typeface="Arial" panose="020B0604020202020204" pitchFamily="34" charset="0"/>
                <a:cs typeface="Arial" panose="020B0604020202020204" pitchFamily="34" charset="0"/>
              </a:rPr>
              <a:t>Inheriting from </a:t>
            </a:r>
            <a:r>
              <a:rPr lang="en-US" b="1" dirty="0" err="1">
                <a:latin typeface="Arial" panose="020B0604020202020204" pitchFamily="34" charset="0"/>
                <a:cs typeface="Arial" panose="020B0604020202020204" pitchFamily="34" charset="0"/>
              </a:rPr>
              <a:t>WebPart</a:t>
            </a:r>
            <a:endParaRPr lang="en-US" b="1" dirty="0">
              <a:latin typeface="Arial" panose="020B0604020202020204" pitchFamily="34" charset="0"/>
              <a:cs typeface="Arial" panose="020B0604020202020204" pitchFamily="34" charset="0"/>
            </a:endParaRPr>
          </a:p>
          <a:p>
            <a:r>
              <a:rPr lang="en-US" b="1" dirty="0" err="1">
                <a:latin typeface="Arial" panose="020B0604020202020204" pitchFamily="34" charset="0"/>
                <a:cs typeface="Arial" panose="020B0604020202020204" pitchFamily="34" charset="0"/>
              </a:rPr>
              <a:t>Initialisation</a:t>
            </a:r>
            <a:r>
              <a:rPr lang="en-US" b="1" dirty="0">
                <a:latin typeface="Arial" panose="020B0604020202020204" pitchFamily="34" charset="0"/>
                <a:cs typeface="Arial" panose="020B0604020202020204" pitchFamily="34" charset="0"/>
              </a:rPr>
              <a:t> – Instantiating the Presenter, setting up resources specific to the implemented technology (e.g. Retrieving parameters from the HTTP request object)</a:t>
            </a:r>
          </a:p>
          <a:p>
            <a:r>
              <a:rPr lang="en-US" b="1" dirty="0">
                <a:latin typeface="Arial" panose="020B0604020202020204" pitchFamily="34" charset="0"/>
                <a:cs typeface="Arial" panose="020B0604020202020204" pitchFamily="34" charset="0"/>
              </a:rPr>
              <a:t>Validation – E.g. Ensuring the results assigned to the Results string collection are valid</a:t>
            </a:r>
          </a:p>
          <a:p>
            <a:r>
              <a:rPr lang="en-US" b="1" dirty="0">
                <a:latin typeface="Arial" panose="020B0604020202020204" pitchFamily="34" charset="0"/>
                <a:cs typeface="Arial" panose="020B0604020202020204" pitchFamily="34" charset="0"/>
              </a:rPr>
              <a:t>Error handling – E.g. Handling / throwing exceptions generated during the aforementioned operations</a:t>
            </a:r>
          </a:p>
          <a:p>
            <a:endParaRPr lang="en-US" dirty="0"/>
          </a:p>
        </p:txBody>
      </p:sp>
    </p:spTree>
    <p:extLst>
      <p:ext uri="{BB962C8B-B14F-4D97-AF65-F5344CB8AC3E}">
        <p14:creationId xmlns:p14="http://schemas.microsoft.com/office/powerpoint/2010/main" val="2469274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431930-13A1-45D0-B0F8-A779B1C8BD3A}"/>
              </a:ext>
            </a:extLst>
          </p:cNvPr>
          <p:cNvSpPr>
            <a:spLocks noGrp="1"/>
          </p:cNvSpPr>
          <p:nvPr>
            <p:ph sz="quarter" idx="13"/>
          </p:nvPr>
        </p:nvSpPr>
        <p:spPr>
          <a:xfrm>
            <a:off x="914399" y="2379886"/>
            <a:ext cx="10363826" cy="2098228"/>
          </a:xfrm>
        </p:spPr>
        <p:txBody>
          <a:bodyPr/>
          <a:lstStyle/>
          <a:p>
            <a:pPr marL="0" indent="0">
              <a:buNone/>
            </a:pPr>
            <a:r>
              <a:rPr lang="en-US" b="1" dirty="0">
                <a:latin typeface="Arial" panose="020B0604020202020204" pitchFamily="34" charset="0"/>
                <a:cs typeface="Arial" panose="020B0604020202020204" pitchFamily="34" charset="0"/>
              </a:rPr>
              <a:t>It is worth noting that although the Logic tier inherits from </a:t>
            </a:r>
            <a:r>
              <a:rPr lang="en-US" b="1" dirty="0" err="1">
                <a:latin typeface="Arial" panose="020B0604020202020204" pitchFamily="34" charset="0"/>
                <a:cs typeface="Arial" panose="020B0604020202020204" pitchFamily="34" charset="0"/>
              </a:rPr>
              <a:t>System.Web.UI.WebControls.WebParts.WebPart</a:t>
            </a:r>
            <a:r>
              <a:rPr lang="en-US" b="1" dirty="0">
                <a:latin typeface="Arial" panose="020B0604020202020204" pitchFamily="34" charset="0"/>
                <a:cs typeface="Arial" panose="020B0604020202020204" pitchFamily="34" charset="0"/>
              </a:rPr>
              <a:t>, it is marked as an abstract class to prevent instantiation. This is because it is only responsible for implementation-specific logic, not rendering of itself and child controls.</a:t>
            </a:r>
          </a:p>
        </p:txBody>
      </p:sp>
    </p:spTree>
    <p:extLst>
      <p:ext uri="{BB962C8B-B14F-4D97-AF65-F5344CB8AC3E}">
        <p14:creationId xmlns:p14="http://schemas.microsoft.com/office/powerpoint/2010/main" val="30171498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FAC5B-4B2C-43A1-A6AE-72DEFD512911}"/>
              </a:ext>
            </a:extLst>
          </p:cNvPr>
          <p:cNvSpPr>
            <a:spLocks noGrp="1"/>
          </p:cNvSpPr>
          <p:nvPr>
            <p:ph type="title"/>
          </p:nvPr>
        </p:nvSpPr>
        <p:spPr/>
        <p:txBody>
          <a:bodyPr/>
          <a:lstStyle/>
          <a:p>
            <a:r>
              <a:rPr lang="en-US" cap="none" dirty="0">
                <a:latin typeface="Arial Black" panose="020B0A04020102020204" pitchFamily="34" charset="0"/>
              </a:rPr>
              <a:t>Presentational Tier</a:t>
            </a:r>
          </a:p>
        </p:txBody>
      </p:sp>
      <p:sp>
        <p:nvSpPr>
          <p:cNvPr id="3" name="Content Placeholder 2">
            <a:extLst>
              <a:ext uri="{FF2B5EF4-FFF2-40B4-BE49-F238E27FC236}">
                <a16:creationId xmlns:a16="http://schemas.microsoft.com/office/drawing/2014/main" id="{26431930-13A1-45D0-B0F8-A779B1C8BD3A}"/>
              </a:ext>
            </a:extLst>
          </p:cNvPr>
          <p:cNvSpPr>
            <a:spLocks noGrp="1"/>
          </p:cNvSpPr>
          <p:nvPr>
            <p:ph sz="quarter" idx="13"/>
          </p:nvPr>
        </p:nvSpPr>
        <p:spPr>
          <a:xfrm>
            <a:off x="913774" y="2367092"/>
            <a:ext cx="10363826" cy="3872391"/>
          </a:xfrm>
        </p:spPr>
        <p:txBody>
          <a:bodyPr>
            <a:normAutofit fontScale="85000" lnSpcReduction="10000"/>
          </a:bodyPr>
          <a:lstStyle/>
          <a:p>
            <a:pPr marL="0" indent="0">
              <a:buNone/>
            </a:pPr>
            <a:r>
              <a:rPr lang="en-US" b="1" dirty="0">
                <a:latin typeface="Arial" panose="020B0604020202020204" pitchFamily="34" charset="0"/>
                <a:cs typeface="Arial" panose="020B0604020202020204" pitchFamily="34" charset="0"/>
              </a:rPr>
              <a:t>The Presentation tier then inherits from the Logic tier, and is solely responsible for all User Interface and Interaction matters. In the context of this Search example, these responsibilities are:</a:t>
            </a:r>
          </a:p>
          <a:p>
            <a:r>
              <a:rPr lang="en-US" b="1" dirty="0">
                <a:latin typeface="Arial" panose="020B0604020202020204" pitchFamily="34" charset="0"/>
                <a:cs typeface="Arial" panose="020B0604020202020204" pitchFamily="34" charset="0"/>
              </a:rPr>
              <a:t>UI </a:t>
            </a:r>
            <a:r>
              <a:rPr lang="en-US" b="1" dirty="0" err="1">
                <a:latin typeface="Arial" panose="020B0604020202020204" pitchFamily="34" charset="0"/>
                <a:cs typeface="Arial" panose="020B0604020202020204" pitchFamily="34" charset="0"/>
              </a:rPr>
              <a:t>Initialisation</a:t>
            </a:r>
            <a:r>
              <a:rPr lang="en-US" b="1" dirty="0">
                <a:latin typeface="Arial" panose="020B0604020202020204" pitchFamily="34" charset="0"/>
                <a:cs typeface="Arial" panose="020B0604020202020204" pitchFamily="34" charset="0"/>
              </a:rPr>
              <a:t> – E.g. </a:t>
            </a:r>
            <a:r>
              <a:rPr lang="en-US" b="1" dirty="0" err="1">
                <a:latin typeface="Arial" panose="020B0604020202020204" pitchFamily="34" charset="0"/>
                <a:cs typeface="Arial" panose="020B0604020202020204" pitchFamily="34" charset="0"/>
              </a:rPr>
              <a:t>Webpart</a:t>
            </a:r>
            <a:r>
              <a:rPr lang="en-US" b="1" dirty="0">
                <a:latin typeface="Arial" panose="020B0604020202020204" pitchFamily="34" charset="0"/>
                <a:cs typeface="Arial" panose="020B0604020202020204" pitchFamily="34" charset="0"/>
              </a:rPr>
              <a:t> title, Size, Positioning </a:t>
            </a:r>
            <a:r>
              <a:rPr lang="en-US" b="1" dirty="0" err="1">
                <a:latin typeface="Arial" panose="020B0604020202020204" pitchFamily="34" charset="0"/>
                <a:cs typeface="Arial" panose="020B0604020202020204" pitchFamily="34" charset="0"/>
              </a:rPr>
              <a:t>etc</a:t>
            </a:r>
            <a:endParaRPr lang="en-US" b="1"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Creation of all constituent controls (Buttons, </a:t>
            </a:r>
            <a:r>
              <a:rPr lang="en-US" b="1" dirty="0" err="1">
                <a:latin typeface="Arial" panose="020B0604020202020204" pitchFamily="34" charset="0"/>
                <a:cs typeface="Arial" panose="020B0604020202020204" pitchFamily="34" charset="0"/>
              </a:rPr>
              <a:t>TextBoxes</a:t>
            </a:r>
            <a:r>
              <a:rPr lang="en-US" b="1" dirty="0">
                <a:latin typeface="Arial" panose="020B0604020202020204" pitchFamily="34" charset="0"/>
                <a:cs typeface="Arial" panose="020B0604020202020204" pitchFamily="34" charset="0"/>
              </a:rPr>
              <a:t>, Labels, Lists </a:t>
            </a:r>
            <a:r>
              <a:rPr lang="en-US" b="1" dirty="0" err="1">
                <a:latin typeface="Arial" panose="020B0604020202020204" pitchFamily="34" charset="0"/>
                <a:cs typeface="Arial" panose="020B0604020202020204" pitchFamily="34" charset="0"/>
              </a:rPr>
              <a:t>etc</a:t>
            </a:r>
            <a:r>
              <a:rPr lang="en-US" b="1" dirty="0">
                <a:latin typeface="Arial" panose="020B0604020202020204" pitchFamily="34" charset="0"/>
                <a:cs typeface="Arial" panose="020B0604020202020204" pitchFamily="34" charset="0"/>
              </a:rPr>
              <a:t>)</a:t>
            </a:r>
          </a:p>
          <a:p>
            <a:r>
              <a:rPr lang="en-US" b="1" dirty="0">
                <a:latin typeface="Arial" panose="020B0604020202020204" pitchFamily="34" charset="0"/>
                <a:cs typeface="Arial" panose="020B0604020202020204" pitchFamily="34" charset="0"/>
              </a:rPr>
              <a:t>Rendering of these controls – E.g. </a:t>
            </a:r>
            <a:r>
              <a:rPr lang="en-US" b="1" dirty="0" err="1">
                <a:latin typeface="Arial" panose="020B0604020202020204" pitchFamily="34" charset="0"/>
                <a:cs typeface="Arial" panose="020B0604020202020204" pitchFamily="34" charset="0"/>
              </a:rPr>
              <a:t>CreateChildControls</a:t>
            </a:r>
            <a:r>
              <a:rPr lang="en-US" b="1" dirty="0">
                <a:latin typeface="Arial" panose="020B0604020202020204" pitchFamily="34" charset="0"/>
                <a:cs typeface="Arial" panose="020B0604020202020204" pitchFamily="34" charset="0"/>
              </a:rPr>
              <a:t>()</a:t>
            </a:r>
          </a:p>
          <a:p>
            <a:r>
              <a:rPr lang="en-US" b="1" dirty="0">
                <a:latin typeface="Arial" panose="020B0604020202020204" pitchFamily="34" charset="0"/>
                <a:cs typeface="Arial" panose="020B0604020202020204" pitchFamily="34" charset="0"/>
              </a:rPr>
              <a:t>Event Handlers registered to constituent Controls</a:t>
            </a:r>
          </a:p>
          <a:p>
            <a:r>
              <a:rPr lang="en-US" b="1" dirty="0">
                <a:latin typeface="Arial" panose="020B0604020202020204" pitchFamily="34" charset="0"/>
                <a:cs typeface="Arial" panose="020B0604020202020204" pitchFamily="34" charset="0"/>
              </a:rPr>
              <a:t>Overridden </a:t>
            </a:r>
            <a:r>
              <a:rPr lang="en-US" b="1" dirty="0" err="1">
                <a:latin typeface="Arial" panose="020B0604020202020204" pitchFamily="34" charset="0"/>
                <a:cs typeface="Arial" panose="020B0604020202020204" pitchFamily="34" charset="0"/>
              </a:rPr>
              <a:t>IView</a:t>
            </a:r>
            <a:r>
              <a:rPr lang="en-US" b="1" dirty="0">
                <a:latin typeface="Arial" panose="020B0604020202020204" pitchFamily="34" charset="0"/>
                <a:cs typeface="Arial" panose="020B0604020202020204" pitchFamily="34" charset="0"/>
              </a:rPr>
              <a:t> member implementations – The overridden </a:t>
            </a:r>
            <a:r>
              <a:rPr lang="en-US" b="1" dirty="0" err="1">
                <a:latin typeface="Arial" panose="020B0604020202020204" pitchFamily="34" charset="0"/>
                <a:cs typeface="Arial" panose="020B0604020202020204" pitchFamily="34" charset="0"/>
              </a:rPr>
              <a:t>IView</a:t>
            </a:r>
            <a:r>
              <a:rPr lang="en-US" b="1" dirty="0">
                <a:latin typeface="Arial" panose="020B0604020202020204" pitchFamily="34" charset="0"/>
                <a:cs typeface="Arial" panose="020B0604020202020204" pitchFamily="34" charset="0"/>
              </a:rPr>
              <a:t> members call the Logic tier’s </a:t>
            </a:r>
            <a:r>
              <a:rPr lang="en-US" b="1" dirty="0" err="1">
                <a:latin typeface="Arial" panose="020B0604020202020204" pitchFamily="34" charset="0"/>
                <a:cs typeface="Arial" panose="020B0604020202020204" pitchFamily="34" charset="0"/>
              </a:rPr>
              <a:t>IView</a:t>
            </a:r>
            <a:r>
              <a:rPr lang="en-US" b="1" dirty="0">
                <a:latin typeface="Arial" panose="020B0604020202020204" pitchFamily="34" charset="0"/>
                <a:cs typeface="Arial" panose="020B0604020202020204" pitchFamily="34" charset="0"/>
              </a:rPr>
              <a:t> members to perform validation </a:t>
            </a:r>
            <a:r>
              <a:rPr lang="en-US" b="1" dirty="0" err="1">
                <a:latin typeface="Arial" panose="020B0604020202020204" pitchFamily="34" charset="0"/>
                <a:cs typeface="Arial" panose="020B0604020202020204" pitchFamily="34" charset="0"/>
              </a:rPr>
              <a:t>etc</a:t>
            </a:r>
            <a:r>
              <a:rPr lang="en-US" b="1" dirty="0">
                <a:latin typeface="Arial" panose="020B0604020202020204" pitchFamily="34" charset="0"/>
                <a:cs typeface="Arial" panose="020B0604020202020204" pitchFamily="34" charset="0"/>
              </a:rPr>
              <a:t>, and then render the results to the respective UI controls.</a:t>
            </a:r>
          </a:p>
        </p:txBody>
      </p:sp>
    </p:spTree>
    <p:extLst>
      <p:ext uri="{BB962C8B-B14F-4D97-AF65-F5344CB8AC3E}">
        <p14:creationId xmlns:p14="http://schemas.microsoft.com/office/powerpoint/2010/main" val="3209831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BA63B-4526-4FE7-B6B3-67788F8BB730}"/>
              </a:ext>
            </a:extLst>
          </p:cNvPr>
          <p:cNvSpPr>
            <a:spLocks noGrp="1"/>
          </p:cNvSpPr>
          <p:nvPr>
            <p:ph type="title"/>
          </p:nvPr>
        </p:nvSpPr>
        <p:spPr/>
        <p:txBody>
          <a:bodyPr/>
          <a:lstStyle/>
          <a:p>
            <a:r>
              <a:rPr lang="en-US" cap="none" dirty="0">
                <a:latin typeface="Arial Black" panose="020B0A04020102020204" pitchFamily="34" charset="0"/>
              </a:rPr>
              <a:t>Presenter</a:t>
            </a:r>
          </a:p>
        </p:txBody>
      </p:sp>
      <p:sp>
        <p:nvSpPr>
          <p:cNvPr id="3" name="Content Placeholder 2">
            <a:extLst>
              <a:ext uri="{FF2B5EF4-FFF2-40B4-BE49-F238E27FC236}">
                <a16:creationId xmlns:a16="http://schemas.microsoft.com/office/drawing/2014/main" id="{C73FA484-D354-4F8C-8907-C8461E96BBDE}"/>
              </a:ext>
            </a:extLst>
          </p:cNvPr>
          <p:cNvSpPr>
            <a:spLocks noGrp="1"/>
          </p:cNvSpPr>
          <p:nvPr>
            <p:ph sz="quarter" idx="13"/>
          </p:nvPr>
        </p:nvSpPr>
        <p:spPr>
          <a:xfrm>
            <a:off x="913774" y="2367092"/>
            <a:ext cx="10363826" cy="3872391"/>
          </a:xfrm>
        </p:spPr>
        <p:txBody>
          <a:bodyPr/>
          <a:lstStyle/>
          <a:p>
            <a:pPr marL="0" indent="0">
              <a:buNone/>
            </a:pPr>
            <a:r>
              <a:rPr lang="en-US" b="1" dirty="0">
                <a:latin typeface="Arial" panose="020B0604020202020204" pitchFamily="34" charset="0"/>
                <a:cs typeface="Arial" panose="020B0604020202020204" pitchFamily="34" charset="0"/>
              </a:rPr>
              <a:t>As illustrated in the View implementation C# code extract, the View (like many applications) is the entry-point for the application, and is responsible for creating the Presenter which in-turn creates the Model. The only difference between this example MVP search web part and a non-MVP web part is that the MVP View contains no business logic, apart from one call to invoke the Search operation on the Presenter instance. Apart from this, it is solely dedicated to the rendering of its constituent UI Controls and the getting and setting of the data therein.</a:t>
            </a:r>
          </a:p>
        </p:txBody>
      </p:sp>
    </p:spTree>
    <p:extLst>
      <p:ext uri="{BB962C8B-B14F-4D97-AF65-F5344CB8AC3E}">
        <p14:creationId xmlns:p14="http://schemas.microsoft.com/office/powerpoint/2010/main" val="13353180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337E5287-1888-4664-8201-9E7D7C748293}"/>
              </a:ext>
            </a:extLst>
          </p:cNvPr>
          <p:cNvSpPr>
            <a:spLocks noGrp="1" noChangeArrowheads="1"/>
          </p:cNvSpPr>
          <p:nvPr>
            <p:ph sz="quarter" idx="13"/>
          </p:nvPr>
        </p:nvSpPr>
        <p:spPr bwMode="auto">
          <a:xfrm>
            <a:off x="2285687" y="683924"/>
            <a:ext cx="7620626"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Arial Black" panose="020B0A04020102020204" pitchFamily="34" charset="0"/>
              </a:rPr>
              <a:t>    </a:t>
            </a:r>
            <a:r>
              <a:rPr kumimoji="0" lang="en-US" altLang="en-US" sz="1600" b="0" i="0" u="none" strike="noStrike" cap="none" normalizeH="0" baseline="0" dirty="0">
                <a:ln>
                  <a:noFill/>
                </a:ln>
                <a:solidFill>
                  <a:srgbClr val="0000FF"/>
                </a:solidFill>
                <a:effectLst/>
                <a:latin typeface="Arial Black" panose="020B0A04020102020204" pitchFamily="34" charset="0"/>
              </a:rPr>
              <a:t>public</a:t>
            </a:r>
            <a:r>
              <a:rPr kumimoji="0" lang="en-US" altLang="en-US" sz="1600" b="0" i="0" u="none" strike="noStrike" cap="none" normalizeH="0" baseline="0" dirty="0">
                <a:ln>
                  <a:noFill/>
                </a:ln>
                <a:solidFill>
                  <a:srgbClr val="333333"/>
                </a:solidFill>
                <a:effectLst/>
                <a:latin typeface="Arial Black" panose="020B0A04020102020204" pitchFamily="34" charset="0"/>
              </a:rPr>
              <a:t> </a:t>
            </a:r>
            <a:r>
              <a:rPr kumimoji="0" lang="en-US" altLang="en-US" sz="1600" b="0" i="0" u="none" strike="noStrike" cap="none" normalizeH="0" baseline="0" dirty="0">
                <a:ln>
                  <a:noFill/>
                </a:ln>
                <a:solidFill>
                  <a:srgbClr val="0000FF"/>
                </a:solidFill>
                <a:effectLst/>
                <a:latin typeface="Arial Black" panose="020B0A04020102020204" pitchFamily="34" charset="0"/>
              </a:rPr>
              <a:t>class</a:t>
            </a:r>
            <a:r>
              <a:rPr kumimoji="0" lang="en-US" altLang="en-US" sz="1600" b="0" i="0" u="none" strike="noStrike" cap="none" normalizeH="0" baseline="0" dirty="0">
                <a:ln>
                  <a:noFill/>
                </a:ln>
                <a:solidFill>
                  <a:srgbClr val="333333"/>
                </a:solidFill>
                <a:effectLst/>
                <a:latin typeface="Arial Black" panose="020B0A04020102020204" pitchFamily="34" charset="0"/>
              </a:rPr>
              <a:t> </a:t>
            </a:r>
            <a:r>
              <a:rPr kumimoji="0" lang="en-US" altLang="en-US" sz="1600" b="0" i="0" u="none" strike="noStrike" cap="none" normalizeH="0" baseline="0" dirty="0">
                <a:ln>
                  <a:noFill/>
                </a:ln>
                <a:solidFill>
                  <a:srgbClr val="2B91AF"/>
                </a:solidFill>
                <a:effectLst/>
                <a:latin typeface="Arial Black" panose="020B0A04020102020204" pitchFamily="34" charset="0"/>
              </a:rPr>
              <a:t>Presenter</a:t>
            </a:r>
            <a:br>
              <a:rPr kumimoji="0" lang="en-US" altLang="en-US" sz="1600" b="0" i="0" u="none" strike="noStrike" cap="none" normalizeH="0" baseline="0" dirty="0">
                <a:ln>
                  <a:noFill/>
                </a:ln>
                <a:solidFill>
                  <a:schemeClr val="tx1"/>
                </a:solidFill>
                <a:effectLst/>
                <a:latin typeface="Arial Black" panose="020B0A04020102020204" pitchFamily="34" charset="0"/>
              </a:rPr>
            </a:br>
            <a:endParaRPr kumimoji="0" lang="en-US" altLang="en-US" sz="1600"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Arial Black" panose="020B0A04020102020204" pitchFamily="34" charset="0"/>
              </a:rPr>
              <a:t>    {</a:t>
            </a:r>
            <a:endParaRPr kumimoji="0" lang="en-US" altLang="en-US" sz="1600"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Arial Black" panose="020B0A04020102020204" pitchFamily="34" charset="0"/>
              </a:rPr>
              <a:t>        </a:t>
            </a:r>
            <a:r>
              <a:rPr kumimoji="0" lang="en-US" altLang="en-US" sz="1600" b="0" i="0" u="none" strike="noStrike" cap="none" normalizeH="0" baseline="0" dirty="0">
                <a:ln>
                  <a:noFill/>
                </a:ln>
                <a:solidFill>
                  <a:srgbClr val="0000FF"/>
                </a:solidFill>
                <a:effectLst/>
                <a:latin typeface="Arial Black" panose="020B0A04020102020204" pitchFamily="34" charset="0"/>
              </a:rPr>
              <a:t>private</a:t>
            </a:r>
            <a:r>
              <a:rPr kumimoji="0" lang="en-US" altLang="en-US" sz="1600" b="0" i="0" u="none" strike="noStrike" cap="none" normalizeH="0" baseline="0" dirty="0">
                <a:ln>
                  <a:noFill/>
                </a:ln>
                <a:solidFill>
                  <a:srgbClr val="333333"/>
                </a:solidFill>
                <a:effectLst/>
                <a:latin typeface="Arial Black" panose="020B0A04020102020204" pitchFamily="34" charset="0"/>
              </a:rPr>
              <a:t> </a:t>
            </a:r>
            <a:r>
              <a:rPr kumimoji="0" lang="en-US" altLang="en-US" sz="1600" b="0" i="0" u="none" strike="noStrike" cap="none" normalizeH="0" baseline="0" dirty="0" err="1">
                <a:ln>
                  <a:noFill/>
                </a:ln>
                <a:solidFill>
                  <a:srgbClr val="0000FF"/>
                </a:solidFill>
                <a:effectLst/>
                <a:latin typeface="Arial Black" panose="020B0A04020102020204" pitchFamily="34" charset="0"/>
              </a:rPr>
              <a:t>readonly</a:t>
            </a:r>
            <a:r>
              <a:rPr kumimoji="0" lang="en-US" altLang="en-US" sz="1600" b="0" i="0" u="none" strike="noStrike" cap="none" normalizeH="0" baseline="0" dirty="0">
                <a:ln>
                  <a:noFill/>
                </a:ln>
                <a:solidFill>
                  <a:srgbClr val="333333"/>
                </a:solidFill>
                <a:effectLst/>
                <a:latin typeface="Arial Black" panose="020B0A04020102020204" pitchFamily="34" charset="0"/>
              </a:rPr>
              <a:t> </a:t>
            </a:r>
            <a:r>
              <a:rPr kumimoji="0" lang="en-US" altLang="en-US" sz="1600" b="0" i="0" u="none" strike="noStrike" cap="none" normalizeH="0" baseline="0" dirty="0" err="1">
                <a:ln>
                  <a:noFill/>
                </a:ln>
                <a:solidFill>
                  <a:srgbClr val="2B91AF"/>
                </a:solidFill>
                <a:effectLst/>
                <a:latin typeface="Arial Black" panose="020B0A04020102020204" pitchFamily="34" charset="0"/>
              </a:rPr>
              <a:t>IView</a:t>
            </a:r>
            <a:r>
              <a:rPr kumimoji="0" lang="en-US" altLang="en-US" sz="1600" b="0" i="0" u="none" strike="noStrike" cap="none" normalizeH="0" baseline="0" dirty="0">
                <a:ln>
                  <a:noFill/>
                </a:ln>
                <a:solidFill>
                  <a:srgbClr val="333333"/>
                </a:solidFill>
                <a:effectLst/>
                <a:latin typeface="Arial Black" panose="020B0A04020102020204" pitchFamily="34" charset="0"/>
              </a:rPr>
              <a:t> view;</a:t>
            </a:r>
            <a:endParaRPr kumimoji="0" lang="en-US" altLang="en-US" sz="1600"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Arial Black" panose="020B0A04020102020204" pitchFamily="34" charset="0"/>
              </a:rPr>
              <a:t>        </a:t>
            </a:r>
            <a:r>
              <a:rPr kumimoji="0" lang="en-US" altLang="en-US" sz="1600" b="0" i="0" u="none" strike="noStrike" cap="none" normalizeH="0" baseline="0" dirty="0">
                <a:ln>
                  <a:noFill/>
                </a:ln>
                <a:solidFill>
                  <a:srgbClr val="0000FF"/>
                </a:solidFill>
                <a:effectLst/>
                <a:latin typeface="Arial Black" panose="020B0A04020102020204" pitchFamily="34" charset="0"/>
              </a:rPr>
              <a:t>public</a:t>
            </a:r>
            <a:r>
              <a:rPr kumimoji="0" lang="en-US" altLang="en-US" sz="1600" b="0" i="0" u="none" strike="noStrike" cap="none" normalizeH="0" baseline="0" dirty="0">
                <a:ln>
                  <a:noFill/>
                </a:ln>
                <a:solidFill>
                  <a:srgbClr val="333333"/>
                </a:solidFill>
                <a:effectLst/>
                <a:latin typeface="Arial Black" panose="020B0A04020102020204" pitchFamily="34" charset="0"/>
              </a:rPr>
              <a:t> Presenter(</a:t>
            </a:r>
            <a:r>
              <a:rPr kumimoji="0" lang="en-US" altLang="en-US" sz="1600" b="0" i="0" u="none" strike="noStrike" cap="none" normalizeH="0" baseline="0" dirty="0" err="1">
                <a:ln>
                  <a:noFill/>
                </a:ln>
                <a:solidFill>
                  <a:srgbClr val="2B91AF"/>
                </a:solidFill>
                <a:effectLst/>
                <a:latin typeface="Arial Black" panose="020B0A04020102020204" pitchFamily="34" charset="0"/>
              </a:rPr>
              <a:t>IView</a:t>
            </a:r>
            <a:r>
              <a:rPr kumimoji="0" lang="en-US" altLang="en-US" sz="1600" b="0" i="0" u="none" strike="noStrike" cap="none" normalizeH="0" baseline="0" dirty="0">
                <a:ln>
                  <a:noFill/>
                </a:ln>
                <a:solidFill>
                  <a:srgbClr val="333333"/>
                </a:solidFill>
                <a:effectLst/>
                <a:latin typeface="Arial Black" panose="020B0A04020102020204" pitchFamily="34" charset="0"/>
              </a:rPr>
              <a:t> </a:t>
            </a:r>
            <a:r>
              <a:rPr kumimoji="0" lang="en-US" altLang="en-US" sz="1600" b="0" i="0" u="none" strike="noStrike" cap="none" normalizeH="0" baseline="0" dirty="0" err="1">
                <a:ln>
                  <a:noFill/>
                </a:ln>
                <a:solidFill>
                  <a:srgbClr val="333333"/>
                </a:solidFill>
                <a:effectLst/>
                <a:latin typeface="Arial Black" panose="020B0A04020102020204" pitchFamily="34" charset="0"/>
              </a:rPr>
              <a:t>viewImpl</a:t>
            </a:r>
            <a:r>
              <a:rPr kumimoji="0" lang="en-US" altLang="en-US" sz="1600" b="0" i="0" u="none" strike="noStrike" cap="none" normalizeH="0" baseline="0" dirty="0">
                <a:ln>
                  <a:noFill/>
                </a:ln>
                <a:solidFill>
                  <a:srgbClr val="333333"/>
                </a:solidFill>
                <a:effectLst/>
                <a:latin typeface="Arial Black" panose="020B0A04020102020204" pitchFamily="34" charset="0"/>
              </a:rPr>
              <a:t>)</a:t>
            </a:r>
            <a:endParaRPr kumimoji="0" lang="en-US" altLang="en-US" sz="1600"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Arial Black" panose="020B0A04020102020204" pitchFamily="34" charset="0"/>
              </a:rPr>
              <a:t>        {</a:t>
            </a:r>
            <a:endParaRPr kumimoji="0" lang="en-US" altLang="en-US" sz="1600"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Arial Black" panose="020B0A04020102020204" pitchFamily="34" charset="0"/>
              </a:rPr>
              <a:t>            </a:t>
            </a:r>
            <a:r>
              <a:rPr kumimoji="0" lang="en-US" altLang="en-US" sz="1600" b="0" i="0" u="none" strike="noStrike" cap="none" normalizeH="0" baseline="0" dirty="0" err="1">
                <a:ln>
                  <a:noFill/>
                </a:ln>
                <a:solidFill>
                  <a:srgbClr val="0000FF"/>
                </a:solidFill>
                <a:effectLst/>
                <a:latin typeface="Arial Black" panose="020B0A04020102020204" pitchFamily="34" charset="0"/>
              </a:rPr>
              <a:t>this</a:t>
            </a:r>
            <a:r>
              <a:rPr kumimoji="0" lang="en-US" altLang="en-US" sz="1600" b="0" i="0" u="none" strike="noStrike" cap="none" normalizeH="0" baseline="0" dirty="0" err="1">
                <a:ln>
                  <a:noFill/>
                </a:ln>
                <a:solidFill>
                  <a:srgbClr val="333333"/>
                </a:solidFill>
                <a:effectLst/>
                <a:latin typeface="Arial Black" panose="020B0A04020102020204" pitchFamily="34" charset="0"/>
              </a:rPr>
              <a:t>.view</a:t>
            </a:r>
            <a:r>
              <a:rPr kumimoji="0" lang="en-US" altLang="en-US" sz="1600" b="0" i="0" u="none" strike="noStrike" cap="none" normalizeH="0" baseline="0" dirty="0">
                <a:ln>
                  <a:noFill/>
                </a:ln>
                <a:solidFill>
                  <a:srgbClr val="333333"/>
                </a:solidFill>
                <a:effectLst/>
                <a:latin typeface="Arial Black" panose="020B0A04020102020204" pitchFamily="34" charset="0"/>
              </a:rPr>
              <a:t> = </a:t>
            </a:r>
            <a:r>
              <a:rPr kumimoji="0" lang="en-US" altLang="en-US" sz="1600" b="0" i="0" u="none" strike="noStrike" cap="none" normalizeH="0" baseline="0" dirty="0" err="1">
                <a:ln>
                  <a:noFill/>
                </a:ln>
                <a:solidFill>
                  <a:srgbClr val="333333"/>
                </a:solidFill>
                <a:effectLst/>
                <a:latin typeface="Arial Black" panose="020B0A04020102020204" pitchFamily="34" charset="0"/>
              </a:rPr>
              <a:t>viewImpl</a:t>
            </a:r>
            <a:r>
              <a:rPr kumimoji="0" lang="en-US" altLang="en-US" sz="1600" b="0" i="0" u="none" strike="noStrike" cap="none" normalizeH="0" baseline="0" dirty="0">
                <a:ln>
                  <a:noFill/>
                </a:ln>
                <a:solidFill>
                  <a:srgbClr val="333333"/>
                </a:solidFill>
                <a:effectLst/>
                <a:latin typeface="Arial Black" panose="020B0A04020102020204" pitchFamily="34" charset="0"/>
              </a:rPr>
              <a:t>;</a:t>
            </a:r>
            <a:endParaRPr kumimoji="0" lang="en-US" altLang="en-US" sz="1600"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Arial Black" panose="020B0A04020102020204" pitchFamily="34" charset="0"/>
              </a:rPr>
              <a:t>        }</a:t>
            </a:r>
            <a:br>
              <a:rPr kumimoji="0" lang="en-US" altLang="en-US" sz="1600" b="0" i="0" u="none" strike="noStrike" cap="none" normalizeH="0" baseline="0" dirty="0">
                <a:ln>
                  <a:noFill/>
                </a:ln>
                <a:solidFill>
                  <a:schemeClr val="tx1"/>
                </a:solidFill>
                <a:effectLst/>
                <a:latin typeface="Arial Black" panose="020B0A04020102020204" pitchFamily="34" charset="0"/>
              </a:rPr>
            </a:br>
            <a:endParaRPr kumimoji="0" lang="en-US" altLang="en-US" sz="1600"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Arial Black" panose="020B0A04020102020204" pitchFamily="34" charset="0"/>
              </a:rPr>
              <a:t>        </a:t>
            </a:r>
            <a:r>
              <a:rPr kumimoji="0" lang="en-US" altLang="en-US" sz="1600" b="0" i="0" u="none" strike="noStrike" cap="none" normalizeH="0" baseline="0" dirty="0">
                <a:ln>
                  <a:noFill/>
                </a:ln>
                <a:solidFill>
                  <a:srgbClr val="0000FF"/>
                </a:solidFill>
                <a:effectLst/>
                <a:latin typeface="Arial Black" panose="020B0A04020102020204" pitchFamily="34" charset="0"/>
              </a:rPr>
              <a:t>public</a:t>
            </a:r>
            <a:r>
              <a:rPr kumimoji="0" lang="en-US" altLang="en-US" sz="1600" b="0" i="0" u="none" strike="noStrike" cap="none" normalizeH="0" baseline="0" dirty="0">
                <a:ln>
                  <a:noFill/>
                </a:ln>
                <a:solidFill>
                  <a:srgbClr val="333333"/>
                </a:solidFill>
                <a:effectLst/>
                <a:latin typeface="Arial Black" panose="020B0A04020102020204" pitchFamily="34" charset="0"/>
              </a:rPr>
              <a:t> </a:t>
            </a:r>
            <a:r>
              <a:rPr kumimoji="0" lang="en-US" altLang="en-US" sz="1600" b="0" i="0" u="none" strike="noStrike" cap="none" normalizeH="0" baseline="0" dirty="0">
                <a:ln>
                  <a:noFill/>
                </a:ln>
                <a:solidFill>
                  <a:srgbClr val="0000FF"/>
                </a:solidFill>
                <a:effectLst/>
                <a:latin typeface="Arial Black" panose="020B0A04020102020204" pitchFamily="34" charset="0"/>
              </a:rPr>
              <a:t>void</a:t>
            </a:r>
            <a:r>
              <a:rPr kumimoji="0" lang="en-US" altLang="en-US" sz="1600" b="0" i="0" u="none" strike="noStrike" cap="none" normalizeH="0" baseline="0" dirty="0">
                <a:ln>
                  <a:noFill/>
                </a:ln>
                <a:solidFill>
                  <a:srgbClr val="333333"/>
                </a:solidFill>
                <a:effectLst/>
                <a:latin typeface="Arial Black" panose="020B0A04020102020204" pitchFamily="34" charset="0"/>
              </a:rPr>
              <a:t> Search()</a:t>
            </a:r>
            <a:endParaRPr kumimoji="0" lang="en-US" altLang="en-US" sz="1600"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Arial Black" panose="020B0A04020102020204" pitchFamily="34" charset="0"/>
              </a:rPr>
              <a:t>        {</a:t>
            </a:r>
            <a:endParaRPr kumimoji="0" lang="en-US" altLang="en-US" sz="1600"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Arial Black" panose="020B0A04020102020204" pitchFamily="34" charset="0"/>
              </a:rPr>
              <a:t>            </a:t>
            </a:r>
            <a:r>
              <a:rPr kumimoji="0" lang="en-US" altLang="en-US" sz="1600" b="0" i="0" u="none" strike="noStrike" cap="none" normalizeH="0" baseline="0" dirty="0" err="1">
                <a:ln>
                  <a:noFill/>
                </a:ln>
                <a:solidFill>
                  <a:srgbClr val="0000FF"/>
                </a:solidFill>
                <a:effectLst/>
                <a:latin typeface="Arial Black" panose="020B0A04020102020204" pitchFamily="34" charset="0"/>
              </a:rPr>
              <a:t>this</a:t>
            </a:r>
            <a:r>
              <a:rPr kumimoji="0" lang="en-US" altLang="en-US" sz="1600" b="0" i="0" u="none" strike="noStrike" cap="none" normalizeH="0" baseline="0" dirty="0" err="1">
                <a:ln>
                  <a:noFill/>
                </a:ln>
                <a:solidFill>
                  <a:srgbClr val="333333"/>
                </a:solidFill>
                <a:effectLst/>
                <a:latin typeface="Arial Black" panose="020B0A04020102020204" pitchFamily="34" charset="0"/>
              </a:rPr>
              <a:t>.view.Results</a:t>
            </a:r>
            <a:r>
              <a:rPr kumimoji="0" lang="en-US" altLang="en-US" sz="1600" b="0" i="0" u="none" strike="noStrike" cap="none" normalizeH="0" baseline="0" dirty="0">
                <a:ln>
                  <a:noFill/>
                </a:ln>
                <a:solidFill>
                  <a:srgbClr val="333333"/>
                </a:solidFill>
                <a:effectLst/>
                <a:latin typeface="Arial Black" panose="020B0A04020102020204" pitchFamily="34" charset="0"/>
              </a:rPr>
              <a:t> = </a:t>
            </a:r>
            <a:r>
              <a:rPr kumimoji="0" lang="en-US" altLang="en-US" sz="1600" b="0" i="0" u="none" strike="noStrike" cap="none" normalizeH="0" baseline="0" dirty="0" err="1">
                <a:ln>
                  <a:noFill/>
                </a:ln>
                <a:solidFill>
                  <a:srgbClr val="2B91AF"/>
                </a:solidFill>
                <a:effectLst/>
                <a:latin typeface="Arial Black" panose="020B0A04020102020204" pitchFamily="34" charset="0"/>
              </a:rPr>
              <a:t>Model</a:t>
            </a:r>
            <a:r>
              <a:rPr kumimoji="0" lang="en-US" altLang="en-US" sz="1600" b="0" i="0" u="none" strike="noStrike" cap="none" normalizeH="0" baseline="0" dirty="0" err="1">
                <a:ln>
                  <a:noFill/>
                </a:ln>
                <a:solidFill>
                  <a:srgbClr val="333333"/>
                </a:solidFill>
                <a:effectLst/>
                <a:latin typeface="Arial Black" panose="020B0A04020102020204" pitchFamily="34" charset="0"/>
              </a:rPr>
              <a:t>.Search</a:t>
            </a:r>
            <a:r>
              <a:rPr kumimoji="0" lang="en-US" altLang="en-US" sz="1600" b="0" i="0" u="none" strike="noStrike" cap="none" normalizeH="0" baseline="0" dirty="0">
                <a:ln>
                  <a:noFill/>
                </a:ln>
                <a:solidFill>
                  <a:srgbClr val="333333"/>
                </a:solidFill>
                <a:effectLst/>
                <a:latin typeface="Arial Black" panose="020B0A04020102020204" pitchFamily="34" charset="0"/>
              </a:rPr>
              <a:t>(</a:t>
            </a:r>
            <a:r>
              <a:rPr kumimoji="0" lang="en-US" altLang="en-US" sz="1600" b="0" i="0" u="none" strike="noStrike" cap="none" normalizeH="0" baseline="0" dirty="0" err="1">
                <a:ln>
                  <a:noFill/>
                </a:ln>
                <a:solidFill>
                  <a:srgbClr val="0000FF"/>
                </a:solidFill>
                <a:effectLst/>
                <a:latin typeface="Arial Black" panose="020B0A04020102020204" pitchFamily="34" charset="0"/>
              </a:rPr>
              <a:t>this</a:t>
            </a:r>
            <a:r>
              <a:rPr kumimoji="0" lang="en-US" altLang="en-US" sz="1600" b="0" i="0" u="none" strike="noStrike" cap="none" normalizeH="0" baseline="0" dirty="0" err="1">
                <a:ln>
                  <a:noFill/>
                </a:ln>
                <a:solidFill>
                  <a:srgbClr val="333333"/>
                </a:solidFill>
                <a:effectLst/>
                <a:latin typeface="Arial Black" panose="020B0A04020102020204" pitchFamily="34" charset="0"/>
              </a:rPr>
              <a:t>.view.SearchCriteria</a:t>
            </a:r>
            <a:r>
              <a:rPr kumimoji="0" lang="en-US" altLang="en-US" sz="1600" b="0" i="0" u="none" strike="noStrike" cap="none" normalizeH="0" baseline="0" dirty="0">
                <a:ln>
                  <a:noFill/>
                </a:ln>
                <a:solidFill>
                  <a:srgbClr val="333333"/>
                </a:solidFill>
                <a:effectLst/>
                <a:latin typeface="Arial Black" panose="020B0A04020102020204" pitchFamily="34" charset="0"/>
              </a:rPr>
              <a:t>);</a:t>
            </a:r>
            <a:endParaRPr kumimoji="0" lang="en-US" altLang="en-US" sz="1600"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Arial Black" panose="020B0A04020102020204" pitchFamily="34" charset="0"/>
              </a:rPr>
              <a:t>        }</a:t>
            </a:r>
            <a:endParaRPr kumimoji="0" lang="en-US" altLang="en-US" sz="1600"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Arial Black" panose="020B0A04020102020204" pitchFamily="34" charset="0"/>
              </a:rPr>
              <a:t>    }</a:t>
            </a:r>
            <a:endParaRPr kumimoji="0" lang="en-US" altLang="en-US" sz="1600"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Black" panose="020B0A04020102020204" pitchFamily="34" charset="0"/>
            </a:endParaRPr>
          </a:p>
        </p:txBody>
      </p:sp>
      <p:sp>
        <p:nvSpPr>
          <p:cNvPr id="6" name="Content Placeholder 2">
            <a:extLst>
              <a:ext uri="{FF2B5EF4-FFF2-40B4-BE49-F238E27FC236}">
                <a16:creationId xmlns:a16="http://schemas.microsoft.com/office/drawing/2014/main" id="{DF1CB2A0-9367-450B-B041-AFE19A45A517}"/>
              </a:ext>
            </a:extLst>
          </p:cNvPr>
          <p:cNvSpPr txBox="1">
            <a:spLocks/>
          </p:cNvSpPr>
          <p:nvPr/>
        </p:nvSpPr>
        <p:spPr>
          <a:xfrm>
            <a:off x="914087" y="4469576"/>
            <a:ext cx="10363826" cy="155022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b="1" dirty="0">
                <a:latin typeface="Arial" panose="020B0604020202020204" pitchFamily="34" charset="0"/>
                <a:cs typeface="Arial" panose="020B0604020202020204" pitchFamily="34" charset="0"/>
              </a:rPr>
              <a:t>The Presenter in the example Search application (see above code extract) is very simple and contains a reference to a View (through the </a:t>
            </a:r>
            <a:r>
              <a:rPr lang="en-US" b="1" dirty="0" err="1">
                <a:latin typeface="Arial" panose="020B0604020202020204" pitchFamily="34" charset="0"/>
                <a:cs typeface="Arial" panose="020B0604020202020204" pitchFamily="34" charset="0"/>
              </a:rPr>
              <a:t>IView</a:t>
            </a:r>
            <a:r>
              <a:rPr lang="en-US" b="1" dirty="0">
                <a:latin typeface="Arial" panose="020B0604020202020204" pitchFamily="34" charset="0"/>
                <a:cs typeface="Arial" panose="020B0604020202020204" pitchFamily="34" charset="0"/>
              </a:rPr>
              <a:t> contract), a constructor which takes an </a:t>
            </a:r>
            <a:r>
              <a:rPr lang="en-US" b="1" dirty="0" err="1">
                <a:latin typeface="Arial" panose="020B0604020202020204" pitchFamily="34" charset="0"/>
                <a:cs typeface="Arial" panose="020B0604020202020204" pitchFamily="34" charset="0"/>
              </a:rPr>
              <a:t>IView</a:t>
            </a:r>
            <a:r>
              <a:rPr lang="en-US" b="1" dirty="0">
                <a:latin typeface="Arial" panose="020B0604020202020204" pitchFamily="34" charset="0"/>
                <a:cs typeface="Arial" panose="020B0604020202020204" pitchFamily="34" charset="0"/>
              </a:rPr>
              <a:t> reference as its single parameter and a single method ‘Search()’.</a:t>
            </a:r>
          </a:p>
        </p:txBody>
      </p:sp>
    </p:spTree>
    <p:extLst>
      <p:ext uri="{BB962C8B-B14F-4D97-AF65-F5344CB8AC3E}">
        <p14:creationId xmlns:p14="http://schemas.microsoft.com/office/powerpoint/2010/main" val="33101125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3FA484-D354-4F8C-8907-C8461E96BBDE}"/>
              </a:ext>
            </a:extLst>
          </p:cNvPr>
          <p:cNvSpPr>
            <a:spLocks noGrp="1"/>
          </p:cNvSpPr>
          <p:nvPr>
            <p:ph sz="quarter" idx="13"/>
          </p:nvPr>
        </p:nvSpPr>
        <p:spPr>
          <a:xfrm>
            <a:off x="913773" y="3217939"/>
            <a:ext cx="10363826" cy="3424107"/>
          </a:xfrm>
        </p:spPr>
        <p:txBody>
          <a:bodyPr>
            <a:normAutofit fontScale="92500" lnSpcReduction="10000"/>
          </a:bodyPr>
          <a:lstStyle/>
          <a:p>
            <a:pPr marL="0" indent="0">
              <a:buNone/>
            </a:pPr>
            <a:r>
              <a:rPr lang="en-US" b="1" dirty="0">
                <a:latin typeface="Arial" panose="020B0604020202020204" pitchFamily="34" charset="0"/>
                <a:cs typeface="Arial" panose="020B0604020202020204" pitchFamily="34" charset="0"/>
              </a:rPr>
              <a:t>The ‘Search()’ method in this example, illustrates how the Presenter interacts with the View. As shown in the code extract, the method does not take any arguments (such as the user’s ‘search criteria’). Instead it directly obtains the search criteria string from the View implementation because the Presenter knows that any View implementation must contain the read-only property ‘</a:t>
            </a:r>
            <a:r>
              <a:rPr lang="en-US" b="1" dirty="0" err="1">
                <a:latin typeface="Arial" panose="020B0604020202020204" pitchFamily="34" charset="0"/>
                <a:cs typeface="Arial" panose="020B0604020202020204" pitchFamily="34" charset="0"/>
              </a:rPr>
              <a:t>SearchCriteria</a:t>
            </a:r>
            <a:r>
              <a:rPr lang="en-US" b="1" dirty="0">
                <a:latin typeface="Arial" panose="020B0604020202020204" pitchFamily="34" charset="0"/>
                <a:cs typeface="Arial" panose="020B0604020202020204" pitchFamily="34" charset="0"/>
              </a:rPr>
              <a:t>’ of type string. Similarly, instead of returning the results of the Search through a return type (the ‘Search()’ method signature defines a return type of void), it directly sets the results to the write-only property ‘Results’ of type string collection.</a:t>
            </a:r>
          </a:p>
        </p:txBody>
      </p:sp>
      <p:sp>
        <p:nvSpPr>
          <p:cNvPr id="4" name="Rectangle 1">
            <a:extLst>
              <a:ext uri="{FF2B5EF4-FFF2-40B4-BE49-F238E27FC236}">
                <a16:creationId xmlns:a16="http://schemas.microsoft.com/office/drawing/2014/main" id="{1CAD3CEC-CE1B-461B-9976-9FBBAB195002}"/>
              </a:ext>
            </a:extLst>
          </p:cNvPr>
          <p:cNvSpPr>
            <a:spLocks noGrp="1" noChangeArrowheads="1"/>
          </p:cNvSpPr>
          <p:nvPr>
            <p:ph type="title"/>
          </p:nvPr>
        </p:nvSpPr>
        <p:spPr bwMode="auto">
          <a:xfrm>
            <a:off x="2704473" y="109396"/>
            <a:ext cx="67824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Arial Black" panose="020B0A04020102020204" pitchFamily="34" charset="0"/>
              </a:rPr>
              <a:t>    </a:t>
            </a:r>
            <a:r>
              <a:rPr kumimoji="0" lang="en-US" altLang="en-US" sz="1400" b="0" i="0" u="none" strike="noStrike" cap="none" normalizeH="0" baseline="0" dirty="0">
                <a:ln>
                  <a:noFill/>
                </a:ln>
                <a:solidFill>
                  <a:srgbClr val="0000FF"/>
                </a:solidFill>
                <a:effectLst/>
                <a:latin typeface="Arial Black" panose="020B0A04020102020204" pitchFamily="34" charset="0"/>
              </a:rPr>
              <a:t>public</a:t>
            </a:r>
            <a:r>
              <a:rPr kumimoji="0" lang="en-US" altLang="en-US" sz="1400" b="0" i="0" u="none" strike="noStrike" cap="none" normalizeH="0" baseline="0" dirty="0">
                <a:ln>
                  <a:noFill/>
                </a:ln>
                <a:solidFill>
                  <a:srgbClr val="333333"/>
                </a:solidFill>
                <a:effectLst/>
                <a:latin typeface="Arial Black" panose="020B0A04020102020204" pitchFamily="34" charset="0"/>
              </a:rPr>
              <a:t> </a:t>
            </a:r>
            <a:r>
              <a:rPr kumimoji="0" lang="en-US" altLang="en-US" sz="1400" b="0" i="0" u="none" strike="noStrike" cap="none" normalizeH="0" baseline="0" dirty="0">
                <a:ln>
                  <a:noFill/>
                </a:ln>
                <a:solidFill>
                  <a:srgbClr val="0000FF"/>
                </a:solidFill>
                <a:effectLst/>
                <a:latin typeface="Arial Black" panose="020B0A04020102020204" pitchFamily="34" charset="0"/>
              </a:rPr>
              <a:t>class</a:t>
            </a:r>
            <a:r>
              <a:rPr kumimoji="0" lang="en-US" altLang="en-US" sz="1400" b="0" i="0" u="none" strike="noStrike" cap="none" normalizeH="0" baseline="0" dirty="0">
                <a:ln>
                  <a:noFill/>
                </a:ln>
                <a:solidFill>
                  <a:srgbClr val="333333"/>
                </a:solidFill>
                <a:effectLst/>
                <a:latin typeface="Arial Black" panose="020B0A04020102020204" pitchFamily="34" charset="0"/>
              </a:rPr>
              <a:t> </a:t>
            </a:r>
            <a:r>
              <a:rPr kumimoji="0" lang="en-US" altLang="en-US" sz="1400" b="0" i="0" u="none" strike="noStrike" cap="none" normalizeH="0" baseline="0" dirty="0">
                <a:ln>
                  <a:noFill/>
                </a:ln>
                <a:solidFill>
                  <a:srgbClr val="2B91AF"/>
                </a:solidFill>
                <a:effectLst/>
                <a:latin typeface="Arial Black" panose="020B0A04020102020204" pitchFamily="34" charset="0"/>
              </a:rPr>
              <a:t>Presenter</a:t>
            </a:r>
            <a:br>
              <a:rPr kumimoji="0" lang="en-US" altLang="en-US" sz="1400" b="0" i="0" u="none" strike="noStrike" cap="none" normalizeH="0" baseline="0" dirty="0">
                <a:ln>
                  <a:noFill/>
                </a:ln>
                <a:solidFill>
                  <a:schemeClr val="tx1"/>
                </a:solidFill>
                <a:effectLst/>
                <a:latin typeface="Arial Black" panose="020B0A04020102020204" pitchFamily="34" charset="0"/>
              </a:rPr>
            </a:br>
            <a:endParaRPr kumimoji="0" lang="en-US" altLang="en-US" sz="1400"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Arial Black" panose="020B0A04020102020204" pitchFamily="34" charset="0"/>
              </a:rPr>
              <a:t>    {</a:t>
            </a:r>
            <a:endParaRPr kumimoji="0" lang="en-US" altLang="en-US" sz="1400"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Arial Black" panose="020B0A04020102020204" pitchFamily="34" charset="0"/>
              </a:rPr>
              <a:t>        </a:t>
            </a:r>
            <a:r>
              <a:rPr kumimoji="0" lang="en-US" altLang="en-US" sz="1400" b="0" i="0" u="none" strike="noStrike" cap="none" normalizeH="0" baseline="0" dirty="0">
                <a:ln>
                  <a:noFill/>
                </a:ln>
                <a:solidFill>
                  <a:srgbClr val="0000FF"/>
                </a:solidFill>
                <a:effectLst/>
                <a:latin typeface="Arial Black" panose="020B0A04020102020204" pitchFamily="34" charset="0"/>
              </a:rPr>
              <a:t>private</a:t>
            </a:r>
            <a:r>
              <a:rPr kumimoji="0" lang="en-US" altLang="en-US" sz="1400" b="0" i="0" u="none" strike="noStrike" cap="none" normalizeH="0" baseline="0" dirty="0">
                <a:ln>
                  <a:noFill/>
                </a:ln>
                <a:solidFill>
                  <a:srgbClr val="333333"/>
                </a:solidFill>
                <a:effectLst/>
                <a:latin typeface="Arial Black" panose="020B0A04020102020204" pitchFamily="34" charset="0"/>
              </a:rPr>
              <a:t> </a:t>
            </a:r>
            <a:r>
              <a:rPr kumimoji="0" lang="en-US" altLang="en-US" sz="1400" b="0" i="0" u="none" strike="noStrike" cap="none" normalizeH="0" baseline="0" dirty="0" err="1">
                <a:ln>
                  <a:noFill/>
                </a:ln>
                <a:solidFill>
                  <a:srgbClr val="0000FF"/>
                </a:solidFill>
                <a:effectLst/>
                <a:latin typeface="Arial Black" panose="020B0A04020102020204" pitchFamily="34" charset="0"/>
              </a:rPr>
              <a:t>readonly</a:t>
            </a:r>
            <a:r>
              <a:rPr kumimoji="0" lang="en-US" altLang="en-US" sz="1400" b="0" i="0" u="none" strike="noStrike" cap="none" normalizeH="0" baseline="0" dirty="0">
                <a:ln>
                  <a:noFill/>
                </a:ln>
                <a:solidFill>
                  <a:srgbClr val="333333"/>
                </a:solidFill>
                <a:effectLst/>
                <a:latin typeface="Arial Black" panose="020B0A04020102020204" pitchFamily="34" charset="0"/>
              </a:rPr>
              <a:t> </a:t>
            </a:r>
            <a:r>
              <a:rPr kumimoji="0" lang="en-US" altLang="en-US" sz="1400" b="0" i="0" u="none" strike="noStrike" cap="none" normalizeH="0" baseline="0" dirty="0" err="1">
                <a:ln>
                  <a:noFill/>
                </a:ln>
                <a:solidFill>
                  <a:srgbClr val="2B91AF"/>
                </a:solidFill>
                <a:effectLst/>
                <a:latin typeface="Arial Black" panose="020B0A04020102020204" pitchFamily="34" charset="0"/>
              </a:rPr>
              <a:t>IView</a:t>
            </a:r>
            <a:r>
              <a:rPr kumimoji="0" lang="en-US" altLang="en-US" sz="1400" b="0" i="0" u="none" strike="noStrike" cap="none" normalizeH="0" baseline="0" dirty="0">
                <a:ln>
                  <a:noFill/>
                </a:ln>
                <a:solidFill>
                  <a:srgbClr val="333333"/>
                </a:solidFill>
                <a:effectLst/>
                <a:latin typeface="Arial Black" panose="020B0A04020102020204" pitchFamily="34" charset="0"/>
              </a:rPr>
              <a:t> view;</a:t>
            </a:r>
            <a:endParaRPr kumimoji="0" lang="en-US" altLang="en-US" sz="1400"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Arial Black" panose="020B0A04020102020204" pitchFamily="34" charset="0"/>
              </a:rPr>
              <a:t>        </a:t>
            </a:r>
            <a:r>
              <a:rPr kumimoji="0" lang="en-US" altLang="en-US" sz="1400" b="0" i="0" u="none" strike="noStrike" cap="none" normalizeH="0" baseline="0" dirty="0">
                <a:ln>
                  <a:noFill/>
                </a:ln>
                <a:solidFill>
                  <a:srgbClr val="0000FF"/>
                </a:solidFill>
                <a:effectLst/>
                <a:latin typeface="Arial Black" panose="020B0A04020102020204" pitchFamily="34" charset="0"/>
              </a:rPr>
              <a:t>public</a:t>
            </a:r>
            <a:r>
              <a:rPr kumimoji="0" lang="en-US" altLang="en-US" sz="1400" b="0" i="0" u="none" strike="noStrike" cap="none" normalizeH="0" baseline="0" dirty="0">
                <a:ln>
                  <a:noFill/>
                </a:ln>
                <a:solidFill>
                  <a:srgbClr val="333333"/>
                </a:solidFill>
                <a:effectLst/>
                <a:latin typeface="Arial Black" panose="020B0A04020102020204" pitchFamily="34" charset="0"/>
              </a:rPr>
              <a:t> Presenter(</a:t>
            </a:r>
            <a:r>
              <a:rPr kumimoji="0" lang="en-US" altLang="en-US" sz="1400" b="0" i="0" u="none" strike="noStrike" cap="none" normalizeH="0" baseline="0" dirty="0" err="1">
                <a:ln>
                  <a:noFill/>
                </a:ln>
                <a:solidFill>
                  <a:srgbClr val="2B91AF"/>
                </a:solidFill>
                <a:effectLst/>
                <a:latin typeface="Arial Black" panose="020B0A04020102020204" pitchFamily="34" charset="0"/>
              </a:rPr>
              <a:t>IView</a:t>
            </a:r>
            <a:r>
              <a:rPr kumimoji="0" lang="en-US" altLang="en-US" sz="1400" b="0" i="0" u="none" strike="noStrike" cap="none" normalizeH="0" baseline="0" dirty="0">
                <a:ln>
                  <a:noFill/>
                </a:ln>
                <a:solidFill>
                  <a:srgbClr val="333333"/>
                </a:solidFill>
                <a:effectLst/>
                <a:latin typeface="Arial Black" panose="020B0A04020102020204" pitchFamily="34" charset="0"/>
              </a:rPr>
              <a:t> </a:t>
            </a:r>
            <a:r>
              <a:rPr kumimoji="0" lang="en-US" altLang="en-US" sz="1400" b="0" i="0" u="none" strike="noStrike" cap="none" normalizeH="0" baseline="0" dirty="0" err="1">
                <a:ln>
                  <a:noFill/>
                </a:ln>
                <a:solidFill>
                  <a:srgbClr val="333333"/>
                </a:solidFill>
                <a:effectLst/>
                <a:latin typeface="Arial Black" panose="020B0A04020102020204" pitchFamily="34" charset="0"/>
              </a:rPr>
              <a:t>viewImpl</a:t>
            </a:r>
            <a:r>
              <a:rPr kumimoji="0" lang="en-US" altLang="en-US" sz="1400" b="0" i="0" u="none" strike="noStrike" cap="none" normalizeH="0" baseline="0" dirty="0">
                <a:ln>
                  <a:noFill/>
                </a:ln>
                <a:solidFill>
                  <a:srgbClr val="333333"/>
                </a:solidFill>
                <a:effectLst/>
                <a:latin typeface="Arial Black" panose="020B0A04020102020204" pitchFamily="34" charset="0"/>
              </a:rPr>
              <a:t>)</a:t>
            </a:r>
            <a:endParaRPr kumimoji="0" lang="en-US" altLang="en-US" sz="1400"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Arial Black" panose="020B0A04020102020204" pitchFamily="34" charset="0"/>
              </a:rPr>
              <a:t>        {</a:t>
            </a:r>
            <a:endParaRPr kumimoji="0" lang="en-US" altLang="en-US" sz="1400"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Arial Black" panose="020B0A04020102020204" pitchFamily="34" charset="0"/>
              </a:rPr>
              <a:t>            </a:t>
            </a:r>
            <a:r>
              <a:rPr kumimoji="0" lang="en-US" altLang="en-US" sz="1400" b="0" i="0" u="none" strike="noStrike" cap="none" normalizeH="0" baseline="0" dirty="0" err="1">
                <a:ln>
                  <a:noFill/>
                </a:ln>
                <a:solidFill>
                  <a:srgbClr val="0000FF"/>
                </a:solidFill>
                <a:effectLst/>
                <a:latin typeface="Arial Black" panose="020B0A04020102020204" pitchFamily="34" charset="0"/>
              </a:rPr>
              <a:t>this</a:t>
            </a:r>
            <a:r>
              <a:rPr kumimoji="0" lang="en-US" altLang="en-US" sz="1400" b="0" i="0" u="none" strike="noStrike" cap="none" normalizeH="0" baseline="0" dirty="0" err="1">
                <a:ln>
                  <a:noFill/>
                </a:ln>
                <a:solidFill>
                  <a:srgbClr val="333333"/>
                </a:solidFill>
                <a:effectLst/>
                <a:latin typeface="Arial Black" panose="020B0A04020102020204" pitchFamily="34" charset="0"/>
              </a:rPr>
              <a:t>.view</a:t>
            </a:r>
            <a:r>
              <a:rPr kumimoji="0" lang="en-US" altLang="en-US" sz="1400" b="0" i="0" u="none" strike="noStrike" cap="none" normalizeH="0" baseline="0" dirty="0">
                <a:ln>
                  <a:noFill/>
                </a:ln>
                <a:solidFill>
                  <a:srgbClr val="333333"/>
                </a:solidFill>
                <a:effectLst/>
                <a:latin typeface="Arial Black" panose="020B0A04020102020204" pitchFamily="34" charset="0"/>
              </a:rPr>
              <a:t> = </a:t>
            </a:r>
            <a:r>
              <a:rPr kumimoji="0" lang="en-US" altLang="en-US" sz="1400" b="0" i="0" u="none" strike="noStrike" cap="none" normalizeH="0" baseline="0" dirty="0" err="1">
                <a:ln>
                  <a:noFill/>
                </a:ln>
                <a:solidFill>
                  <a:srgbClr val="333333"/>
                </a:solidFill>
                <a:effectLst/>
                <a:latin typeface="Arial Black" panose="020B0A04020102020204" pitchFamily="34" charset="0"/>
              </a:rPr>
              <a:t>viewImpl</a:t>
            </a:r>
            <a:r>
              <a:rPr kumimoji="0" lang="en-US" altLang="en-US" sz="1400" b="0" i="0" u="none" strike="noStrike" cap="none" normalizeH="0" baseline="0" dirty="0">
                <a:ln>
                  <a:noFill/>
                </a:ln>
                <a:solidFill>
                  <a:srgbClr val="333333"/>
                </a:solidFill>
                <a:effectLst/>
                <a:latin typeface="Arial Black" panose="020B0A04020102020204" pitchFamily="34" charset="0"/>
              </a:rPr>
              <a:t>;</a:t>
            </a:r>
            <a:endParaRPr kumimoji="0" lang="en-US" altLang="en-US" sz="1400"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Arial Black" panose="020B0A04020102020204" pitchFamily="34" charset="0"/>
              </a:rPr>
              <a:t>        }</a:t>
            </a:r>
            <a:br>
              <a:rPr kumimoji="0" lang="en-US" altLang="en-US" sz="1400" b="0" i="0" u="none" strike="noStrike" cap="none" normalizeH="0" baseline="0" dirty="0">
                <a:ln>
                  <a:noFill/>
                </a:ln>
                <a:solidFill>
                  <a:schemeClr val="tx1"/>
                </a:solidFill>
                <a:effectLst/>
                <a:latin typeface="Arial Black" panose="020B0A04020102020204" pitchFamily="34" charset="0"/>
              </a:rPr>
            </a:br>
            <a:endParaRPr kumimoji="0" lang="en-US" altLang="en-US" sz="1400"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Arial Black" panose="020B0A04020102020204" pitchFamily="34" charset="0"/>
              </a:rPr>
              <a:t>        </a:t>
            </a:r>
            <a:r>
              <a:rPr kumimoji="0" lang="en-US" altLang="en-US" sz="1400" b="0" i="0" u="none" strike="noStrike" cap="none" normalizeH="0" baseline="0" dirty="0">
                <a:ln>
                  <a:noFill/>
                </a:ln>
                <a:solidFill>
                  <a:srgbClr val="0000FF"/>
                </a:solidFill>
                <a:effectLst/>
                <a:latin typeface="Arial Black" panose="020B0A04020102020204" pitchFamily="34" charset="0"/>
              </a:rPr>
              <a:t>public</a:t>
            </a:r>
            <a:r>
              <a:rPr kumimoji="0" lang="en-US" altLang="en-US" sz="1400" b="0" i="0" u="none" strike="noStrike" cap="none" normalizeH="0" baseline="0" dirty="0">
                <a:ln>
                  <a:noFill/>
                </a:ln>
                <a:solidFill>
                  <a:srgbClr val="333333"/>
                </a:solidFill>
                <a:effectLst/>
                <a:latin typeface="Arial Black" panose="020B0A04020102020204" pitchFamily="34" charset="0"/>
              </a:rPr>
              <a:t> </a:t>
            </a:r>
            <a:r>
              <a:rPr kumimoji="0" lang="en-US" altLang="en-US" sz="1400" b="0" i="0" u="none" strike="noStrike" cap="none" normalizeH="0" baseline="0" dirty="0">
                <a:ln>
                  <a:noFill/>
                </a:ln>
                <a:solidFill>
                  <a:srgbClr val="0000FF"/>
                </a:solidFill>
                <a:effectLst/>
                <a:latin typeface="Arial Black" panose="020B0A04020102020204" pitchFamily="34" charset="0"/>
              </a:rPr>
              <a:t>void</a:t>
            </a:r>
            <a:r>
              <a:rPr kumimoji="0" lang="en-US" altLang="en-US" sz="1400" b="0" i="0" u="none" strike="noStrike" cap="none" normalizeH="0" baseline="0" dirty="0">
                <a:ln>
                  <a:noFill/>
                </a:ln>
                <a:solidFill>
                  <a:srgbClr val="333333"/>
                </a:solidFill>
                <a:effectLst/>
                <a:latin typeface="Arial Black" panose="020B0A04020102020204" pitchFamily="34" charset="0"/>
              </a:rPr>
              <a:t> Search()</a:t>
            </a:r>
            <a:endParaRPr kumimoji="0" lang="en-US" altLang="en-US" sz="1400"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Arial Black" panose="020B0A04020102020204" pitchFamily="34" charset="0"/>
              </a:rPr>
              <a:t>        {</a:t>
            </a:r>
            <a:endParaRPr kumimoji="0" lang="en-US" altLang="en-US" sz="1400"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Arial Black" panose="020B0A04020102020204" pitchFamily="34" charset="0"/>
              </a:rPr>
              <a:t>            </a:t>
            </a:r>
            <a:r>
              <a:rPr kumimoji="0" lang="en-US" altLang="en-US" sz="1400" b="0" i="0" u="none" strike="noStrike" cap="none" normalizeH="0" baseline="0" dirty="0" err="1">
                <a:ln>
                  <a:noFill/>
                </a:ln>
                <a:solidFill>
                  <a:srgbClr val="0000FF"/>
                </a:solidFill>
                <a:effectLst/>
                <a:latin typeface="Arial Black" panose="020B0A04020102020204" pitchFamily="34" charset="0"/>
              </a:rPr>
              <a:t>this</a:t>
            </a:r>
            <a:r>
              <a:rPr kumimoji="0" lang="en-US" altLang="en-US" sz="1400" b="0" i="0" u="none" strike="noStrike" cap="none" normalizeH="0" baseline="0" dirty="0" err="1">
                <a:ln>
                  <a:noFill/>
                </a:ln>
                <a:solidFill>
                  <a:srgbClr val="333333"/>
                </a:solidFill>
                <a:effectLst/>
                <a:latin typeface="Arial Black" panose="020B0A04020102020204" pitchFamily="34" charset="0"/>
              </a:rPr>
              <a:t>.view.Results</a:t>
            </a:r>
            <a:r>
              <a:rPr kumimoji="0" lang="en-US" altLang="en-US" sz="1400" b="0" i="0" u="none" strike="noStrike" cap="none" normalizeH="0" baseline="0" dirty="0">
                <a:ln>
                  <a:noFill/>
                </a:ln>
                <a:solidFill>
                  <a:srgbClr val="333333"/>
                </a:solidFill>
                <a:effectLst/>
                <a:latin typeface="Arial Black" panose="020B0A04020102020204" pitchFamily="34" charset="0"/>
              </a:rPr>
              <a:t> = </a:t>
            </a:r>
            <a:r>
              <a:rPr kumimoji="0" lang="en-US" altLang="en-US" sz="1400" b="0" i="0" u="none" strike="noStrike" cap="none" normalizeH="0" baseline="0" dirty="0" err="1">
                <a:ln>
                  <a:noFill/>
                </a:ln>
                <a:solidFill>
                  <a:srgbClr val="2B91AF"/>
                </a:solidFill>
                <a:effectLst/>
                <a:latin typeface="Arial Black" panose="020B0A04020102020204" pitchFamily="34" charset="0"/>
              </a:rPr>
              <a:t>Model</a:t>
            </a:r>
            <a:r>
              <a:rPr kumimoji="0" lang="en-US" altLang="en-US" sz="1400" b="0" i="0" u="none" strike="noStrike" cap="none" normalizeH="0" baseline="0" dirty="0" err="1">
                <a:ln>
                  <a:noFill/>
                </a:ln>
                <a:solidFill>
                  <a:srgbClr val="333333"/>
                </a:solidFill>
                <a:effectLst/>
                <a:latin typeface="Arial Black" panose="020B0A04020102020204" pitchFamily="34" charset="0"/>
              </a:rPr>
              <a:t>.Search</a:t>
            </a:r>
            <a:r>
              <a:rPr kumimoji="0" lang="en-US" altLang="en-US" sz="1400" b="0" i="0" u="none" strike="noStrike" cap="none" normalizeH="0" baseline="0" dirty="0">
                <a:ln>
                  <a:noFill/>
                </a:ln>
                <a:solidFill>
                  <a:srgbClr val="333333"/>
                </a:solidFill>
                <a:effectLst/>
                <a:latin typeface="Arial Black" panose="020B0A04020102020204" pitchFamily="34" charset="0"/>
              </a:rPr>
              <a:t>(</a:t>
            </a:r>
            <a:r>
              <a:rPr kumimoji="0" lang="en-US" altLang="en-US" sz="1400" b="0" i="0" u="none" strike="noStrike" cap="none" normalizeH="0" baseline="0" dirty="0" err="1">
                <a:ln>
                  <a:noFill/>
                </a:ln>
                <a:solidFill>
                  <a:srgbClr val="0000FF"/>
                </a:solidFill>
                <a:effectLst/>
                <a:latin typeface="Arial Black" panose="020B0A04020102020204" pitchFamily="34" charset="0"/>
              </a:rPr>
              <a:t>this</a:t>
            </a:r>
            <a:r>
              <a:rPr kumimoji="0" lang="en-US" altLang="en-US" sz="1400" b="0" i="0" u="none" strike="noStrike" cap="none" normalizeH="0" baseline="0" dirty="0" err="1">
                <a:ln>
                  <a:noFill/>
                </a:ln>
                <a:solidFill>
                  <a:srgbClr val="333333"/>
                </a:solidFill>
                <a:effectLst/>
                <a:latin typeface="Arial Black" panose="020B0A04020102020204" pitchFamily="34" charset="0"/>
              </a:rPr>
              <a:t>.view.SearchCriteria</a:t>
            </a:r>
            <a:r>
              <a:rPr kumimoji="0" lang="en-US" altLang="en-US" sz="1400" b="0" i="0" u="none" strike="noStrike" cap="none" normalizeH="0" baseline="0" dirty="0">
                <a:ln>
                  <a:noFill/>
                </a:ln>
                <a:solidFill>
                  <a:srgbClr val="333333"/>
                </a:solidFill>
                <a:effectLst/>
                <a:latin typeface="Arial Black" panose="020B0A04020102020204" pitchFamily="34" charset="0"/>
              </a:rPr>
              <a:t>);</a:t>
            </a:r>
            <a:endParaRPr kumimoji="0" lang="en-US" altLang="en-US" sz="1400"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Arial Black" panose="020B0A04020102020204" pitchFamily="34" charset="0"/>
              </a:rPr>
              <a:t>        }</a:t>
            </a:r>
            <a:endParaRPr kumimoji="0" lang="en-US" altLang="en-US" sz="1400"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Arial Black" panose="020B0A04020102020204" pitchFamily="34" charset="0"/>
              </a:rPr>
              <a:t>    }</a:t>
            </a:r>
            <a:endParaRPr kumimoji="0" lang="en-US" altLang="en-US" sz="1600" b="0" i="0" u="none" strike="noStrike" cap="none" normalizeH="0" baseline="0" dirty="0">
              <a:ln>
                <a:noFill/>
              </a:ln>
              <a:solidFill>
                <a:schemeClr val="tx1"/>
              </a:solidFill>
              <a:effectLst/>
              <a:latin typeface="Arial Black" panose="020B0A04020102020204" pitchFamily="34" charset="0"/>
            </a:endParaRPr>
          </a:p>
        </p:txBody>
      </p:sp>
    </p:spTree>
    <p:extLst>
      <p:ext uri="{BB962C8B-B14F-4D97-AF65-F5344CB8AC3E}">
        <p14:creationId xmlns:p14="http://schemas.microsoft.com/office/powerpoint/2010/main" val="7338726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3FA484-D354-4F8C-8907-C8461E96BBDE}"/>
              </a:ext>
            </a:extLst>
          </p:cNvPr>
          <p:cNvSpPr>
            <a:spLocks noGrp="1"/>
          </p:cNvSpPr>
          <p:nvPr>
            <p:ph sz="quarter" idx="13"/>
          </p:nvPr>
        </p:nvSpPr>
        <p:spPr>
          <a:xfrm>
            <a:off x="914087" y="4315219"/>
            <a:ext cx="10363826" cy="1567421"/>
          </a:xfrm>
        </p:spPr>
        <p:txBody>
          <a:bodyPr>
            <a:normAutofit/>
          </a:bodyPr>
          <a:lstStyle/>
          <a:p>
            <a:pPr marL="0" indent="0">
              <a:buNone/>
            </a:pPr>
            <a:r>
              <a:rPr lang="en-US" b="1" dirty="0">
                <a:latin typeface="Arial" panose="020B0604020202020204" pitchFamily="34" charset="0"/>
                <a:cs typeface="Arial" panose="020B0604020202020204" pitchFamily="34" charset="0"/>
              </a:rPr>
              <a:t>Notice also, that the ‘Search()’ method does not perform the Search operation itself, instead it invokes the Model to perform this task since its primary responsibility is to execute business operations.</a:t>
            </a:r>
          </a:p>
        </p:txBody>
      </p:sp>
      <p:sp>
        <p:nvSpPr>
          <p:cNvPr id="4" name="Rectangle 1">
            <a:extLst>
              <a:ext uri="{FF2B5EF4-FFF2-40B4-BE49-F238E27FC236}">
                <a16:creationId xmlns:a16="http://schemas.microsoft.com/office/drawing/2014/main" id="{1CAD3CEC-CE1B-461B-9976-9FBBAB195002}"/>
              </a:ext>
            </a:extLst>
          </p:cNvPr>
          <p:cNvSpPr>
            <a:spLocks noGrp="1" noChangeArrowheads="1"/>
          </p:cNvSpPr>
          <p:nvPr>
            <p:ph type="title"/>
          </p:nvPr>
        </p:nvSpPr>
        <p:spPr bwMode="auto">
          <a:xfrm>
            <a:off x="2221073" y="649955"/>
            <a:ext cx="7749853"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Arial Black" panose="020B0A04020102020204" pitchFamily="34" charset="0"/>
              </a:rPr>
              <a:t>    </a:t>
            </a:r>
            <a:r>
              <a:rPr kumimoji="0" lang="en-US" altLang="en-US" sz="1600" b="0" i="0" u="none" strike="noStrike" cap="none" normalizeH="0" baseline="0" dirty="0">
                <a:ln>
                  <a:noFill/>
                </a:ln>
                <a:solidFill>
                  <a:srgbClr val="0000FF"/>
                </a:solidFill>
                <a:effectLst/>
                <a:latin typeface="Arial Black" panose="020B0A04020102020204" pitchFamily="34" charset="0"/>
              </a:rPr>
              <a:t>public</a:t>
            </a:r>
            <a:r>
              <a:rPr kumimoji="0" lang="en-US" altLang="en-US" sz="1600" b="0" i="0" u="none" strike="noStrike" cap="none" normalizeH="0" baseline="0" dirty="0">
                <a:ln>
                  <a:noFill/>
                </a:ln>
                <a:solidFill>
                  <a:srgbClr val="333333"/>
                </a:solidFill>
                <a:effectLst/>
                <a:latin typeface="Arial Black" panose="020B0A04020102020204" pitchFamily="34" charset="0"/>
              </a:rPr>
              <a:t> </a:t>
            </a:r>
            <a:r>
              <a:rPr kumimoji="0" lang="en-US" altLang="en-US" sz="1600" b="0" i="0" u="none" strike="noStrike" cap="none" normalizeH="0" baseline="0" dirty="0">
                <a:ln>
                  <a:noFill/>
                </a:ln>
                <a:solidFill>
                  <a:srgbClr val="0000FF"/>
                </a:solidFill>
                <a:effectLst/>
                <a:latin typeface="Arial Black" panose="020B0A04020102020204" pitchFamily="34" charset="0"/>
              </a:rPr>
              <a:t>class</a:t>
            </a:r>
            <a:r>
              <a:rPr kumimoji="0" lang="en-US" altLang="en-US" sz="1600" b="0" i="0" u="none" strike="noStrike" cap="none" normalizeH="0" baseline="0" dirty="0">
                <a:ln>
                  <a:noFill/>
                </a:ln>
                <a:solidFill>
                  <a:srgbClr val="333333"/>
                </a:solidFill>
                <a:effectLst/>
                <a:latin typeface="Arial Black" panose="020B0A04020102020204" pitchFamily="34" charset="0"/>
              </a:rPr>
              <a:t> </a:t>
            </a:r>
            <a:r>
              <a:rPr kumimoji="0" lang="en-US" altLang="en-US" sz="1600" b="0" i="0" u="none" strike="noStrike" cap="none" normalizeH="0" baseline="0" dirty="0">
                <a:ln>
                  <a:noFill/>
                </a:ln>
                <a:solidFill>
                  <a:srgbClr val="2B91AF"/>
                </a:solidFill>
                <a:effectLst/>
                <a:latin typeface="Arial Black" panose="020B0A04020102020204" pitchFamily="34" charset="0"/>
              </a:rPr>
              <a:t>Presenter</a:t>
            </a:r>
            <a:br>
              <a:rPr kumimoji="0" lang="en-US" altLang="en-US" sz="1600" b="0" i="0" u="none" strike="noStrike" cap="none" normalizeH="0" baseline="0" dirty="0">
                <a:ln>
                  <a:noFill/>
                </a:ln>
                <a:solidFill>
                  <a:schemeClr val="tx1"/>
                </a:solidFill>
                <a:effectLst/>
                <a:latin typeface="Arial Black" panose="020B0A04020102020204" pitchFamily="34" charset="0"/>
              </a:rPr>
            </a:br>
            <a:endParaRPr kumimoji="0" lang="en-US" altLang="en-US" sz="1600"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Arial Black" panose="020B0A04020102020204" pitchFamily="34" charset="0"/>
              </a:rPr>
              <a:t>    {</a:t>
            </a:r>
            <a:endParaRPr kumimoji="0" lang="en-US" altLang="en-US" sz="1600"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Arial Black" panose="020B0A04020102020204" pitchFamily="34" charset="0"/>
              </a:rPr>
              <a:t>        </a:t>
            </a:r>
            <a:r>
              <a:rPr kumimoji="0" lang="en-US" altLang="en-US" sz="1600" b="0" i="0" u="none" strike="noStrike" cap="none" normalizeH="0" baseline="0" dirty="0">
                <a:ln>
                  <a:noFill/>
                </a:ln>
                <a:solidFill>
                  <a:srgbClr val="0000FF"/>
                </a:solidFill>
                <a:effectLst/>
                <a:latin typeface="Arial Black" panose="020B0A04020102020204" pitchFamily="34" charset="0"/>
              </a:rPr>
              <a:t>private</a:t>
            </a:r>
            <a:r>
              <a:rPr kumimoji="0" lang="en-US" altLang="en-US" sz="1600" b="0" i="0" u="none" strike="noStrike" cap="none" normalizeH="0" baseline="0" dirty="0">
                <a:ln>
                  <a:noFill/>
                </a:ln>
                <a:solidFill>
                  <a:srgbClr val="333333"/>
                </a:solidFill>
                <a:effectLst/>
                <a:latin typeface="Arial Black" panose="020B0A04020102020204" pitchFamily="34" charset="0"/>
              </a:rPr>
              <a:t> </a:t>
            </a:r>
            <a:r>
              <a:rPr kumimoji="0" lang="en-US" altLang="en-US" sz="1600" b="0" i="0" u="none" strike="noStrike" cap="none" normalizeH="0" baseline="0" dirty="0" err="1">
                <a:ln>
                  <a:noFill/>
                </a:ln>
                <a:solidFill>
                  <a:srgbClr val="0000FF"/>
                </a:solidFill>
                <a:effectLst/>
                <a:latin typeface="Arial Black" panose="020B0A04020102020204" pitchFamily="34" charset="0"/>
              </a:rPr>
              <a:t>readonly</a:t>
            </a:r>
            <a:r>
              <a:rPr kumimoji="0" lang="en-US" altLang="en-US" sz="1600" b="0" i="0" u="none" strike="noStrike" cap="none" normalizeH="0" baseline="0" dirty="0">
                <a:ln>
                  <a:noFill/>
                </a:ln>
                <a:solidFill>
                  <a:srgbClr val="333333"/>
                </a:solidFill>
                <a:effectLst/>
                <a:latin typeface="Arial Black" panose="020B0A04020102020204" pitchFamily="34" charset="0"/>
              </a:rPr>
              <a:t> </a:t>
            </a:r>
            <a:r>
              <a:rPr kumimoji="0" lang="en-US" altLang="en-US" sz="1600" b="0" i="0" u="none" strike="noStrike" cap="none" normalizeH="0" baseline="0" dirty="0" err="1">
                <a:ln>
                  <a:noFill/>
                </a:ln>
                <a:solidFill>
                  <a:srgbClr val="2B91AF"/>
                </a:solidFill>
                <a:effectLst/>
                <a:latin typeface="Arial Black" panose="020B0A04020102020204" pitchFamily="34" charset="0"/>
              </a:rPr>
              <a:t>IView</a:t>
            </a:r>
            <a:r>
              <a:rPr kumimoji="0" lang="en-US" altLang="en-US" sz="1600" b="0" i="0" u="none" strike="noStrike" cap="none" normalizeH="0" baseline="0" dirty="0">
                <a:ln>
                  <a:noFill/>
                </a:ln>
                <a:solidFill>
                  <a:srgbClr val="333333"/>
                </a:solidFill>
                <a:effectLst/>
                <a:latin typeface="Arial Black" panose="020B0A04020102020204" pitchFamily="34" charset="0"/>
              </a:rPr>
              <a:t> view;</a:t>
            </a:r>
            <a:endParaRPr kumimoji="0" lang="en-US" altLang="en-US" sz="1600"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Arial Black" panose="020B0A04020102020204" pitchFamily="34" charset="0"/>
              </a:rPr>
              <a:t>        </a:t>
            </a:r>
            <a:r>
              <a:rPr kumimoji="0" lang="en-US" altLang="en-US" sz="1600" b="0" i="0" u="none" strike="noStrike" cap="none" normalizeH="0" baseline="0" dirty="0">
                <a:ln>
                  <a:noFill/>
                </a:ln>
                <a:solidFill>
                  <a:srgbClr val="0000FF"/>
                </a:solidFill>
                <a:effectLst/>
                <a:latin typeface="Arial Black" panose="020B0A04020102020204" pitchFamily="34" charset="0"/>
              </a:rPr>
              <a:t>public</a:t>
            </a:r>
            <a:r>
              <a:rPr kumimoji="0" lang="en-US" altLang="en-US" sz="1600" b="0" i="0" u="none" strike="noStrike" cap="none" normalizeH="0" baseline="0" dirty="0">
                <a:ln>
                  <a:noFill/>
                </a:ln>
                <a:solidFill>
                  <a:srgbClr val="333333"/>
                </a:solidFill>
                <a:effectLst/>
                <a:latin typeface="Arial Black" panose="020B0A04020102020204" pitchFamily="34" charset="0"/>
              </a:rPr>
              <a:t> Presenter(</a:t>
            </a:r>
            <a:r>
              <a:rPr kumimoji="0" lang="en-US" altLang="en-US" sz="1600" b="0" i="0" u="none" strike="noStrike" cap="none" normalizeH="0" baseline="0" dirty="0" err="1">
                <a:ln>
                  <a:noFill/>
                </a:ln>
                <a:solidFill>
                  <a:srgbClr val="2B91AF"/>
                </a:solidFill>
                <a:effectLst/>
                <a:latin typeface="Arial Black" panose="020B0A04020102020204" pitchFamily="34" charset="0"/>
              </a:rPr>
              <a:t>IView</a:t>
            </a:r>
            <a:r>
              <a:rPr kumimoji="0" lang="en-US" altLang="en-US" sz="1600" b="0" i="0" u="none" strike="noStrike" cap="none" normalizeH="0" baseline="0" dirty="0">
                <a:ln>
                  <a:noFill/>
                </a:ln>
                <a:solidFill>
                  <a:srgbClr val="333333"/>
                </a:solidFill>
                <a:effectLst/>
                <a:latin typeface="Arial Black" panose="020B0A04020102020204" pitchFamily="34" charset="0"/>
              </a:rPr>
              <a:t> </a:t>
            </a:r>
            <a:r>
              <a:rPr kumimoji="0" lang="en-US" altLang="en-US" sz="1600" b="0" i="0" u="none" strike="noStrike" cap="none" normalizeH="0" baseline="0" dirty="0" err="1">
                <a:ln>
                  <a:noFill/>
                </a:ln>
                <a:solidFill>
                  <a:srgbClr val="333333"/>
                </a:solidFill>
                <a:effectLst/>
                <a:latin typeface="Arial Black" panose="020B0A04020102020204" pitchFamily="34" charset="0"/>
              </a:rPr>
              <a:t>viewImpl</a:t>
            </a:r>
            <a:r>
              <a:rPr kumimoji="0" lang="en-US" altLang="en-US" sz="1600" b="0" i="0" u="none" strike="noStrike" cap="none" normalizeH="0" baseline="0" dirty="0">
                <a:ln>
                  <a:noFill/>
                </a:ln>
                <a:solidFill>
                  <a:srgbClr val="333333"/>
                </a:solidFill>
                <a:effectLst/>
                <a:latin typeface="Arial Black" panose="020B0A04020102020204" pitchFamily="34" charset="0"/>
              </a:rPr>
              <a:t>)</a:t>
            </a:r>
            <a:endParaRPr kumimoji="0" lang="en-US" altLang="en-US" sz="1600"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Arial Black" panose="020B0A04020102020204" pitchFamily="34" charset="0"/>
              </a:rPr>
              <a:t>        {</a:t>
            </a:r>
            <a:endParaRPr kumimoji="0" lang="en-US" altLang="en-US" sz="1600"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Arial Black" panose="020B0A04020102020204" pitchFamily="34" charset="0"/>
              </a:rPr>
              <a:t>            </a:t>
            </a:r>
            <a:r>
              <a:rPr kumimoji="0" lang="en-US" altLang="en-US" sz="1600" b="0" i="0" u="none" strike="noStrike" cap="none" normalizeH="0" baseline="0" dirty="0" err="1">
                <a:ln>
                  <a:noFill/>
                </a:ln>
                <a:solidFill>
                  <a:srgbClr val="0000FF"/>
                </a:solidFill>
                <a:effectLst/>
                <a:latin typeface="Arial Black" panose="020B0A04020102020204" pitchFamily="34" charset="0"/>
              </a:rPr>
              <a:t>this</a:t>
            </a:r>
            <a:r>
              <a:rPr kumimoji="0" lang="en-US" altLang="en-US" sz="1600" b="0" i="0" u="none" strike="noStrike" cap="none" normalizeH="0" baseline="0" dirty="0" err="1">
                <a:ln>
                  <a:noFill/>
                </a:ln>
                <a:solidFill>
                  <a:srgbClr val="333333"/>
                </a:solidFill>
                <a:effectLst/>
                <a:latin typeface="Arial Black" panose="020B0A04020102020204" pitchFamily="34" charset="0"/>
              </a:rPr>
              <a:t>.view</a:t>
            </a:r>
            <a:r>
              <a:rPr kumimoji="0" lang="en-US" altLang="en-US" sz="1600" b="0" i="0" u="none" strike="noStrike" cap="none" normalizeH="0" baseline="0" dirty="0">
                <a:ln>
                  <a:noFill/>
                </a:ln>
                <a:solidFill>
                  <a:srgbClr val="333333"/>
                </a:solidFill>
                <a:effectLst/>
                <a:latin typeface="Arial Black" panose="020B0A04020102020204" pitchFamily="34" charset="0"/>
              </a:rPr>
              <a:t> = </a:t>
            </a:r>
            <a:r>
              <a:rPr kumimoji="0" lang="en-US" altLang="en-US" sz="1600" b="0" i="0" u="none" strike="noStrike" cap="none" normalizeH="0" baseline="0" dirty="0" err="1">
                <a:ln>
                  <a:noFill/>
                </a:ln>
                <a:solidFill>
                  <a:srgbClr val="333333"/>
                </a:solidFill>
                <a:effectLst/>
                <a:latin typeface="Arial Black" panose="020B0A04020102020204" pitchFamily="34" charset="0"/>
              </a:rPr>
              <a:t>viewImpl</a:t>
            </a:r>
            <a:r>
              <a:rPr kumimoji="0" lang="en-US" altLang="en-US" sz="1600" b="0" i="0" u="none" strike="noStrike" cap="none" normalizeH="0" baseline="0" dirty="0">
                <a:ln>
                  <a:noFill/>
                </a:ln>
                <a:solidFill>
                  <a:srgbClr val="333333"/>
                </a:solidFill>
                <a:effectLst/>
                <a:latin typeface="Arial Black" panose="020B0A04020102020204" pitchFamily="34" charset="0"/>
              </a:rPr>
              <a:t>;</a:t>
            </a:r>
            <a:endParaRPr kumimoji="0" lang="en-US" altLang="en-US" sz="1600"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Arial Black" panose="020B0A04020102020204" pitchFamily="34" charset="0"/>
              </a:rPr>
              <a:t>        }</a:t>
            </a:r>
            <a:br>
              <a:rPr kumimoji="0" lang="en-US" altLang="en-US" sz="1600" b="0" i="0" u="none" strike="noStrike" cap="none" normalizeH="0" baseline="0" dirty="0">
                <a:ln>
                  <a:noFill/>
                </a:ln>
                <a:solidFill>
                  <a:schemeClr val="tx1"/>
                </a:solidFill>
                <a:effectLst/>
                <a:latin typeface="Arial Black" panose="020B0A04020102020204" pitchFamily="34" charset="0"/>
              </a:rPr>
            </a:br>
            <a:endParaRPr kumimoji="0" lang="en-US" altLang="en-US" sz="1600"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Arial Black" panose="020B0A04020102020204" pitchFamily="34" charset="0"/>
              </a:rPr>
              <a:t>        </a:t>
            </a:r>
            <a:r>
              <a:rPr kumimoji="0" lang="en-US" altLang="en-US" sz="1600" b="0" i="0" u="none" strike="noStrike" cap="none" normalizeH="0" baseline="0" dirty="0">
                <a:ln>
                  <a:noFill/>
                </a:ln>
                <a:solidFill>
                  <a:srgbClr val="0000FF"/>
                </a:solidFill>
                <a:effectLst/>
                <a:latin typeface="Arial Black" panose="020B0A04020102020204" pitchFamily="34" charset="0"/>
              </a:rPr>
              <a:t>public</a:t>
            </a:r>
            <a:r>
              <a:rPr kumimoji="0" lang="en-US" altLang="en-US" sz="1600" b="0" i="0" u="none" strike="noStrike" cap="none" normalizeH="0" baseline="0" dirty="0">
                <a:ln>
                  <a:noFill/>
                </a:ln>
                <a:solidFill>
                  <a:srgbClr val="333333"/>
                </a:solidFill>
                <a:effectLst/>
                <a:latin typeface="Arial Black" panose="020B0A04020102020204" pitchFamily="34" charset="0"/>
              </a:rPr>
              <a:t> </a:t>
            </a:r>
            <a:r>
              <a:rPr kumimoji="0" lang="en-US" altLang="en-US" sz="1600" b="0" i="0" u="none" strike="noStrike" cap="none" normalizeH="0" baseline="0" dirty="0">
                <a:ln>
                  <a:noFill/>
                </a:ln>
                <a:solidFill>
                  <a:srgbClr val="0000FF"/>
                </a:solidFill>
                <a:effectLst/>
                <a:latin typeface="Arial Black" panose="020B0A04020102020204" pitchFamily="34" charset="0"/>
              </a:rPr>
              <a:t>void</a:t>
            </a:r>
            <a:r>
              <a:rPr kumimoji="0" lang="en-US" altLang="en-US" sz="1600" b="0" i="0" u="none" strike="noStrike" cap="none" normalizeH="0" baseline="0" dirty="0">
                <a:ln>
                  <a:noFill/>
                </a:ln>
                <a:solidFill>
                  <a:srgbClr val="333333"/>
                </a:solidFill>
                <a:effectLst/>
                <a:latin typeface="Arial Black" panose="020B0A04020102020204" pitchFamily="34" charset="0"/>
              </a:rPr>
              <a:t> Search()</a:t>
            </a:r>
            <a:endParaRPr kumimoji="0" lang="en-US" altLang="en-US" sz="1600"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Arial Black" panose="020B0A04020102020204" pitchFamily="34" charset="0"/>
              </a:rPr>
              <a:t>        {</a:t>
            </a:r>
            <a:endParaRPr kumimoji="0" lang="en-US" altLang="en-US" sz="1600"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Arial Black" panose="020B0A04020102020204" pitchFamily="34" charset="0"/>
              </a:rPr>
              <a:t>            </a:t>
            </a:r>
            <a:r>
              <a:rPr kumimoji="0" lang="en-US" altLang="en-US" sz="1600" b="0" i="0" u="none" strike="noStrike" cap="none" normalizeH="0" baseline="0" dirty="0" err="1">
                <a:ln>
                  <a:noFill/>
                </a:ln>
                <a:solidFill>
                  <a:srgbClr val="0000FF"/>
                </a:solidFill>
                <a:effectLst/>
                <a:latin typeface="Arial Black" panose="020B0A04020102020204" pitchFamily="34" charset="0"/>
              </a:rPr>
              <a:t>this</a:t>
            </a:r>
            <a:r>
              <a:rPr kumimoji="0" lang="en-US" altLang="en-US" sz="1600" b="0" i="0" u="none" strike="noStrike" cap="none" normalizeH="0" baseline="0" dirty="0" err="1">
                <a:ln>
                  <a:noFill/>
                </a:ln>
                <a:solidFill>
                  <a:srgbClr val="333333"/>
                </a:solidFill>
                <a:effectLst/>
                <a:latin typeface="Arial Black" panose="020B0A04020102020204" pitchFamily="34" charset="0"/>
              </a:rPr>
              <a:t>.view.Results</a:t>
            </a:r>
            <a:r>
              <a:rPr kumimoji="0" lang="en-US" altLang="en-US" sz="1600" b="0" i="0" u="none" strike="noStrike" cap="none" normalizeH="0" baseline="0" dirty="0">
                <a:ln>
                  <a:noFill/>
                </a:ln>
                <a:solidFill>
                  <a:srgbClr val="333333"/>
                </a:solidFill>
                <a:effectLst/>
                <a:latin typeface="Arial Black" panose="020B0A04020102020204" pitchFamily="34" charset="0"/>
              </a:rPr>
              <a:t> = </a:t>
            </a:r>
            <a:r>
              <a:rPr kumimoji="0" lang="en-US" altLang="en-US" sz="1600" b="0" i="0" u="none" strike="noStrike" cap="none" normalizeH="0" baseline="0" dirty="0" err="1">
                <a:ln>
                  <a:noFill/>
                </a:ln>
                <a:solidFill>
                  <a:srgbClr val="2B91AF"/>
                </a:solidFill>
                <a:effectLst/>
                <a:latin typeface="Arial Black" panose="020B0A04020102020204" pitchFamily="34" charset="0"/>
              </a:rPr>
              <a:t>Model</a:t>
            </a:r>
            <a:r>
              <a:rPr kumimoji="0" lang="en-US" altLang="en-US" sz="1600" b="0" i="0" u="none" strike="noStrike" cap="none" normalizeH="0" baseline="0" dirty="0" err="1">
                <a:ln>
                  <a:noFill/>
                </a:ln>
                <a:solidFill>
                  <a:srgbClr val="333333"/>
                </a:solidFill>
                <a:effectLst/>
                <a:latin typeface="Arial Black" panose="020B0A04020102020204" pitchFamily="34" charset="0"/>
              </a:rPr>
              <a:t>.Search</a:t>
            </a:r>
            <a:r>
              <a:rPr kumimoji="0" lang="en-US" altLang="en-US" sz="1600" b="0" i="0" u="none" strike="noStrike" cap="none" normalizeH="0" baseline="0" dirty="0">
                <a:ln>
                  <a:noFill/>
                </a:ln>
                <a:solidFill>
                  <a:srgbClr val="333333"/>
                </a:solidFill>
                <a:effectLst/>
                <a:latin typeface="Arial Black" panose="020B0A04020102020204" pitchFamily="34" charset="0"/>
              </a:rPr>
              <a:t>(</a:t>
            </a:r>
            <a:r>
              <a:rPr kumimoji="0" lang="en-US" altLang="en-US" sz="1600" b="0" i="0" u="none" strike="noStrike" cap="none" normalizeH="0" baseline="0" dirty="0" err="1">
                <a:ln>
                  <a:noFill/>
                </a:ln>
                <a:solidFill>
                  <a:srgbClr val="0000FF"/>
                </a:solidFill>
                <a:effectLst/>
                <a:latin typeface="Arial Black" panose="020B0A04020102020204" pitchFamily="34" charset="0"/>
              </a:rPr>
              <a:t>this</a:t>
            </a:r>
            <a:r>
              <a:rPr kumimoji="0" lang="en-US" altLang="en-US" sz="1600" b="0" i="0" u="none" strike="noStrike" cap="none" normalizeH="0" baseline="0" dirty="0" err="1">
                <a:ln>
                  <a:noFill/>
                </a:ln>
                <a:solidFill>
                  <a:srgbClr val="333333"/>
                </a:solidFill>
                <a:effectLst/>
                <a:latin typeface="Arial Black" panose="020B0A04020102020204" pitchFamily="34" charset="0"/>
              </a:rPr>
              <a:t>.view.SearchCriteria</a:t>
            </a:r>
            <a:r>
              <a:rPr kumimoji="0" lang="en-US" altLang="en-US" sz="1600" b="0" i="0" u="none" strike="noStrike" cap="none" normalizeH="0" baseline="0" dirty="0">
                <a:ln>
                  <a:noFill/>
                </a:ln>
                <a:solidFill>
                  <a:srgbClr val="333333"/>
                </a:solidFill>
                <a:effectLst/>
                <a:latin typeface="Arial Black" panose="020B0A04020102020204" pitchFamily="34" charset="0"/>
              </a:rPr>
              <a:t>);</a:t>
            </a:r>
            <a:endParaRPr kumimoji="0" lang="en-US" altLang="en-US" sz="1600"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Arial Black" panose="020B0A04020102020204" pitchFamily="34" charset="0"/>
              </a:rPr>
              <a:t>        }</a:t>
            </a:r>
            <a:endParaRPr kumimoji="0" lang="en-US" altLang="en-US" sz="1600"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Arial Black" panose="020B0A04020102020204" pitchFamily="34" charset="0"/>
              </a:rPr>
              <a:t>    }</a:t>
            </a:r>
            <a:endParaRPr kumimoji="0" lang="en-US" altLang="en-US" sz="1600"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Black" panose="020B0A04020102020204" pitchFamily="34" charset="0"/>
            </a:endParaRPr>
          </a:p>
        </p:txBody>
      </p:sp>
    </p:spTree>
    <p:extLst>
      <p:ext uri="{BB962C8B-B14F-4D97-AF65-F5344CB8AC3E}">
        <p14:creationId xmlns:p14="http://schemas.microsoft.com/office/powerpoint/2010/main" val="17995987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3FA484-D354-4F8C-8907-C8461E96BBDE}"/>
              </a:ext>
            </a:extLst>
          </p:cNvPr>
          <p:cNvSpPr>
            <a:spLocks noGrp="1"/>
          </p:cNvSpPr>
          <p:nvPr>
            <p:ph sz="quarter" idx="13"/>
          </p:nvPr>
        </p:nvSpPr>
        <p:spPr>
          <a:xfrm>
            <a:off x="914087" y="1086461"/>
            <a:ext cx="10363826" cy="4685078"/>
          </a:xfrm>
        </p:spPr>
        <p:txBody>
          <a:bodyPr>
            <a:normAutofit fontScale="92500" lnSpcReduction="10000"/>
          </a:bodyPr>
          <a:lstStyle/>
          <a:p>
            <a:r>
              <a:rPr lang="en-US" b="1" dirty="0">
                <a:latin typeface="Arial" panose="020B0604020202020204" pitchFamily="34" charset="0"/>
                <a:cs typeface="Arial" panose="020B0604020202020204" pitchFamily="34" charset="0"/>
              </a:rPr>
              <a:t>This example Presenter clearly illustrates the Presenter’s relationship with both the View and the Model. It does not know what View it is retrieving and setting data to, it is only aware of the </a:t>
            </a:r>
            <a:r>
              <a:rPr lang="en-US" b="1" dirty="0" err="1">
                <a:latin typeface="Arial" panose="020B0604020202020204" pitchFamily="34" charset="0"/>
                <a:cs typeface="Arial" panose="020B0604020202020204" pitchFamily="34" charset="0"/>
              </a:rPr>
              <a:t>IView</a:t>
            </a:r>
            <a:r>
              <a:rPr lang="en-US" b="1" dirty="0">
                <a:latin typeface="Arial" panose="020B0604020202020204" pitchFamily="34" charset="0"/>
                <a:cs typeface="Arial" panose="020B0604020202020204" pitchFamily="34" charset="0"/>
              </a:rPr>
              <a:t> interface which acts as a contract between the two components. Similarly, the Presenter does not need to know which Model it is invoking on behalf of the View. If the Presenter’s interaction with the Model is also performed using an interface (e.g. </a:t>
            </a:r>
            <a:r>
              <a:rPr lang="en-US" b="1" dirty="0" err="1">
                <a:latin typeface="Arial" panose="020B0604020202020204" pitchFamily="34" charset="0"/>
                <a:cs typeface="Arial" panose="020B0604020202020204" pitchFamily="34" charset="0"/>
              </a:rPr>
              <a:t>IModel</a:t>
            </a:r>
            <a:r>
              <a:rPr lang="en-US" b="1" dirty="0">
                <a:latin typeface="Arial" panose="020B0604020202020204" pitchFamily="34" charset="0"/>
                <a:cs typeface="Arial" panose="020B0604020202020204" pitchFamily="34" charset="0"/>
              </a:rPr>
              <a:t>) then it becomes decoupled from both of its sibling components.</a:t>
            </a:r>
          </a:p>
          <a:p>
            <a:r>
              <a:rPr lang="en-US" b="1" dirty="0">
                <a:latin typeface="Arial" panose="020B0604020202020204" pitchFamily="34" charset="0"/>
                <a:cs typeface="Arial" panose="020B0604020202020204" pitchFamily="34" charset="0"/>
              </a:rPr>
              <a:t>Unfortunately, the Presenter illustrated in the example Search application does not perform much intermediary business logic such as validation, event handling, logging and other middle-tier actions. However, it should be clear that these middle-tier actions are ideally suited to the Presenter and can be implemented and tested relatively easily.</a:t>
            </a:r>
          </a:p>
        </p:txBody>
      </p:sp>
    </p:spTree>
    <p:extLst>
      <p:ext uri="{BB962C8B-B14F-4D97-AF65-F5344CB8AC3E}">
        <p14:creationId xmlns:p14="http://schemas.microsoft.com/office/powerpoint/2010/main" val="36178541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BA63B-4526-4FE7-B6B3-67788F8BB730}"/>
              </a:ext>
            </a:extLst>
          </p:cNvPr>
          <p:cNvSpPr>
            <a:spLocks noGrp="1"/>
          </p:cNvSpPr>
          <p:nvPr>
            <p:ph type="title"/>
          </p:nvPr>
        </p:nvSpPr>
        <p:spPr/>
        <p:txBody>
          <a:bodyPr/>
          <a:lstStyle/>
          <a:p>
            <a:r>
              <a:rPr lang="en-US" sz="2400" b="1" dirty="0">
                <a:latin typeface="Arial" panose="020B0604020202020204" pitchFamily="34" charset="0"/>
                <a:cs typeface="Arial" panose="020B0604020202020204" pitchFamily="34" charset="0"/>
              </a:rPr>
              <a:t>Testing </a:t>
            </a:r>
            <a:r>
              <a:rPr lang="en-US" sz="2400" b="1" dirty="0" err="1">
                <a:latin typeface="Arial" panose="020B0604020202020204" pitchFamily="34" charset="0"/>
                <a:cs typeface="Arial" panose="020B0604020202020204" pitchFamily="34" charset="0"/>
              </a:rPr>
              <a:t>Mvp</a:t>
            </a:r>
            <a:r>
              <a:rPr lang="en-US" sz="2400" b="1" dirty="0">
                <a:latin typeface="Arial" panose="020B0604020202020204" pitchFamily="34" charset="0"/>
                <a:cs typeface="Arial" panose="020B0604020202020204" pitchFamily="34" charset="0"/>
              </a:rPr>
              <a:t> applications</a:t>
            </a:r>
            <a:br>
              <a:rPr lang="en-US" dirty="0">
                <a:latin typeface="Arial Black" panose="020B0A04020102020204" pitchFamily="34" charset="0"/>
              </a:rPr>
            </a:br>
            <a:r>
              <a:rPr lang="en-US" cap="none" dirty="0">
                <a:latin typeface="Arial Black" panose="020B0A04020102020204" pitchFamily="34" charset="0"/>
                <a:cs typeface="Arial" panose="020B0604020202020204" pitchFamily="34" charset="0"/>
              </a:rPr>
              <a:t>The Problem</a:t>
            </a:r>
          </a:p>
        </p:txBody>
      </p:sp>
      <p:sp>
        <p:nvSpPr>
          <p:cNvPr id="3" name="Content Placeholder 2">
            <a:extLst>
              <a:ext uri="{FF2B5EF4-FFF2-40B4-BE49-F238E27FC236}">
                <a16:creationId xmlns:a16="http://schemas.microsoft.com/office/drawing/2014/main" id="{C73FA484-D354-4F8C-8907-C8461E96BBDE}"/>
              </a:ext>
            </a:extLst>
          </p:cNvPr>
          <p:cNvSpPr>
            <a:spLocks noGrp="1"/>
          </p:cNvSpPr>
          <p:nvPr>
            <p:ph sz="quarter" idx="13"/>
          </p:nvPr>
        </p:nvSpPr>
        <p:spPr>
          <a:xfrm>
            <a:off x="913774" y="2214694"/>
            <a:ext cx="10363826" cy="4024789"/>
          </a:xfrm>
        </p:spPr>
        <p:txBody>
          <a:bodyPr>
            <a:normAutofit fontScale="70000" lnSpcReduction="20000"/>
          </a:bodyPr>
          <a:lstStyle/>
          <a:p>
            <a:r>
              <a:rPr lang="en-US" b="1" dirty="0">
                <a:latin typeface="Arial" panose="020B0604020202020204" pitchFamily="34" charset="0"/>
                <a:cs typeface="Arial" panose="020B0604020202020204" pitchFamily="34" charset="0"/>
              </a:rPr>
              <a:t>In traditional applications, the user interface presentational tier is tightly coupled to the business logic tier. This is because Win and Web applications contain ‘code-behind’ which performs operations both during the User Interface’s lifecycle (e.g. Page Load) and when the user interacts with the UI (event handler attached to a control’s event e.g. button click).</a:t>
            </a:r>
          </a:p>
          <a:p>
            <a:r>
              <a:rPr lang="en-US" b="1" dirty="0">
                <a:latin typeface="Arial" panose="020B0604020202020204" pitchFamily="34" charset="0"/>
                <a:cs typeface="Arial" panose="020B0604020202020204" pitchFamily="34" charset="0"/>
              </a:rPr>
              <a:t>This code-behind becomes (particularly in large or complex applications) responsible for both rendering and business logic invocation. Therefore the code-behind is tightly coupled to both the Presentation tier and the Business tier. Furthermore, it is frequently necessary for the code-behind to invoke business operations and then transform the results, handle exceptions and perform complex flow-control based on the result of an operation etc. The resultant design can become unstructured and difficult to maintain.</a:t>
            </a:r>
          </a:p>
          <a:p>
            <a:r>
              <a:rPr lang="en-US" b="1" dirty="0">
                <a:latin typeface="Arial" panose="020B0604020202020204" pitchFamily="34" charset="0"/>
                <a:cs typeface="Arial" panose="020B0604020202020204" pitchFamily="34" charset="0"/>
              </a:rPr>
              <a:t>A further, often neglected effect of bloated code-behind is an un-testable presentation tier. Although the appearance and interaction of a User Interface can only really be tested by either manual or scripted automation tests, the overuse of code-behind means there is a great deal of logic that happens in the event handlers in the code-behind, before execution ever passes to the well unit-tested Business tier.</a:t>
            </a:r>
          </a:p>
        </p:txBody>
      </p:sp>
    </p:spTree>
    <p:extLst>
      <p:ext uri="{BB962C8B-B14F-4D97-AF65-F5344CB8AC3E}">
        <p14:creationId xmlns:p14="http://schemas.microsoft.com/office/powerpoint/2010/main" val="4157561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21957-0BE3-47CD-8E33-FF3EB603D761}"/>
              </a:ext>
            </a:extLst>
          </p:cNvPr>
          <p:cNvSpPr>
            <a:spLocks noGrp="1"/>
          </p:cNvSpPr>
          <p:nvPr>
            <p:ph type="title"/>
          </p:nvPr>
        </p:nvSpPr>
        <p:spPr/>
        <p:txBody>
          <a:bodyPr/>
          <a:lstStyle/>
          <a:p>
            <a:r>
              <a:rPr lang="en-US" cap="none" dirty="0">
                <a:latin typeface="Arial Black" panose="020B0A04020102020204" pitchFamily="34" charset="0"/>
              </a:rPr>
              <a:t>Principal</a:t>
            </a:r>
          </a:p>
        </p:txBody>
      </p:sp>
      <p:sp>
        <p:nvSpPr>
          <p:cNvPr id="3" name="Content Placeholder 2">
            <a:extLst>
              <a:ext uri="{FF2B5EF4-FFF2-40B4-BE49-F238E27FC236}">
                <a16:creationId xmlns:a16="http://schemas.microsoft.com/office/drawing/2014/main" id="{A1F25344-F14A-4A6A-A3C4-E2102AA3D478}"/>
              </a:ext>
            </a:extLst>
          </p:cNvPr>
          <p:cNvSpPr>
            <a:spLocks noGrp="1"/>
          </p:cNvSpPr>
          <p:nvPr>
            <p:ph sz="quarter" idx="13"/>
          </p:nvPr>
        </p:nvSpPr>
        <p:spPr/>
        <p:txBody>
          <a:bodyPr>
            <a:normAutofit fontScale="85000" lnSpcReduction="20000"/>
          </a:bodyPr>
          <a:lstStyle/>
          <a:p>
            <a:r>
              <a:rPr lang="en-US" b="1" cap="none" dirty="0">
                <a:latin typeface="Arial" panose="020B0604020202020204" pitchFamily="34" charset="0"/>
                <a:cs typeface="Arial" panose="020B0604020202020204" pitchFamily="34" charset="0"/>
              </a:rPr>
              <a:t>THE </a:t>
            </a:r>
            <a:r>
              <a:rPr lang="en-US" sz="2600" b="1" u="sng" cap="none" dirty="0">
                <a:latin typeface="Arial" panose="020B0604020202020204" pitchFamily="34" charset="0"/>
                <a:cs typeface="Arial" panose="020B0604020202020204" pitchFamily="34" charset="0"/>
              </a:rPr>
              <a:t>MODEL</a:t>
            </a:r>
            <a:r>
              <a:rPr lang="en-US" b="1" cap="none" dirty="0">
                <a:latin typeface="Arial" panose="020B0604020202020204" pitchFamily="34" charset="0"/>
                <a:cs typeface="Arial" panose="020B0604020202020204" pitchFamily="34" charset="0"/>
              </a:rPr>
              <a:t> COMPONENT ENCAPSULATES ALL BUSINESS LOGIC AND DATA IN THE APPLICATION. THIS MAY BE A DATABASE TRANSACTION OR A CALL TO A WEB SERVICE, ETC.</a:t>
            </a:r>
          </a:p>
          <a:p>
            <a:r>
              <a:rPr lang="en-US" b="1" cap="none" dirty="0">
                <a:latin typeface="Arial" panose="020B0604020202020204" pitchFamily="34" charset="0"/>
                <a:cs typeface="Arial" panose="020B0604020202020204" pitchFamily="34" charset="0"/>
              </a:rPr>
              <a:t>THE </a:t>
            </a:r>
            <a:r>
              <a:rPr lang="en-US" sz="2600" b="1" u="sng" cap="none" dirty="0">
                <a:latin typeface="Arial" panose="020B0604020202020204" pitchFamily="34" charset="0"/>
                <a:cs typeface="Arial" panose="020B0604020202020204" pitchFamily="34" charset="0"/>
              </a:rPr>
              <a:t>VIEW</a:t>
            </a:r>
            <a:r>
              <a:rPr lang="en-US" b="1" cap="none" dirty="0">
                <a:latin typeface="Arial" panose="020B0604020202020204" pitchFamily="34" charset="0"/>
                <a:cs typeface="Arial" panose="020B0604020202020204" pitchFamily="34" charset="0"/>
              </a:rPr>
              <a:t> COMPONENT REPRESENTS THE APPLICATION’S PRESENTATION LAYER (USER INTERFACE); THIS MAY BE A STANDARD WIN FORMS CLIENT, AN ASP.NET WEB PART OR MOBILE CLIENT. IN THE MVP PATTERN, THE VIEW SHOULD BE SIMPLISTIC AND RESPONSIBLE FOR RENDERING AND ACCEPTING USER INPUT ONLY.</a:t>
            </a:r>
          </a:p>
          <a:p>
            <a:r>
              <a:rPr lang="en-US" b="1" cap="none" dirty="0">
                <a:latin typeface="Arial" panose="020B0604020202020204" pitchFamily="34" charset="0"/>
                <a:cs typeface="Arial" panose="020B0604020202020204" pitchFamily="34" charset="0"/>
              </a:rPr>
              <a:t>THE </a:t>
            </a:r>
            <a:r>
              <a:rPr lang="en-US" sz="2600" b="1" u="sng" cap="none" dirty="0">
                <a:latin typeface="Arial" panose="020B0604020202020204" pitchFamily="34" charset="0"/>
                <a:cs typeface="Arial" panose="020B0604020202020204" pitchFamily="34" charset="0"/>
              </a:rPr>
              <a:t>PRESENTER</a:t>
            </a:r>
            <a:r>
              <a:rPr lang="en-US" b="1" cap="none" dirty="0">
                <a:latin typeface="Arial" panose="020B0604020202020204" pitchFamily="34" charset="0"/>
                <a:cs typeface="Arial" panose="020B0604020202020204" pitchFamily="34" charset="0"/>
              </a:rPr>
              <a:t> COMPONENT IS RESPONSIBLE FOR ORCHESTRATING ALL THE APPLICATION’S USE CASES. FOR EXAMPLE A SAMPLE OPERATION WOULD INVOLVE; TAKING USER INPUT FROM THE VIEW, INVOKING OPERATIONS ON THE MODEL AND IF NEEDED, SETTING DATA IN THE VIEW TO INDICATE THE OPERATION’S RESULT.</a:t>
            </a:r>
          </a:p>
        </p:txBody>
      </p:sp>
    </p:spTree>
    <p:extLst>
      <p:ext uri="{BB962C8B-B14F-4D97-AF65-F5344CB8AC3E}">
        <p14:creationId xmlns:p14="http://schemas.microsoft.com/office/powerpoint/2010/main" val="892013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BA63B-4526-4FE7-B6B3-67788F8BB730}"/>
              </a:ext>
            </a:extLst>
          </p:cNvPr>
          <p:cNvSpPr>
            <a:spLocks noGrp="1"/>
          </p:cNvSpPr>
          <p:nvPr>
            <p:ph type="title"/>
          </p:nvPr>
        </p:nvSpPr>
        <p:spPr/>
        <p:txBody>
          <a:bodyPr/>
          <a:lstStyle/>
          <a:p>
            <a:r>
              <a:rPr lang="en-US" cap="none" dirty="0">
                <a:latin typeface="Arial Black" panose="020B0A04020102020204" pitchFamily="34" charset="0"/>
              </a:rPr>
              <a:t>The </a:t>
            </a:r>
            <a:r>
              <a:rPr lang="en-US" cap="none" dirty="0" err="1">
                <a:latin typeface="Arial Black" panose="020B0A04020102020204" pitchFamily="34" charset="0"/>
              </a:rPr>
              <a:t>Mvp</a:t>
            </a:r>
            <a:r>
              <a:rPr lang="en-US" cap="none" dirty="0">
                <a:latin typeface="Arial Black" panose="020B0A04020102020204" pitchFamily="34" charset="0"/>
              </a:rPr>
              <a:t> Solution</a:t>
            </a:r>
          </a:p>
        </p:txBody>
      </p:sp>
      <p:sp>
        <p:nvSpPr>
          <p:cNvPr id="3" name="Content Placeholder 2">
            <a:extLst>
              <a:ext uri="{FF2B5EF4-FFF2-40B4-BE49-F238E27FC236}">
                <a16:creationId xmlns:a16="http://schemas.microsoft.com/office/drawing/2014/main" id="{C73FA484-D354-4F8C-8907-C8461E96BBDE}"/>
              </a:ext>
            </a:extLst>
          </p:cNvPr>
          <p:cNvSpPr>
            <a:spLocks noGrp="1"/>
          </p:cNvSpPr>
          <p:nvPr>
            <p:ph sz="quarter" idx="13"/>
          </p:nvPr>
        </p:nvSpPr>
        <p:spPr>
          <a:xfrm>
            <a:off x="914399" y="2275654"/>
            <a:ext cx="10363826" cy="3963829"/>
          </a:xfrm>
        </p:spPr>
        <p:txBody>
          <a:bodyPr>
            <a:normAutofit fontScale="70000" lnSpcReduction="20000"/>
          </a:bodyPr>
          <a:lstStyle/>
          <a:p>
            <a:r>
              <a:rPr lang="en-US" b="1" dirty="0">
                <a:latin typeface="Arial" panose="020B0604020202020204" pitchFamily="34" charset="0"/>
                <a:cs typeface="Arial" panose="020B0604020202020204" pitchFamily="34" charset="0"/>
              </a:rPr>
              <a:t>Implementing the MVP design pattern greatly increases the ability to test the presentation tier, since the View component consists almost entirely of visual logic (UI controls and basic event handlers), and all the logic surrounding the calls to the data tiers (Model) is orchestrated by the Presenter. </a:t>
            </a:r>
          </a:p>
          <a:p>
            <a:r>
              <a:rPr lang="en-US" b="1" dirty="0">
                <a:latin typeface="Arial" panose="020B0604020202020204" pitchFamily="34" charset="0"/>
                <a:cs typeface="Arial" panose="020B0604020202020204" pitchFamily="34" charset="0"/>
              </a:rPr>
              <a:t>This means that if the tests can invoke Presenter functions and inspect the state of the View, the tests will cover almost all logic code. The only part of the application left un-tested is the visual state of the user interface controls. Determining this is extremely difficult to perform programmatically and as such is normally left to manual or scripted automation tests.</a:t>
            </a:r>
          </a:p>
          <a:p>
            <a:r>
              <a:rPr lang="en-US" b="1" dirty="0">
                <a:latin typeface="Arial" panose="020B0604020202020204" pitchFamily="34" charset="0"/>
                <a:cs typeface="Arial" panose="020B0604020202020204" pitchFamily="34" charset="0"/>
              </a:rPr>
              <a:t>The best way of testing an MVP solution is to use a ‘Mock Object’ in place of the actual View. The mock View implements the </a:t>
            </a:r>
            <a:r>
              <a:rPr lang="en-US" b="1" dirty="0" err="1">
                <a:latin typeface="Arial" panose="020B0604020202020204" pitchFamily="34" charset="0"/>
                <a:cs typeface="Arial" panose="020B0604020202020204" pitchFamily="34" charset="0"/>
              </a:rPr>
              <a:t>IView</a:t>
            </a:r>
            <a:r>
              <a:rPr lang="en-US" b="1" dirty="0">
                <a:latin typeface="Arial" panose="020B0604020202020204" pitchFamily="34" charset="0"/>
                <a:cs typeface="Arial" panose="020B0604020202020204" pitchFamily="34" charset="0"/>
              </a:rPr>
              <a:t> interface, and is also </a:t>
            </a:r>
            <a:r>
              <a:rPr lang="en-US" b="1" dirty="0" err="1">
                <a:latin typeface="Arial" panose="020B0604020202020204" pitchFamily="34" charset="0"/>
                <a:cs typeface="Arial" panose="020B0604020202020204" pitchFamily="34" charset="0"/>
              </a:rPr>
              <a:t>customised</a:t>
            </a:r>
            <a:r>
              <a:rPr lang="en-US" b="1" dirty="0">
                <a:latin typeface="Arial" panose="020B0604020202020204" pitchFamily="34" charset="0"/>
                <a:cs typeface="Arial" panose="020B0604020202020204" pitchFamily="34" charset="0"/>
              </a:rPr>
              <a:t> to allow the tests access to View members which are inaccessible in the actual View.</a:t>
            </a:r>
          </a:p>
          <a:p>
            <a:r>
              <a:rPr lang="en-US" b="1" dirty="0">
                <a:latin typeface="Arial" panose="020B0604020202020204" pitchFamily="34" charset="0"/>
                <a:cs typeface="Arial" panose="020B0604020202020204" pitchFamily="34" charset="0"/>
              </a:rPr>
              <a:t>This technique of mocking the View is used to test the example Search application, as the following code extract illustrates.</a:t>
            </a:r>
          </a:p>
        </p:txBody>
      </p:sp>
    </p:spTree>
    <p:extLst>
      <p:ext uri="{BB962C8B-B14F-4D97-AF65-F5344CB8AC3E}">
        <p14:creationId xmlns:p14="http://schemas.microsoft.com/office/powerpoint/2010/main" val="40754100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2DA57319-772C-4824-84DB-820C1A327A3E}"/>
              </a:ext>
            </a:extLst>
          </p:cNvPr>
          <p:cNvSpPr>
            <a:spLocks noGrp="1" noChangeArrowheads="1"/>
          </p:cNvSpPr>
          <p:nvPr>
            <p:ph sz="quarter" idx="13"/>
          </p:nvPr>
        </p:nvSpPr>
        <p:spPr bwMode="auto">
          <a:xfrm>
            <a:off x="2857649" y="147846"/>
            <a:ext cx="6476701"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33333"/>
                </a:solidFill>
                <a:effectLst/>
                <a:latin typeface="Arial Black" panose="020B0A04020102020204" pitchFamily="34" charset="0"/>
              </a:rPr>
              <a:t> </a:t>
            </a:r>
            <a:r>
              <a:rPr kumimoji="0" lang="en-US" altLang="en-US" sz="1600" b="0" i="0" u="none" strike="noStrike" cap="none" normalizeH="0" baseline="0" dirty="0">
                <a:ln>
                  <a:noFill/>
                </a:ln>
                <a:solidFill>
                  <a:srgbClr val="333333"/>
                </a:solidFill>
                <a:effectLst/>
                <a:latin typeface="Arial Black" panose="020B0A04020102020204" pitchFamily="34" charset="0"/>
              </a:rPr>
              <a:t>   </a:t>
            </a:r>
            <a:r>
              <a:rPr kumimoji="0" lang="en-US" altLang="en-US" sz="1600" b="0" i="0" u="none" strike="noStrike" cap="none" normalizeH="0" baseline="0" dirty="0">
                <a:ln>
                  <a:noFill/>
                </a:ln>
                <a:solidFill>
                  <a:srgbClr val="0000FF"/>
                </a:solidFill>
                <a:effectLst/>
                <a:latin typeface="Arial Black" panose="020B0A04020102020204" pitchFamily="34" charset="0"/>
              </a:rPr>
              <a:t>public</a:t>
            </a:r>
            <a:r>
              <a:rPr kumimoji="0" lang="en-US" altLang="en-US" sz="1600" b="0" i="0" u="none" strike="noStrike" cap="none" normalizeH="0" baseline="0" dirty="0">
                <a:ln>
                  <a:noFill/>
                </a:ln>
                <a:solidFill>
                  <a:srgbClr val="333333"/>
                </a:solidFill>
                <a:effectLst/>
                <a:latin typeface="Arial Black" panose="020B0A04020102020204" pitchFamily="34" charset="0"/>
              </a:rPr>
              <a:t> </a:t>
            </a:r>
            <a:r>
              <a:rPr kumimoji="0" lang="en-US" altLang="en-US" sz="1600" b="0" i="0" u="none" strike="noStrike" cap="none" normalizeH="0" baseline="0" dirty="0">
                <a:ln>
                  <a:noFill/>
                </a:ln>
                <a:solidFill>
                  <a:srgbClr val="0000FF"/>
                </a:solidFill>
                <a:effectLst/>
                <a:latin typeface="Arial Black" panose="020B0A04020102020204" pitchFamily="34" charset="0"/>
              </a:rPr>
              <a:t>class</a:t>
            </a:r>
            <a:r>
              <a:rPr kumimoji="0" lang="en-US" altLang="en-US" sz="1600" b="0" i="0" u="none" strike="noStrike" cap="none" normalizeH="0" baseline="0" dirty="0">
                <a:ln>
                  <a:noFill/>
                </a:ln>
                <a:solidFill>
                  <a:srgbClr val="333333"/>
                </a:solidFill>
                <a:effectLst/>
                <a:latin typeface="Arial Black" panose="020B0A04020102020204" pitchFamily="34" charset="0"/>
              </a:rPr>
              <a:t> </a:t>
            </a:r>
            <a:r>
              <a:rPr kumimoji="0" lang="en-US" altLang="en-US" sz="1600" b="0" i="0" u="none" strike="noStrike" cap="none" normalizeH="0" baseline="0" dirty="0" err="1">
                <a:ln>
                  <a:noFill/>
                </a:ln>
                <a:solidFill>
                  <a:srgbClr val="2B91AF"/>
                </a:solidFill>
                <a:effectLst/>
                <a:latin typeface="Arial Black" panose="020B0A04020102020204" pitchFamily="34" charset="0"/>
              </a:rPr>
              <a:t>ViewMock</a:t>
            </a:r>
            <a:r>
              <a:rPr kumimoji="0" lang="en-US" altLang="en-US" sz="1600" b="0" i="0" u="none" strike="noStrike" cap="none" normalizeH="0" baseline="0" dirty="0">
                <a:ln>
                  <a:noFill/>
                </a:ln>
                <a:solidFill>
                  <a:srgbClr val="333333"/>
                </a:solidFill>
                <a:effectLst/>
                <a:latin typeface="Arial Black" panose="020B0A04020102020204" pitchFamily="34" charset="0"/>
              </a:rPr>
              <a:t> : </a:t>
            </a:r>
            <a:r>
              <a:rPr kumimoji="0" lang="en-US" altLang="en-US" sz="1600" b="0" i="0" u="none" strike="noStrike" cap="none" normalizeH="0" baseline="0" dirty="0" err="1">
                <a:ln>
                  <a:noFill/>
                </a:ln>
                <a:solidFill>
                  <a:srgbClr val="2B91AF"/>
                </a:solidFill>
                <a:effectLst/>
                <a:latin typeface="Arial Black" panose="020B0A04020102020204" pitchFamily="34" charset="0"/>
              </a:rPr>
              <a:t>IView</a:t>
            </a:r>
            <a:br>
              <a:rPr kumimoji="0" lang="en-US" altLang="en-US" sz="1600" b="0" i="0" u="none" strike="noStrike" cap="none" normalizeH="0" baseline="0" dirty="0">
                <a:ln>
                  <a:noFill/>
                </a:ln>
                <a:solidFill>
                  <a:schemeClr val="tx1"/>
                </a:solidFill>
                <a:effectLst/>
                <a:latin typeface="Arial Black" panose="020B0A04020102020204" pitchFamily="34" charset="0"/>
              </a:rPr>
            </a:br>
            <a:endParaRPr kumimoji="0" lang="en-US" altLang="en-US" sz="1600"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Arial Black" panose="020B0A04020102020204" pitchFamily="34" charset="0"/>
              </a:rPr>
              <a:t>    {</a:t>
            </a:r>
            <a:endParaRPr kumimoji="0" lang="en-US" altLang="en-US" sz="1600"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Arial Black" panose="020B0A04020102020204" pitchFamily="34" charset="0"/>
              </a:rPr>
              <a:t>        </a:t>
            </a:r>
            <a:r>
              <a:rPr kumimoji="0" lang="en-US" altLang="en-US" sz="1600" b="0" i="0" u="none" strike="noStrike" cap="none" normalizeH="0" baseline="0" dirty="0">
                <a:ln>
                  <a:noFill/>
                </a:ln>
                <a:solidFill>
                  <a:srgbClr val="0000FF"/>
                </a:solidFill>
                <a:effectLst/>
                <a:latin typeface="Arial Black" panose="020B0A04020102020204" pitchFamily="34" charset="0"/>
              </a:rPr>
              <a:t>public</a:t>
            </a:r>
            <a:r>
              <a:rPr kumimoji="0" lang="en-US" altLang="en-US" sz="1600" b="0" i="0" u="none" strike="noStrike" cap="none" normalizeH="0" baseline="0" dirty="0">
                <a:ln>
                  <a:noFill/>
                </a:ln>
                <a:solidFill>
                  <a:srgbClr val="333333"/>
                </a:solidFill>
                <a:effectLst/>
                <a:latin typeface="Arial Black" panose="020B0A04020102020204" pitchFamily="34" charset="0"/>
              </a:rPr>
              <a:t> </a:t>
            </a:r>
            <a:r>
              <a:rPr kumimoji="0" lang="en-US" altLang="en-US" sz="1600" b="0" i="0" u="none" strike="noStrike" cap="none" normalizeH="0" baseline="0" dirty="0" err="1">
                <a:ln>
                  <a:noFill/>
                </a:ln>
                <a:solidFill>
                  <a:srgbClr val="2B91AF"/>
                </a:solidFill>
                <a:effectLst/>
                <a:latin typeface="Arial Black" panose="020B0A04020102020204" pitchFamily="34" charset="0"/>
              </a:rPr>
              <a:t>SearchPresenter</a:t>
            </a:r>
            <a:r>
              <a:rPr kumimoji="0" lang="en-US" altLang="en-US" sz="1600" b="0" i="0" u="none" strike="noStrike" cap="none" normalizeH="0" baseline="0" dirty="0">
                <a:ln>
                  <a:noFill/>
                </a:ln>
                <a:solidFill>
                  <a:srgbClr val="333333"/>
                </a:solidFill>
                <a:effectLst/>
                <a:latin typeface="Arial Black" panose="020B0A04020102020204" pitchFamily="34" charset="0"/>
              </a:rPr>
              <a:t> Presenter { </a:t>
            </a:r>
            <a:r>
              <a:rPr kumimoji="0" lang="en-US" altLang="en-US" sz="1600" b="0" i="0" u="none" strike="noStrike" cap="none" normalizeH="0" baseline="0" dirty="0">
                <a:ln>
                  <a:noFill/>
                </a:ln>
                <a:solidFill>
                  <a:srgbClr val="0000FF"/>
                </a:solidFill>
                <a:effectLst/>
                <a:latin typeface="Arial Black" panose="020B0A04020102020204" pitchFamily="34" charset="0"/>
              </a:rPr>
              <a:t>get</a:t>
            </a:r>
            <a:r>
              <a:rPr kumimoji="0" lang="en-US" altLang="en-US" sz="1600" b="0" i="0" u="none" strike="noStrike" cap="none" normalizeH="0" baseline="0" dirty="0">
                <a:ln>
                  <a:noFill/>
                </a:ln>
                <a:solidFill>
                  <a:srgbClr val="333333"/>
                </a:solidFill>
                <a:effectLst/>
                <a:latin typeface="Arial Black" panose="020B0A04020102020204" pitchFamily="34" charset="0"/>
              </a:rPr>
              <a:t>; </a:t>
            </a:r>
            <a:r>
              <a:rPr kumimoji="0" lang="en-US" altLang="en-US" sz="1600" b="0" i="0" u="none" strike="noStrike" cap="none" normalizeH="0" baseline="0" dirty="0">
                <a:ln>
                  <a:noFill/>
                </a:ln>
                <a:solidFill>
                  <a:srgbClr val="0000FF"/>
                </a:solidFill>
                <a:effectLst/>
                <a:latin typeface="Arial Black" panose="020B0A04020102020204" pitchFamily="34" charset="0"/>
              </a:rPr>
              <a:t>set</a:t>
            </a:r>
            <a:r>
              <a:rPr kumimoji="0" lang="en-US" altLang="en-US" sz="1600" b="0" i="0" u="none" strike="noStrike" cap="none" normalizeH="0" baseline="0" dirty="0">
                <a:ln>
                  <a:noFill/>
                </a:ln>
                <a:solidFill>
                  <a:srgbClr val="333333"/>
                </a:solidFill>
                <a:effectLst/>
                <a:latin typeface="Arial Black" panose="020B0A040201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Arial Black" panose="020B0A04020102020204" pitchFamily="34" charset="0"/>
              </a:rPr>
              <a:t>        </a:t>
            </a:r>
            <a:r>
              <a:rPr kumimoji="0" lang="en-US" altLang="en-US" sz="1600" b="0" i="0" u="none" strike="noStrike" cap="none" normalizeH="0" baseline="0" dirty="0">
                <a:ln>
                  <a:noFill/>
                </a:ln>
                <a:solidFill>
                  <a:srgbClr val="0000FF"/>
                </a:solidFill>
                <a:effectLst/>
                <a:latin typeface="Arial Black" panose="020B0A04020102020204" pitchFamily="34" charset="0"/>
              </a:rPr>
              <a:t>public</a:t>
            </a:r>
            <a:r>
              <a:rPr kumimoji="0" lang="en-US" altLang="en-US" sz="1600" b="0" i="0" u="none" strike="noStrike" cap="none" normalizeH="0" baseline="0" dirty="0">
                <a:ln>
                  <a:noFill/>
                </a:ln>
                <a:solidFill>
                  <a:srgbClr val="333333"/>
                </a:solidFill>
                <a:effectLst/>
                <a:latin typeface="Arial Black" panose="020B0A04020102020204" pitchFamily="34" charset="0"/>
              </a:rPr>
              <a:t> </a:t>
            </a:r>
            <a:r>
              <a:rPr kumimoji="0" lang="en-US" altLang="en-US" sz="1600" b="0" i="0" u="none" strike="noStrike" cap="none" normalizeH="0" baseline="0" dirty="0" err="1">
                <a:ln>
                  <a:noFill/>
                </a:ln>
                <a:solidFill>
                  <a:srgbClr val="333333"/>
                </a:solidFill>
                <a:effectLst/>
                <a:latin typeface="Arial Black" panose="020B0A04020102020204" pitchFamily="34" charset="0"/>
              </a:rPr>
              <a:t>ViewMock</a:t>
            </a:r>
            <a:r>
              <a:rPr kumimoji="0" lang="en-US" altLang="en-US" sz="1600" b="0" i="0" u="none" strike="noStrike" cap="none" normalizeH="0" baseline="0" dirty="0">
                <a:ln>
                  <a:noFill/>
                </a:ln>
                <a:solidFill>
                  <a:srgbClr val="333333"/>
                </a:solidFill>
                <a:effectLst/>
                <a:latin typeface="Arial Black" panose="020B0A04020102020204" pitchFamily="34" charset="0"/>
              </a:rPr>
              <a:t>()</a:t>
            </a:r>
            <a:endParaRPr kumimoji="0" lang="en-US" altLang="en-US" sz="1600"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Arial Black" panose="020B0A04020102020204" pitchFamily="34" charset="0"/>
              </a:rPr>
              <a:t>        {</a:t>
            </a:r>
            <a:endParaRPr kumimoji="0" lang="en-US" altLang="en-US" sz="1600"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Arial Black" panose="020B0A04020102020204" pitchFamily="34" charset="0"/>
              </a:rPr>
              <a:t>            </a:t>
            </a:r>
            <a:r>
              <a:rPr kumimoji="0" lang="en-US" altLang="en-US" sz="1600" b="0" i="0" u="none" strike="noStrike" cap="none" normalizeH="0" baseline="0" dirty="0" err="1">
                <a:ln>
                  <a:noFill/>
                </a:ln>
                <a:solidFill>
                  <a:srgbClr val="0000FF"/>
                </a:solidFill>
                <a:effectLst/>
                <a:latin typeface="Arial Black" panose="020B0A04020102020204" pitchFamily="34" charset="0"/>
              </a:rPr>
              <a:t>this</a:t>
            </a:r>
            <a:r>
              <a:rPr kumimoji="0" lang="en-US" altLang="en-US" sz="1600" b="0" i="0" u="none" strike="noStrike" cap="none" normalizeH="0" baseline="0" dirty="0" err="1">
                <a:ln>
                  <a:noFill/>
                </a:ln>
                <a:solidFill>
                  <a:srgbClr val="333333"/>
                </a:solidFill>
                <a:effectLst/>
                <a:latin typeface="Arial Black" panose="020B0A04020102020204" pitchFamily="34" charset="0"/>
              </a:rPr>
              <a:t>.Presenter</a:t>
            </a:r>
            <a:r>
              <a:rPr kumimoji="0" lang="en-US" altLang="en-US" sz="1600" b="0" i="0" u="none" strike="noStrike" cap="none" normalizeH="0" baseline="0" dirty="0">
                <a:ln>
                  <a:noFill/>
                </a:ln>
                <a:solidFill>
                  <a:srgbClr val="333333"/>
                </a:solidFill>
                <a:effectLst/>
                <a:latin typeface="Arial Black" panose="020B0A04020102020204" pitchFamily="34" charset="0"/>
              </a:rPr>
              <a:t> = </a:t>
            </a:r>
            <a:r>
              <a:rPr kumimoji="0" lang="en-US" altLang="en-US" sz="1600" b="0" i="0" u="none" strike="noStrike" cap="none" normalizeH="0" baseline="0" dirty="0">
                <a:ln>
                  <a:noFill/>
                </a:ln>
                <a:solidFill>
                  <a:srgbClr val="0000FF"/>
                </a:solidFill>
                <a:effectLst/>
                <a:latin typeface="Arial Black" panose="020B0A04020102020204" pitchFamily="34" charset="0"/>
              </a:rPr>
              <a:t>new</a:t>
            </a:r>
            <a:r>
              <a:rPr kumimoji="0" lang="en-US" altLang="en-US" sz="1600" b="0" i="0" u="none" strike="noStrike" cap="none" normalizeH="0" baseline="0" dirty="0">
                <a:ln>
                  <a:noFill/>
                </a:ln>
                <a:solidFill>
                  <a:srgbClr val="333333"/>
                </a:solidFill>
                <a:effectLst/>
                <a:latin typeface="Arial Black" panose="020B0A04020102020204" pitchFamily="34" charset="0"/>
              </a:rPr>
              <a:t> </a:t>
            </a:r>
            <a:r>
              <a:rPr kumimoji="0" lang="en-US" altLang="en-US" sz="1600" b="0" i="0" u="none" strike="noStrike" cap="none" normalizeH="0" baseline="0" dirty="0">
                <a:ln>
                  <a:noFill/>
                </a:ln>
                <a:solidFill>
                  <a:srgbClr val="2B91AF"/>
                </a:solidFill>
                <a:effectLst/>
                <a:latin typeface="Arial Black" panose="020B0A04020102020204" pitchFamily="34" charset="0"/>
              </a:rPr>
              <a:t>Presenter</a:t>
            </a:r>
            <a:r>
              <a:rPr kumimoji="0" lang="en-US" altLang="en-US" sz="1600" b="0" i="0" u="none" strike="noStrike" cap="none" normalizeH="0" baseline="0" dirty="0">
                <a:ln>
                  <a:noFill/>
                </a:ln>
                <a:solidFill>
                  <a:srgbClr val="333333"/>
                </a:solidFill>
                <a:effectLst/>
                <a:latin typeface="Arial Black" panose="020B0A04020102020204" pitchFamily="34" charset="0"/>
              </a:rPr>
              <a:t>(</a:t>
            </a:r>
            <a:r>
              <a:rPr kumimoji="0" lang="en-US" altLang="en-US" sz="1600" b="0" i="0" u="none" strike="noStrike" cap="none" normalizeH="0" baseline="0" dirty="0">
                <a:ln>
                  <a:noFill/>
                </a:ln>
                <a:solidFill>
                  <a:srgbClr val="0000FF"/>
                </a:solidFill>
                <a:effectLst/>
                <a:latin typeface="Arial Black" panose="020B0A04020102020204" pitchFamily="34" charset="0"/>
              </a:rPr>
              <a:t>this</a:t>
            </a:r>
            <a:r>
              <a:rPr kumimoji="0" lang="en-US" altLang="en-US" sz="1600" b="0" i="0" u="none" strike="noStrike" cap="none" normalizeH="0" baseline="0" dirty="0">
                <a:ln>
                  <a:noFill/>
                </a:ln>
                <a:solidFill>
                  <a:srgbClr val="333333"/>
                </a:solidFill>
                <a:effectLst/>
                <a:latin typeface="Arial Black" panose="020B0A04020102020204" pitchFamily="34" charset="0"/>
              </a:rPr>
              <a:t>);</a:t>
            </a:r>
            <a:endParaRPr kumimoji="0" lang="en-US" altLang="en-US" sz="1600"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Arial Black" panose="020B0A04020102020204" pitchFamily="34" charset="0"/>
              </a:rPr>
              <a:t>        } </a:t>
            </a:r>
            <a:br>
              <a:rPr kumimoji="0" lang="en-US" altLang="en-US" sz="1600" b="0" i="0" u="none" strike="noStrike" cap="none" normalizeH="0" baseline="0" dirty="0">
                <a:ln>
                  <a:noFill/>
                </a:ln>
                <a:solidFill>
                  <a:schemeClr val="tx1"/>
                </a:solidFill>
                <a:effectLst/>
                <a:latin typeface="Arial Black" panose="020B0A04020102020204" pitchFamily="34" charset="0"/>
              </a:rPr>
            </a:br>
            <a:endParaRPr kumimoji="0" lang="en-US" altLang="en-US" sz="1600"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FF"/>
                </a:solidFill>
                <a:effectLst/>
                <a:latin typeface="Arial Black" panose="020B0A04020102020204" pitchFamily="34" charset="0"/>
              </a:rPr>
              <a:t>        #region</a:t>
            </a:r>
            <a:r>
              <a:rPr kumimoji="0" lang="en-US" altLang="en-US" sz="1600" b="0" i="0" u="none" strike="noStrike" cap="none" normalizeH="0" baseline="0" dirty="0">
                <a:ln>
                  <a:noFill/>
                </a:ln>
                <a:solidFill>
                  <a:srgbClr val="333333"/>
                </a:solidFill>
                <a:effectLst/>
                <a:latin typeface="Arial Black" panose="020B0A04020102020204" pitchFamily="34" charset="0"/>
              </a:rPr>
              <a:t> </a:t>
            </a:r>
            <a:r>
              <a:rPr kumimoji="0" lang="en-US" altLang="en-US" sz="1600" b="0" i="0" u="none" strike="noStrike" cap="none" normalizeH="0" baseline="0" dirty="0" err="1">
                <a:ln>
                  <a:noFill/>
                </a:ln>
                <a:solidFill>
                  <a:srgbClr val="333333"/>
                </a:solidFill>
                <a:effectLst/>
                <a:latin typeface="Arial Black" panose="020B0A04020102020204" pitchFamily="34" charset="0"/>
              </a:rPr>
              <a:t>ISearchView</a:t>
            </a:r>
            <a:r>
              <a:rPr kumimoji="0" lang="en-US" altLang="en-US" sz="1600" b="0" i="0" u="none" strike="noStrike" cap="none" normalizeH="0" baseline="0" dirty="0">
                <a:ln>
                  <a:noFill/>
                </a:ln>
                <a:solidFill>
                  <a:srgbClr val="333333"/>
                </a:solidFill>
                <a:effectLst/>
                <a:latin typeface="Arial Black" panose="020B0A04020102020204" pitchFamily="34" charset="0"/>
              </a:rPr>
              <a:t> Members</a:t>
            </a:r>
            <a:endParaRPr kumimoji="0" lang="en-US" altLang="en-US" sz="1600"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Arial Black" panose="020B0A04020102020204" pitchFamily="34" charset="0"/>
              </a:rPr>
              <a:t>        </a:t>
            </a:r>
            <a:r>
              <a:rPr kumimoji="0" lang="en-US" altLang="en-US" sz="1600" b="0" i="0" u="none" strike="noStrike" cap="none" normalizeH="0" baseline="0" dirty="0">
                <a:ln>
                  <a:noFill/>
                </a:ln>
                <a:solidFill>
                  <a:srgbClr val="0000FF"/>
                </a:solidFill>
                <a:effectLst/>
                <a:latin typeface="Arial Black" panose="020B0A04020102020204" pitchFamily="34" charset="0"/>
              </a:rPr>
              <a:t>public</a:t>
            </a:r>
            <a:r>
              <a:rPr kumimoji="0" lang="en-US" altLang="en-US" sz="1600" b="0" i="0" u="none" strike="noStrike" cap="none" normalizeH="0" baseline="0" dirty="0">
                <a:ln>
                  <a:noFill/>
                </a:ln>
                <a:solidFill>
                  <a:srgbClr val="333333"/>
                </a:solidFill>
                <a:effectLst/>
                <a:latin typeface="Arial Black" panose="020B0A04020102020204" pitchFamily="34" charset="0"/>
              </a:rPr>
              <a:t> </a:t>
            </a:r>
            <a:r>
              <a:rPr kumimoji="0" lang="en-US" altLang="en-US" sz="1600" b="0" i="0" u="none" strike="noStrike" cap="none" normalizeH="0" baseline="0" dirty="0">
                <a:ln>
                  <a:noFill/>
                </a:ln>
                <a:solidFill>
                  <a:srgbClr val="2B91AF"/>
                </a:solidFill>
                <a:effectLst/>
                <a:latin typeface="Arial Black" panose="020B0A04020102020204" pitchFamily="34" charset="0"/>
              </a:rPr>
              <a:t>List</a:t>
            </a:r>
            <a:r>
              <a:rPr kumimoji="0" lang="en-US" altLang="en-US" sz="1600" b="0" i="0" u="none" strike="noStrike" cap="none" normalizeH="0" baseline="0" dirty="0">
                <a:ln>
                  <a:noFill/>
                </a:ln>
                <a:solidFill>
                  <a:srgbClr val="333333"/>
                </a:solidFill>
                <a:effectLst/>
                <a:latin typeface="Arial Black" panose="020B0A04020102020204" pitchFamily="34" charset="0"/>
              </a:rPr>
              <a:t>&lt;</a:t>
            </a:r>
            <a:r>
              <a:rPr kumimoji="0" lang="en-US" altLang="en-US" sz="1600" b="0" i="0" u="none" strike="noStrike" cap="none" normalizeH="0" baseline="0" dirty="0">
                <a:ln>
                  <a:noFill/>
                </a:ln>
                <a:solidFill>
                  <a:srgbClr val="0000FF"/>
                </a:solidFill>
                <a:effectLst/>
                <a:latin typeface="Arial Black" panose="020B0A04020102020204" pitchFamily="34" charset="0"/>
              </a:rPr>
              <a:t>string</a:t>
            </a:r>
            <a:r>
              <a:rPr kumimoji="0" lang="en-US" altLang="en-US" sz="1600" b="0" i="0" u="none" strike="noStrike" cap="none" normalizeH="0" baseline="0" dirty="0">
                <a:ln>
                  <a:noFill/>
                </a:ln>
                <a:solidFill>
                  <a:srgbClr val="333333"/>
                </a:solidFill>
                <a:effectLst/>
                <a:latin typeface="Arial Black" panose="020B0A04020102020204" pitchFamily="34" charset="0"/>
              </a:rPr>
              <a:t>&gt; Results { </a:t>
            </a:r>
            <a:r>
              <a:rPr kumimoji="0" lang="en-US" altLang="en-US" sz="1600" b="0" i="0" u="none" strike="noStrike" cap="none" normalizeH="0" baseline="0" dirty="0">
                <a:ln>
                  <a:noFill/>
                </a:ln>
                <a:solidFill>
                  <a:srgbClr val="0000FF"/>
                </a:solidFill>
                <a:effectLst/>
                <a:latin typeface="Arial Black" panose="020B0A04020102020204" pitchFamily="34" charset="0"/>
              </a:rPr>
              <a:t>get</a:t>
            </a:r>
            <a:r>
              <a:rPr kumimoji="0" lang="en-US" altLang="en-US" sz="1600" b="0" i="0" u="none" strike="noStrike" cap="none" normalizeH="0" baseline="0" dirty="0">
                <a:ln>
                  <a:noFill/>
                </a:ln>
                <a:solidFill>
                  <a:srgbClr val="333333"/>
                </a:solidFill>
                <a:effectLst/>
                <a:latin typeface="Arial Black" panose="020B0A04020102020204" pitchFamily="34" charset="0"/>
              </a:rPr>
              <a:t>; </a:t>
            </a:r>
            <a:r>
              <a:rPr kumimoji="0" lang="en-US" altLang="en-US" sz="1600" b="0" i="0" u="none" strike="noStrike" cap="none" normalizeH="0" baseline="0" dirty="0">
                <a:ln>
                  <a:noFill/>
                </a:ln>
                <a:solidFill>
                  <a:srgbClr val="0000FF"/>
                </a:solidFill>
                <a:effectLst/>
                <a:latin typeface="Arial Black" panose="020B0A04020102020204" pitchFamily="34" charset="0"/>
              </a:rPr>
              <a:t>set</a:t>
            </a:r>
            <a:r>
              <a:rPr kumimoji="0" lang="en-US" altLang="en-US" sz="1600" b="0" i="0" u="none" strike="noStrike" cap="none" normalizeH="0" baseline="0" dirty="0">
                <a:ln>
                  <a:noFill/>
                </a:ln>
                <a:solidFill>
                  <a:srgbClr val="333333"/>
                </a:solidFill>
                <a:effectLst/>
                <a:latin typeface="Arial Black" panose="020B0A04020102020204" pitchFamily="34" charset="0"/>
              </a:rPr>
              <a:t>; }</a:t>
            </a:r>
            <a:endParaRPr kumimoji="0" lang="en-US" altLang="en-US" sz="1600"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Arial Black" panose="020B0A04020102020204" pitchFamily="34" charset="0"/>
              </a:rPr>
              <a:t>        </a:t>
            </a:r>
            <a:r>
              <a:rPr kumimoji="0" lang="en-US" altLang="en-US" sz="1600" b="0" i="0" u="none" strike="noStrike" cap="none" normalizeH="0" baseline="0" dirty="0">
                <a:ln>
                  <a:noFill/>
                </a:ln>
                <a:solidFill>
                  <a:srgbClr val="0000FF"/>
                </a:solidFill>
                <a:effectLst/>
                <a:latin typeface="Arial Black" panose="020B0A04020102020204" pitchFamily="34" charset="0"/>
              </a:rPr>
              <a:t>public</a:t>
            </a:r>
            <a:r>
              <a:rPr kumimoji="0" lang="en-US" altLang="en-US" sz="1600" b="0" i="0" u="none" strike="noStrike" cap="none" normalizeH="0" baseline="0" dirty="0">
                <a:ln>
                  <a:noFill/>
                </a:ln>
                <a:solidFill>
                  <a:srgbClr val="333333"/>
                </a:solidFill>
                <a:effectLst/>
                <a:latin typeface="Arial Black" panose="020B0A04020102020204" pitchFamily="34" charset="0"/>
              </a:rPr>
              <a:t> </a:t>
            </a:r>
            <a:r>
              <a:rPr kumimoji="0" lang="en-US" altLang="en-US" sz="1600" b="0" i="0" u="none" strike="noStrike" cap="none" normalizeH="0" baseline="0" dirty="0">
                <a:ln>
                  <a:noFill/>
                </a:ln>
                <a:solidFill>
                  <a:srgbClr val="0000FF"/>
                </a:solidFill>
                <a:effectLst/>
                <a:latin typeface="Arial Black" panose="020B0A04020102020204" pitchFamily="34" charset="0"/>
              </a:rPr>
              <a:t>string</a:t>
            </a:r>
            <a:r>
              <a:rPr kumimoji="0" lang="en-US" altLang="en-US" sz="1600" b="0" i="0" u="none" strike="noStrike" cap="none" normalizeH="0" baseline="0" dirty="0">
                <a:ln>
                  <a:noFill/>
                </a:ln>
                <a:solidFill>
                  <a:srgbClr val="333333"/>
                </a:solidFill>
                <a:effectLst/>
                <a:latin typeface="Arial Black" panose="020B0A04020102020204" pitchFamily="34" charset="0"/>
              </a:rPr>
              <a:t> </a:t>
            </a:r>
            <a:r>
              <a:rPr kumimoji="0" lang="en-US" altLang="en-US" sz="1600" b="0" i="0" u="none" strike="noStrike" cap="none" normalizeH="0" baseline="0" dirty="0" err="1">
                <a:ln>
                  <a:noFill/>
                </a:ln>
                <a:solidFill>
                  <a:srgbClr val="333333"/>
                </a:solidFill>
                <a:effectLst/>
                <a:latin typeface="Arial Black" panose="020B0A04020102020204" pitchFamily="34" charset="0"/>
              </a:rPr>
              <a:t>SearchCriteria</a:t>
            </a:r>
            <a:r>
              <a:rPr kumimoji="0" lang="en-US" altLang="en-US" sz="1600" b="0" i="0" u="none" strike="noStrike" cap="none" normalizeH="0" baseline="0" dirty="0">
                <a:ln>
                  <a:noFill/>
                </a:ln>
                <a:solidFill>
                  <a:srgbClr val="333333"/>
                </a:solidFill>
                <a:effectLst/>
                <a:latin typeface="Arial Black" panose="020B0A04020102020204" pitchFamily="34" charset="0"/>
              </a:rPr>
              <a:t> { </a:t>
            </a:r>
            <a:r>
              <a:rPr kumimoji="0" lang="en-US" altLang="en-US" sz="1600" b="0" i="0" u="none" strike="noStrike" cap="none" normalizeH="0" baseline="0" dirty="0">
                <a:ln>
                  <a:noFill/>
                </a:ln>
                <a:solidFill>
                  <a:srgbClr val="0000FF"/>
                </a:solidFill>
                <a:effectLst/>
                <a:latin typeface="Arial Black" panose="020B0A04020102020204" pitchFamily="34" charset="0"/>
              </a:rPr>
              <a:t>get</a:t>
            </a:r>
            <a:r>
              <a:rPr kumimoji="0" lang="en-US" altLang="en-US" sz="1600" b="0" i="0" u="none" strike="noStrike" cap="none" normalizeH="0" baseline="0" dirty="0">
                <a:ln>
                  <a:noFill/>
                </a:ln>
                <a:solidFill>
                  <a:srgbClr val="333333"/>
                </a:solidFill>
                <a:effectLst/>
                <a:latin typeface="Arial Black" panose="020B0A04020102020204" pitchFamily="34" charset="0"/>
              </a:rPr>
              <a:t>; </a:t>
            </a:r>
            <a:r>
              <a:rPr kumimoji="0" lang="en-US" altLang="en-US" sz="1600" b="0" i="0" u="none" strike="noStrike" cap="none" normalizeH="0" baseline="0" dirty="0">
                <a:ln>
                  <a:noFill/>
                </a:ln>
                <a:solidFill>
                  <a:srgbClr val="0000FF"/>
                </a:solidFill>
                <a:effectLst/>
                <a:latin typeface="Arial Black" panose="020B0A04020102020204" pitchFamily="34" charset="0"/>
              </a:rPr>
              <a:t>set</a:t>
            </a:r>
            <a:r>
              <a:rPr kumimoji="0" lang="en-US" altLang="en-US" sz="1600" b="0" i="0" u="none" strike="noStrike" cap="none" normalizeH="0" baseline="0" dirty="0">
                <a:ln>
                  <a:noFill/>
                </a:ln>
                <a:solidFill>
                  <a:srgbClr val="333333"/>
                </a:solidFill>
                <a:effectLst/>
                <a:latin typeface="Arial Black" panose="020B0A04020102020204" pitchFamily="34" charset="0"/>
              </a:rPr>
              <a:t>; }</a:t>
            </a:r>
            <a:endParaRPr kumimoji="0" lang="en-US" altLang="en-US" sz="1600"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FF"/>
                </a:solidFill>
                <a:effectLst/>
                <a:latin typeface="Arial Black" panose="020B0A04020102020204" pitchFamily="34" charset="0"/>
              </a:rPr>
              <a:t>        #</a:t>
            </a:r>
            <a:r>
              <a:rPr kumimoji="0" lang="en-US" altLang="en-US" sz="1600" b="0" i="0" u="none" strike="noStrike" cap="none" normalizeH="0" baseline="0" dirty="0" err="1">
                <a:ln>
                  <a:noFill/>
                </a:ln>
                <a:solidFill>
                  <a:srgbClr val="0000FF"/>
                </a:solidFill>
                <a:effectLst/>
                <a:latin typeface="Arial Black" panose="020B0A04020102020204" pitchFamily="34" charset="0"/>
              </a:rPr>
              <a:t>endregion</a:t>
            </a:r>
            <a:endParaRPr kumimoji="0" lang="en-US" altLang="en-US" sz="1600"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Arial Black" panose="020B0A04020102020204" pitchFamily="34" charset="0"/>
              </a:rPr>
              <a:t>    }</a:t>
            </a:r>
            <a:endParaRPr kumimoji="0" lang="en-US" altLang="en-US" sz="1600"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Black" panose="020B0A04020102020204" pitchFamily="34" charset="0"/>
            </a:endParaRPr>
          </a:p>
        </p:txBody>
      </p:sp>
      <p:sp>
        <p:nvSpPr>
          <p:cNvPr id="5" name="Content Placeholder 2">
            <a:extLst>
              <a:ext uri="{FF2B5EF4-FFF2-40B4-BE49-F238E27FC236}">
                <a16:creationId xmlns:a16="http://schemas.microsoft.com/office/drawing/2014/main" id="{B7D5A18B-6E65-4225-84D9-A30500D80858}"/>
              </a:ext>
            </a:extLst>
          </p:cNvPr>
          <p:cNvSpPr txBox="1">
            <a:spLocks/>
          </p:cNvSpPr>
          <p:nvPr/>
        </p:nvSpPr>
        <p:spPr>
          <a:xfrm>
            <a:off x="914087" y="4241274"/>
            <a:ext cx="10363826" cy="1521701"/>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b="1" dirty="0">
                <a:latin typeface="Arial" panose="020B0604020202020204" pitchFamily="34" charset="0"/>
                <a:cs typeface="Arial" panose="020B0604020202020204" pitchFamily="34" charset="0"/>
              </a:rPr>
              <a:t>The above code extract illustrates the Mock View implementation created to test the example Search application. It is worth noting however that although the mock View implements the </a:t>
            </a:r>
            <a:r>
              <a:rPr lang="en-US" b="1" dirty="0" err="1">
                <a:latin typeface="Arial" panose="020B0604020202020204" pitchFamily="34" charset="0"/>
                <a:cs typeface="Arial" panose="020B0604020202020204" pitchFamily="34" charset="0"/>
              </a:rPr>
              <a:t>IView</a:t>
            </a:r>
            <a:r>
              <a:rPr lang="en-US" b="1" dirty="0">
                <a:latin typeface="Arial" panose="020B0604020202020204" pitchFamily="34" charset="0"/>
                <a:cs typeface="Arial" panose="020B0604020202020204" pitchFamily="34" charset="0"/>
              </a:rPr>
              <a:t> interface as the real web part View does, it has an extra property ‘Presenter’ and both set and get permissions on all implemented </a:t>
            </a:r>
            <a:r>
              <a:rPr lang="en-US" b="1" dirty="0" err="1">
                <a:latin typeface="Arial" panose="020B0604020202020204" pitchFamily="34" charset="0"/>
                <a:cs typeface="Arial" panose="020B0604020202020204" pitchFamily="34" charset="0"/>
              </a:rPr>
              <a:t>IView</a:t>
            </a:r>
            <a:r>
              <a:rPr lang="en-US" b="1" dirty="0">
                <a:latin typeface="Arial" panose="020B0604020202020204" pitchFamily="34" charset="0"/>
                <a:cs typeface="Arial" panose="020B0604020202020204" pitchFamily="34" charset="0"/>
              </a:rPr>
              <a:t> properties (‘Results’ and ‘</a:t>
            </a:r>
            <a:r>
              <a:rPr lang="en-US" b="1" dirty="0" err="1">
                <a:latin typeface="Arial" panose="020B0604020202020204" pitchFamily="34" charset="0"/>
                <a:cs typeface="Arial" panose="020B0604020202020204" pitchFamily="34" charset="0"/>
              </a:rPr>
              <a:t>SearchCriteria</a:t>
            </a:r>
            <a:r>
              <a:rPr lang="en-US" b="1"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1518352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3FA484-D354-4F8C-8907-C8461E96BBDE}"/>
              </a:ext>
            </a:extLst>
          </p:cNvPr>
          <p:cNvSpPr>
            <a:spLocks noGrp="1"/>
          </p:cNvSpPr>
          <p:nvPr>
            <p:ph sz="quarter" idx="13"/>
          </p:nvPr>
        </p:nvSpPr>
        <p:spPr>
          <a:xfrm>
            <a:off x="914087" y="1227431"/>
            <a:ext cx="10363826" cy="4403137"/>
          </a:xfrm>
        </p:spPr>
        <p:txBody>
          <a:bodyPr>
            <a:normAutofit fontScale="77500" lnSpcReduction="20000"/>
          </a:bodyPr>
          <a:lstStyle/>
          <a:p>
            <a:r>
              <a:rPr lang="en-US" b="1" dirty="0">
                <a:latin typeface="Arial" panose="020B0604020202020204" pitchFamily="34" charset="0"/>
                <a:cs typeface="Arial" panose="020B0604020202020204" pitchFamily="34" charset="0"/>
              </a:rPr>
              <a:t>This extra ‘Presenter’ property allows the Unit Test to obtain the Presenter instance without resorting to reflection (it is necessary to obtain the View’s Presenter instance, since it is the Presenter’s functions which will be tested).</a:t>
            </a:r>
          </a:p>
          <a:p>
            <a:r>
              <a:rPr lang="en-US" b="1" dirty="0">
                <a:latin typeface="Arial" panose="020B0604020202020204" pitchFamily="34" charset="0"/>
                <a:cs typeface="Arial" panose="020B0604020202020204" pitchFamily="34" charset="0"/>
              </a:rPr>
              <a:t>Furthermore, the get and set assessors on the </a:t>
            </a:r>
            <a:r>
              <a:rPr lang="en-US" b="1" dirty="0" err="1">
                <a:latin typeface="Arial" panose="020B0604020202020204" pitchFamily="34" charset="0"/>
                <a:cs typeface="Arial" panose="020B0604020202020204" pitchFamily="34" charset="0"/>
              </a:rPr>
              <a:t>IView</a:t>
            </a:r>
            <a:r>
              <a:rPr lang="en-US" b="1" dirty="0">
                <a:latin typeface="Arial" panose="020B0604020202020204" pitchFamily="34" charset="0"/>
                <a:cs typeface="Arial" panose="020B0604020202020204" pitchFamily="34" charset="0"/>
              </a:rPr>
              <a:t> implemented properties allow the Unit Test to inspect the mock View’s property values before and after a Presenter’s method has been invoked (so as to assert method pre and post conditions).</a:t>
            </a:r>
          </a:p>
          <a:p>
            <a:r>
              <a:rPr lang="en-US" b="1" dirty="0">
                <a:latin typeface="Arial" panose="020B0604020202020204" pitchFamily="34" charset="0"/>
                <a:cs typeface="Arial" panose="020B0604020202020204" pitchFamily="34" charset="0"/>
              </a:rPr>
              <a:t>Without testing the mock View and instead testing the actual View, it would not be possible (without using complex and unreliable reflection) to obtain the Presenter to invoke business operations on, set-up test scenarios and inspect the View’s state during tests.</a:t>
            </a:r>
          </a:p>
          <a:p>
            <a:r>
              <a:rPr lang="en-US" b="1" dirty="0">
                <a:latin typeface="Arial" panose="020B0604020202020204" pitchFamily="34" charset="0"/>
                <a:cs typeface="Arial" panose="020B0604020202020204" pitchFamily="34" charset="0"/>
              </a:rPr>
              <a:t>One concern when testing a mocked View is that the extra properties and increased access to the View members is that the View being tested no longer resembles the actual View in respect of design and structure. This concern is easily remedied since the unit tests holds references to both the mock View instance directly, and also via an </a:t>
            </a:r>
            <a:r>
              <a:rPr lang="en-US" b="1" dirty="0" err="1">
                <a:latin typeface="Arial" panose="020B0604020202020204" pitchFamily="34" charset="0"/>
                <a:cs typeface="Arial" panose="020B0604020202020204" pitchFamily="34" charset="0"/>
              </a:rPr>
              <a:t>IView</a:t>
            </a:r>
            <a:r>
              <a:rPr lang="en-US" b="1" dirty="0">
                <a:latin typeface="Arial" panose="020B0604020202020204" pitchFamily="34" charset="0"/>
                <a:cs typeface="Arial" panose="020B0604020202020204" pitchFamily="34" charset="0"/>
              </a:rPr>
              <a:t> reference (see following code extract).</a:t>
            </a:r>
          </a:p>
        </p:txBody>
      </p:sp>
    </p:spTree>
    <p:extLst>
      <p:ext uri="{BB962C8B-B14F-4D97-AF65-F5344CB8AC3E}">
        <p14:creationId xmlns:p14="http://schemas.microsoft.com/office/powerpoint/2010/main" val="29577864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18C2B2E7-1333-4B25-AFA3-FCB47FC37BCC}"/>
              </a:ext>
            </a:extLst>
          </p:cNvPr>
          <p:cNvSpPr>
            <a:spLocks noGrp="1" noChangeArrowheads="1"/>
          </p:cNvSpPr>
          <p:nvPr>
            <p:ph sz="quarter" idx="13"/>
          </p:nvPr>
        </p:nvSpPr>
        <p:spPr bwMode="auto">
          <a:xfrm>
            <a:off x="2021711" y="135791"/>
            <a:ext cx="8148577" cy="6586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Arial Black" panose="020B0A04020102020204" pitchFamily="34" charset="0"/>
              </a:rPr>
              <a:t>        </a:t>
            </a:r>
            <a:r>
              <a:rPr kumimoji="0" lang="en-US" altLang="en-US" sz="1400" b="0" i="0" u="none" strike="noStrike" cap="none" normalizeH="0" baseline="0" dirty="0">
                <a:ln>
                  <a:noFill/>
                </a:ln>
                <a:solidFill>
                  <a:srgbClr val="808080"/>
                </a:solidFill>
                <a:effectLst/>
                <a:latin typeface="Arial Black" panose="020B0A04020102020204" pitchFamily="34" charset="0"/>
              </a:rPr>
              <a:t>///</a:t>
            </a:r>
            <a:r>
              <a:rPr kumimoji="0" lang="en-US" altLang="en-US" sz="1400" b="0" i="0" u="none" strike="noStrike" cap="none" normalizeH="0" baseline="0" dirty="0">
                <a:ln>
                  <a:noFill/>
                </a:ln>
                <a:solidFill>
                  <a:srgbClr val="008000"/>
                </a:solidFill>
                <a:effectLst/>
                <a:latin typeface="Arial Black" panose="020B0A04020102020204" pitchFamily="34" charset="0"/>
              </a:rPr>
              <a:t> </a:t>
            </a:r>
            <a:r>
              <a:rPr kumimoji="0" lang="en-US" altLang="en-US" sz="1400" b="0" i="0" u="none" strike="noStrike" cap="none" normalizeH="0" baseline="0" dirty="0">
                <a:ln>
                  <a:noFill/>
                </a:ln>
                <a:solidFill>
                  <a:srgbClr val="808080"/>
                </a:solidFill>
                <a:effectLst/>
                <a:latin typeface="Arial Black" panose="020B0A04020102020204" pitchFamily="34" charset="0"/>
              </a:rPr>
              <a:t>&lt;summary&gt;</a:t>
            </a:r>
            <a:endParaRPr kumimoji="0" lang="en-US" altLang="en-US" sz="1400"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Arial Black" panose="020B0A04020102020204" pitchFamily="34" charset="0"/>
              </a:rPr>
              <a:t>        </a:t>
            </a:r>
            <a:r>
              <a:rPr kumimoji="0" lang="en-US" altLang="en-US" sz="1400" b="0" i="0" u="none" strike="noStrike" cap="none" normalizeH="0" baseline="0" dirty="0">
                <a:ln>
                  <a:noFill/>
                </a:ln>
                <a:solidFill>
                  <a:srgbClr val="808080"/>
                </a:solidFill>
                <a:effectLst/>
                <a:latin typeface="Arial Black" panose="020B0A04020102020204" pitchFamily="34" charset="0"/>
              </a:rPr>
              <a:t>/// </a:t>
            </a:r>
            <a:r>
              <a:rPr kumimoji="0" lang="en-US" altLang="en-US" sz="1400" b="0" i="0" u="none" strike="noStrike" cap="none" normalizeH="0" baseline="0" dirty="0">
                <a:ln>
                  <a:noFill/>
                </a:ln>
                <a:solidFill>
                  <a:srgbClr val="008000"/>
                </a:solidFill>
                <a:effectLst/>
                <a:latin typeface="Arial Black" panose="020B0A04020102020204" pitchFamily="34" charset="0"/>
              </a:rPr>
              <a:t>Search test. Results expected.</a:t>
            </a:r>
            <a:endParaRPr kumimoji="0" lang="en-US" altLang="en-US" sz="1400"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Arial Black" panose="020B0A04020102020204" pitchFamily="34" charset="0"/>
              </a:rPr>
              <a:t>        </a:t>
            </a:r>
            <a:r>
              <a:rPr kumimoji="0" lang="en-US" altLang="en-US" sz="1400" b="0" i="0" u="none" strike="noStrike" cap="none" normalizeH="0" baseline="0" dirty="0">
                <a:ln>
                  <a:noFill/>
                </a:ln>
                <a:solidFill>
                  <a:srgbClr val="808080"/>
                </a:solidFill>
                <a:effectLst/>
                <a:latin typeface="Arial Black" panose="020B0A04020102020204" pitchFamily="34" charset="0"/>
              </a:rPr>
              <a:t>/// &lt;/summary&gt;</a:t>
            </a:r>
            <a:br>
              <a:rPr kumimoji="0" lang="en-US" altLang="en-US" sz="1400" b="0" i="0" u="none" strike="noStrike" cap="none" normalizeH="0" baseline="0" dirty="0">
                <a:ln>
                  <a:noFill/>
                </a:ln>
                <a:solidFill>
                  <a:schemeClr val="tx1"/>
                </a:solidFill>
                <a:effectLst/>
                <a:latin typeface="Arial Black" panose="020B0A04020102020204" pitchFamily="34" charset="0"/>
              </a:rPr>
            </a:br>
            <a:endParaRPr kumimoji="0" lang="en-US" altLang="en-US" sz="1400"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Arial Black" panose="020B0A04020102020204" pitchFamily="34" charset="0"/>
              </a:rPr>
              <a:t>        [</a:t>
            </a:r>
            <a:r>
              <a:rPr kumimoji="0" lang="en-US" altLang="en-US" sz="1400" b="0" i="0" u="none" strike="noStrike" cap="none" normalizeH="0" baseline="0" dirty="0" err="1">
                <a:ln>
                  <a:noFill/>
                </a:ln>
                <a:solidFill>
                  <a:srgbClr val="2B91AF"/>
                </a:solidFill>
                <a:effectLst/>
                <a:latin typeface="Arial Black" panose="020B0A04020102020204" pitchFamily="34" charset="0"/>
              </a:rPr>
              <a:t>TestMethod</a:t>
            </a:r>
            <a:r>
              <a:rPr kumimoji="0" lang="en-US" altLang="en-US" sz="1400" b="0" i="0" u="none" strike="noStrike" cap="none" normalizeH="0" baseline="0" dirty="0">
                <a:ln>
                  <a:noFill/>
                </a:ln>
                <a:solidFill>
                  <a:srgbClr val="333333"/>
                </a:solidFill>
                <a:effectLst/>
                <a:latin typeface="Arial Black" panose="020B0A04020102020204" pitchFamily="34" charset="0"/>
              </a:rPr>
              <a:t>()]</a:t>
            </a:r>
            <a:endParaRPr kumimoji="0" lang="en-US" altLang="en-US" sz="1400"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Arial Black" panose="020B0A04020102020204" pitchFamily="34" charset="0"/>
              </a:rPr>
              <a:t>        </a:t>
            </a:r>
            <a:r>
              <a:rPr kumimoji="0" lang="en-US" altLang="en-US" sz="1400" b="0" i="0" u="none" strike="noStrike" cap="none" normalizeH="0" baseline="0" dirty="0">
                <a:ln>
                  <a:noFill/>
                </a:ln>
                <a:solidFill>
                  <a:srgbClr val="0000FF"/>
                </a:solidFill>
                <a:effectLst/>
                <a:latin typeface="Arial Black" panose="020B0A04020102020204" pitchFamily="34" charset="0"/>
              </a:rPr>
              <a:t>public</a:t>
            </a:r>
            <a:r>
              <a:rPr kumimoji="0" lang="en-US" altLang="en-US" sz="1400" b="0" i="0" u="none" strike="noStrike" cap="none" normalizeH="0" baseline="0" dirty="0">
                <a:ln>
                  <a:noFill/>
                </a:ln>
                <a:solidFill>
                  <a:srgbClr val="333333"/>
                </a:solidFill>
                <a:effectLst/>
                <a:latin typeface="Arial Black" panose="020B0A04020102020204" pitchFamily="34" charset="0"/>
              </a:rPr>
              <a:t> </a:t>
            </a:r>
            <a:r>
              <a:rPr kumimoji="0" lang="en-US" altLang="en-US" sz="1400" b="0" i="0" u="none" strike="noStrike" cap="none" normalizeH="0" baseline="0" dirty="0">
                <a:ln>
                  <a:noFill/>
                </a:ln>
                <a:solidFill>
                  <a:srgbClr val="0000FF"/>
                </a:solidFill>
                <a:effectLst/>
                <a:latin typeface="Arial Black" panose="020B0A04020102020204" pitchFamily="34" charset="0"/>
              </a:rPr>
              <a:t>void</a:t>
            </a:r>
            <a:r>
              <a:rPr kumimoji="0" lang="en-US" altLang="en-US" sz="1400" b="0" i="0" u="none" strike="noStrike" cap="none" normalizeH="0" baseline="0" dirty="0">
                <a:ln>
                  <a:noFill/>
                </a:ln>
                <a:solidFill>
                  <a:srgbClr val="333333"/>
                </a:solidFill>
                <a:effectLst/>
                <a:latin typeface="Arial Black" panose="020B0A04020102020204" pitchFamily="34" charset="0"/>
              </a:rPr>
              <a:t> </a:t>
            </a:r>
            <a:r>
              <a:rPr kumimoji="0" lang="en-US" altLang="en-US" sz="1400" b="0" i="0" u="none" strike="noStrike" cap="none" normalizeH="0" baseline="0" dirty="0" err="1">
                <a:ln>
                  <a:noFill/>
                </a:ln>
                <a:solidFill>
                  <a:srgbClr val="333333"/>
                </a:solidFill>
                <a:effectLst/>
                <a:latin typeface="Arial Black" panose="020B0A04020102020204" pitchFamily="34" charset="0"/>
              </a:rPr>
              <a:t>SearchTest_ResultsExpected</a:t>
            </a:r>
            <a:r>
              <a:rPr kumimoji="0" lang="en-US" altLang="en-US" sz="1400" b="0" i="0" u="none" strike="noStrike" cap="none" normalizeH="0" baseline="0" dirty="0">
                <a:ln>
                  <a:noFill/>
                </a:ln>
                <a:solidFill>
                  <a:srgbClr val="333333"/>
                </a:solidFill>
                <a:effectLst/>
                <a:latin typeface="Arial Black" panose="020B0A04020102020204" pitchFamily="34" charset="0"/>
              </a:rPr>
              <a:t>()</a:t>
            </a:r>
            <a:br>
              <a:rPr kumimoji="0" lang="en-US" altLang="en-US" sz="1400" b="0" i="0" u="none" strike="noStrike" cap="none" normalizeH="0" baseline="0" dirty="0">
                <a:ln>
                  <a:noFill/>
                </a:ln>
                <a:solidFill>
                  <a:schemeClr val="tx1"/>
                </a:solidFill>
                <a:effectLst/>
                <a:latin typeface="Arial Black" panose="020B0A04020102020204" pitchFamily="34" charset="0"/>
              </a:rPr>
            </a:br>
            <a:endParaRPr kumimoji="0" lang="en-US" altLang="en-US" sz="1400"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Arial Black" panose="020B0A04020102020204" pitchFamily="34" charset="0"/>
              </a:rPr>
              <a:t>        {</a:t>
            </a:r>
            <a:endParaRPr kumimoji="0" lang="en-US" altLang="en-US" sz="1400"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Arial Black" panose="020B0A04020102020204" pitchFamily="34" charset="0"/>
              </a:rPr>
              <a:t>            </a:t>
            </a:r>
            <a:r>
              <a:rPr kumimoji="0" lang="en-US" altLang="en-US" sz="1400" b="0" i="0" u="none" strike="noStrike" cap="none" normalizeH="0" baseline="0" dirty="0">
                <a:ln>
                  <a:noFill/>
                </a:ln>
                <a:solidFill>
                  <a:srgbClr val="008000"/>
                </a:solidFill>
                <a:effectLst/>
                <a:latin typeface="Arial Black" panose="020B0A04020102020204" pitchFamily="34" charset="0"/>
              </a:rPr>
              <a:t>// Setup test pre-</a:t>
            </a:r>
            <a:r>
              <a:rPr kumimoji="0" lang="en-US" altLang="en-US" sz="1400" b="0" i="0" u="none" strike="noStrike" cap="none" normalizeH="0" baseline="0" dirty="0" err="1">
                <a:ln>
                  <a:noFill/>
                </a:ln>
                <a:solidFill>
                  <a:srgbClr val="008000"/>
                </a:solidFill>
                <a:effectLst/>
                <a:latin typeface="Arial Black" panose="020B0A04020102020204" pitchFamily="34" charset="0"/>
              </a:rPr>
              <a:t>reqs</a:t>
            </a:r>
            <a:r>
              <a:rPr kumimoji="0" lang="en-US" altLang="en-US" sz="1400" b="0" i="0" u="none" strike="noStrike" cap="none" normalizeH="0" baseline="0" dirty="0">
                <a:ln>
                  <a:noFill/>
                </a:ln>
                <a:solidFill>
                  <a:srgbClr val="008000"/>
                </a:solidFill>
                <a:effectLst/>
                <a:latin typeface="Arial Black" panose="020B0A04020102020204" pitchFamily="34" charset="0"/>
              </a:rPr>
              <a:t> and components</a:t>
            </a:r>
            <a:endParaRPr kumimoji="0" lang="en-US" altLang="en-US" sz="1400"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Arial Black" panose="020B0A04020102020204" pitchFamily="34" charset="0"/>
              </a:rPr>
              <a:t>            </a:t>
            </a:r>
            <a:r>
              <a:rPr kumimoji="0" lang="en-US" altLang="en-US" sz="1400" b="0" i="0" u="none" strike="noStrike" cap="none" normalizeH="0" baseline="0" dirty="0" err="1">
                <a:ln>
                  <a:noFill/>
                </a:ln>
                <a:solidFill>
                  <a:srgbClr val="2B91AF"/>
                </a:solidFill>
                <a:effectLst/>
                <a:latin typeface="Arial Black" panose="020B0A04020102020204" pitchFamily="34" charset="0"/>
              </a:rPr>
              <a:t>ViewMock</a:t>
            </a:r>
            <a:r>
              <a:rPr kumimoji="0" lang="en-US" altLang="en-US" sz="1400" b="0" i="0" u="none" strike="noStrike" cap="none" normalizeH="0" baseline="0" dirty="0">
                <a:ln>
                  <a:noFill/>
                </a:ln>
                <a:solidFill>
                  <a:srgbClr val="333333"/>
                </a:solidFill>
                <a:effectLst/>
                <a:latin typeface="Arial Black" panose="020B0A04020102020204" pitchFamily="34" charset="0"/>
              </a:rPr>
              <a:t> </a:t>
            </a:r>
            <a:r>
              <a:rPr kumimoji="0" lang="en-US" altLang="en-US" sz="1400" b="0" i="0" u="none" strike="noStrike" cap="none" normalizeH="0" baseline="0" dirty="0" err="1">
                <a:ln>
                  <a:noFill/>
                </a:ln>
                <a:solidFill>
                  <a:srgbClr val="333333"/>
                </a:solidFill>
                <a:effectLst/>
                <a:latin typeface="Arial Black" panose="020B0A04020102020204" pitchFamily="34" charset="0"/>
              </a:rPr>
              <a:t>mockView</a:t>
            </a:r>
            <a:r>
              <a:rPr kumimoji="0" lang="en-US" altLang="en-US" sz="1400" b="0" i="0" u="none" strike="noStrike" cap="none" normalizeH="0" baseline="0" dirty="0">
                <a:ln>
                  <a:noFill/>
                </a:ln>
                <a:solidFill>
                  <a:srgbClr val="333333"/>
                </a:solidFill>
                <a:effectLst/>
                <a:latin typeface="Arial Black" panose="020B0A04020102020204" pitchFamily="34" charset="0"/>
              </a:rPr>
              <a:t> = </a:t>
            </a:r>
            <a:r>
              <a:rPr kumimoji="0" lang="en-US" altLang="en-US" sz="1400" b="0" i="0" u="none" strike="noStrike" cap="none" normalizeH="0" baseline="0" dirty="0">
                <a:ln>
                  <a:noFill/>
                </a:ln>
                <a:solidFill>
                  <a:srgbClr val="0000FF"/>
                </a:solidFill>
                <a:effectLst/>
                <a:latin typeface="Arial Black" panose="020B0A04020102020204" pitchFamily="34" charset="0"/>
              </a:rPr>
              <a:t>new</a:t>
            </a:r>
            <a:r>
              <a:rPr kumimoji="0" lang="en-US" altLang="en-US" sz="1400" b="0" i="0" u="none" strike="noStrike" cap="none" normalizeH="0" baseline="0" dirty="0">
                <a:ln>
                  <a:noFill/>
                </a:ln>
                <a:solidFill>
                  <a:srgbClr val="333333"/>
                </a:solidFill>
                <a:effectLst/>
                <a:latin typeface="Arial Black" panose="020B0A04020102020204" pitchFamily="34" charset="0"/>
              </a:rPr>
              <a:t> </a:t>
            </a:r>
            <a:r>
              <a:rPr kumimoji="0" lang="en-US" altLang="en-US" sz="1400" b="0" i="0" u="none" strike="noStrike" cap="none" normalizeH="0" baseline="0" dirty="0" err="1">
                <a:ln>
                  <a:noFill/>
                </a:ln>
                <a:solidFill>
                  <a:srgbClr val="2B91AF"/>
                </a:solidFill>
                <a:effectLst/>
                <a:latin typeface="Arial Black" panose="020B0A04020102020204" pitchFamily="34" charset="0"/>
              </a:rPr>
              <a:t>ViewMock</a:t>
            </a:r>
            <a:r>
              <a:rPr kumimoji="0" lang="en-US" altLang="en-US" sz="1400" b="0" i="0" u="none" strike="noStrike" cap="none" normalizeH="0" baseline="0" dirty="0">
                <a:ln>
                  <a:noFill/>
                </a:ln>
                <a:solidFill>
                  <a:srgbClr val="333333"/>
                </a:solidFill>
                <a:effectLst/>
                <a:latin typeface="Arial Black" panose="020B0A04020102020204" pitchFamily="34" charset="0"/>
              </a:rPr>
              <a:t>();</a:t>
            </a:r>
            <a:endParaRPr kumimoji="0" lang="en-US" altLang="en-US" sz="1400"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Arial Black" panose="020B0A04020102020204" pitchFamily="34" charset="0"/>
              </a:rPr>
              <a:t>            </a:t>
            </a:r>
            <a:r>
              <a:rPr kumimoji="0" lang="en-US" altLang="en-US" sz="1400" b="0" i="0" u="none" strike="noStrike" cap="none" normalizeH="0" baseline="0" dirty="0">
                <a:ln>
                  <a:noFill/>
                </a:ln>
                <a:solidFill>
                  <a:srgbClr val="2B91AF"/>
                </a:solidFill>
                <a:effectLst/>
                <a:latin typeface="Arial Black" panose="020B0A04020102020204" pitchFamily="34" charset="0"/>
              </a:rPr>
              <a:t>Presenter</a:t>
            </a:r>
            <a:r>
              <a:rPr kumimoji="0" lang="en-US" altLang="en-US" sz="1400" b="0" i="0" u="none" strike="noStrike" cap="none" normalizeH="0" baseline="0" dirty="0">
                <a:ln>
                  <a:noFill/>
                </a:ln>
                <a:solidFill>
                  <a:srgbClr val="333333"/>
                </a:solidFill>
                <a:effectLst/>
                <a:latin typeface="Arial Black" panose="020B0A04020102020204" pitchFamily="34" charset="0"/>
              </a:rPr>
              <a:t> </a:t>
            </a:r>
            <a:r>
              <a:rPr kumimoji="0" lang="en-US" altLang="en-US" sz="1400" b="0" i="0" u="none" strike="noStrike" cap="none" normalizeH="0" baseline="0" dirty="0" err="1">
                <a:ln>
                  <a:noFill/>
                </a:ln>
                <a:solidFill>
                  <a:srgbClr val="333333"/>
                </a:solidFill>
                <a:effectLst/>
                <a:latin typeface="Arial Black" panose="020B0A04020102020204" pitchFamily="34" charset="0"/>
              </a:rPr>
              <a:t>presenter</a:t>
            </a:r>
            <a:r>
              <a:rPr kumimoji="0" lang="en-US" altLang="en-US" sz="1400" b="0" i="0" u="none" strike="noStrike" cap="none" normalizeH="0" baseline="0" dirty="0">
                <a:ln>
                  <a:noFill/>
                </a:ln>
                <a:solidFill>
                  <a:srgbClr val="333333"/>
                </a:solidFill>
                <a:effectLst/>
                <a:latin typeface="Arial Black" panose="020B0A04020102020204" pitchFamily="34" charset="0"/>
              </a:rPr>
              <a:t> = </a:t>
            </a:r>
            <a:r>
              <a:rPr kumimoji="0" lang="en-US" altLang="en-US" sz="1400" b="0" i="0" u="none" strike="noStrike" cap="none" normalizeH="0" baseline="0" dirty="0" err="1">
                <a:ln>
                  <a:noFill/>
                </a:ln>
                <a:solidFill>
                  <a:srgbClr val="333333"/>
                </a:solidFill>
                <a:effectLst/>
                <a:latin typeface="Arial Black" panose="020B0A04020102020204" pitchFamily="34" charset="0"/>
              </a:rPr>
              <a:t>mockView.Presenter</a:t>
            </a:r>
            <a:r>
              <a:rPr kumimoji="0" lang="en-US" altLang="en-US" sz="1400" b="0" i="0" u="none" strike="noStrike" cap="none" normalizeH="0" baseline="0" dirty="0">
                <a:ln>
                  <a:noFill/>
                </a:ln>
                <a:solidFill>
                  <a:srgbClr val="333333"/>
                </a:solidFill>
                <a:effectLst/>
                <a:latin typeface="Arial Black" panose="020B0A04020102020204" pitchFamily="34" charset="0"/>
              </a:rPr>
              <a:t>;</a:t>
            </a:r>
            <a:endParaRPr kumimoji="0" lang="en-US" altLang="en-US" sz="1400"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Arial Black" panose="020B0A04020102020204" pitchFamily="34" charset="0"/>
              </a:rPr>
              <a:t>            </a:t>
            </a:r>
            <a:r>
              <a:rPr kumimoji="0" lang="en-US" altLang="en-US" sz="1400" b="0" i="0" u="none" strike="noStrike" cap="none" normalizeH="0" baseline="0" dirty="0" err="1">
                <a:ln>
                  <a:noFill/>
                </a:ln>
                <a:solidFill>
                  <a:srgbClr val="333333"/>
                </a:solidFill>
                <a:effectLst/>
                <a:latin typeface="Arial Black" panose="020B0A04020102020204" pitchFamily="34" charset="0"/>
              </a:rPr>
              <a:t>mockView.SearchCriteria</a:t>
            </a:r>
            <a:r>
              <a:rPr kumimoji="0" lang="en-US" altLang="en-US" sz="1400" b="0" i="0" u="none" strike="noStrike" cap="none" normalizeH="0" baseline="0" dirty="0">
                <a:ln>
                  <a:noFill/>
                </a:ln>
                <a:solidFill>
                  <a:srgbClr val="333333"/>
                </a:solidFill>
                <a:effectLst/>
                <a:latin typeface="Arial Black" panose="020B0A04020102020204" pitchFamily="34" charset="0"/>
              </a:rPr>
              <a:t> = </a:t>
            </a:r>
            <a:r>
              <a:rPr kumimoji="0" lang="en-US" altLang="en-US" sz="1400" b="0" i="0" u="none" strike="noStrike" cap="none" normalizeH="0" baseline="0" dirty="0">
                <a:ln>
                  <a:noFill/>
                </a:ln>
                <a:solidFill>
                  <a:srgbClr val="A31515"/>
                </a:solidFill>
                <a:effectLst/>
                <a:latin typeface="Arial Black" panose="020B0A04020102020204" pitchFamily="34" charset="0"/>
              </a:rPr>
              <a:t>"test"</a:t>
            </a:r>
            <a:r>
              <a:rPr kumimoji="0" lang="en-US" altLang="en-US" sz="1400" b="0" i="0" u="none" strike="noStrike" cap="none" normalizeH="0" baseline="0" dirty="0">
                <a:ln>
                  <a:noFill/>
                </a:ln>
                <a:solidFill>
                  <a:srgbClr val="333333"/>
                </a:solidFill>
                <a:effectLst/>
                <a:latin typeface="Arial Black" panose="020B0A04020102020204" pitchFamily="34" charset="0"/>
              </a:rPr>
              <a:t>; </a:t>
            </a:r>
            <a:endParaRPr kumimoji="0" lang="en-US" altLang="en-US" sz="1400"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Arial Black" panose="020B0A04020102020204" pitchFamily="34" charset="0"/>
              </a:rPr>
              <a:t>            </a:t>
            </a:r>
            <a:r>
              <a:rPr kumimoji="0" lang="en-US" altLang="en-US" sz="1400" b="0" i="0" u="none" strike="noStrike" cap="none" normalizeH="0" baseline="0" dirty="0" err="1">
                <a:ln>
                  <a:noFill/>
                </a:ln>
                <a:solidFill>
                  <a:srgbClr val="2B91AF"/>
                </a:solidFill>
                <a:effectLst/>
                <a:latin typeface="Arial Black" panose="020B0A04020102020204" pitchFamily="34" charset="0"/>
              </a:rPr>
              <a:t>ISearchView</a:t>
            </a:r>
            <a:r>
              <a:rPr kumimoji="0" lang="en-US" altLang="en-US" sz="1400" b="0" i="0" u="none" strike="noStrike" cap="none" normalizeH="0" baseline="0" dirty="0">
                <a:ln>
                  <a:noFill/>
                </a:ln>
                <a:solidFill>
                  <a:srgbClr val="333333"/>
                </a:solidFill>
                <a:effectLst/>
                <a:latin typeface="Arial Black" panose="020B0A04020102020204" pitchFamily="34" charset="0"/>
              </a:rPr>
              <a:t> </a:t>
            </a:r>
            <a:r>
              <a:rPr kumimoji="0" lang="en-US" altLang="en-US" sz="1400" b="0" i="0" u="none" strike="noStrike" cap="none" normalizeH="0" baseline="0" dirty="0" err="1">
                <a:ln>
                  <a:noFill/>
                </a:ln>
                <a:solidFill>
                  <a:srgbClr val="333333"/>
                </a:solidFill>
                <a:effectLst/>
                <a:latin typeface="Arial Black" panose="020B0A04020102020204" pitchFamily="34" charset="0"/>
              </a:rPr>
              <a:t>testView</a:t>
            </a:r>
            <a:r>
              <a:rPr kumimoji="0" lang="en-US" altLang="en-US" sz="1400" b="0" i="0" u="none" strike="noStrike" cap="none" normalizeH="0" baseline="0" dirty="0">
                <a:ln>
                  <a:noFill/>
                </a:ln>
                <a:solidFill>
                  <a:srgbClr val="333333"/>
                </a:solidFill>
                <a:effectLst/>
                <a:latin typeface="Arial Black" panose="020B0A04020102020204" pitchFamily="34" charset="0"/>
              </a:rPr>
              <a:t> = </a:t>
            </a:r>
            <a:r>
              <a:rPr kumimoji="0" lang="en-US" altLang="en-US" sz="1400" b="0" i="0" u="none" strike="noStrike" cap="none" normalizeH="0" baseline="0" dirty="0" err="1">
                <a:ln>
                  <a:noFill/>
                </a:ln>
                <a:solidFill>
                  <a:srgbClr val="333333"/>
                </a:solidFill>
                <a:effectLst/>
                <a:latin typeface="Arial Black" panose="020B0A04020102020204" pitchFamily="34" charset="0"/>
              </a:rPr>
              <a:t>mockView</a:t>
            </a:r>
            <a:r>
              <a:rPr kumimoji="0" lang="en-US" altLang="en-US" sz="1400" b="0" i="0" u="none" strike="noStrike" cap="none" normalizeH="0" baseline="0" dirty="0">
                <a:ln>
                  <a:noFill/>
                </a:ln>
                <a:solidFill>
                  <a:srgbClr val="333333"/>
                </a:solidFill>
                <a:effectLst/>
                <a:latin typeface="Arial Black" panose="020B0A04020102020204" pitchFamily="34" charset="0"/>
              </a:rPr>
              <a:t>;</a:t>
            </a:r>
            <a:endParaRPr kumimoji="0" lang="en-US" altLang="en-US" sz="1400"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Arial Black" panose="020B0A04020102020204" pitchFamily="34" charset="0"/>
              </a:rPr>
              <a:t>            </a:t>
            </a:r>
            <a:r>
              <a:rPr kumimoji="0" lang="en-US" altLang="en-US" sz="1400" b="0" i="0" u="none" strike="noStrike" cap="none" normalizeH="0" baseline="0" dirty="0" err="1">
                <a:ln>
                  <a:noFill/>
                </a:ln>
                <a:solidFill>
                  <a:srgbClr val="2B91AF"/>
                </a:solidFill>
                <a:effectLst/>
                <a:latin typeface="Arial Black" panose="020B0A04020102020204" pitchFamily="34" charset="0"/>
              </a:rPr>
              <a:t>Assert</a:t>
            </a:r>
            <a:r>
              <a:rPr kumimoji="0" lang="en-US" altLang="en-US" sz="1400" b="0" i="0" u="none" strike="noStrike" cap="none" normalizeH="0" baseline="0" dirty="0" err="1">
                <a:ln>
                  <a:noFill/>
                </a:ln>
                <a:solidFill>
                  <a:srgbClr val="333333"/>
                </a:solidFill>
                <a:effectLst/>
                <a:latin typeface="Arial Black" panose="020B0A04020102020204" pitchFamily="34" charset="0"/>
              </a:rPr>
              <a:t>.IsTrue</a:t>
            </a:r>
            <a:r>
              <a:rPr kumimoji="0" lang="en-US" altLang="en-US" sz="1400" b="0" i="0" u="none" strike="noStrike" cap="none" normalizeH="0" baseline="0" dirty="0">
                <a:ln>
                  <a:noFill/>
                </a:ln>
                <a:solidFill>
                  <a:srgbClr val="333333"/>
                </a:solidFill>
                <a:effectLst/>
                <a:latin typeface="Arial Black" panose="020B0A04020102020204" pitchFamily="34" charset="0"/>
              </a:rPr>
              <a:t>(</a:t>
            </a:r>
            <a:r>
              <a:rPr kumimoji="0" lang="en-US" altLang="en-US" sz="1400" b="0" i="0" u="none" strike="noStrike" cap="none" normalizeH="0" baseline="0" dirty="0" err="1">
                <a:ln>
                  <a:noFill/>
                </a:ln>
                <a:solidFill>
                  <a:srgbClr val="333333"/>
                </a:solidFill>
                <a:effectLst/>
                <a:latin typeface="Arial Black" panose="020B0A04020102020204" pitchFamily="34" charset="0"/>
              </a:rPr>
              <a:t>testView.SearchCriteria.Equals</a:t>
            </a:r>
            <a:r>
              <a:rPr kumimoji="0" lang="en-US" altLang="en-US" sz="1400" b="0" i="0" u="none" strike="noStrike" cap="none" normalizeH="0" baseline="0" dirty="0">
                <a:ln>
                  <a:noFill/>
                </a:ln>
                <a:solidFill>
                  <a:srgbClr val="333333"/>
                </a:solidFill>
                <a:effectLst/>
                <a:latin typeface="Arial Black" panose="020B0A04020102020204" pitchFamily="34" charset="0"/>
              </a:rPr>
              <a:t>(</a:t>
            </a:r>
            <a:r>
              <a:rPr kumimoji="0" lang="en-US" altLang="en-US" sz="1400" b="0" i="0" u="none" strike="noStrike" cap="none" normalizeH="0" baseline="0" dirty="0" err="1">
                <a:ln>
                  <a:noFill/>
                </a:ln>
                <a:solidFill>
                  <a:srgbClr val="333333"/>
                </a:solidFill>
                <a:effectLst/>
                <a:latin typeface="Arial Black" panose="020B0A04020102020204" pitchFamily="34" charset="0"/>
              </a:rPr>
              <a:t>mockView.SearchCriteria</a:t>
            </a:r>
            <a:r>
              <a:rPr kumimoji="0" lang="en-US" altLang="en-US" sz="1400" b="0" i="0" u="none" strike="noStrike" cap="none" normalizeH="0" baseline="0" dirty="0">
                <a:ln>
                  <a:noFill/>
                </a:ln>
                <a:solidFill>
                  <a:srgbClr val="333333"/>
                </a:solidFill>
                <a:effectLst/>
                <a:latin typeface="Arial Black" panose="020B0A040201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Arial Black" panose="020B0A04020102020204" pitchFamily="34" charset="0"/>
              </a:rPr>
              <a:t>            </a:t>
            </a:r>
            <a:r>
              <a:rPr kumimoji="0" lang="en-US" altLang="en-US" sz="1400" b="0" i="0" u="none" strike="noStrike" cap="none" normalizeH="0" baseline="0" dirty="0">
                <a:ln>
                  <a:noFill/>
                </a:ln>
                <a:solidFill>
                  <a:srgbClr val="008000"/>
                </a:solidFill>
                <a:effectLst/>
                <a:latin typeface="Arial Black" panose="020B0A04020102020204" pitchFamily="34" charset="0"/>
              </a:rPr>
              <a:t>// Search</a:t>
            </a:r>
            <a:endParaRPr kumimoji="0" lang="en-US" altLang="en-US" sz="1400"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Arial Black" panose="020B0A04020102020204" pitchFamily="34" charset="0"/>
              </a:rPr>
              <a:t>            </a:t>
            </a:r>
            <a:r>
              <a:rPr kumimoji="0" lang="en-US" altLang="en-US" sz="1400" b="0" i="0" u="none" strike="noStrike" cap="none" normalizeH="0" baseline="0" dirty="0" err="1">
                <a:ln>
                  <a:noFill/>
                </a:ln>
                <a:solidFill>
                  <a:srgbClr val="333333"/>
                </a:solidFill>
                <a:effectLst/>
                <a:latin typeface="Arial Black" panose="020B0A04020102020204" pitchFamily="34" charset="0"/>
              </a:rPr>
              <a:t>presenter.Search</a:t>
            </a:r>
            <a:r>
              <a:rPr kumimoji="0" lang="en-US" altLang="en-US" sz="1400" b="0" i="0" u="none" strike="noStrike" cap="none" normalizeH="0" baseline="0" dirty="0">
                <a:ln>
                  <a:noFill/>
                </a:ln>
                <a:solidFill>
                  <a:srgbClr val="333333"/>
                </a:solidFill>
                <a:effectLst/>
                <a:latin typeface="Arial Black" panose="020B0A040201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Arial Black" panose="020B0A04020102020204" pitchFamily="34" charset="0"/>
              </a:rPr>
              <a:t>            </a:t>
            </a:r>
            <a:r>
              <a:rPr kumimoji="0" lang="en-US" altLang="en-US" sz="1400" b="0" i="0" u="none" strike="noStrike" cap="none" normalizeH="0" baseline="0" dirty="0">
                <a:ln>
                  <a:noFill/>
                </a:ln>
                <a:solidFill>
                  <a:srgbClr val="008000"/>
                </a:solidFill>
                <a:effectLst/>
                <a:latin typeface="Arial Black" panose="020B0A04020102020204" pitchFamily="34" charset="0"/>
              </a:rPr>
              <a:t>// Assert results were found</a:t>
            </a:r>
            <a:endParaRPr kumimoji="0" lang="en-US" altLang="en-US" sz="1400"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Arial Black" panose="020B0A04020102020204" pitchFamily="34" charset="0"/>
              </a:rPr>
              <a:t>            </a:t>
            </a:r>
            <a:r>
              <a:rPr kumimoji="0" lang="en-US" altLang="en-US" sz="1400" b="0" i="0" u="none" strike="noStrike" cap="none" normalizeH="0" baseline="0" dirty="0">
                <a:ln>
                  <a:noFill/>
                </a:ln>
                <a:solidFill>
                  <a:srgbClr val="008000"/>
                </a:solidFill>
                <a:effectLst/>
                <a:latin typeface="Arial Black" panose="020B0A04020102020204" pitchFamily="34" charset="0"/>
              </a:rPr>
              <a:t>// (min # results returned from search is 1 - error detail </a:t>
            </a:r>
            <a:r>
              <a:rPr kumimoji="0" lang="en-US" altLang="en-US" sz="1400" b="0" i="0" u="none" strike="noStrike" cap="none" normalizeH="0" baseline="0" dirty="0" err="1">
                <a:ln>
                  <a:noFill/>
                </a:ln>
                <a:solidFill>
                  <a:srgbClr val="008000"/>
                </a:solidFill>
                <a:effectLst/>
                <a:latin typeface="Arial Black" panose="020B0A04020102020204" pitchFamily="34" charset="0"/>
              </a:rPr>
              <a:t>ietm</a:t>
            </a:r>
            <a:r>
              <a:rPr kumimoji="0" lang="en-US" altLang="en-US" sz="1400" b="0" i="0" u="none" strike="noStrike" cap="none" normalizeH="0" baseline="0" dirty="0">
                <a:ln>
                  <a:noFill/>
                </a:ln>
                <a:solidFill>
                  <a:srgbClr val="008000"/>
                </a:solidFill>
                <a:effectLst/>
                <a:latin typeface="Arial Black" panose="020B0A04020102020204" pitchFamily="34" charset="0"/>
              </a:rPr>
              <a:t>)</a:t>
            </a:r>
            <a:endParaRPr kumimoji="0" lang="en-US" altLang="en-US" sz="1400"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Arial Black" panose="020B0A04020102020204" pitchFamily="34" charset="0"/>
              </a:rPr>
              <a:t>            </a:t>
            </a:r>
            <a:r>
              <a:rPr kumimoji="0" lang="en-US" altLang="en-US" sz="1400" b="0" i="0" u="none" strike="noStrike" cap="none" normalizeH="0" baseline="0" dirty="0" err="1">
                <a:ln>
                  <a:noFill/>
                </a:ln>
                <a:solidFill>
                  <a:srgbClr val="2B91AF"/>
                </a:solidFill>
                <a:effectLst/>
                <a:latin typeface="Arial Black" panose="020B0A04020102020204" pitchFamily="34" charset="0"/>
              </a:rPr>
              <a:t>Assert</a:t>
            </a:r>
            <a:r>
              <a:rPr kumimoji="0" lang="en-US" altLang="en-US" sz="1400" b="0" i="0" u="none" strike="noStrike" cap="none" normalizeH="0" baseline="0" dirty="0" err="1">
                <a:ln>
                  <a:noFill/>
                </a:ln>
                <a:solidFill>
                  <a:srgbClr val="333333"/>
                </a:solidFill>
                <a:effectLst/>
                <a:latin typeface="Arial Black" panose="020B0A04020102020204" pitchFamily="34" charset="0"/>
              </a:rPr>
              <a:t>.IsTrue</a:t>
            </a:r>
            <a:r>
              <a:rPr kumimoji="0" lang="en-US" altLang="en-US" sz="1400" b="0" i="0" u="none" strike="noStrike" cap="none" normalizeH="0" baseline="0" dirty="0">
                <a:ln>
                  <a:noFill/>
                </a:ln>
                <a:solidFill>
                  <a:srgbClr val="333333"/>
                </a:solidFill>
                <a:effectLst/>
                <a:latin typeface="Arial Black" panose="020B0A04020102020204" pitchFamily="34" charset="0"/>
              </a:rPr>
              <a:t>(</a:t>
            </a:r>
            <a:r>
              <a:rPr kumimoji="0" lang="en-US" altLang="en-US" sz="1400" b="0" i="0" u="none" strike="noStrike" cap="none" normalizeH="0" baseline="0" dirty="0" err="1">
                <a:ln>
                  <a:noFill/>
                </a:ln>
                <a:solidFill>
                  <a:srgbClr val="333333"/>
                </a:solidFill>
                <a:effectLst/>
                <a:latin typeface="Arial Black" panose="020B0A04020102020204" pitchFamily="34" charset="0"/>
              </a:rPr>
              <a:t>mockView.ResultsSet.Count</a:t>
            </a:r>
            <a:r>
              <a:rPr kumimoji="0" lang="en-US" altLang="en-US" sz="1400" b="0" i="0" u="none" strike="noStrike" cap="none" normalizeH="0" baseline="0" dirty="0">
                <a:ln>
                  <a:noFill/>
                </a:ln>
                <a:solidFill>
                  <a:srgbClr val="333333"/>
                </a:solidFill>
                <a:effectLst/>
                <a:latin typeface="Arial Black" panose="020B0A04020102020204" pitchFamily="34" charset="0"/>
              </a:rPr>
              <a:t> &gt; 0);</a:t>
            </a:r>
            <a:br>
              <a:rPr kumimoji="0" lang="en-US" altLang="en-US" sz="1400" b="0" i="0" u="none" strike="noStrike" cap="none" normalizeH="0" baseline="0" dirty="0">
                <a:ln>
                  <a:noFill/>
                </a:ln>
                <a:solidFill>
                  <a:schemeClr val="tx1"/>
                </a:solidFill>
                <a:effectLst/>
                <a:latin typeface="Arial Black" panose="020B0A04020102020204" pitchFamily="34" charset="0"/>
              </a:rPr>
            </a:br>
            <a:endParaRPr kumimoji="0" lang="en-US" altLang="en-US" sz="1400"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Arial Black" panose="020B0A04020102020204" pitchFamily="34" charset="0"/>
              </a:rPr>
              <a:t>            </a:t>
            </a:r>
            <a:r>
              <a:rPr kumimoji="0" lang="en-US" altLang="en-US" sz="1400" b="0" i="0" u="none" strike="noStrike" cap="none" normalizeH="0" baseline="0" dirty="0">
                <a:ln>
                  <a:noFill/>
                </a:ln>
                <a:solidFill>
                  <a:srgbClr val="008000"/>
                </a:solidFill>
                <a:effectLst/>
                <a:latin typeface="Arial Black" panose="020B0A04020102020204" pitchFamily="34" charset="0"/>
              </a:rPr>
              <a:t>// Assert results were valid, given the search criteria</a:t>
            </a:r>
            <a:endParaRPr kumimoji="0" lang="en-US" altLang="en-US" sz="1400"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Arial Black" panose="020B0A04020102020204" pitchFamily="34" charset="0"/>
              </a:rPr>
              <a:t>            </a:t>
            </a:r>
            <a:r>
              <a:rPr kumimoji="0" lang="en-US" altLang="en-US" sz="1400" b="0" i="0" u="none" strike="noStrike" cap="none" normalizeH="0" baseline="0" dirty="0" err="1">
                <a:ln>
                  <a:noFill/>
                </a:ln>
                <a:solidFill>
                  <a:srgbClr val="0000FF"/>
                </a:solidFill>
                <a:effectLst/>
                <a:latin typeface="Arial Black" panose="020B0A04020102020204" pitchFamily="34" charset="0"/>
              </a:rPr>
              <a:t>foreach</a:t>
            </a:r>
            <a:r>
              <a:rPr kumimoji="0" lang="en-US" altLang="en-US" sz="1400" b="0" i="0" u="none" strike="noStrike" cap="none" normalizeH="0" baseline="0" dirty="0">
                <a:ln>
                  <a:noFill/>
                </a:ln>
                <a:solidFill>
                  <a:srgbClr val="333333"/>
                </a:solidFill>
                <a:effectLst/>
                <a:latin typeface="Arial Black" panose="020B0A04020102020204" pitchFamily="34" charset="0"/>
              </a:rPr>
              <a:t> (</a:t>
            </a:r>
            <a:r>
              <a:rPr kumimoji="0" lang="en-US" altLang="en-US" sz="1400" b="0" i="0" u="none" strike="noStrike" cap="none" normalizeH="0" baseline="0" dirty="0" err="1">
                <a:ln>
                  <a:noFill/>
                </a:ln>
                <a:solidFill>
                  <a:srgbClr val="2B91AF"/>
                </a:solidFill>
                <a:effectLst/>
                <a:latin typeface="Arial Black" panose="020B0A04020102020204" pitchFamily="34" charset="0"/>
              </a:rPr>
              <a:t>SearchResult</a:t>
            </a:r>
            <a:r>
              <a:rPr kumimoji="0" lang="en-US" altLang="en-US" sz="1400" b="0" i="0" u="none" strike="noStrike" cap="none" normalizeH="0" baseline="0" dirty="0">
                <a:ln>
                  <a:noFill/>
                </a:ln>
                <a:solidFill>
                  <a:srgbClr val="333333"/>
                </a:solidFill>
                <a:effectLst/>
                <a:latin typeface="Arial Black" panose="020B0A04020102020204" pitchFamily="34" charset="0"/>
              </a:rPr>
              <a:t> r </a:t>
            </a:r>
            <a:r>
              <a:rPr kumimoji="0" lang="en-US" altLang="en-US" sz="1400" b="0" i="0" u="none" strike="noStrike" cap="none" normalizeH="0" baseline="0" dirty="0">
                <a:ln>
                  <a:noFill/>
                </a:ln>
                <a:solidFill>
                  <a:srgbClr val="0000FF"/>
                </a:solidFill>
                <a:effectLst/>
                <a:latin typeface="Arial Black" panose="020B0A04020102020204" pitchFamily="34" charset="0"/>
              </a:rPr>
              <a:t>in</a:t>
            </a:r>
            <a:r>
              <a:rPr kumimoji="0" lang="en-US" altLang="en-US" sz="1400" b="0" i="0" u="none" strike="noStrike" cap="none" normalizeH="0" baseline="0" dirty="0">
                <a:ln>
                  <a:noFill/>
                </a:ln>
                <a:solidFill>
                  <a:srgbClr val="333333"/>
                </a:solidFill>
                <a:effectLst/>
                <a:latin typeface="Arial Black" panose="020B0A04020102020204" pitchFamily="34" charset="0"/>
              </a:rPr>
              <a:t> </a:t>
            </a:r>
            <a:r>
              <a:rPr kumimoji="0" lang="en-US" altLang="en-US" sz="1400" b="0" i="0" u="none" strike="noStrike" cap="none" normalizeH="0" baseline="0" dirty="0" err="1">
                <a:ln>
                  <a:noFill/>
                </a:ln>
                <a:solidFill>
                  <a:srgbClr val="333333"/>
                </a:solidFill>
                <a:effectLst/>
                <a:latin typeface="Arial Black" panose="020B0A04020102020204" pitchFamily="34" charset="0"/>
              </a:rPr>
              <a:t>mockView.ResultsSet</a:t>
            </a:r>
            <a:r>
              <a:rPr kumimoji="0" lang="en-US" altLang="en-US" sz="1400" b="0" i="0" u="none" strike="noStrike" cap="none" normalizeH="0" baseline="0" dirty="0">
                <a:ln>
                  <a:noFill/>
                </a:ln>
                <a:solidFill>
                  <a:srgbClr val="333333"/>
                </a:solidFill>
                <a:effectLst/>
                <a:latin typeface="Arial Black" panose="020B0A04020102020204" pitchFamily="34" charset="0"/>
              </a:rPr>
              <a:t>)</a:t>
            </a:r>
            <a:endParaRPr kumimoji="0" lang="en-US" altLang="en-US" sz="1400"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Arial Black" panose="020B0A040201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Arial Black" panose="020B0A04020102020204" pitchFamily="34" charset="0"/>
              </a:rPr>
              <a:t>                </a:t>
            </a:r>
            <a:r>
              <a:rPr kumimoji="0" lang="en-US" altLang="en-US" sz="1400" b="0" i="0" u="none" strike="noStrike" cap="none" normalizeH="0" baseline="0" dirty="0" err="1">
                <a:ln>
                  <a:noFill/>
                </a:ln>
                <a:solidFill>
                  <a:srgbClr val="2B91AF"/>
                </a:solidFill>
                <a:effectLst/>
                <a:latin typeface="Arial Black" panose="020B0A04020102020204" pitchFamily="34" charset="0"/>
              </a:rPr>
              <a:t>Assert</a:t>
            </a:r>
            <a:r>
              <a:rPr kumimoji="0" lang="en-US" altLang="en-US" sz="1400" b="0" i="0" u="none" strike="noStrike" cap="none" normalizeH="0" baseline="0" dirty="0" err="1">
                <a:ln>
                  <a:noFill/>
                </a:ln>
                <a:solidFill>
                  <a:srgbClr val="333333"/>
                </a:solidFill>
                <a:effectLst/>
                <a:latin typeface="Arial Black" panose="020B0A04020102020204" pitchFamily="34" charset="0"/>
              </a:rPr>
              <a:t>.IsNotNull</a:t>
            </a:r>
            <a:r>
              <a:rPr kumimoji="0" lang="en-US" altLang="en-US" sz="1400" b="0" i="0" u="none" strike="noStrike" cap="none" normalizeH="0" baseline="0" dirty="0">
                <a:ln>
                  <a:noFill/>
                </a:ln>
                <a:solidFill>
                  <a:srgbClr val="333333"/>
                </a:solidFill>
                <a:effectLst/>
                <a:latin typeface="Arial Black" panose="020B0A04020102020204" pitchFamily="34" charset="0"/>
              </a:rPr>
              <a:t>(r);</a:t>
            </a:r>
            <a:endParaRPr kumimoji="0" lang="en-US" altLang="en-US" sz="1400"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Arial Black" panose="020B0A04020102020204" pitchFamily="34" charset="0"/>
              </a:rPr>
              <a:t>                </a:t>
            </a:r>
            <a:r>
              <a:rPr kumimoji="0" lang="en-US" altLang="en-US" sz="1400" b="0" i="0" u="none" strike="noStrike" cap="none" normalizeH="0" baseline="0" dirty="0" err="1">
                <a:ln>
                  <a:noFill/>
                </a:ln>
                <a:solidFill>
                  <a:srgbClr val="2B91AF"/>
                </a:solidFill>
                <a:effectLst/>
                <a:latin typeface="Arial Black" panose="020B0A04020102020204" pitchFamily="34" charset="0"/>
              </a:rPr>
              <a:t>Assert</a:t>
            </a:r>
            <a:r>
              <a:rPr kumimoji="0" lang="en-US" altLang="en-US" sz="1400" b="0" i="0" u="none" strike="noStrike" cap="none" normalizeH="0" baseline="0" dirty="0" err="1">
                <a:ln>
                  <a:noFill/>
                </a:ln>
                <a:solidFill>
                  <a:srgbClr val="333333"/>
                </a:solidFill>
                <a:effectLst/>
                <a:latin typeface="Arial Black" panose="020B0A04020102020204" pitchFamily="34" charset="0"/>
              </a:rPr>
              <a:t>.IsTrue</a:t>
            </a:r>
            <a:r>
              <a:rPr kumimoji="0" lang="en-US" altLang="en-US" sz="1400" b="0" i="0" u="none" strike="noStrike" cap="none" normalizeH="0" baseline="0" dirty="0">
                <a:ln>
                  <a:noFill/>
                </a:ln>
                <a:solidFill>
                  <a:srgbClr val="333333"/>
                </a:solidFill>
                <a:effectLst/>
                <a:latin typeface="Arial Black" panose="020B0A04020102020204" pitchFamily="34" charset="0"/>
              </a:rPr>
              <a:t>(</a:t>
            </a:r>
            <a:r>
              <a:rPr kumimoji="0" lang="en-US" altLang="en-US" sz="1400" b="0" i="0" u="none" strike="noStrike" cap="none" normalizeH="0" baseline="0" dirty="0" err="1">
                <a:ln>
                  <a:noFill/>
                </a:ln>
                <a:solidFill>
                  <a:srgbClr val="333333"/>
                </a:solidFill>
                <a:effectLst/>
                <a:latin typeface="Arial Black" panose="020B0A04020102020204" pitchFamily="34" charset="0"/>
              </a:rPr>
              <a:t>r.Name.IndexOf</a:t>
            </a:r>
            <a:r>
              <a:rPr kumimoji="0" lang="en-US" altLang="en-US" sz="1400" b="0" i="0" u="none" strike="noStrike" cap="none" normalizeH="0" baseline="0" dirty="0">
                <a:ln>
                  <a:noFill/>
                </a:ln>
                <a:solidFill>
                  <a:srgbClr val="333333"/>
                </a:solidFill>
                <a:effectLst/>
                <a:latin typeface="Arial Black" panose="020B0A04020102020204" pitchFamily="34" charset="0"/>
              </a:rPr>
              <a:t>(</a:t>
            </a:r>
            <a:r>
              <a:rPr kumimoji="0" lang="en-US" altLang="en-US" sz="1400" b="0" i="0" u="none" strike="noStrike" cap="none" normalizeH="0" baseline="0" dirty="0" err="1">
                <a:ln>
                  <a:noFill/>
                </a:ln>
                <a:solidFill>
                  <a:srgbClr val="333333"/>
                </a:solidFill>
                <a:effectLst/>
                <a:latin typeface="Arial Black" panose="020B0A04020102020204" pitchFamily="34" charset="0"/>
              </a:rPr>
              <a:t>testView.SearchCriteria</a:t>
            </a:r>
            <a:r>
              <a:rPr kumimoji="0" lang="en-US" altLang="en-US" sz="1400" b="0" i="0" u="none" strike="noStrike" cap="none" normalizeH="0" baseline="0" dirty="0">
                <a:ln>
                  <a:noFill/>
                </a:ln>
                <a:solidFill>
                  <a:srgbClr val="333333"/>
                </a:solidFill>
                <a:effectLst/>
                <a:latin typeface="Arial Black" panose="020B0A04020102020204" pitchFamily="34" charset="0"/>
              </a:rPr>
              <a:t>) &gt;= 0);</a:t>
            </a:r>
            <a:endParaRPr kumimoji="0" lang="en-US" altLang="en-US" sz="1400"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Arial Black" panose="020B0A04020102020204" pitchFamily="34" charset="0"/>
              </a:rPr>
              <a:t>            }</a:t>
            </a:r>
            <a:endParaRPr kumimoji="0" lang="en-US" altLang="en-US" sz="1400"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Arial Black" panose="020B0A04020102020204" pitchFamily="34" charset="0"/>
              </a:rPr>
              <a:t>        }</a:t>
            </a:r>
            <a:endParaRPr kumimoji="0" lang="en-US" altLang="en-US" sz="1400"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Black" panose="020B0A04020102020204" pitchFamily="34" charset="0"/>
            </a:endParaRPr>
          </a:p>
        </p:txBody>
      </p:sp>
    </p:spTree>
    <p:extLst>
      <p:ext uri="{BB962C8B-B14F-4D97-AF65-F5344CB8AC3E}">
        <p14:creationId xmlns:p14="http://schemas.microsoft.com/office/powerpoint/2010/main" val="36614518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BA63B-4526-4FE7-B6B3-67788F8BB730}"/>
              </a:ext>
            </a:extLst>
          </p:cNvPr>
          <p:cNvSpPr>
            <a:spLocks noGrp="1"/>
          </p:cNvSpPr>
          <p:nvPr>
            <p:ph type="title"/>
          </p:nvPr>
        </p:nvSpPr>
        <p:spPr/>
        <p:txBody>
          <a:bodyPr/>
          <a:lstStyle/>
          <a:p>
            <a:r>
              <a:rPr lang="en-US" cap="none" dirty="0">
                <a:latin typeface="Arial Black" panose="020B0A04020102020204" pitchFamily="34" charset="0"/>
              </a:rPr>
              <a:t>A Further Mocking Example</a:t>
            </a:r>
          </a:p>
        </p:txBody>
      </p:sp>
      <p:sp>
        <p:nvSpPr>
          <p:cNvPr id="3" name="Content Placeholder 2">
            <a:extLst>
              <a:ext uri="{FF2B5EF4-FFF2-40B4-BE49-F238E27FC236}">
                <a16:creationId xmlns:a16="http://schemas.microsoft.com/office/drawing/2014/main" id="{C73FA484-D354-4F8C-8907-C8461E96BBDE}"/>
              </a:ext>
            </a:extLst>
          </p:cNvPr>
          <p:cNvSpPr>
            <a:spLocks noGrp="1"/>
          </p:cNvSpPr>
          <p:nvPr>
            <p:ph sz="quarter" idx="13"/>
          </p:nvPr>
        </p:nvSpPr>
        <p:spPr>
          <a:xfrm>
            <a:off x="913774" y="2214694"/>
            <a:ext cx="10363826" cy="4024789"/>
          </a:xfrm>
        </p:spPr>
        <p:txBody>
          <a:bodyPr>
            <a:normAutofit fontScale="92500" lnSpcReduction="20000"/>
          </a:bodyPr>
          <a:lstStyle/>
          <a:p>
            <a:r>
              <a:rPr lang="en-US" b="1" dirty="0">
                <a:latin typeface="Arial" panose="020B0604020202020204" pitchFamily="34" charset="0"/>
                <a:cs typeface="Arial" panose="020B0604020202020204" pitchFamily="34" charset="0"/>
              </a:rPr>
              <a:t>The mocking solution illustrated above meets the requirements of most simplistic Views that will be developed using the MVP pattern. However as discussed in the section ‘View – Separation of Concerns’ sometimes it is necessary to implement a small amount of presentation technology-specific logic to perform validation, conversion of user input to Business types and visa versa, error handling etc.</a:t>
            </a:r>
          </a:p>
          <a:p>
            <a:r>
              <a:rPr lang="en-US" b="1" dirty="0">
                <a:latin typeface="Arial" panose="020B0604020202020204" pitchFamily="34" charset="0"/>
                <a:cs typeface="Arial" panose="020B0604020202020204" pitchFamily="34" charset="0"/>
              </a:rPr>
              <a:t>The mock View illustrated previously does not implement any of this logic and would require extra development time to re-implement the View logic inside the mock View. A workaround for this is to split the View into two tiers; a Logic tier and a Presentation tier and then create the mock View as a subclass of the abstract View Logic tier (see following diagram).</a:t>
            </a:r>
          </a:p>
        </p:txBody>
      </p:sp>
    </p:spTree>
    <p:extLst>
      <p:ext uri="{BB962C8B-B14F-4D97-AF65-F5344CB8AC3E}">
        <p14:creationId xmlns:p14="http://schemas.microsoft.com/office/powerpoint/2010/main" val="5217149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50000"/>
            <a:lumOff val="50000"/>
          </a:schemeClr>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EF83B5B-1263-4782-A304-DED594BEE7EB}"/>
              </a:ext>
            </a:extLst>
          </p:cNvPr>
          <p:cNvPicPr>
            <a:picLocks noGrp="1" noChangeAspect="1"/>
          </p:cNvPicPr>
          <p:nvPr>
            <p:ph sz="quarter" idx="13"/>
          </p:nvPr>
        </p:nvPicPr>
        <p:blipFill>
          <a:blip r:embed="rId2"/>
          <a:stretch>
            <a:fillRect/>
          </a:stretch>
        </p:blipFill>
        <p:spPr>
          <a:xfrm>
            <a:off x="3854397" y="833638"/>
            <a:ext cx="4483206" cy="5190724"/>
          </a:xfrm>
          <a:solidFill>
            <a:schemeClr val="bg1"/>
          </a:solidFill>
        </p:spPr>
      </p:pic>
    </p:spTree>
    <p:extLst>
      <p:ext uri="{BB962C8B-B14F-4D97-AF65-F5344CB8AC3E}">
        <p14:creationId xmlns:p14="http://schemas.microsoft.com/office/powerpoint/2010/main" val="26157996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3FA484-D354-4F8C-8907-C8461E96BBDE}"/>
              </a:ext>
            </a:extLst>
          </p:cNvPr>
          <p:cNvSpPr>
            <a:spLocks noGrp="1"/>
          </p:cNvSpPr>
          <p:nvPr>
            <p:ph sz="quarter" idx="13"/>
          </p:nvPr>
        </p:nvSpPr>
        <p:spPr>
          <a:xfrm>
            <a:off x="914087" y="1214026"/>
            <a:ext cx="10363826" cy="4429948"/>
          </a:xfrm>
        </p:spPr>
        <p:txBody>
          <a:bodyPr>
            <a:normAutofit/>
          </a:bodyPr>
          <a:lstStyle/>
          <a:p>
            <a:r>
              <a:rPr lang="en-US" b="1" dirty="0">
                <a:latin typeface="Arial" panose="020B0604020202020204" pitchFamily="34" charset="0"/>
                <a:cs typeface="Arial" panose="020B0604020202020204" pitchFamily="34" charset="0"/>
              </a:rPr>
              <a:t>This allows the mock view access to the Presenter instance, the ability to expose new properties and modify assessors to allow easy inspection of View state during tests and most importantly the ability to invoke all presentation technology-specific logic held in the View Logic tier through invocation of the mock View’s base class.</a:t>
            </a:r>
          </a:p>
          <a:p>
            <a:r>
              <a:rPr lang="en-US" b="1" dirty="0">
                <a:latin typeface="Arial" panose="020B0604020202020204" pitchFamily="34" charset="0"/>
                <a:cs typeface="Arial" panose="020B0604020202020204" pitchFamily="34" charset="0"/>
              </a:rPr>
              <a:t>Therefore, when a unit test is run which invokes a method on the Presenter, which sets a property in the mock View, the overridden mock View’s property can invoke its base class’ property which in turn executes any validation </a:t>
            </a:r>
            <a:r>
              <a:rPr lang="en-US" b="1" dirty="0" err="1">
                <a:latin typeface="Arial" panose="020B0604020202020204" pitchFamily="34" charset="0"/>
                <a:cs typeface="Arial" panose="020B0604020202020204" pitchFamily="34" charset="0"/>
              </a:rPr>
              <a:t>etc</a:t>
            </a:r>
            <a:r>
              <a:rPr lang="en-US" b="1" dirty="0">
                <a:latin typeface="Arial" panose="020B0604020202020204" pitchFamily="34" charset="0"/>
                <a:cs typeface="Arial" panose="020B0604020202020204" pitchFamily="34" charset="0"/>
              </a:rPr>
              <a:t> against the input (see following code flow diagram).</a:t>
            </a:r>
          </a:p>
        </p:txBody>
      </p:sp>
    </p:spTree>
    <p:extLst>
      <p:ext uri="{BB962C8B-B14F-4D97-AF65-F5344CB8AC3E}">
        <p14:creationId xmlns:p14="http://schemas.microsoft.com/office/powerpoint/2010/main" val="30184232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a:extLst>
              <a:ext uri="{FF2B5EF4-FFF2-40B4-BE49-F238E27FC236}">
                <a16:creationId xmlns:a16="http://schemas.microsoft.com/office/drawing/2014/main" id="{7B7B3FC9-0B1D-4A32-A13D-0E3BCA1F80DC}"/>
              </a:ext>
            </a:extLst>
          </p:cNvPr>
          <p:cNvGraphicFramePr>
            <a:graphicFrameLocks noGrp="1"/>
          </p:cNvGraphicFramePr>
          <p:nvPr>
            <p:ph sz="quarter" idx="13"/>
            <p:extLst>
              <p:ext uri="{D42A27DB-BD31-4B8C-83A1-F6EECF244321}">
                <p14:modId xmlns:p14="http://schemas.microsoft.com/office/powerpoint/2010/main" val="3094245645"/>
              </p:ext>
            </p:extLst>
          </p:nvPr>
        </p:nvGraphicFramePr>
        <p:xfrm>
          <a:off x="2505319" y="579120"/>
          <a:ext cx="7181361" cy="5699760"/>
        </p:xfrm>
        <a:graphic>
          <a:graphicData uri="http://schemas.openxmlformats.org/drawingml/2006/table">
            <a:tbl>
              <a:tblPr/>
              <a:tblGrid>
                <a:gridCol w="7181361">
                  <a:extLst>
                    <a:ext uri="{9D8B030D-6E8A-4147-A177-3AD203B41FA5}">
                      <a16:colId xmlns:a16="http://schemas.microsoft.com/office/drawing/2014/main" val="526167020"/>
                    </a:ext>
                  </a:extLst>
                </a:gridCol>
              </a:tblGrid>
              <a:tr h="5699760">
                <a:tc>
                  <a:txBody>
                    <a:bodyPr/>
                    <a:lstStyle/>
                    <a:p>
                      <a:pPr>
                        <a:spcAft>
                          <a:spcPts val="0"/>
                        </a:spcAft>
                      </a:pPr>
                      <a:r>
                        <a:rPr lang="en-US" sz="1400" dirty="0">
                          <a:effectLst/>
                          <a:latin typeface="Arial Black" panose="020B0A04020102020204" pitchFamily="34" charset="0"/>
                        </a:rPr>
                        <a:t>    [</a:t>
                      </a:r>
                      <a:r>
                        <a:rPr lang="en-US" sz="1400" dirty="0" err="1">
                          <a:solidFill>
                            <a:srgbClr val="2B91AF"/>
                          </a:solidFill>
                          <a:effectLst/>
                          <a:latin typeface="Arial Black" panose="020B0A04020102020204" pitchFamily="34" charset="0"/>
                        </a:rPr>
                        <a:t>TestMethod</a:t>
                      </a:r>
                      <a:r>
                        <a:rPr lang="en-US" sz="1400" dirty="0">
                          <a:effectLst/>
                          <a:latin typeface="Arial Black" panose="020B0A04020102020204" pitchFamily="34" charset="0"/>
                        </a:rPr>
                        <a:t>()]</a:t>
                      </a:r>
                      <a:br>
                        <a:rPr lang="en-US" sz="1400" dirty="0">
                          <a:effectLst/>
                          <a:latin typeface="Arial Black" panose="020B0A04020102020204" pitchFamily="34" charset="0"/>
                        </a:rPr>
                      </a:br>
                      <a:r>
                        <a:rPr lang="en-US" sz="1400" dirty="0">
                          <a:effectLst/>
                          <a:latin typeface="Arial Black" panose="020B0A04020102020204" pitchFamily="34" charset="0"/>
                        </a:rPr>
                        <a:t>    </a:t>
                      </a:r>
                      <a:r>
                        <a:rPr lang="en-US" sz="1400" dirty="0">
                          <a:solidFill>
                            <a:srgbClr val="0000FF"/>
                          </a:solidFill>
                          <a:effectLst/>
                          <a:latin typeface="Arial Black" panose="020B0A04020102020204" pitchFamily="34" charset="0"/>
                        </a:rPr>
                        <a:t>public</a:t>
                      </a:r>
                      <a:r>
                        <a:rPr lang="en-US" sz="1400" dirty="0">
                          <a:effectLst/>
                          <a:latin typeface="Arial Black" panose="020B0A04020102020204" pitchFamily="34" charset="0"/>
                        </a:rPr>
                        <a:t> </a:t>
                      </a:r>
                      <a:r>
                        <a:rPr lang="en-US" sz="1400" dirty="0">
                          <a:solidFill>
                            <a:srgbClr val="0000FF"/>
                          </a:solidFill>
                          <a:effectLst/>
                          <a:latin typeface="Arial Black" panose="020B0A04020102020204" pitchFamily="34" charset="0"/>
                        </a:rPr>
                        <a:t>void</a:t>
                      </a:r>
                      <a:r>
                        <a:rPr lang="en-US" sz="1400" dirty="0">
                          <a:effectLst/>
                          <a:latin typeface="Arial Black" panose="020B0A04020102020204" pitchFamily="34" charset="0"/>
                        </a:rPr>
                        <a:t> </a:t>
                      </a:r>
                      <a:r>
                        <a:rPr lang="en-US" sz="1400" dirty="0" err="1">
                          <a:effectLst/>
                          <a:latin typeface="Arial Black" panose="020B0A04020102020204" pitchFamily="34" charset="0"/>
                        </a:rPr>
                        <a:t>SearchTest_ResultsExpected</a:t>
                      </a:r>
                      <a:r>
                        <a:rPr lang="en-US" sz="1400" dirty="0">
                          <a:effectLst/>
                          <a:latin typeface="Arial Black" panose="020B0A04020102020204" pitchFamily="34" charset="0"/>
                        </a:rPr>
                        <a:t>()</a:t>
                      </a:r>
                      <a:br>
                        <a:rPr lang="en-US" sz="1400" dirty="0">
                          <a:effectLst/>
                          <a:latin typeface="Arial Black" panose="020B0A04020102020204" pitchFamily="34" charset="0"/>
                        </a:rPr>
                      </a:br>
                      <a:r>
                        <a:rPr lang="en-US" sz="1400" dirty="0">
                          <a:effectLst/>
                          <a:latin typeface="Arial Black" panose="020B0A04020102020204" pitchFamily="34" charset="0"/>
                        </a:rPr>
                        <a:t>    {</a:t>
                      </a:r>
                    </a:p>
                    <a:p>
                      <a:pPr>
                        <a:spcAft>
                          <a:spcPts val="0"/>
                        </a:spcAft>
                      </a:pPr>
                      <a:r>
                        <a:rPr lang="en-US" sz="1400" dirty="0">
                          <a:effectLst/>
                          <a:latin typeface="Arial Black" panose="020B0A04020102020204" pitchFamily="34" charset="0"/>
                        </a:rPr>
                        <a:t>        </a:t>
                      </a:r>
                      <a:r>
                        <a:rPr lang="en-US" sz="1400" dirty="0">
                          <a:solidFill>
                            <a:srgbClr val="008000"/>
                          </a:solidFill>
                          <a:effectLst/>
                          <a:latin typeface="Arial Black" panose="020B0A04020102020204" pitchFamily="34" charset="0"/>
                        </a:rPr>
                        <a:t>// Mock View setup (hidden)...</a:t>
                      </a:r>
                      <a:br>
                        <a:rPr lang="en-US" sz="1400" dirty="0">
                          <a:effectLst/>
                          <a:latin typeface="Arial Black" panose="020B0A04020102020204" pitchFamily="34" charset="0"/>
                        </a:rPr>
                      </a:br>
                      <a:r>
                        <a:rPr lang="en-US" sz="1400" dirty="0">
                          <a:effectLst/>
                          <a:latin typeface="Arial Black" panose="020B0A04020102020204" pitchFamily="34" charset="0"/>
                        </a:rPr>
                        <a:t>        </a:t>
                      </a:r>
                      <a:r>
                        <a:rPr lang="en-US" sz="1400" dirty="0" err="1">
                          <a:effectLst/>
                          <a:latin typeface="Arial Black" panose="020B0A04020102020204" pitchFamily="34" charset="0"/>
                        </a:rPr>
                        <a:t>presenter.Search</a:t>
                      </a:r>
                      <a:r>
                        <a:rPr lang="en-US" sz="1400" dirty="0">
                          <a:effectLst/>
                          <a:latin typeface="Arial Black" panose="020B0A04020102020204" pitchFamily="34" charset="0"/>
                        </a:rPr>
                        <a:t>(); </a:t>
                      </a:r>
                      <a:br>
                        <a:rPr lang="en-US" sz="1400" dirty="0">
                          <a:effectLst/>
                          <a:latin typeface="Arial Black" panose="020B0A04020102020204" pitchFamily="34" charset="0"/>
                        </a:rPr>
                      </a:br>
                      <a:r>
                        <a:rPr lang="en-US" sz="1400" dirty="0">
                          <a:effectLst/>
                          <a:latin typeface="Arial Black" panose="020B0A04020102020204" pitchFamily="34" charset="0"/>
                        </a:rPr>
                        <a:t>        </a:t>
                      </a:r>
                      <a:r>
                        <a:rPr lang="en-US" sz="1400" dirty="0">
                          <a:solidFill>
                            <a:srgbClr val="008000"/>
                          </a:solidFill>
                          <a:effectLst/>
                          <a:latin typeface="Arial Black" panose="020B0A04020102020204" pitchFamily="34" charset="0"/>
                        </a:rPr>
                        <a:t>// Assertions (hidden)...</a:t>
                      </a:r>
                      <a:br>
                        <a:rPr lang="en-US" sz="1400" dirty="0">
                          <a:effectLst/>
                          <a:latin typeface="Arial Black" panose="020B0A04020102020204" pitchFamily="34" charset="0"/>
                        </a:rPr>
                      </a:br>
                      <a:r>
                        <a:rPr lang="en-US" sz="1400" dirty="0">
                          <a:effectLst/>
                          <a:latin typeface="Arial Black" panose="020B0A04020102020204" pitchFamily="34" charset="0"/>
                        </a:rPr>
                        <a:t>        }</a:t>
                      </a:r>
                    </a:p>
                    <a:p>
                      <a:pPr>
                        <a:spcAft>
                          <a:spcPts val="0"/>
                        </a:spcAft>
                      </a:pPr>
                      <a:r>
                        <a:rPr lang="en-US" sz="1400" dirty="0">
                          <a:effectLst/>
                          <a:latin typeface="Arial Black" panose="020B0A04020102020204" pitchFamily="34" charset="0"/>
                        </a:rPr>
                        <a:t>    }</a:t>
                      </a:r>
                    </a:p>
                    <a:p>
                      <a:pPr>
                        <a:spcAft>
                          <a:spcPts val="0"/>
                        </a:spcAft>
                      </a:pPr>
                      <a:endParaRPr lang="en-US" sz="1400" dirty="0">
                        <a:effectLst/>
                        <a:latin typeface="Arial Black" panose="020B0A04020102020204" pitchFamily="34" charset="0"/>
                      </a:endParaRPr>
                    </a:p>
                    <a:p>
                      <a:pPr>
                        <a:spcAft>
                          <a:spcPts val="0"/>
                        </a:spcAft>
                      </a:pPr>
                      <a:r>
                        <a:rPr lang="en-US" sz="1400" dirty="0">
                          <a:effectLst/>
                          <a:latin typeface="Arial Black" panose="020B0A04020102020204" pitchFamily="34" charset="0"/>
                        </a:rPr>
                        <a:t>    </a:t>
                      </a:r>
                      <a:r>
                        <a:rPr lang="en-US" sz="1400" dirty="0">
                          <a:solidFill>
                            <a:srgbClr val="0000FF"/>
                          </a:solidFill>
                          <a:effectLst/>
                          <a:latin typeface="Arial Black" panose="020B0A04020102020204" pitchFamily="34" charset="0"/>
                        </a:rPr>
                        <a:t>public</a:t>
                      </a:r>
                      <a:r>
                        <a:rPr lang="en-US" sz="1400" dirty="0">
                          <a:effectLst/>
                          <a:latin typeface="Arial Black" panose="020B0A04020102020204" pitchFamily="34" charset="0"/>
                        </a:rPr>
                        <a:t> </a:t>
                      </a:r>
                      <a:r>
                        <a:rPr lang="en-US" sz="1400" dirty="0">
                          <a:solidFill>
                            <a:srgbClr val="0000FF"/>
                          </a:solidFill>
                          <a:effectLst/>
                          <a:latin typeface="Arial Black" panose="020B0A04020102020204" pitchFamily="34" charset="0"/>
                        </a:rPr>
                        <a:t>class</a:t>
                      </a:r>
                      <a:r>
                        <a:rPr lang="en-US" sz="1400" dirty="0">
                          <a:effectLst/>
                          <a:latin typeface="Arial Black" panose="020B0A04020102020204" pitchFamily="34" charset="0"/>
                        </a:rPr>
                        <a:t> </a:t>
                      </a:r>
                      <a:r>
                        <a:rPr lang="en-US" sz="1400" dirty="0">
                          <a:solidFill>
                            <a:srgbClr val="2B91AF"/>
                          </a:solidFill>
                          <a:effectLst/>
                          <a:latin typeface="Arial Black" panose="020B0A04020102020204" pitchFamily="34" charset="0"/>
                        </a:rPr>
                        <a:t>Presenter</a:t>
                      </a:r>
                      <a:br>
                        <a:rPr lang="en-US" sz="1400" dirty="0">
                          <a:effectLst/>
                          <a:latin typeface="Arial Black" panose="020B0A04020102020204" pitchFamily="34" charset="0"/>
                        </a:rPr>
                      </a:br>
                      <a:r>
                        <a:rPr lang="en-US" sz="1400" dirty="0">
                          <a:effectLst/>
                          <a:latin typeface="Arial Black" panose="020B0A04020102020204" pitchFamily="34" charset="0"/>
                        </a:rPr>
                        <a:t>    {</a:t>
                      </a:r>
                      <a:br>
                        <a:rPr lang="en-US" sz="1400" dirty="0">
                          <a:effectLst/>
                          <a:latin typeface="Arial Black" panose="020B0A04020102020204" pitchFamily="34" charset="0"/>
                        </a:rPr>
                      </a:br>
                      <a:r>
                        <a:rPr lang="en-US" sz="1400" dirty="0">
                          <a:solidFill>
                            <a:srgbClr val="0000FF"/>
                          </a:solidFill>
                          <a:effectLst/>
                          <a:latin typeface="Arial Black" panose="020B0A04020102020204" pitchFamily="34" charset="0"/>
                        </a:rPr>
                        <a:t>        public</a:t>
                      </a:r>
                      <a:r>
                        <a:rPr lang="en-US" sz="1400" dirty="0">
                          <a:effectLst/>
                          <a:latin typeface="Arial Black" panose="020B0A04020102020204" pitchFamily="34" charset="0"/>
                        </a:rPr>
                        <a:t> </a:t>
                      </a:r>
                      <a:r>
                        <a:rPr lang="en-US" sz="1400" dirty="0">
                          <a:solidFill>
                            <a:srgbClr val="0000FF"/>
                          </a:solidFill>
                          <a:effectLst/>
                          <a:latin typeface="Arial Black" panose="020B0A04020102020204" pitchFamily="34" charset="0"/>
                        </a:rPr>
                        <a:t>void</a:t>
                      </a:r>
                      <a:r>
                        <a:rPr lang="en-US" sz="1400" dirty="0">
                          <a:effectLst/>
                          <a:latin typeface="Arial Black" panose="020B0A04020102020204" pitchFamily="34" charset="0"/>
                        </a:rPr>
                        <a:t> Search()</a:t>
                      </a:r>
                      <a:br>
                        <a:rPr lang="en-US" sz="1400" dirty="0">
                          <a:effectLst/>
                          <a:latin typeface="Arial Black" panose="020B0A04020102020204" pitchFamily="34" charset="0"/>
                        </a:rPr>
                      </a:br>
                      <a:r>
                        <a:rPr lang="en-US" sz="1400" dirty="0">
                          <a:effectLst/>
                          <a:latin typeface="Arial Black" panose="020B0A04020102020204" pitchFamily="34" charset="0"/>
                        </a:rPr>
                        <a:t>        {</a:t>
                      </a:r>
                    </a:p>
                    <a:p>
                      <a:pPr indent="457200">
                        <a:spcAft>
                          <a:spcPts val="0"/>
                        </a:spcAft>
                      </a:pPr>
                      <a:r>
                        <a:rPr lang="en-US" sz="1400" dirty="0">
                          <a:effectLst/>
                          <a:latin typeface="Arial Black" panose="020B0A04020102020204" pitchFamily="34" charset="0"/>
                        </a:rPr>
                        <a:t>            </a:t>
                      </a:r>
                      <a:r>
                        <a:rPr lang="en-US" sz="1400" dirty="0" err="1">
                          <a:solidFill>
                            <a:srgbClr val="0000FF"/>
                          </a:solidFill>
                          <a:effectLst/>
                          <a:latin typeface="Arial Black" panose="020B0A04020102020204" pitchFamily="34" charset="0"/>
                        </a:rPr>
                        <a:t>this</a:t>
                      </a:r>
                      <a:r>
                        <a:rPr lang="en-US" sz="1400" dirty="0" err="1">
                          <a:effectLst/>
                          <a:latin typeface="Arial Black" panose="020B0A04020102020204" pitchFamily="34" charset="0"/>
                        </a:rPr>
                        <a:t>.view.Results</a:t>
                      </a:r>
                      <a:r>
                        <a:rPr lang="en-US" sz="1400" dirty="0">
                          <a:effectLst/>
                          <a:latin typeface="Arial Black" panose="020B0A04020102020204" pitchFamily="34" charset="0"/>
                        </a:rPr>
                        <a:t> = </a:t>
                      </a:r>
                      <a:r>
                        <a:rPr lang="en-US" sz="1400" dirty="0" err="1">
                          <a:solidFill>
                            <a:srgbClr val="2B91AF"/>
                          </a:solidFill>
                          <a:effectLst/>
                          <a:latin typeface="Arial Black" panose="020B0A04020102020204" pitchFamily="34" charset="0"/>
                        </a:rPr>
                        <a:t>Model</a:t>
                      </a:r>
                      <a:r>
                        <a:rPr lang="en-US" sz="1400" dirty="0" err="1">
                          <a:effectLst/>
                          <a:latin typeface="Arial Black" panose="020B0A04020102020204" pitchFamily="34" charset="0"/>
                        </a:rPr>
                        <a:t>.Search</a:t>
                      </a:r>
                      <a:r>
                        <a:rPr lang="en-US" sz="1400" dirty="0">
                          <a:effectLst/>
                          <a:latin typeface="Arial Black" panose="020B0A04020102020204" pitchFamily="34" charset="0"/>
                        </a:rPr>
                        <a:t>(</a:t>
                      </a:r>
                      <a:r>
                        <a:rPr lang="en-US" sz="1400" dirty="0" err="1">
                          <a:solidFill>
                            <a:srgbClr val="0000FF"/>
                          </a:solidFill>
                          <a:effectLst/>
                          <a:latin typeface="Arial Black" panose="020B0A04020102020204" pitchFamily="34" charset="0"/>
                        </a:rPr>
                        <a:t>this</a:t>
                      </a:r>
                      <a:r>
                        <a:rPr lang="en-US" sz="1400" dirty="0" err="1">
                          <a:effectLst/>
                          <a:latin typeface="Arial Black" panose="020B0A04020102020204" pitchFamily="34" charset="0"/>
                        </a:rPr>
                        <a:t>.view.SearchCriteria</a:t>
                      </a:r>
                      <a:r>
                        <a:rPr lang="en-US" sz="1400" dirty="0">
                          <a:effectLst/>
                          <a:latin typeface="Arial Black" panose="020B0A04020102020204" pitchFamily="34" charset="0"/>
                        </a:rPr>
                        <a:t>);</a:t>
                      </a:r>
                      <a:br>
                        <a:rPr lang="en-US" sz="1400" dirty="0">
                          <a:effectLst/>
                          <a:latin typeface="Arial Black" panose="020B0A04020102020204" pitchFamily="34" charset="0"/>
                        </a:rPr>
                      </a:br>
                      <a:r>
                        <a:rPr lang="en-US" sz="1400" dirty="0">
                          <a:effectLst/>
                          <a:latin typeface="Arial Black" panose="020B0A04020102020204" pitchFamily="34" charset="0"/>
                        </a:rPr>
                        <a:t>        }</a:t>
                      </a:r>
                      <a:br>
                        <a:rPr lang="en-US" sz="1400" dirty="0">
                          <a:effectLst/>
                          <a:latin typeface="Arial Black" panose="020B0A04020102020204" pitchFamily="34" charset="0"/>
                        </a:rPr>
                      </a:br>
                      <a:r>
                        <a:rPr lang="en-US" sz="1400" dirty="0">
                          <a:effectLst/>
                          <a:latin typeface="Arial Black" panose="020B0A04020102020204" pitchFamily="34" charset="0"/>
                        </a:rPr>
                        <a:t>        </a:t>
                      </a:r>
                      <a:r>
                        <a:rPr lang="en-US" sz="1400" dirty="0">
                          <a:solidFill>
                            <a:srgbClr val="008000"/>
                          </a:solidFill>
                          <a:effectLst/>
                          <a:latin typeface="Arial Black" panose="020B0A04020102020204" pitchFamily="34" charset="0"/>
                        </a:rPr>
                        <a:t>// Rest of Presenter class hidden...</a:t>
                      </a:r>
                      <a:br>
                        <a:rPr lang="en-US" sz="1400" dirty="0">
                          <a:effectLst/>
                          <a:latin typeface="Arial Black" panose="020B0A04020102020204" pitchFamily="34" charset="0"/>
                        </a:rPr>
                      </a:br>
                      <a:r>
                        <a:rPr lang="en-US" sz="1400" dirty="0">
                          <a:effectLst/>
                          <a:latin typeface="Arial Black" panose="020B0A04020102020204" pitchFamily="34" charset="0"/>
                        </a:rPr>
                        <a:t>    }</a:t>
                      </a:r>
                    </a:p>
                    <a:p>
                      <a:pPr>
                        <a:spcAft>
                          <a:spcPts val="0"/>
                        </a:spcAft>
                      </a:pPr>
                      <a:r>
                        <a:rPr lang="en-US" sz="1400" dirty="0">
                          <a:effectLst/>
                          <a:latin typeface="Arial Black" panose="020B0A04020102020204" pitchFamily="34" charset="0"/>
                        </a:rPr>
                        <a:t>    </a:t>
                      </a:r>
                    </a:p>
                    <a:p>
                      <a:pPr>
                        <a:spcAft>
                          <a:spcPts val="0"/>
                        </a:spcAft>
                      </a:pPr>
                      <a:r>
                        <a:rPr lang="en-US" sz="1400" dirty="0">
                          <a:solidFill>
                            <a:srgbClr val="0000FF"/>
                          </a:solidFill>
                          <a:effectLst/>
                          <a:latin typeface="Arial Black" panose="020B0A04020102020204" pitchFamily="34" charset="0"/>
                        </a:rPr>
                        <a:t>    public</a:t>
                      </a:r>
                      <a:r>
                        <a:rPr lang="en-US" sz="1400" dirty="0">
                          <a:effectLst/>
                          <a:latin typeface="Arial Black" panose="020B0A04020102020204" pitchFamily="34" charset="0"/>
                        </a:rPr>
                        <a:t> </a:t>
                      </a:r>
                      <a:r>
                        <a:rPr lang="en-US" sz="1400" dirty="0">
                          <a:solidFill>
                            <a:srgbClr val="0000FF"/>
                          </a:solidFill>
                          <a:effectLst/>
                          <a:latin typeface="Arial Black" panose="020B0A04020102020204" pitchFamily="34" charset="0"/>
                        </a:rPr>
                        <a:t>class</a:t>
                      </a:r>
                      <a:r>
                        <a:rPr lang="en-US" sz="1400" dirty="0">
                          <a:effectLst/>
                          <a:latin typeface="Arial Black" panose="020B0A04020102020204" pitchFamily="34" charset="0"/>
                        </a:rPr>
                        <a:t> </a:t>
                      </a:r>
                      <a:r>
                        <a:rPr lang="en-US" sz="1400" dirty="0" err="1">
                          <a:solidFill>
                            <a:srgbClr val="2B91AF"/>
                          </a:solidFill>
                          <a:effectLst/>
                          <a:latin typeface="Arial Black" panose="020B0A04020102020204" pitchFamily="34" charset="0"/>
                        </a:rPr>
                        <a:t>MockViewLogic</a:t>
                      </a:r>
                      <a:r>
                        <a:rPr lang="en-US" sz="1400" dirty="0">
                          <a:effectLst/>
                          <a:latin typeface="Arial Black" panose="020B0A04020102020204" pitchFamily="34" charset="0"/>
                        </a:rPr>
                        <a:t> : </a:t>
                      </a:r>
                      <a:r>
                        <a:rPr lang="en-US" sz="1400" dirty="0" err="1">
                          <a:solidFill>
                            <a:srgbClr val="2B91AF"/>
                          </a:solidFill>
                          <a:effectLst/>
                          <a:latin typeface="Arial Black" panose="020B0A04020102020204" pitchFamily="34" charset="0"/>
                        </a:rPr>
                        <a:t>ViewLogic</a:t>
                      </a:r>
                      <a:br>
                        <a:rPr lang="en-US" sz="1400" dirty="0">
                          <a:effectLst/>
                          <a:latin typeface="Arial Black" panose="020B0A04020102020204" pitchFamily="34" charset="0"/>
                        </a:rPr>
                      </a:br>
                      <a:r>
                        <a:rPr lang="en-US" sz="1400" dirty="0">
                          <a:effectLst/>
                          <a:latin typeface="Arial Black" panose="020B0A04020102020204" pitchFamily="34" charset="0"/>
                        </a:rPr>
                        <a:t>    {</a:t>
                      </a:r>
                      <a:endParaRPr lang="en-US" sz="1400" dirty="0">
                        <a:effectLst/>
                      </a:endParaRPr>
                    </a:p>
                  </a:txBody>
                  <a:tcPr marL="0" marR="0" marT="0" marB="0" anchor="ctr">
                    <a:lnL>
                      <a:noFill/>
                    </a:lnL>
                    <a:lnR>
                      <a:noFill/>
                    </a:lnR>
                    <a:lnT>
                      <a:noFill/>
                    </a:lnT>
                    <a:lnB>
                      <a:noFill/>
                    </a:lnB>
                  </a:tcPr>
                </a:tc>
                <a:extLst>
                  <a:ext uri="{0D108BD9-81ED-4DB2-BD59-A6C34878D82A}">
                    <a16:rowId xmlns:a16="http://schemas.microsoft.com/office/drawing/2014/main" val="1714403172"/>
                  </a:ext>
                </a:extLst>
              </a:tr>
            </a:tbl>
          </a:graphicData>
        </a:graphic>
      </p:graphicFrame>
      <p:sp>
        <p:nvSpPr>
          <p:cNvPr id="13" name="Rectangle 2">
            <a:extLst>
              <a:ext uri="{FF2B5EF4-FFF2-40B4-BE49-F238E27FC236}">
                <a16:creationId xmlns:a16="http://schemas.microsoft.com/office/drawing/2014/main" id="{C15C5412-926D-4FA1-A3FF-6C15359EE6D0}"/>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br>
              <a:rPr kumimoji="0" lang="en-US" altLang="en-US" sz="1500" b="0" i="0" u="none" strike="noStrike" cap="none" normalizeH="0" baseline="0" dirty="0">
                <a:ln>
                  <a:noFill/>
                </a:ln>
                <a:solidFill>
                  <a:schemeClr val="tx1"/>
                </a:solidFill>
                <a:effectLst/>
                <a:latin typeface="Arial" panose="020B0604020202020204" pitchFamily="34" charset="0"/>
              </a:rPr>
            </a:br>
            <a:endParaRPr kumimoji="0" lang="en-US" altLang="en-US" sz="600" b="0" i="0" u="none" strike="noStrike" cap="none" normalizeH="0" baseline="0" dirty="0">
              <a:ln>
                <a:noFill/>
              </a:ln>
              <a:solidFill>
                <a:schemeClr val="tx1"/>
              </a:solidFill>
              <a:effectLst/>
              <a:latin typeface="Arial" panose="020B0604020202020204"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br>
              <a:rPr kumimoji="0" lang="en-US" altLang="en-US" sz="600" b="0" i="0" u="none" strike="noStrike" cap="none" normalizeH="0" baseline="0" dirty="0">
                <a:ln>
                  <a:noFill/>
                </a:ln>
                <a:solidFill>
                  <a:schemeClr val="tx1"/>
                </a:solidFill>
                <a:effectLst/>
                <a:latin typeface="Arial" panose="020B0604020202020204" pitchFamily="34" charset="0"/>
              </a:rPr>
            </a:b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br>
              <a:rPr kumimoji="0" lang="en-US" altLang="en-US" sz="1500" b="0" i="0" u="none" strike="noStrike" cap="none" normalizeH="0" baseline="0" dirty="0">
                <a:ln>
                  <a:noFill/>
                </a:ln>
                <a:solidFill>
                  <a:schemeClr val="tx1"/>
                </a:solidFill>
                <a:effectLst/>
                <a:latin typeface="Arial" panose="020B0604020202020204" pitchFamily="34" charset="0"/>
              </a:rPr>
            </a:br>
            <a:endParaRPr kumimoji="0" lang="en-US" altLang="en-US" sz="600" b="0" i="0" u="none" strike="noStrike" cap="none" normalizeH="0" baseline="0" dirty="0">
              <a:ln>
                <a:noFill/>
              </a:ln>
              <a:solidFill>
                <a:schemeClr val="tx1"/>
              </a:solidFill>
              <a:effectLst/>
              <a:latin typeface="Arial" panose="020B0604020202020204"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br>
              <a:rPr kumimoji="0" lang="en-US" altLang="en-US" sz="600" b="0" i="0" u="none" strike="noStrike" cap="none" normalizeH="0" baseline="0" dirty="0">
                <a:ln>
                  <a:noFill/>
                </a:ln>
                <a:solidFill>
                  <a:schemeClr val="tx1"/>
                </a:solidFill>
                <a:effectLst/>
                <a:latin typeface="Arial" panose="020B0604020202020204" pitchFamily="34" charset="0"/>
              </a:rPr>
            </a:b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br>
              <a:rPr kumimoji="0" lang="en-US" altLang="en-US" sz="1500" b="0" i="0" u="none" strike="noStrike" cap="none" normalizeH="0" baseline="0" dirty="0">
                <a:ln>
                  <a:noFill/>
                </a:ln>
                <a:solidFill>
                  <a:schemeClr val="tx1"/>
                </a:solidFill>
                <a:effectLst/>
                <a:latin typeface="Arial" panose="020B0604020202020204" pitchFamily="34" charset="0"/>
              </a:rPr>
            </a:br>
            <a:endParaRPr kumimoji="0" lang="en-US" altLang="en-US" sz="600" b="0" i="0" u="none" strike="noStrike" cap="none" normalizeH="0" baseline="0" dirty="0">
              <a:ln>
                <a:noFill/>
              </a:ln>
              <a:solidFill>
                <a:schemeClr val="tx1"/>
              </a:solidFill>
              <a:effectLst/>
              <a:latin typeface="Arial" panose="020B0604020202020204"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53113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3FA484-D354-4F8C-8907-C8461E96BBDE}"/>
              </a:ext>
            </a:extLst>
          </p:cNvPr>
          <p:cNvSpPr>
            <a:spLocks noGrp="1"/>
          </p:cNvSpPr>
          <p:nvPr>
            <p:ph sz="quarter" idx="13"/>
          </p:nvPr>
        </p:nvSpPr>
        <p:spPr>
          <a:xfrm>
            <a:off x="3066893" y="551087"/>
            <a:ext cx="6058213" cy="4340954"/>
          </a:xfrm>
        </p:spPr>
        <p:txBody>
          <a:bodyPr>
            <a:normAutofit fontScale="85000" lnSpcReduction="20000"/>
          </a:bodyPr>
          <a:lstStyle/>
          <a:p>
            <a:pPr marL="0" lvl="0" indent="0">
              <a:lnSpc>
                <a:spcPct val="100000"/>
              </a:lnSpc>
              <a:spcBef>
                <a:spcPts val="0"/>
              </a:spcBef>
              <a:buClrTx/>
              <a:buNone/>
            </a:pPr>
            <a:r>
              <a:rPr lang="en-US" sz="1600" cap="none" dirty="0">
                <a:solidFill>
                  <a:prstClr val="black"/>
                </a:solidFill>
                <a:latin typeface="Arial Black" panose="020B0A04020102020204" pitchFamily="34" charset="0"/>
              </a:rPr>
              <a:t> </a:t>
            </a:r>
            <a:r>
              <a:rPr lang="en-US" sz="1600" cap="none" dirty="0">
                <a:solidFill>
                  <a:srgbClr val="0000FF"/>
                </a:solidFill>
                <a:latin typeface="Arial Black" panose="020B0A04020102020204" pitchFamily="34" charset="0"/>
              </a:rPr>
              <a:t>public</a:t>
            </a:r>
            <a:r>
              <a:rPr lang="en-US" sz="1600" cap="none" dirty="0">
                <a:solidFill>
                  <a:prstClr val="black"/>
                </a:solidFill>
                <a:latin typeface="Arial Black" panose="020B0A04020102020204" pitchFamily="34" charset="0"/>
              </a:rPr>
              <a:t> </a:t>
            </a:r>
            <a:r>
              <a:rPr lang="en-US" sz="1600" cap="none" dirty="0">
                <a:solidFill>
                  <a:srgbClr val="0000FF"/>
                </a:solidFill>
                <a:latin typeface="Arial Black" panose="020B0A04020102020204" pitchFamily="34" charset="0"/>
              </a:rPr>
              <a:t>override</a:t>
            </a:r>
            <a:r>
              <a:rPr lang="en-US" sz="1600" cap="none" dirty="0">
                <a:solidFill>
                  <a:prstClr val="black"/>
                </a:solidFill>
                <a:latin typeface="Arial Black" panose="020B0A04020102020204" pitchFamily="34" charset="0"/>
              </a:rPr>
              <a:t> </a:t>
            </a:r>
            <a:r>
              <a:rPr lang="en-US" sz="1600" cap="none" dirty="0">
                <a:solidFill>
                  <a:srgbClr val="2B91AF"/>
                </a:solidFill>
                <a:latin typeface="Arial Black" panose="020B0A04020102020204" pitchFamily="34" charset="0"/>
              </a:rPr>
              <a:t>List</a:t>
            </a:r>
            <a:r>
              <a:rPr lang="en-US" sz="1600" cap="none" dirty="0">
                <a:solidFill>
                  <a:prstClr val="black"/>
                </a:solidFill>
                <a:latin typeface="Arial Black" panose="020B0A04020102020204" pitchFamily="34" charset="0"/>
              </a:rPr>
              <a:t>&lt;</a:t>
            </a:r>
            <a:r>
              <a:rPr lang="en-US" sz="1600" cap="none" dirty="0">
                <a:solidFill>
                  <a:srgbClr val="0000FF"/>
                </a:solidFill>
                <a:latin typeface="Arial Black" panose="020B0A04020102020204" pitchFamily="34" charset="0"/>
              </a:rPr>
              <a:t>string</a:t>
            </a:r>
            <a:r>
              <a:rPr lang="en-US" sz="1600" cap="none" dirty="0">
                <a:solidFill>
                  <a:prstClr val="black"/>
                </a:solidFill>
                <a:latin typeface="Arial Black" panose="020B0A04020102020204" pitchFamily="34" charset="0"/>
              </a:rPr>
              <a:t>&gt; Results</a:t>
            </a:r>
            <a:br>
              <a:rPr lang="en-US" sz="1600" cap="none" dirty="0">
                <a:solidFill>
                  <a:prstClr val="black"/>
                </a:solidFill>
                <a:latin typeface="Arial Black" panose="020B0A04020102020204" pitchFamily="34" charset="0"/>
              </a:rPr>
            </a:br>
            <a:r>
              <a:rPr lang="en-US" sz="1600" cap="none" dirty="0">
                <a:solidFill>
                  <a:prstClr val="black"/>
                </a:solidFill>
                <a:latin typeface="Arial Black" panose="020B0A04020102020204" pitchFamily="34" charset="0"/>
              </a:rPr>
              <a:t>        {</a:t>
            </a:r>
            <a:br>
              <a:rPr lang="en-US" sz="1600" cap="none" dirty="0">
                <a:solidFill>
                  <a:prstClr val="black"/>
                </a:solidFill>
                <a:latin typeface="Arial Black" panose="020B0A04020102020204" pitchFamily="34" charset="0"/>
              </a:rPr>
            </a:br>
            <a:r>
              <a:rPr lang="en-US" sz="1600" cap="none" dirty="0">
                <a:solidFill>
                  <a:prstClr val="black"/>
                </a:solidFill>
                <a:latin typeface="Arial Black" panose="020B0A04020102020204" pitchFamily="34" charset="0"/>
              </a:rPr>
              <a:t>            </a:t>
            </a:r>
            <a:r>
              <a:rPr lang="en-US" sz="1600" cap="none" dirty="0">
                <a:solidFill>
                  <a:srgbClr val="0000FF"/>
                </a:solidFill>
                <a:latin typeface="Arial Black" panose="020B0A04020102020204" pitchFamily="34" charset="0"/>
              </a:rPr>
              <a:t>set</a:t>
            </a:r>
            <a:br>
              <a:rPr lang="en-US" sz="1600" cap="none" dirty="0">
                <a:solidFill>
                  <a:prstClr val="black"/>
                </a:solidFill>
                <a:latin typeface="Arial Black" panose="020B0A04020102020204" pitchFamily="34" charset="0"/>
              </a:rPr>
            </a:br>
            <a:r>
              <a:rPr lang="en-US" sz="1600" cap="none" dirty="0">
                <a:solidFill>
                  <a:prstClr val="black"/>
                </a:solidFill>
                <a:latin typeface="Arial Black" panose="020B0A04020102020204" pitchFamily="34" charset="0"/>
              </a:rPr>
              <a:t>            {</a:t>
            </a:r>
          </a:p>
          <a:p>
            <a:pPr marL="0" lvl="0" indent="0">
              <a:lnSpc>
                <a:spcPct val="100000"/>
              </a:lnSpc>
              <a:spcBef>
                <a:spcPts val="0"/>
              </a:spcBef>
              <a:buClrTx/>
              <a:buNone/>
            </a:pPr>
            <a:r>
              <a:rPr lang="en-US" sz="1600" cap="none" dirty="0">
                <a:solidFill>
                  <a:prstClr val="black"/>
                </a:solidFill>
                <a:latin typeface="Arial Black" panose="020B0A04020102020204" pitchFamily="34" charset="0"/>
              </a:rPr>
              <a:t>                </a:t>
            </a:r>
            <a:r>
              <a:rPr lang="en-US" sz="1600" cap="none" dirty="0" err="1">
                <a:solidFill>
                  <a:srgbClr val="0000FF"/>
                </a:solidFill>
                <a:latin typeface="Arial Black" panose="020B0A04020102020204" pitchFamily="34" charset="0"/>
              </a:rPr>
              <a:t>base</a:t>
            </a:r>
            <a:r>
              <a:rPr lang="en-US" sz="1600" cap="none" dirty="0" err="1">
                <a:solidFill>
                  <a:prstClr val="black"/>
                </a:solidFill>
                <a:latin typeface="Arial Black" panose="020B0A04020102020204" pitchFamily="34" charset="0"/>
              </a:rPr>
              <a:t>.Results</a:t>
            </a:r>
            <a:r>
              <a:rPr lang="en-US" sz="1600" cap="none" dirty="0">
                <a:solidFill>
                  <a:prstClr val="black"/>
                </a:solidFill>
                <a:latin typeface="Arial Black" panose="020B0A04020102020204" pitchFamily="34" charset="0"/>
              </a:rPr>
              <a:t> = </a:t>
            </a:r>
            <a:r>
              <a:rPr lang="en-US" sz="1600" cap="none" dirty="0">
                <a:solidFill>
                  <a:srgbClr val="0000FF"/>
                </a:solidFill>
                <a:latin typeface="Arial Black" panose="020B0A04020102020204" pitchFamily="34" charset="0"/>
              </a:rPr>
              <a:t>value</a:t>
            </a:r>
            <a:r>
              <a:rPr lang="en-US" sz="1600" cap="none" dirty="0">
                <a:solidFill>
                  <a:prstClr val="black"/>
                </a:solidFill>
                <a:latin typeface="Arial Black" panose="020B0A04020102020204" pitchFamily="34" charset="0"/>
              </a:rPr>
              <a:t>;</a:t>
            </a:r>
            <a:br>
              <a:rPr lang="en-US" sz="1600" cap="none" dirty="0">
                <a:solidFill>
                  <a:prstClr val="black"/>
                </a:solidFill>
                <a:latin typeface="Arial Black" panose="020B0A04020102020204" pitchFamily="34" charset="0"/>
              </a:rPr>
            </a:br>
            <a:r>
              <a:rPr lang="en-US" sz="1600" cap="none" dirty="0">
                <a:solidFill>
                  <a:prstClr val="black"/>
                </a:solidFill>
                <a:latin typeface="Arial Black" panose="020B0A04020102020204" pitchFamily="34" charset="0"/>
              </a:rPr>
              <a:t>            }</a:t>
            </a:r>
            <a:br>
              <a:rPr lang="en-US" sz="1600" cap="none" dirty="0">
                <a:solidFill>
                  <a:prstClr val="black"/>
                </a:solidFill>
                <a:latin typeface="Arial Black" panose="020B0A04020102020204" pitchFamily="34" charset="0"/>
              </a:rPr>
            </a:br>
            <a:r>
              <a:rPr lang="en-US" sz="1600" cap="none" dirty="0">
                <a:solidFill>
                  <a:prstClr val="black"/>
                </a:solidFill>
                <a:latin typeface="Arial Black" panose="020B0A04020102020204" pitchFamily="34" charset="0"/>
              </a:rPr>
              <a:t>        }</a:t>
            </a:r>
            <a:br>
              <a:rPr lang="en-US" sz="1600" cap="none" dirty="0">
                <a:solidFill>
                  <a:prstClr val="black"/>
                </a:solidFill>
                <a:latin typeface="Arial Black" panose="020B0A04020102020204" pitchFamily="34" charset="0"/>
              </a:rPr>
            </a:br>
            <a:r>
              <a:rPr lang="en-US" sz="1600" cap="none" dirty="0">
                <a:solidFill>
                  <a:prstClr val="black"/>
                </a:solidFill>
                <a:latin typeface="Arial Black" panose="020B0A04020102020204" pitchFamily="34" charset="0"/>
              </a:rPr>
              <a:t>        </a:t>
            </a:r>
            <a:r>
              <a:rPr lang="en-US" sz="1600" cap="none" dirty="0">
                <a:solidFill>
                  <a:srgbClr val="008000"/>
                </a:solidFill>
                <a:latin typeface="Arial Black" panose="020B0A04020102020204" pitchFamily="34" charset="0"/>
              </a:rPr>
              <a:t>// Rest of mock view hidden...</a:t>
            </a:r>
            <a:br>
              <a:rPr lang="en-US" sz="1600" cap="none" dirty="0">
                <a:solidFill>
                  <a:prstClr val="black"/>
                </a:solidFill>
                <a:latin typeface="Arial Black" panose="020B0A04020102020204" pitchFamily="34" charset="0"/>
              </a:rPr>
            </a:br>
            <a:r>
              <a:rPr lang="en-US" sz="1600" cap="none" dirty="0">
                <a:solidFill>
                  <a:prstClr val="black"/>
                </a:solidFill>
                <a:latin typeface="Arial Black" panose="020B0A04020102020204" pitchFamily="34" charset="0"/>
              </a:rPr>
              <a:t>    }</a:t>
            </a:r>
          </a:p>
          <a:p>
            <a:pPr marL="0" lvl="0" indent="0">
              <a:lnSpc>
                <a:spcPct val="100000"/>
              </a:lnSpc>
              <a:spcBef>
                <a:spcPts val="0"/>
              </a:spcBef>
              <a:buClrTx/>
              <a:buNone/>
            </a:pPr>
            <a:endParaRPr lang="en-US" sz="1600" cap="none" dirty="0">
              <a:solidFill>
                <a:prstClr val="black"/>
              </a:solidFill>
              <a:latin typeface="Arial Black" panose="020B0A04020102020204" pitchFamily="34" charset="0"/>
            </a:endParaRPr>
          </a:p>
          <a:p>
            <a:pPr marL="0" lvl="0" indent="0">
              <a:lnSpc>
                <a:spcPct val="100000"/>
              </a:lnSpc>
              <a:spcBef>
                <a:spcPts val="0"/>
              </a:spcBef>
              <a:buClrTx/>
              <a:buNone/>
            </a:pPr>
            <a:r>
              <a:rPr lang="en-US" sz="1600" cap="none" dirty="0">
                <a:solidFill>
                  <a:prstClr val="black"/>
                </a:solidFill>
                <a:latin typeface="Arial Black" panose="020B0A04020102020204" pitchFamily="34" charset="0"/>
              </a:rPr>
              <a:t>    </a:t>
            </a:r>
            <a:r>
              <a:rPr lang="en-US" sz="1600" cap="none" dirty="0">
                <a:solidFill>
                  <a:srgbClr val="0000FF"/>
                </a:solidFill>
                <a:latin typeface="Arial Black" panose="020B0A04020102020204" pitchFamily="34" charset="0"/>
              </a:rPr>
              <a:t>public</a:t>
            </a:r>
            <a:r>
              <a:rPr lang="en-US" sz="1600" cap="none" dirty="0">
                <a:solidFill>
                  <a:prstClr val="black"/>
                </a:solidFill>
                <a:latin typeface="Arial Black" panose="020B0A04020102020204" pitchFamily="34" charset="0"/>
              </a:rPr>
              <a:t> </a:t>
            </a:r>
            <a:r>
              <a:rPr lang="en-US" sz="1600" cap="none" dirty="0">
                <a:solidFill>
                  <a:srgbClr val="0000FF"/>
                </a:solidFill>
                <a:latin typeface="Arial Black" panose="020B0A04020102020204" pitchFamily="34" charset="0"/>
              </a:rPr>
              <a:t>class</a:t>
            </a:r>
            <a:r>
              <a:rPr lang="en-US" sz="1600" cap="none" dirty="0">
                <a:solidFill>
                  <a:prstClr val="black"/>
                </a:solidFill>
                <a:latin typeface="Arial Black" panose="020B0A04020102020204" pitchFamily="34" charset="0"/>
              </a:rPr>
              <a:t> </a:t>
            </a:r>
            <a:r>
              <a:rPr lang="en-US" sz="1600" cap="none" dirty="0" err="1">
                <a:solidFill>
                  <a:srgbClr val="2B91AF"/>
                </a:solidFill>
                <a:latin typeface="Arial Black" panose="020B0A04020102020204" pitchFamily="34" charset="0"/>
              </a:rPr>
              <a:t>ViewLogic</a:t>
            </a:r>
            <a:r>
              <a:rPr lang="en-US" sz="1600" cap="none" dirty="0">
                <a:solidFill>
                  <a:prstClr val="black"/>
                </a:solidFill>
                <a:latin typeface="Arial Black" panose="020B0A04020102020204" pitchFamily="34" charset="0"/>
              </a:rPr>
              <a:t>: </a:t>
            </a:r>
            <a:r>
              <a:rPr lang="en-US" sz="1600" cap="none" dirty="0" err="1">
                <a:solidFill>
                  <a:srgbClr val="2B91AF"/>
                </a:solidFill>
                <a:latin typeface="Arial Black" panose="020B0A04020102020204" pitchFamily="34" charset="0"/>
              </a:rPr>
              <a:t>WebPart</a:t>
            </a:r>
            <a:r>
              <a:rPr lang="en-US" sz="1600" cap="none" dirty="0">
                <a:solidFill>
                  <a:srgbClr val="2B91AF"/>
                </a:solidFill>
                <a:latin typeface="Arial Black" panose="020B0A04020102020204" pitchFamily="34" charset="0"/>
              </a:rPr>
              <a:t>, </a:t>
            </a:r>
            <a:r>
              <a:rPr lang="en-US" sz="1600" cap="none" dirty="0" err="1">
                <a:solidFill>
                  <a:srgbClr val="2B91AF"/>
                </a:solidFill>
                <a:latin typeface="Arial Black" panose="020B0A04020102020204" pitchFamily="34" charset="0"/>
              </a:rPr>
              <a:t>IView</a:t>
            </a:r>
            <a:br>
              <a:rPr lang="en-US" sz="1600" cap="none" dirty="0">
                <a:solidFill>
                  <a:prstClr val="black"/>
                </a:solidFill>
                <a:latin typeface="Arial Black" panose="020B0A04020102020204" pitchFamily="34" charset="0"/>
              </a:rPr>
            </a:br>
            <a:r>
              <a:rPr lang="en-US" sz="1600" cap="none" dirty="0">
                <a:solidFill>
                  <a:prstClr val="black"/>
                </a:solidFill>
                <a:latin typeface="Arial Black" panose="020B0A04020102020204" pitchFamily="34" charset="0"/>
              </a:rPr>
              <a:t>    {</a:t>
            </a:r>
            <a:br>
              <a:rPr lang="en-US" sz="1600" cap="none" dirty="0">
                <a:solidFill>
                  <a:prstClr val="black"/>
                </a:solidFill>
                <a:latin typeface="Arial Black" panose="020B0A04020102020204" pitchFamily="34" charset="0"/>
              </a:rPr>
            </a:br>
            <a:r>
              <a:rPr lang="en-US" sz="1600" cap="none" dirty="0">
                <a:solidFill>
                  <a:srgbClr val="0000FF"/>
                </a:solidFill>
                <a:latin typeface="Arial Black" panose="020B0A04020102020204" pitchFamily="34" charset="0"/>
              </a:rPr>
              <a:t>        public</a:t>
            </a:r>
            <a:r>
              <a:rPr lang="en-US" sz="1600" cap="none" dirty="0">
                <a:solidFill>
                  <a:prstClr val="black"/>
                </a:solidFill>
                <a:latin typeface="Arial Black" panose="020B0A04020102020204" pitchFamily="34" charset="0"/>
              </a:rPr>
              <a:t> </a:t>
            </a:r>
            <a:r>
              <a:rPr lang="en-US" sz="1600" cap="none" dirty="0">
                <a:solidFill>
                  <a:srgbClr val="0000FF"/>
                </a:solidFill>
                <a:latin typeface="Arial Black" panose="020B0A04020102020204" pitchFamily="34" charset="0"/>
              </a:rPr>
              <a:t>virtual</a:t>
            </a:r>
            <a:r>
              <a:rPr lang="en-US" sz="1600" cap="none" dirty="0">
                <a:solidFill>
                  <a:prstClr val="black"/>
                </a:solidFill>
                <a:latin typeface="Arial Black" panose="020B0A04020102020204" pitchFamily="34" charset="0"/>
              </a:rPr>
              <a:t> </a:t>
            </a:r>
            <a:r>
              <a:rPr lang="en-US" sz="1600" cap="none" dirty="0">
                <a:solidFill>
                  <a:srgbClr val="2B91AF"/>
                </a:solidFill>
                <a:latin typeface="Arial Black" panose="020B0A04020102020204" pitchFamily="34" charset="0"/>
              </a:rPr>
              <a:t>List</a:t>
            </a:r>
            <a:r>
              <a:rPr lang="en-US" sz="1600" cap="none" dirty="0">
                <a:solidFill>
                  <a:prstClr val="black"/>
                </a:solidFill>
                <a:latin typeface="Arial Black" panose="020B0A04020102020204" pitchFamily="34" charset="0"/>
              </a:rPr>
              <a:t>&lt;</a:t>
            </a:r>
            <a:r>
              <a:rPr lang="en-US" sz="1600" cap="none" dirty="0">
                <a:solidFill>
                  <a:srgbClr val="0000FF"/>
                </a:solidFill>
                <a:latin typeface="Arial Black" panose="020B0A04020102020204" pitchFamily="34" charset="0"/>
              </a:rPr>
              <a:t>string</a:t>
            </a:r>
            <a:r>
              <a:rPr lang="en-US" sz="1600" cap="none" dirty="0">
                <a:solidFill>
                  <a:prstClr val="black"/>
                </a:solidFill>
                <a:latin typeface="Arial Black" panose="020B0A04020102020204" pitchFamily="34" charset="0"/>
              </a:rPr>
              <a:t>&gt; Results</a:t>
            </a:r>
            <a:br>
              <a:rPr lang="en-US" sz="1600" cap="none" dirty="0">
                <a:solidFill>
                  <a:prstClr val="black"/>
                </a:solidFill>
                <a:latin typeface="Arial Black" panose="020B0A04020102020204" pitchFamily="34" charset="0"/>
              </a:rPr>
            </a:br>
            <a:r>
              <a:rPr lang="en-US" sz="1600" cap="none" dirty="0">
                <a:solidFill>
                  <a:prstClr val="black"/>
                </a:solidFill>
                <a:latin typeface="Arial Black" panose="020B0A04020102020204" pitchFamily="34" charset="0"/>
              </a:rPr>
              <a:t>        {</a:t>
            </a:r>
            <a:br>
              <a:rPr lang="en-US" sz="1600" cap="none" dirty="0">
                <a:solidFill>
                  <a:prstClr val="black"/>
                </a:solidFill>
                <a:latin typeface="Arial Black" panose="020B0A04020102020204" pitchFamily="34" charset="0"/>
              </a:rPr>
            </a:br>
            <a:r>
              <a:rPr lang="en-US" sz="1600" cap="none" dirty="0">
                <a:solidFill>
                  <a:prstClr val="black"/>
                </a:solidFill>
                <a:latin typeface="Arial Black" panose="020B0A04020102020204" pitchFamily="34" charset="0"/>
              </a:rPr>
              <a:t>            </a:t>
            </a:r>
            <a:r>
              <a:rPr lang="en-US" sz="1600" cap="none" dirty="0">
                <a:solidFill>
                  <a:srgbClr val="0000FF"/>
                </a:solidFill>
                <a:latin typeface="Arial Black" panose="020B0A04020102020204" pitchFamily="34" charset="0"/>
              </a:rPr>
              <a:t>set</a:t>
            </a:r>
            <a:br>
              <a:rPr lang="en-US" sz="1600" cap="none" dirty="0">
                <a:solidFill>
                  <a:prstClr val="black"/>
                </a:solidFill>
                <a:latin typeface="Arial Black" panose="020B0A04020102020204" pitchFamily="34" charset="0"/>
              </a:rPr>
            </a:br>
            <a:r>
              <a:rPr lang="en-US" sz="1600" cap="none" dirty="0">
                <a:solidFill>
                  <a:prstClr val="black"/>
                </a:solidFill>
                <a:latin typeface="Arial Black" panose="020B0A04020102020204" pitchFamily="34" charset="0"/>
              </a:rPr>
              <a:t>            {</a:t>
            </a:r>
            <a:br>
              <a:rPr lang="en-US" sz="1600" cap="none" dirty="0">
                <a:solidFill>
                  <a:prstClr val="black"/>
                </a:solidFill>
                <a:latin typeface="Arial Black" panose="020B0A04020102020204" pitchFamily="34" charset="0"/>
              </a:rPr>
            </a:br>
            <a:r>
              <a:rPr lang="en-US" sz="1600" cap="none" dirty="0">
                <a:solidFill>
                  <a:prstClr val="black"/>
                </a:solidFill>
                <a:latin typeface="Arial Black" panose="020B0A04020102020204" pitchFamily="34" charset="0"/>
              </a:rPr>
              <a:t>        	   </a:t>
            </a:r>
            <a:r>
              <a:rPr lang="en-US" sz="1600" cap="none" dirty="0">
                <a:solidFill>
                  <a:srgbClr val="008000"/>
                </a:solidFill>
                <a:latin typeface="Arial Black" panose="020B0A04020102020204" pitchFamily="34" charset="0"/>
              </a:rPr>
              <a:t>// Validation</a:t>
            </a:r>
            <a:endParaRPr lang="en-US" sz="1600" cap="none" dirty="0">
              <a:solidFill>
                <a:prstClr val="black"/>
              </a:solidFill>
              <a:latin typeface="Arial Black" panose="020B0A04020102020204" pitchFamily="34" charset="0"/>
            </a:endParaRPr>
          </a:p>
          <a:p>
            <a:pPr marL="0" lvl="0" indent="0">
              <a:lnSpc>
                <a:spcPct val="100000"/>
              </a:lnSpc>
              <a:spcBef>
                <a:spcPts val="0"/>
              </a:spcBef>
              <a:buClrTx/>
              <a:buNone/>
            </a:pPr>
            <a:r>
              <a:rPr lang="en-US" sz="1600" cap="none" dirty="0">
                <a:solidFill>
                  <a:prstClr val="black"/>
                </a:solidFill>
                <a:latin typeface="Arial Black" panose="020B0A04020102020204" pitchFamily="34" charset="0"/>
              </a:rPr>
              <a:t>        	   </a:t>
            </a:r>
            <a:r>
              <a:rPr lang="en-US" sz="1600" cap="none" dirty="0">
                <a:solidFill>
                  <a:srgbClr val="008000"/>
                </a:solidFill>
                <a:latin typeface="Arial Black" panose="020B0A04020102020204" pitchFamily="34" charset="0"/>
              </a:rPr>
              <a:t>// Error handling</a:t>
            </a:r>
            <a:br>
              <a:rPr lang="en-US" sz="1600" cap="none" dirty="0">
                <a:solidFill>
                  <a:prstClr val="black"/>
                </a:solidFill>
                <a:latin typeface="Arial Black" panose="020B0A04020102020204" pitchFamily="34" charset="0"/>
              </a:rPr>
            </a:br>
            <a:r>
              <a:rPr lang="en-US" sz="1600" cap="none" dirty="0">
                <a:solidFill>
                  <a:prstClr val="black"/>
                </a:solidFill>
                <a:latin typeface="Arial Black" panose="020B0A04020102020204" pitchFamily="34" charset="0"/>
              </a:rPr>
              <a:t>        	   </a:t>
            </a:r>
            <a:r>
              <a:rPr lang="en-US" sz="1600" cap="none" dirty="0">
                <a:solidFill>
                  <a:srgbClr val="008000"/>
                </a:solidFill>
                <a:latin typeface="Arial Black" panose="020B0A04020102020204" pitchFamily="34" charset="0"/>
              </a:rPr>
              <a:t>// </a:t>
            </a:r>
            <a:r>
              <a:rPr lang="en-US" sz="1600" cap="none" dirty="0" err="1">
                <a:solidFill>
                  <a:srgbClr val="008000"/>
                </a:solidFill>
                <a:latin typeface="Arial Black" panose="020B0A04020102020204" pitchFamily="34" charset="0"/>
              </a:rPr>
              <a:t>Localisation</a:t>
            </a:r>
            <a:br>
              <a:rPr lang="en-US" sz="1600" cap="none" dirty="0">
                <a:solidFill>
                  <a:prstClr val="black"/>
                </a:solidFill>
                <a:latin typeface="Arial Black" panose="020B0A04020102020204" pitchFamily="34" charset="0"/>
              </a:rPr>
            </a:br>
            <a:r>
              <a:rPr lang="en-US" sz="1600" cap="none" dirty="0">
                <a:solidFill>
                  <a:prstClr val="black"/>
                </a:solidFill>
                <a:latin typeface="Arial Black" panose="020B0A04020102020204" pitchFamily="34" charset="0"/>
              </a:rPr>
              <a:t>        	   </a:t>
            </a:r>
            <a:r>
              <a:rPr lang="en-US" sz="1600" cap="none" dirty="0">
                <a:solidFill>
                  <a:srgbClr val="008000"/>
                </a:solidFill>
                <a:latin typeface="Arial Black" panose="020B0A04020102020204" pitchFamily="34" charset="0"/>
              </a:rPr>
              <a:t>// etc...</a:t>
            </a:r>
            <a:br>
              <a:rPr lang="en-US" sz="1600" cap="none" dirty="0">
                <a:solidFill>
                  <a:prstClr val="black"/>
                </a:solidFill>
                <a:latin typeface="Arial Black" panose="020B0A04020102020204" pitchFamily="34" charset="0"/>
              </a:rPr>
            </a:br>
            <a:r>
              <a:rPr lang="en-US" sz="1600" cap="none" dirty="0">
                <a:solidFill>
                  <a:prstClr val="black"/>
                </a:solidFill>
                <a:latin typeface="Arial Black" panose="020B0A04020102020204" pitchFamily="34" charset="0"/>
              </a:rPr>
              <a:t>            }</a:t>
            </a:r>
            <a:br>
              <a:rPr lang="en-US" sz="1600" cap="none" dirty="0">
                <a:solidFill>
                  <a:prstClr val="black"/>
                </a:solidFill>
                <a:latin typeface="Arial Black" panose="020B0A04020102020204" pitchFamily="34" charset="0"/>
              </a:rPr>
            </a:br>
            <a:r>
              <a:rPr lang="en-US" sz="1600" cap="none" dirty="0">
                <a:solidFill>
                  <a:prstClr val="black"/>
                </a:solidFill>
                <a:latin typeface="Arial Black" panose="020B0A04020102020204" pitchFamily="34" charset="0"/>
              </a:rPr>
              <a:t>        }</a:t>
            </a:r>
            <a:br>
              <a:rPr lang="en-US" sz="1600" cap="none" dirty="0">
                <a:solidFill>
                  <a:prstClr val="black"/>
                </a:solidFill>
                <a:latin typeface="Arial Black" panose="020B0A04020102020204" pitchFamily="34" charset="0"/>
              </a:rPr>
            </a:br>
            <a:r>
              <a:rPr lang="en-US" sz="1600" cap="none" dirty="0">
                <a:solidFill>
                  <a:prstClr val="black"/>
                </a:solidFill>
                <a:latin typeface="Arial Black" panose="020B0A04020102020204" pitchFamily="34" charset="0"/>
              </a:rPr>
              <a:t>        </a:t>
            </a:r>
            <a:r>
              <a:rPr lang="en-US" sz="1600" cap="none" dirty="0">
                <a:solidFill>
                  <a:srgbClr val="008000"/>
                </a:solidFill>
                <a:latin typeface="Arial Black" panose="020B0A04020102020204" pitchFamily="34" charset="0"/>
              </a:rPr>
              <a:t>// Rest of view logic abstract class hidden...</a:t>
            </a:r>
            <a:br>
              <a:rPr lang="en-US" sz="1600" cap="none" dirty="0">
                <a:solidFill>
                  <a:prstClr val="black"/>
                </a:solidFill>
                <a:latin typeface="Arial Black" panose="020B0A04020102020204" pitchFamily="34" charset="0"/>
              </a:rPr>
            </a:br>
            <a:r>
              <a:rPr lang="en-US" sz="1600" cap="none" dirty="0">
                <a:solidFill>
                  <a:prstClr val="black"/>
                </a:solidFill>
                <a:latin typeface="Arial Black" panose="020B0A04020102020204" pitchFamily="34" charset="0"/>
              </a:rPr>
              <a:t>    }</a:t>
            </a:r>
            <a:endParaRPr lang="en-US" b="1" dirty="0">
              <a:latin typeface="Arial" panose="020B0604020202020204" pitchFamily="34" charset="0"/>
              <a:cs typeface="Arial" panose="020B0604020202020204" pitchFamily="34" charset="0"/>
            </a:endParaRPr>
          </a:p>
        </p:txBody>
      </p:sp>
      <p:sp>
        <p:nvSpPr>
          <p:cNvPr id="4" name="Content Placeholder 2">
            <a:extLst>
              <a:ext uri="{FF2B5EF4-FFF2-40B4-BE49-F238E27FC236}">
                <a16:creationId xmlns:a16="http://schemas.microsoft.com/office/drawing/2014/main" id="{D0395415-C07A-4F7C-9737-BAF9CEFD8BED}"/>
              </a:ext>
            </a:extLst>
          </p:cNvPr>
          <p:cNvSpPr txBox="1">
            <a:spLocks/>
          </p:cNvSpPr>
          <p:nvPr/>
        </p:nvSpPr>
        <p:spPr>
          <a:xfrm>
            <a:off x="914086" y="4892041"/>
            <a:ext cx="10363826" cy="83820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b="1" dirty="0">
                <a:latin typeface="Arial" panose="020B0604020202020204" pitchFamily="34" charset="0"/>
                <a:cs typeface="Arial" panose="020B0604020202020204" pitchFamily="34" charset="0"/>
              </a:rPr>
              <a:t>This form of mocking the MVP View allows for more pervasive and complete testing of the View component.</a:t>
            </a:r>
          </a:p>
        </p:txBody>
      </p:sp>
    </p:spTree>
    <p:extLst>
      <p:ext uri="{BB962C8B-B14F-4D97-AF65-F5344CB8AC3E}">
        <p14:creationId xmlns:p14="http://schemas.microsoft.com/office/powerpoint/2010/main" val="40160491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BA63B-4526-4FE7-B6B3-67788F8BB730}"/>
              </a:ext>
            </a:extLst>
          </p:cNvPr>
          <p:cNvSpPr>
            <a:spLocks noGrp="1"/>
          </p:cNvSpPr>
          <p:nvPr>
            <p:ph type="title"/>
          </p:nvPr>
        </p:nvSpPr>
        <p:spPr/>
        <p:txBody>
          <a:bodyPr/>
          <a:lstStyle/>
          <a:p>
            <a:r>
              <a:rPr lang="en-US" b="1" cap="none" dirty="0">
                <a:latin typeface="Arial Black" panose="020B0A04020102020204" pitchFamily="34" charset="0"/>
                <a:cs typeface="Arial" panose="020B0604020202020204" pitchFamily="34" charset="0"/>
              </a:rPr>
              <a:t>Presentational Interoperability</a:t>
            </a:r>
            <a:endParaRPr lang="en-US" dirty="0">
              <a:latin typeface="Arial Black" panose="020B0A04020102020204" pitchFamily="34" charset="0"/>
            </a:endParaRPr>
          </a:p>
        </p:txBody>
      </p:sp>
      <p:sp>
        <p:nvSpPr>
          <p:cNvPr id="9" name="Content Placeholder 8">
            <a:extLst>
              <a:ext uri="{FF2B5EF4-FFF2-40B4-BE49-F238E27FC236}">
                <a16:creationId xmlns:a16="http://schemas.microsoft.com/office/drawing/2014/main" id="{94CF18F2-EA02-4E92-A4BD-AE7399609731}"/>
              </a:ext>
            </a:extLst>
          </p:cNvPr>
          <p:cNvSpPr>
            <a:spLocks noGrp="1"/>
          </p:cNvSpPr>
          <p:nvPr>
            <p:ph sz="quarter" idx="13"/>
          </p:nvPr>
        </p:nvSpPr>
        <p:spPr>
          <a:xfrm>
            <a:off x="913150" y="2630911"/>
            <a:ext cx="10363826" cy="1596178"/>
          </a:xfrm>
        </p:spPr>
        <p:txBody>
          <a:bodyPr/>
          <a:lstStyle/>
          <a:p>
            <a:pPr marL="0" indent="0">
              <a:buNone/>
            </a:pPr>
            <a:r>
              <a:rPr lang="en-US" b="1" dirty="0">
                <a:latin typeface="Arial" panose="020B0604020202020204" pitchFamily="34" charset="0"/>
                <a:cs typeface="Arial" panose="020B0604020202020204" pitchFamily="34" charset="0"/>
              </a:rPr>
              <a:t>The following code extracts are given so as to illustrate how to implement a View for the example Search application, given its simple </a:t>
            </a:r>
            <a:r>
              <a:rPr lang="en-US" b="1" dirty="0" err="1">
                <a:latin typeface="Arial" panose="020B0604020202020204" pitchFamily="34" charset="0"/>
                <a:cs typeface="Arial" panose="020B0604020202020204" pitchFamily="34" charset="0"/>
              </a:rPr>
              <a:t>IView</a:t>
            </a:r>
            <a:r>
              <a:rPr lang="en-US" b="1" dirty="0">
                <a:latin typeface="Arial" panose="020B0604020202020204" pitchFamily="34" charset="0"/>
                <a:cs typeface="Arial" panose="020B0604020202020204" pitchFamily="34" charset="0"/>
              </a:rPr>
              <a:t> interface. One View is implemented as an ASP.NET web part, the other as a client side WPF application.</a:t>
            </a:r>
          </a:p>
        </p:txBody>
      </p:sp>
    </p:spTree>
    <p:extLst>
      <p:ext uri="{BB962C8B-B14F-4D97-AF65-F5344CB8AC3E}">
        <p14:creationId xmlns:p14="http://schemas.microsoft.com/office/powerpoint/2010/main" val="226082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50000"/>
            <a:lumOff val="50000"/>
          </a:schemeClr>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EB5356C-4848-40F3-963F-85E67E1930ED}"/>
              </a:ext>
            </a:extLst>
          </p:cNvPr>
          <p:cNvPicPr>
            <a:picLocks noGrp="1" noChangeAspect="1"/>
          </p:cNvPicPr>
          <p:nvPr>
            <p:ph sz="quarter" idx="13"/>
          </p:nvPr>
        </p:nvPicPr>
        <p:blipFill>
          <a:blip r:embed="rId2"/>
          <a:stretch>
            <a:fillRect/>
          </a:stretch>
        </p:blipFill>
        <p:spPr>
          <a:xfrm>
            <a:off x="2246679" y="900275"/>
            <a:ext cx="7698642" cy="5057449"/>
          </a:xfrm>
          <a:effectLst>
            <a:softEdge rad="0"/>
          </a:effectLst>
        </p:spPr>
      </p:pic>
    </p:spTree>
    <p:extLst>
      <p:ext uri="{BB962C8B-B14F-4D97-AF65-F5344CB8AC3E}">
        <p14:creationId xmlns:p14="http://schemas.microsoft.com/office/powerpoint/2010/main" val="42490143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11C2ED4B-575D-4F2D-8759-0DA42134CAA5}"/>
              </a:ext>
            </a:extLst>
          </p:cNvPr>
          <p:cNvPicPr>
            <a:picLocks noGrp="1" noChangeAspect="1"/>
          </p:cNvPicPr>
          <p:nvPr>
            <p:ph sz="quarter" idx="13"/>
          </p:nvPr>
        </p:nvPicPr>
        <p:blipFill>
          <a:blip r:embed="rId2"/>
          <a:stretch>
            <a:fillRect/>
          </a:stretch>
        </p:blipFill>
        <p:spPr>
          <a:xfrm>
            <a:off x="3710266" y="2214694"/>
            <a:ext cx="4771468" cy="3835586"/>
          </a:xfrm>
        </p:spPr>
      </p:pic>
      <p:sp>
        <p:nvSpPr>
          <p:cNvPr id="6" name="Title 1">
            <a:extLst>
              <a:ext uri="{FF2B5EF4-FFF2-40B4-BE49-F238E27FC236}">
                <a16:creationId xmlns:a16="http://schemas.microsoft.com/office/drawing/2014/main" id="{E95FAA07-B508-4BEB-A7B9-EA47B60051A9}"/>
              </a:ext>
            </a:extLst>
          </p:cNvPr>
          <p:cNvSpPr>
            <a:spLocks noGrp="1"/>
          </p:cNvSpPr>
          <p:nvPr>
            <p:ph type="title"/>
          </p:nvPr>
        </p:nvSpPr>
        <p:spPr>
          <a:xfrm>
            <a:off x="913775" y="618517"/>
            <a:ext cx="10364451" cy="1596177"/>
          </a:xfrm>
        </p:spPr>
        <p:txBody>
          <a:bodyPr/>
          <a:lstStyle/>
          <a:p>
            <a:r>
              <a:rPr lang="en-US" dirty="0">
                <a:latin typeface="Arial Black" panose="020B0A04020102020204" pitchFamily="34" charset="0"/>
              </a:rPr>
              <a:t>ASP.net </a:t>
            </a:r>
            <a:r>
              <a:rPr lang="en-US" cap="none" dirty="0">
                <a:latin typeface="Arial Black" panose="020B0A04020102020204" pitchFamily="34" charset="0"/>
              </a:rPr>
              <a:t>Web Part Implementation</a:t>
            </a:r>
            <a:endParaRPr lang="en-US" dirty="0">
              <a:latin typeface="Arial Black" panose="020B0A04020102020204" pitchFamily="34" charset="0"/>
            </a:endParaRPr>
          </a:p>
        </p:txBody>
      </p:sp>
    </p:spTree>
    <p:extLst>
      <p:ext uri="{BB962C8B-B14F-4D97-AF65-F5344CB8AC3E}">
        <p14:creationId xmlns:p14="http://schemas.microsoft.com/office/powerpoint/2010/main" val="1633311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A60E460B-54D8-4CF9-A2DA-4B1C1CDB791E}"/>
              </a:ext>
            </a:extLst>
          </p:cNvPr>
          <p:cNvSpPr>
            <a:spLocks noGrp="1" noChangeArrowheads="1"/>
          </p:cNvSpPr>
          <p:nvPr>
            <p:ph sz="quarter" idx="13"/>
          </p:nvPr>
        </p:nvSpPr>
        <p:spPr bwMode="auto">
          <a:xfrm>
            <a:off x="1938337" y="551289"/>
            <a:ext cx="8315325" cy="5755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rgbClr val="0000FF"/>
                </a:solidFill>
                <a:effectLst/>
                <a:latin typeface="Arial Black" panose="020B0A04020102020204" pitchFamily="34" charset="0"/>
                <a:cs typeface="Courier New" panose="02070309020205020404" pitchFamily="49" charset="0"/>
              </a:rPr>
              <a:t>public</a:t>
            </a:r>
            <a:r>
              <a:rPr kumimoji="0" lang="en-US" altLang="en-US" sz="1600" i="0" u="none" strike="noStrike" cap="none" normalizeH="0" baseline="0" dirty="0">
                <a:ln>
                  <a:noFill/>
                </a:ln>
                <a:solidFill>
                  <a:schemeClr val="tx1"/>
                </a:solidFill>
                <a:effectLst/>
                <a:latin typeface="Arial Black" panose="020B0A04020102020204" pitchFamily="34" charset="0"/>
                <a:cs typeface="Courier New" panose="02070309020205020404" pitchFamily="49" charset="0"/>
              </a:rPr>
              <a:t> </a:t>
            </a:r>
            <a:r>
              <a:rPr kumimoji="0" lang="en-US" altLang="en-US" sz="1600" i="0" u="none" strike="noStrike" cap="none" normalizeH="0" baseline="0" dirty="0">
                <a:ln>
                  <a:noFill/>
                </a:ln>
                <a:solidFill>
                  <a:srgbClr val="0000FF"/>
                </a:solidFill>
                <a:effectLst/>
                <a:latin typeface="Arial Black" panose="020B0A04020102020204" pitchFamily="34" charset="0"/>
                <a:cs typeface="Courier New" panose="02070309020205020404" pitchFamily="49" charset="0"/>
              </a:rPr>
              <a:t>class</a:t>
            </a:r>
            <a:r>
              <a:rPr kumimoji="0" lang="en-US" altLang="en-US" sz="1600" i="0" u="none" strike="noStrike" cap="none" normalizeH="0" baseline="0" dirty="0">
                <a:ln>
                  <a:noFill/>
                </a:ln>
                <a:solidFill>
                  <a:schemeClr val="tx1"/>
                </a:solidFill>
                <a:effectLst/>
                <a:latin typeface="Arial Black" panose="020B0A04020102020204" pitchFamily="34" charset="0"/>
                <a:cs typeface="Courier New" panose="02070309020205020404" pitchFamily="49" charset="0"/>
              </a:rPr>
              <a:t> </a:t>
            </a:r>
            <a:r>
              <a:rPr kumimoji="0" lang="en-US" altLang="en-US" sz="1600" i="0" u="none" strike="noStrike" cap="none" normalizeH="0" baseline="0" dirty="0">
                <a:ln>
                  <a:noFill/>
                </a:ln>
                <a:solidFill>
                  <a:srgbClr val="2B91AF"/>
                </a:solidFill>
                <a:effectLst/>
                <a:latin typeface="Arial Black" panose="020B0A04020102020204" pitchFamily="34" charset="0"/>
                <a:cs typeface="Courier New" panose="02070309020205020404" pitchFamily="49" charset="0"/>
              </a:rPr>
              <a:t>ViewImpl</a:t>
            </a:r>
            <a:r>
              <a:rPr kumimoji="0" lang="en-US" altLang="en-US" sz="1600" i="0" u="none" strike="noStrike" cap="none" normalizeH="0" baseline="0" dirty="0">
                <a:ln>
                  <a:noFill/>
                </a:ln>
                <a:solidFill>
                  <a:schemeClr val="tx1"/>
                </a:solidFill>
                <a:effectLst/>
                <a:latin typeface="Arial Black" panose="020B0A04020102020204" pitchFamily="34" charset="0"/>
                <a:cs typeface="Courier New" panose="02070309020205020404" pitchFamily="49" charset="0"/>
              </a:rPr>
              <a:t> : </a:t>
            </a:r>
            <a:r>
              <a:rPr kumimoji="0" lang="en-US" altLang="en-US" sz="1600" i="0" u="none" strike="noStrike" cap="none" normalizeH="0" baseline="0" dirty="0" err="1">
                <a:ln>
                  <a:noFill/>
                </a:ln>
                <a:solidFill>
                  <a:srgbClr val="2B91AF"/>
                </a:solidFill>
                <a:effectLst/>
                <a:latin typeface="Arial Black" panose="020B0A04020102020204" pitchFamily="34" charset="0"/>
                <a:cs typeface="Courier New" panose="02070309020205020404" pitchFamily="49" charset="0"/>
              </a:rPr>
              <a:t>WebPart</a:t>
            </a:r>
            <a:r>
              <a:rPr kumimoji="0" lang="en-US" altLang="en-US" sz="1600" i="0" u="none" strike="noStrike" cap="none" normalizeH="0" baseline="0" dirty="0">
                <a:ln>
                  <a:noFill/>
                </a:ln>
                <a:solidFill>
                  <a:schemeClr val="tx1"/>
                </a:solidFill>
                <a:effectLst/>
                <a:latin typeface="Arial Black" panose="020B0A04020102020204" pitchFamily="34" charset="0"/>
                <a:cs typeface="Courier New" panose="02070309020205020404" pitchFamily="49" charset="0"/>
              </a:rPr>
              <a:t>, </a:t>
            </a:r>
            <a:r>
              <a:rPr kumimoji="0" lang="en-US" altLang="en-US" sz="1600" i="0" u="none" strike="noStrike" cap="none" normalizeH="0" baseline="0" dirty="0" err="1">
                <a:ln>
                  <a:noFill/>
                </a:ln>
                <a:solidFill>
                  <a:srgbClr val="2B91AF"/>
                </a:solidFill>
                <a:effectLst/>
                <a:latin typeface="Arial Black" panose="020B0A04020102020204" pitchFamily="34" charset="0"/>
                <a:cs typeface="Courier New" panose="02070309020205020404" pitchFamily="49" charset="0"/>
              </a:rPr>
              <a:t>IView</a:t>
            </a:r>
            <a:endParaRPr kumimoji="0" lang="en-US" altLang="en-US" sz="160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chemeClr val="tx1"/>
                </a:solidFill>
                <a:effectLst/>
                <a:latin typeface="Arial Black" panose="020B0A04020102020204" pitchFamily="34" charset="0"/>
                <a:cs typeface="Courier New" panose="02070309020205020404" pitchFamily="49" charset="0"/>
              </a:rPr>
              <a:t>    {</a:t>
            </a:r>
            <a:endParaRPr kumimoji="0" lang="en-US" altLang="en-US" sz="160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chemeClr val="tx1"/>
                </a:solidFill>
                <a:effectLst/>
                <a:latin typeface="Arial Black" panose="020B0A04020102020204" pitchFamily="34" charset="0"/>
                <a:cs typeface="Courier New" panose="02070309020205020404" pitchFamily="49" charset="0"/>
              </a:rPr>
              <a:t>        </a:t>
            </a:r>
            <a:r>
              <a:rPr kumimoji="0" lang="en-US" altLang="en-US" sz="1600" i="0" u="none" strike="noStrike" cap="none" normalizeH="0" baseline="0" dirty="0">
                <a:ln>
                  <a:noFill/>
                </a:ln>
                <a:solidFill>
                  <a:srgbClr val="0000FF"/>
                </a:solidFill>
                <a:effectLst/>
                <a:latin typeface="Arial Black" panose="020B0A04020102020204" pitchFamily="34" charset="0"/>
                <a:cs typeface="Courier New" panose="02070309020205020404" pitchFamily="49" charset="0"/>
              </a:rPr>
              <a:t>private</a:t>
            </a:r>
            <a:r>
              <a:rPr kumimoji="0" lang="en-US" altLang="en-US" sz="1600" i="0" u="none" strike="noStrike" cap="none" normalizeH="0" baseline="0" dirty="0">
                <a:ln>
                  <a:noFill/>
                </a:ln>
                <a:solidFill>
                  <a:schemeClr val="tx1"/>
                </a:solidFill>
                <a:effectLst/>
                <a:latin typeface="Arial Black" panose="020B0A04020102020204" pitchFamily="34" charset="0"/>
                <a:cs typeface="Courier New" panose="02070309020205020404" pitchFamily="49" charset="0"/>
              </a:rPr>
              <a:t> </a:t>
            </a:r>
            <a:r>
              <a:rPr kumimoji="0" lang="en-US" altLang="en-US" sz="1600" i="0" u="none" strike="noStrike" cap="none" normalizeH="0" baseline="0" dirty="0">
                <a:ln>
                  <a:noFill/>
                </a:ln>
                <a:solidFill>
                  <a:srgbClr val="2B91AF"/>
                </a:solidFill>
                <a:effectLst/>
                <a:latin typeface="Arial Black" panose="020B0A04020102020204" pitchFamily="34" charset="0"/>
                <a:cs typeface="Courier New" panose="02070309020205020404" pitchFamily="49" charset="0"/>
              </a:rPr>
              <a:t>Presenter</a:t>
            </a:r>
            <a:r>
              <a:rPr kumimoji="0" lang="en-US" altLang="en-US" sz="1600" i="0" u="none" strike="noStrike" cap="none" normalizeH="0" baseline="0" dirty="0">
                <a:ln>
                  <a:noFill/>
                </a:ln>
                <a:solidFill>
                  <a:schemeClr val="tx1"/>
                </a:solidFill>
                <a:effectLst/>
                <a:latin typeface="Arial Black" panose="020B0A04020102020204" pitchFamily="34" charset="0"/>
                <a:cs typeface="Courier New" panose="02070309020205020404" pitchFamily="49" charset="0"/>
              </a:rPr>
              <a:t> </a:t>
            </a:r>
            <a:r>
              <a:rPr kumimoji="0" lang="en-US" altLang="en-US" sz="1600" i="0" u="none" strike="noStrike" cap="none" normalizeH="0" baseline="0" dirty="0" err="1">
                <a:ln>
                  <a:noFill/>
                </a:ln>
                <a:solidFill>
                  <a:schemeClr val="tx1"/>
                </a:solidFill>
                <a:effectLst/>
                <a:latin typeface="Arial Black" panose="020B0A04020102020204" pitchFamily="34" charset="0"/>
                <a:cs typeface="Courier New" panose="02070309020205020404" pitchFamily="49" charset="0"/>
              </a:rPr>
              <a:t>presenter</a:t>
            </a:r>
            <a:r>
              <a:rPr kumimoji="0" lang="en-US" altLang="en-US" sz="1600" i="0" u="none" strike="noStrike" cap="none" normalizeH="0" baseline="0" dirty="0">
                <a:ln>
                  <a:noFill/>
                </a:ln>
                <a:solidFill>
                  <a:schemeClr val="tx1"/>
                </a:solidFill>
                <a:effectLst/>
                <a:latin typeface="Arial Black" panose="020B0A04020102020204" pitchFamily="34" charset="0"/>
                <a:cs typeface="Courier New" panose="02070309020205020404" pitchFamily="49" charset="0"/>
              </a:rPr>
              <a:t>;</a:t>
            </a:r>
            <a:endParaRPr kumimoji="0" lang="en-US" altLang="en-US" sz="160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chemeClr val="tx1"/>
                </a:solidFill>
                <a:effectLst/>
                <a:latin typeface="Arial Black" panose="020B0A04020102020204" pitchFamily="34" charset="0"/>
                <a:cs typeface="Courier New" panose="02070309020205020404" pitchFamily="49" charset="0"/>
              </a:rPr>
              <a:t>        </a:t>
            </a:r>
            <a:r>
              <a:rPr kumimoji="0" lang="en-US" altLang="en-US" sz="1600" i="0" u="none" strike="noStrike" cap="none" normalizeH="0" baseline="0" dirty="0">
                <a:ln>
                  <a:noFill/>
                </a:ln>
                <a:solidFill>
                  <a:srgbClr val="2B91AF"/>
                </a:solidFill>
                <a:effectLst/>
                <a:latin typeface="Arial Black" panose="020B0A04020102020204" pitchFamily="34" charset="0"/>
                <a:cs typeface="Courier New" panose="02070309020205020404" pitchFamily="49" charset="0"/>
              </a:rPr>
              <a:t>Label</a:t>
            </a:r>
            <a:r>
              <a:rPr kumimoji="0" lang="en-US" altLang="en-US" sz="1600" i="0" u="none" strike="noStrike" cap="none" normalizeH="0" baseline="0" dirty="0">
                <a:ln>
                  <a:noFill/>
                </a:ln>
                <a:solidFill>
                  <a:schemeClr val="tx1"/>
                </a:solidFill>
                <a:effectLst/>
                <a:latin typeface="Arial Black" panose="020B0A04020102020204" pitchFamily="34" charset="0"/>
                <a:cs typeface="Courier New" panose="02070309020205020404" pitchFamily="49" charset="0"/>
              </a:rPr>
              <a:t> </a:t>
            </a:r>
            <a:r>
              <a:rPr kumimoji="0" lang="en-US" altLang="en-US" sz="1600" i="0" u="none" strike="noStrike" cap="none" normalizeH="0" baseline="0" dirty="0" err="1">
                <a:ln>
                  <a:noFill/>
                </a:ln>
                <a:solidFill>
                  <a:schemeClr val="tx1"/>
                </a:solidFill>
                <a:effectLst/>
                <a:latin typeface="Arial Black" panose="020B0A04020102020204" pitchFamily="34" charset="0"/>
                <a:cs typeface="Courier New" panose="02070309020205020404" pitchFamily="49" charset="0"/>
              </a:rPr>
              <a:t>lblSearch</a:t>
            </a:r>
            <a:r>
              <a:rPr kumimoji="0" lang="en-US" altLang="en-US" sz="1600" i="0" u="none" strike="noStrike" cap="none" normalizeH="0" baseline="0" dirty="0">
                <a:ln>
                  <a:noFill/>
                </a:ln>
                <a:solidFill>
                  <a:schemeClr val="tx1"/>
                </a:solidFill>
                <a:effectLst/>
                <a:latin typeface="Arial Black" panose="020B0A04020102020204" pitchFamily="34" charset="0"/>
                <a:cs typeface="Courier New" panose="02070309020205020404" pitchFamily="49" charset="0"/>
              </a:rPr>
              <a:t> = </a:t>
            </a:r>
            <a:r>
              <a:rPr kumimoji="0" lang="en-US" altLang="en-US" sz="1600" i="0" u="none" strike="noStrike" cap="none" normalizeH="0" baseline="0" dirty="0">
                <a:ln>
                  <a:noFill/>
                </a:ln>
                <a:solidFill>
                  <a:srgbClr val="0000FF"/>
                </a:solidFill>
                <a:effectLst/>
                <a:latin typeface="Arial Black" panose="020B0A04020102020204" pitchFamily="34" charset="0"/>
                <a:cs typeface="Courier New" panose="02070309020205020404" pitchFamily="49" charset="0"/>
              </a:rPr>
              <a:t>new</a:t>
            </a:r>
            <a:r>
              <a:rPr kumimoji="0" lang="en-US" altLang="en-US" sz="1600" i="0" u="none" strike="noStrike" cap="none" normalizeH="0" baseline="0" dirty="0">
                <a:ln>
                  <a:noFill/>
                </a:ln>
                <a:solidFill>
                  <a:schemeClr val="tx1"/>
                </a:solidFill>
                <a:effectLst/>
                <a:latin typeface="Arial Black" panose="020B0A04020102020204" pitchFamily="34" charset="0"/>
                <a:cs typeface="Courier New" panose="02070309020205020404" pitchFamily="49" charset="0"/>
              </a:rPr>
              <a:t> </a:t>
            </a:r>
            <a:r>
              <a:rPr kumimoji="0" lang="en-US" altLang="en-US" sz="1600" i="0" u="none" strike="noStrike" cap="none" normalizeH="0" baseline="0" dirty="0">
                <a:ln>
                  <a:noFill/>
                </a:ln>
                <a:solidFill>
                  <a:srgbClr val="2B91AF"/>
                </a:solidFill>
                <a:effectLst/>
                <a:latin typeface="Arial Black" panose="020B0A04020102020204" pitchFamily="34" charset="0"/>
                <a:cs typeface="Courier New" panose="02070309020205020404" pitchFamily="49" charset="0"/>
              </a:rPr>
              <a:t>Label</a:t>
            </a:r>
            <a:r>
              <a:rPr kumimoji="0" lang="en-US" altLang="en-US" sz="1600" i="0" u="none" strike="noStrike" cap="none" normalizeH="0" baseline="0" dirty="0">
                <a:ln>
                  <a:noFill/>
                </a:ln>
                <a:solidFill>
                  <a:schemeClr val="tx1"/>
                </a:solidFill>
                <a:effectLst/>
                <a:latin typeface="Arial Black" panose="020B0A04020102020204" pitchFamily="34" charset="0"/>
                <a:cs typeface="Courier New" panose="02070309020205020404" pitchFamily="49" charset="0"/>
              </a:rPr>
              <a:t>() { Text = </a:t>
            </a:r>
            <a:r>
              <a:rPr kumimoji="0" lang="en-US" altLang="en-US" sz="1600" i="0" u="none" strike="noStrike" cap="none" normalizeH="0" baseline="0" dirty="0">
                <a:ln>
                  <a:noFill/>
                </a:ln>
                <a:solidFill>
                  <a:srgbClr val="A31515"/>
                </a:solidFill>
                <a:effectLst/>
                <a:latin typeface="Arial Black" panose="020B0A04020102020204" pitchFamily="34" charset="0"/>
                <a:cs typeface="Courier New" panose="02070309020205020404" pitchFamily="49" charset="0"/>
              </a:rPr>
              <a:t>"Enter bank to search for: "</a:t>
            </a:r>
            <a:r>
              <a:rPr kumimoji="0" lang="en-US" altLang="en-US" sz="1600" i="0" u="none" strike="noStrike" cap="none" normalizeH="0" baseline="0" dirty="0">
                <a:ln>
                  <a:noFill/>
                </a:ln>
                <a:solidFill>
                  <a:schemeClr val="tx1"/>
                </a:solidFill>
                <a:effectLst/>
                <a:latin typeface="Arial Black" panose="020B0A04020102020204" pitchFamily="34" charset="0"/>
                <a:cs typeface="Courier New" panose="02070309020205020404" pitchFamily="49" charset="0"/>
              </a:rPr>
              <a:t> };</a:t>
            </a:r>
            <a:endParaRPr kumimoji="0" lang="en-US" altLang="en-US" sz="160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chemeClr val="tx1"/>
                </a:solidFill>
                <a:effectLst/>
                <a:latin typeface="Arial Black" panose="020B0A04020102020204" pitchFamily="34" charset="0"/>
                <a:cs typeface="Courier New" panose="02070309020205020404" pitchFamily="49" charset="0"/>
              </a:rPr>
              <a:t>        </a:t>
            </a:r>
            <a:r>
              <a:rPr kumimoji="0" lang="en-US" altLang="en-US" sz="1600" i="0" u="none" strike="noStrike" cap="none" normalizeH="0" baseline="0" dirty="0">
                <a:ln>
                  <a:noFill/>
                </a:ln>
                <a:solidFill>
                  <a:srgbClr val="2B91AF"/>
                </a:solidFill>
                <a:effectLst/>
                <a:latin typeface="Arial Black" panose="020B0A04020102020204" pitchFamily="34" charset="0"/>
                <a:cs typeface="Courier New" panose="02070309020205020404" pitchFamily="49" charset="0"/>
              </a:rPr>
              <a:t>Button</a:t>
            </a:r>
            <a:r>
              <a:rPr kumimoji="0" lang="en-US" altLang="en-US" sz="1600" i="0" u="none" strike="noStrike" cap="none" normalizeH="0" baseline="0" dirty="0">
                <a:ln>
                  <a:noFill/>
                </a:ln>
                <a:solidFill>
                  <a:schemeClr val="tx1"/>
                </a:solidFill>
                <a:effectLst/>
                <a:latin typeface="Arial Black" panose="020B0A04020102020204" pitchFamily="34" charset="0"/>
                <a:cs typeface="Courier New" panose="02070309020205020404" pitchFamily="49" charset="0"/>
              </a:rPr>
              <a:t> </a:t>
            </a:r>
            <a:r>
              <a:rPr kumimoji="0" lang="en-US" altLang="en-US" sz="1600" i="0" u="none" strike="noStrike" cap="none" normalizeH="0" baseline="0" dirty="0" err="1">
                <a:ln>
                  <a:noFill/>
                </a:ln>
                <a:solidFill>
                  <a:schemeClr val="tx1"/>
                </a:solidFill>
                <a:effectLst/>
                <a:latin typeface="Arial Black" panose="020B0A04020102020204" pitchFamily="34" charset="0"/>
                <a:cs typeface="Courier New" panose="02070309020205020404" pitchFamily="49" charset="0"/>
              </a:rPr>
              <a:t>btnSearch</a:t>
            </a:r>
            <a:r>
              <a:rPr kumimoji="0" lang="en-US" altLang="en-US" sz="1600" i="0" u="none" strike="noStrike" cap="none" normalizeH="0" baseline="0" dirty="0">
                <a:ln>
                  <a:noFill/>
                </a:ln>
                <a:solidFill>
                  <a:schemeClr val="tx1"/>
                </a:solidFill>
                <a:effectLst/>
                <a:latin typeface="Arial Black" panose="020B0A04020102020204" pitchFamily="34" charset="0"/>
                <a:cs typeface="Courier New" panose="02070309020205020404" pitchFamily="49" charset="0"/>
              </a:rPr>
              <a:t> = </a:t>
            </a:r>
            <a:r>
              <a:rPr kumimoji="0" lang="en-US" altLang="en-US" sz="1600" i="0" u="none" strike="noStrike" cap="none" normalizeH="0" baseline="0" dirty="0">
                <a:ln>
                  <a:noFill/>
                </a:ln>
                <a:solidFill>
                  <a:srgbClr val="0000FF"/>
                </a:solidFill>
                <a:effectLst/>
                <a:latin typeface="Arial Black" panose="020B0A04020102020204" pitchFamily="34" charset="0"/>
                <a:cs typeface="Courier New" panose="02070309020205020404" pitchFamily="49" charset="0"/>
              </a:rPr>
              <a:t>new</a:t>
            </a:r>
            <a:r>
              <a:rPr kumimoji="0" lang="en-US" altLang="en-US" sz="1600" i="0" u="none" strike="noStrike" cap="none" normalizeH="0" baseline="0" dirty="0">
                <a:ln>
                  <a:noFill/>
                </a:ln>
                <a:solidFill>
                  <a:schemeClr val="tx1"/>
                </a:solidFill>
                <a:effectLst/>
                <a:latin typeface="Arial Black" panose="020B0A04020102020204" pitchFamily="34" charset="0"/>
                <a:cs typeface="Courier New" panose="02070309020205020404" pitchFamily="49" charset="0"/>
              </a:rPr>
              <a:t> </a:t>
            </a:r>
            <a:r>
              <a:rPr kumimoji="0" lang="en-US" altLang="en-US" sz="1600" i="0" u="none" strike="noStrike" cap="none" normalizeH="0" baseline="0" dirty="0">
                <a:ln>
                  <a:noFill/>
                </a:ln>
                <a:solidFill>
                  <a:srgbClr val="2B91AF"/>
                </a:solidFill>
                <a:effectLst/>
                <a:latin typeface="Arial Black" panose="020B0A04020102020204" pitchFamily="34" charset="0"/>
                <a:cs typeface="Courier New" panose="02070309020205020404" pitchFamily="49" charset="0"/>
              </a:rPr>
              <a:t>Button</a:t>
            </a:r>
            <a:r>
              <a:rPr kumimoji="0" lang="en-US" altLang="en-US" sz="1600" i="0" u="none" strike="noStrike" cap="none" normalizeH="0" baseline="0" dirty="0">
                <a:ln>
                  <a:noFill/>
                </a:ln>
                <a:solidFill>
                  <a:schemeClr val="tx1"/>
                </a:solidFill>
                <a:effectLst/>
                <a:latin typeface="Arial Black" panose="020B0A04020102020204" pitchFamily="34" charset="0"/>
                <a:cs typeface="Courier New" panose="02070309020205020404" pitchFamily="49" charset="0"/>
              </a:rPr>
              <a:t>() { Text = </a:t>
            </a:r>
            <a:r>
              <a:rPr kumimoji="0" lang="en-US" altLang="en-US" sz="1600" i="0" u="none" strike="noStrike" cap="none" normalizeH="0" baseline="0" dirty="0">
                <a:ln>
                  <a:noFill/>
                </a:ln>
                <a:solidFill>
                  <a:srgbClr val="A31515"/>
                </a:solidFill>
                <a:effectLst/>
                <a:latin typeface="Arial Black" panose="020B0A04020102020204" pitchFamily="34" charset="0"/>
                <a:cs typeface="Courier New" panose="02070309020205020404" pitchFamily="49" charset="0"/>
              </a:rPr>
              <a:t>"Search"</a:t>
            </a:r>
            <a:r>
              <a:rPr kumimoji="0" lang="en-US" altLang="en-US" sz="1600" i="0" u="none" strike="noStrike" cap="none" normalizeH="0" baseline="0" dirty="0">
                <a:ln>
                  <a:noFill/>
                </a:ln>
                <a:solidFill>
                  <a:schemeClr val="tx1"/>
                </a:solidFill>
                <a:effectLst/>
                <a:latin typeface="Arial Black" panose="020B0A04020102020204" pitchFamily="34" charset="0"/>
                <a:cs typeface="Courier New" panose="02070309020205020404" pitchFamily="49" charset="0"/>
              </a:rPr>
              <a:t> };</a:t>
            </a:r>
            <a:endParaRPr kumimoji="0" lang="en-US" altLang="en-US" sz="160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chemeClr val="tx1"/>
                </a:solidFill>
                <a:effectLst/>
                <a:latin typeface="Arial Black" panose="020B0A04020102020204" pitchFamily="34" charset="0"/>
                <a:cs typeface="Courier New" panose="02070309020205020404" pitchFamily="49" charset="0"/>
              </a:rPr>
              <a:t>        </a:t>
            </a:r>
            <a:r>
              <a:rPr kumimoji="0" lang="en-US" altLang="en-US" sz="1600" i="0" u="none" strike="noStrike" cap="none" normalizeH="0" baseline="0" dirty="0" err="1">
                <a:ln>
                  <a:noFill/>
                </a:ln>
                <a:solidFill>
                  <a:srgbClr val="2B91AF"/>
                </a:solidFill>
                <a:effectLst/>
                <a:latin typeface="Arial Black" panose="020B0A04020102020204" pitchFamily="34" charset="0"/>
                <a:cs typeface="Courier New" panose="02070309020205020404" pitchFamily="49" charset="0"/>
              </a:rPr>
              <a:t>BulletedList</a:t>
            </a:r>
            <a:r>
              <a:rPr kumimoji="0" lang="en-US" altLang="en-US" sz="1600" i="0" u="none" strike="noStrike" cap="none" normalizeH="0" baseline="0" dirty="0">
                <a:ln>
                  <a:noFill/>
                </a:ln>
                <a:solidFill>
                  <a:schemeClr val="tx1"/>
                </a:solidFill>
                <a:effectLst/>
                <a:latin typeface="Arial Black" panose="020B0A04020102020204" pitchFamily="34" charset="0"/>
                <a:cs typeface="Courier New" panose="02070309020205020404" pitchFamily="49" charset="0"/>
              </a:rPr>
              <a:t> </a:t>
            </a:r>
            <a:r>
              <a:rPr kumimoji="0" lang="en-US" altLang="en-US" sz="1600" i="0" u="none" strike="noStrike" cap="none" normalizeH="0" baseline="0" dirty="0" err="1">
                <a:ln>
                  <a:noFill/>
                </a:ln>
                <a:solidFill>
                  <a:schemeClr val="tx1"/>
                </a:solidFill>
                <a:effectLst/>
                <a:latin typeface="Arial Black" panose="020B0A04020102020204" pitchFamily="34" charset="0"/>
                <a:cs typeface="Courier New" panose="02070309020205020404" pitchFamily="49" charset="0"/>
              </a:rPr>
              <a:t>resultsList</a:t>
            </a:r>
            <a:r>
              <a:rPr kumimoji="0" lang="en-US" altLang="en-US" sz="1600" i="0" u="none" strike="noStrike" cap="none" normalizeH="0" baseline="0" dirty="0">
                <a:ln>
                  <a:noFill/>
                </a:ln>
                <a:solidFill>
                  <a:schemeClr val="tx1"/>
                </a:solidFill>
                <a:effectLst/>
                <a:latin typeface="Arial Black" panose="020B0A04020102020204" pitchFamily="34" charset="0"/>
                <a:cs typeface="Courier New" panose="02070309020205020404" pitchFamily="49" charset="0"/>
              </a:rPr>
              <a:t> = </a:t>
            </a:r>
            <a:r>
              <a:rPr kumimoji="0" lang="en-US" altLang="en-US" sz="1600" i="0" u="none" strike="noStrike" cap="none" normalizeH="0" baseline="0" dirty="0">
                <a:ln>
                  <a:noFill/>
                </a:ln>
                <a:solidFill>
                  <a:srgbClr val="0000FF"/>
                </a:solidFill>
                <a:effectLst/>
                <a:latin typeface="Arial Black" panose="020B0A04020102020204" pitchFamily="34" charset="0"/>
                <a:cs typeface="Courier New" panose="02070309020205020404" pitchFamily="49" charset="0"/>
              </a:rPr>
              <a:t>new</a:t>
            </a:r>
            <a:r>
              <a:rPr kumimoji="0" lang="en-US" altLang="en-US" sz="1600" i="0" u="none" strike="noStrike" cap="none" normalizeH="0" baseline="0" dirty="0">
                <a:ln>
                  <a:noFill/>
                </a:ln>
                <a:solidFill>
                  <a:schemeClr val="tx1"/>
                </a:solidFill>
                <a:effectLst/>
                <a:latin typeface="Arial Black" panose="020B0A04020102020204" pitchFamily="34" charset="0"/>
                <a:cs typeface="Courier New" panose="02070309020205020404" pitchFamily="49" charset="0"/>
              </a:rPr>
              <a:t> </a:t>
            </a:r>
            <a:r>
              <a:rPr kumimoji="0" lang="en-US" altLang="en-US" sz="1600" i="0" u="none" strike="noStrike" cap="none" normalizeH="0" baseline="0" dirty="0" err="1">
                <a:ln>
                  <a:noFill/>
                </a:ln>
                <a:solidFill>
                  <a:srgbClr val="2B91AF"/>
                </a:solidFill>
                <a:effectLst/>
                <a:latin typeface="Arial Black" panose="020B0A04020102020204" pitchFamily="34" charset="0"/>
                <a:cs typeface="Courier New" panose="02070309020205020404" pitchFamily="49" charset="0"/>
              </a:rPr>
              <a:t>BulletedList</a:t>
            </a:r>
            <a:r>
              <a:rPr kumimoji="0" lang="en-US" altLang="en-US" sz="1600" i="0" u="none" strike="noStrike" cap="none" normalizeH="0" baseline="0" dirty="0">
                <a:ln>
                  <a:noFill/>
                </a:ln>
                <a:solidFill>
                  <a:schemeClr val="tx1"/>
                </a:solidFill>
                <a:effectLst/>
                <a:latin typeface="Arial Black" panose="020B0A04020102020204" pitchFamily="34" charset="0"/>
                <a:cs typeface="Courier New" panose="02070309020205020404" pitchFamily="49" charset="0"/>
              </a:rPr>
              <a:t>();</a:t>
            </a:r>
            <a:endParaRPr kumimoji="0" lang="en-US" altLang="en-US" sz="160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chemeClr val="tx1"/>
                </a:solidFill>
                <a:effectLst/>
                <a:latin typeface="Arial Black" panose="020B0A04020102020204" pitchFamily="34" charset="0"/>
                <a:cs typeface="Courier New" panose="02070309020205020404" pitchFamily="49" charset="0"/>
              </a:rPr>
              <a:t>        </a:t>
            </a:r>
            <a:r>
              <a:rPr kumimoji="0" lang="en-US" altLang="en-US" sz="1600" i="0" u="none" strike="noStrike" cap="none" normalizeH="0" baseline="0" dirty="0" err="1">
                <a:ln>
                  <a:noFill/>
                </a:ln>
                <a:solidFill>
                  <a:srgbClr val="2B91AF"/>
                </a:solidFill>
                <a:effectLst/>
                <a:latin typeface="Arial Black" panose="020B0A04020102020204" pitchFamily="34" charset="0"/>
                <a:cs typeface="Courier New" panose="02070309020205020404" pitchFamily="49" charset="0"/>
              </a:rPr>
              <a:t>TextBox</a:t>
            </a:r>
            <a:r>
              <a:rPr kumimoji="0" lang="en-US" altLang="en-US" sz="1600" i="0" u="none" strike="noStrike" cap="none" normalizeH="0" baseline="0" dirty="0">
                <a:ln>
                  <a:noFill/>
                </a:ln>
                <a:solidFill>
                  <a:schemeClr val="tx1"/>
                </a:solidFill>
                <a:effectLst/>
                <a:latin typeface="Arial Black" panose="020B0A04020102020204" pitchFamily="34" charset="0"/>
                <a:cs typeface="Courier New" panose="02070309020205020404" pitchFamily="49" charset="0"/>
              </a:rPr>
              <a:t> </a:t>
            </a:r>
            <a:r>
              <a:rPr kumimoji="0" lang="en-US" altLang="en-US" sz="1600" i="0" u="none" strike="noStrike" cap="none" normalizeH="0" baseline="0" dirty="0" err="1">
                <a:ln>
                  <a:noFill/>
                </a:ln>
                <a:solidFill>
                  <a:schemeClr val="tx1"/>
                </a:solidFill>
                <a:effectLst/>
                <a:latin typeface="Arial Black" panose="020B0A04020102020204" pitchFamily="34" charset="0"/>
                <a:cs typeface="Courier New" panose="02070309020205020404" pitchFamily="49" charset="0"/>
              </a:rPr>
              <a:t>tbSearchCriteria</a:t>
            </a:r>
            <a:r>
              <a:rPr kumimoji="0" lang="en-US" altLang="en-US" sz="1600" i="0" u="none" strike="noStrike" cap="none" normalizeH="0" baseline="0" dirty="0">
                <a:ln>
                  <a:noFill/>
                </a:ln>
                <a:solidFill>
                  <a:schemeClr val="tx1"/>
                </a:solidFill>
                <a:effectLst/>
                <a:latin typeface="Arial Black" panose="020B0A04020102020204" pitchFamily="34" charset="0"/>
                <a:cs typeface="Courier New" panose="02070309020205020404" pitchFamily="49" charset="0"/>
              </a:rPr>
              <a:t> = </a:t>
            </a:r>
            <a:r>
              <a:rPr kumimoji="0" lang="en-US" altLang="en-US" sz="1600" i="0" u="none" strike="noStrike" cap="none" normalizeH="0" baseline="0" dirty="0">
                <a:ln>
                  <a:noFill/>
                </a:ln>
                <a:solidFill>
                  <a:srgbClr val="0000FF"/>
                </a:solidFill>
                <a:effectLst/>
                <a:latin typeface="Arial Black" panose="020B0A04020102020204" pitchFamily="34" charset="0"/>
                <a:cs typeface="Courier New" panose="02070309020205020404" pitchFamily="49" charset="0"/>
              </a:rPr>
              <a:t>new</a:t>
            </a:r>
            <a:r>
              <a:rPr kumimoji="0" lang="en-US" altLang="en-US" sz="1600" i="0" u="none" strike="noStrike" cap="none" normalizeH="0" baseline="0" dirty="0">
                <a:ln>
                  <a:noFill/>
                </a:ln>
                <a:solidFill>
                  <a:schemeClr val="tx1"/>
                </a:solidFill>
                <a:effectLst/>
                <a:latin typeface="Arial Black" panose="020B0A04020102020204" pitchFamily="34" charset="0"/>
                <a:cs typeface="Courier New" panose="02070309020205020404" pitchFamily="49" charset="0"/>
              </a:rPr>
              <a:t> </a:t>
            </a:r>
            <a:r>
              <a:rPr kumimoji="0" lang="en-US" altLang="en-US" sz="1600" i="0" u="none" strike="noStrike" cap="none" normalizeH="0" baseline="0" dirty="0" err="1">
                <a:ln>
                  <a:noFill/>
                </a:ln>
                <a:solidFill>
                  <a:srgbClr val="2B91AF"/>
                </a:solidFill>
                <a:effectLst/>
                <a:latin typeface="Arial Black" panose="020B0A04020102020204" pitchFamily="34" charset="0"/>
                <a:cs typeface="Courier New" panose="02070309020205020404" pitchFamily="49" charset="0"/>
              </a:rPr>
              <a:t>TextBox</a:t>
            </a:r>
            <a:r>
              <a:rPr kumimoji="0" lang="en-US" altLang="en-US" sz="1600" i="0" u="none" strike="noStrike" cap="none" normalizeH="0" baseline="0" dirty="0">
                <a:ln>
                  <a:noFill/>
                </a:ln>
                <a:solidFill>
                  <a:schemeClr val="tx1"/>
                </a:solidFill>
                <a:effectLst/>
                <a:latin typeface="Arial Black" panose="020B0A04020102020204" pitchFamily="34" charset="0"/>
                <a:cs typeface="Courier New" panose="02070309020205020404" pitchFamily="49" charset="0"/>
              </a:rPr>
              <a:t>();</a:t>
            </a:r>
            <a:br>
              <a:rPr kumimoji="0" lang="en-US" altLang="en-US" sz="1600" i="0" u="none" strike="noStrike" cap="none" normalizeH="0" baseline="0" dirty="0">
                <a:ln>
                  <a:noFill/>
                </a:ln>
                <a:solidFill>
                  <a:schemeClr val="tx1"/>
                </a:solidFill>
                <a:effectLst/>
                <a:latin typeface="Arial Black" panose="020B0A04020102020204" pitchFamily="34" charset="0"/>
              </a:rPr>
            </a:br>
            <a:endParaRPr kumimoji="0" lang="en-US" altLang="en-US" sz="160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chemeClr val="tx1"/>
                </a:solidFill>
                <a:effectLst/>
                <a:latin typeface="Arial Black" panose="020B0A04020102020204" pitchFamily="34" charset="0"/>
                <a:cs typeface="Courier New" panose="02070309020205020404" pitchFamily="49" charset="0"/>
              </a:rPr>
              <a:t>        </a:t>
            </a:r>
            <a:r>
              <a:rPr kumimoji="0" lang="en-US" altLang="en-US" sz="1600" i="0" u="none" strike="noStrike" cap="none" normalizeH="0" baseline="0" dirty="0">
                <a:ln>
                  <a:noFill/>
                </a:ln>
                <a:solidFill>
                  <a:srgbClr val="0000FF"/>
                </a:solidFill>
                <a:effectLst/>
                <a:latin typeface="Arial Black" panose="020B0A04020102020204" pitchFamily="34" charset="0"/>
                <a:cs typeface="Courier New" panose="02070309020205020404" pitchFamily="49" charset="0"/>
              </a:rPr>
              <a:t>public</a:t>
            </a:r>
            <a:r>
              <a:rPr kumimoji="0" lang="en-US" altLang="en-US" sz="1600" i="0" u="none" strike="noStrike" cap="none" normalizeH="0" baseline="0" dirty="0">
                <a:ln>
                  <a:noFill/>
                </a:ln>
                <a:solidFill>
                  <a:schemeClr val="tx1"/>
                </a:solidFill>
                <a:effectLst/>
                <a:latin typeface="Arial Black" panose="020B0A04020102020204" pitchFamily="34" charset="0"/>
                <a:cs typeface="Courier New" panose="02070309020205020404" pitchFamily="49" charset="0"/>
              </a:rPr>
              <a:t> </a:t>
            </a:r>
            <a:r>
              <a:rPr kumimoji="0" lang="en-US" altLang="en-US" sz="1600" i="0" u="none" strike="noStrike" cap="none" normalizeH="0" baseline="0" dirty="0">
                <a:ln>
                  <a:noFill/>
                </a:ln>
                <a:solidFill>
                  <a:srgbClr val="2B91AF"/>
                </a:solidFill>
                <a:effectLst/>
                <a:latin typeface="Arial Black" panose="020B0A04020102020204" pitchFamily="34" charset="0"/>
                <a:cs typeface="Courier New" panose="02070309020205020404" pitchFamily="49" charset="0"/>
              </a:rPr>
              <a:t>ViewImpl</a:t>
            </a:r>
            <a:r>
              <a:rPr kumimoji="0" lang="en-US" altLang="en-US" sz="1600" i="0" u="none" strike="noStrike" cap="none" normalizeH="0" baseline="0" dirty="0">
                <a:ln>
                  <a:noFill/>
                </a:ln>
                <a:solidFill>
                  <a:schemeClr val="tx1"/>
                </a:solidFill>
                <a:effectLst/>
                <a:latin typeface="Arial Black" panose="020B0A04020102020204" pitchFamily="34" charset="0"/>
                <a:cs typeface="Courier New" panose="02070309020205020404" pitchFamily="49" charset="0"/>
              </a:rPr>
              <a:t>()</a:t>
            </a:r>
            <a:endParaRPr kumimoji="0" lang="en-US" altLang="en-US" sz="160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chemeClr val="tx1"/>
                </a:solidFill>
                <a:effectLst/>
                <a:latin typeface="Arial Black" panose="020B0A04020102020204" pitchFamily="34" charset="0"/>
                <a:cs typeface="Courier New" panose="02070309020205020404" pitchFamily="49" charset="0"/>
              </a:rPr>
              <a:t>        {</a:t>
            </a:r>
            <a:endParaRPr kumimoji="0" lang="en-US" altLang="en-US" sz="160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chemeClr val="tx1"/>
                </a:solidFill>
                <a:effectLst/>
                <a:latin typeface="Arial Black" panose="020B0A04020102020204" pitchFamily="34" charset="0"/>
                <a:cs typeface="Courier New" panose="02070309020205020404" pitchFamily="49" charset="0"/>
              </a:rPr>
              <a:t>            </a:t>
            </a:r>
            <a:r>
              <a:rPr kumimoji="0" lang="en-US" altLang="en-US" sz="1600" i="0" u="none" strike="noStrike" cap="none" normalizeH="0" baseline="0" dirty="0" err="1">
                <a:ln>
                  <a:noFill/>
                </a:ln>
                <a:solidFill>
                  <a:srgbClr val="0000FF"/>
                </a:solidFill>
                <a:effectLst/>
                <a:latin typeface="Arial Black" panose="020B0A04020102020204" pitchFamily="34" charset="0"/>
                <a:cs typeface="Courier New" panose="02070309020205020404" pitchFamily="49" charset="0"/>
              </a:rPr>
              <a:t>this</a:t>
            </a:r>
            <a:r>
              <a:rPr kumimoji="0" lang="en-US" altLang="en-US" sz="1600" i="0" u="none" strike="noStrike" cap="none" normalizeH="0" baseline="0" dirty="0" err="1">
                <a:ln>
                  <a:noFill/>
                </a:ln>
                <a:solidFill>
                  <a:schemeClr val="tx1"/>
                </a:solidFill>
                <a:effectLst/>
                <a:latin typeface="Arial Black" panose="020B0A04020102020204" pitchFamily="34" charset="0"/>
                <a:cs typeface="Courier New" panose="02070309020205020404" pitchFamily="49" charset="0"/>
              </a:rPr>
              <a:t>.presenter</a:t>
            </a:r>
            <a:r>
              <a:rPr kumimoji="0" lang="en-US" altLang="en-US" sz="1600" i="0" u="none" strike="noStrike" cap="none" normalizeH="0" baseline="0" dirty="0">
                <a:ln>
                  <a:noFill/>
                </a:ln>
                <a:solidFill>
                  <a:schemeClr val="tx1"/>
                </a:solidFill>
                <a:effectLst/>
                <a:latin typeface="Arial Black" panose="020B0A04020102020204" pitchFamily="34" charset="0"/>
                <a:cs typeface="Courier New" panose="02070309020205020404" pitchFamily="49" charset="0"/>
              </a:rPr>
              <a:t> = </a:t>
            </a:r>
            <a:r>
              <a:rPr kumimoji="0" lang="en-US" altLang="en-US" sz="1600" i="0" u="none" strike="noStrike" cap="none" normalizeH="0" baseline="0" dirty="0">
                <a:ln>
                  <a:noFill/>
                </a:ln>
                <a:solidFill>
                  <a:srgbClr val="0000FF"/>
                </a:solidFill>
                <a:effectLst/>
                <a:latin typeface="Arial Black" panose="020B0A04020102020204" pitchFamily="34" charset="0"/>
                <a:cs typeface="Courier New" panose="02070309020205020404" pitchFamily="49" charset="0"/>
              </a:rPr>
              <a:t>new</a:t>
            </a:r>
            <a:r>
              <a:rPr kumimoji="0" lang="en-US" altLang="en-US" sz="1600" i="0" u="none" strike="noStrike" cap="none" normalizeH="0" baseline="0" dirty="0">
                <a:ln>
                  <a:noFill/>
                </a:ln>
                <a:solidFill>
                  <a:schemeClr val="tx1"/>
                </a:solidFill>
                <a:effectLst/>
                <a:latin typeface="Arial Black" panose="020B0A04020102020204" pitchFamily="34" charset="0"/>
                <a:cs typeface="Courier New" panose="02070309020205020404" pitchFamily="49" charset="0"/>
              </a:rPr>
              <a:t> </a:t>
            </a:r>
            <a:r>
              <a:rPr kumimoji="0" lang="en-US" altLang="en-US" sz="1600" i="0" u="none" strike="noStrike" cap="none" normalizeH="0" baseline="0" dirty="0">
                <a:ln>
                  <a:noFill/>
                </a:ln>
                <a:solidFill>
                  <a:srgbClr val="2B91AF"/>
                </a:solidFill>
                <a:effectLst/>
                <a:latin typeface="Arial Black" panose="020B0A04020102020204" pitchFamily="34" charset="0"/>
                <a:cs typeface="Courier New" panose="02070309020205020404" pitchFamily="49" charset="0"/>
              </a:rPr>
              <a:t>Presenter</a:t>
            </a:r>
            <a:r>
              <a:rPr kumimoji="0" lang="en-US" altLang="en-US" sz="1600" i="0" u="none" strike="noStrike" cap="none" normalizeH="0" baseline="0" dirty="0">
                <a:ln>
                  <a:noFill/>
                </a:ln>
                <a:solidFill>
                  <a:schemeClr val="tx1"/>
                </a:solidFill>
                <a:effectLst/>
                <a:latin typeface="Arial Black" panose="020B0A04020102020204" pitchFamily="34" charset="0"/>
                <a:cs typeface="Courier New" panose="02070309020205020404" pitchFamily="49" charset="0"/>
              </a:rPr>
              <a:t>(</a:t>
            </a:r>
            <a:r>
              <a:rPr kumimoji="0" lang="en-US" altLang="en-US" sz="1600" i="0" u="none" strike="noStrike" cap="none" normalizeH="0" baseline="0" dirty="0">
                <a:ln>
                  <a:noFill/>
                </a:ln>
                <a:solidFill>
                  <a:srgbClr val="0000FF"/>
                </a:solidFill>
                <a:effectLst/>
                <a:latin typeface="Arial Black" panose="020B0A04020102020204" pitchFamily="34" charset="0"/>
                <a:cs typeface="Courier New" panose="02070309020205020404" pitchFamily="49" charset="0"/>
              </a:rPr>
              <a:t>this</a:t>
            </a:r>
            <a:r>
              <a:rPr kumimoji="0" lang="en-US" altLang="en-US" sz="1600" i="0" u="none" strike="noStrike" cap="none" normalizeH="0" baseline="0" dirty="0">
                <a:ln>
                  <a:noFill/>
                </a:ln>
                <a:solidFill>
                  <a:schemeClr val="tx1"/>
                </a:solidFill>
                <a:effectLst/>
                <a:latin typeface="Arial Black" panose="020B0A04020102020204" pitchFamily="34" charset="0"/>
                <a:cs typeface="Courier New" panose="02070309020205020404" pitchFamily="49" charset="0"/>
              </a:rPr>
              <a:t>);</a:t>
            </a:r>
            <a:endParaRPr kumimoji="0" lang="en-US" altLang="en-US" sz="160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chemeClr val="tx1"/>
                </a:solidFill>
                <a:effectLst/>
                <a:latin typeface="Arial Black" panose="020B0A04020102020204" pitchFamily="34" charset="0"/>
                <a:cs typeface="Courier New" panose="02070309020205020404" pitchFamily="49" charset="0"/>
              </a:rPr>
              <a:t>        }</a:t>
            </a:r>
            <a:br>
              <a:rPr kumimoji="0" lang="en-US" altLang="en-US" sz="1600" i="0" u="none" strike="noStrike" cap="none" normalizeH="0" baseline="0" dirty="0">
                <a:ln>
                  <a:noFill/>
                </a:ln>
                <a:solidFill>
                  <a:schemeClr val="tx1"/>
                </a:solidFill>
                <a:effectLst/>
                <a:latin typeface="Arial Black" panose="020B0A04020102020204" pitchFamily="34" charset="0"/>
              </a:rPr>
            </a:br>
            <a:endParaRPr kumimoji="0" lang="en-US" altLang="en-US" sz="160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chemeClr val="tx1"/>
                </a:solidFill>
                <a:effectLst/>
                <a:latin typeface="Arial Black" panose="020B0A04020102020204" pitchFamily="34" charset="0"/>
                <a:cs typeface="Courier New" panose="02070309020205020404" pitchFamily="49" charset="0"/>
              </a:rPr>
              <a:t>        </a:t>
            </a:r>
            <a:r>
              <a:rPr kumimoji="0" lang="en-US" altLang="en-US" sz="1600" i="0" u="none" strike="noStrike" cap="none" normalizeH="0" baseline="0" dirty="0">
                <a:ln>
                  <a:noFill/>
                </a:ln>
                <a:solidFill>
                  <a:srgbClr val="0000FF"/>
                </a:solidFill>
                <a:effectLst/>
                <a:latin typeface="Arial Black" panose="020B0A04020102020204" pitchFamily="34" charset="0"/>
                <a:cs typeface="Courier New" panose="02070309020205020404" pitchFamily="49" charset="0"/>
              </a:rPr>
              <a:t>protected</a:t>
            </a:r>
            <a:r>
              <a:rPr kumimoji="0" lang="en-US" altLang="en-US" sz="1600" i="0" u="none" strike="noStrike" cap="none" normalizeH="0" baseline="0" dirty="0">
                <a:ln>
                  <a:noFill/>
                </a:ln>
                <a:solidFill>
                  <a:schemeClr val="tx1"/>
                </a:solidFill>
                <a:effectLst/>
                <a:latin typeface="Arial Black" panose="020B0A04020102020204" pitchFamily="34" charset="0"/>
                <a:cs typeface="Courier New" panose="02070309020205020404" pitchFamily="49" charset="0"/>
              </a:rPr>
              <a:t> </a:t>
            </a:r>
            <a:r>
              <a:rPr kumimoji="0" lang="en-US" altLang="en-US" sz="1600" i="0" u="none" strike="noStrike" cap="none" normalizeH="0" baseline="0" dirty="0">
                <a:ln>
                  <a:noFill/>
                </a:ln>
                <a:solidFill>
                  <a:srgbClr val="0000FF"/>
                </a:solidFill>
                <a:effectLst/>
                <a:latin typeface="Arial Black" panose="020B0A04020102020204" pitchFamily="34" charset="0"/>
                <a:cs typeface="Courier New" panose="02070309020205020404" pitchFamily="49" charset="0"/>
              </a:rPr>
              <a:t>override</a:t>
            </a:r>
            <a:r>
              <a:rPr kumimoji="0" lang="en-US" altLang="en-US" sz="1600" i="0" u="none" strike="noStrike" cap="none" normalizeH="0" baseline="0" dirty="0">
                <a:ln>
                  <a:noFill/>
                </a:ln>
                <a:solidFill>
                  <a:schemeClr val="tx1"/>
                </a:solidFill>
                <a:effectLst/>
                <a:latin typeface="Arial Black" panose="020B0A04020102020204" pitchFamily="34" charset="0"/>
                <a:cs typeface="Courier New" panose="02070309020205020404" pitchFamily="49" charset="0"/>
              </a:rPr>
              <a:t> </a:t>
            </a:r>
            <a:r>
              <a:rPr kumimoji="0" lang="en-US" altLang="en-US" sz="1600" i="0" u="none" strike="noStrike" cap="none" normalizeH="0" baseline="0" dirty="0">
                <a:ln>
                  <a:noFill/>
                </a:ln>
                <a:solidFill>
                  <a:srgbClr val="0000FF"/>
                </a:solidFill>
                <a:effectLst/>
                <a:latin typeface="Arial Black" panose="020B0A04020102020204" pitchFamily="34" charset="0"/>
                <a:cs typeface="Courier New" panose="02070309020205020404" pitchFamily="49" charset="0"/>
              </a:rPr>
              <a:t>void</a:t>
            </a:r>
            <a:r>
              <a:rPr kumimoji="0" lang="en-US" altLang="en-US" sz="1600" i="0" u="none" strike="noStrike" cap="none" normalizeH="0" baseline="0" dirty="0">
                <a:ln>
                  <a:noFill/>
                </a:ln>
                <a:solidFill>
                  <a:schemeClr val="tx1"/>
                </a:solidFill>
                <a:effectLst/>
                <a:latin typeface="Arial Black" panose="020B0A04020102020204" pitchFamily="34" charset="0"/>
                <a:cs typeface="Courier New" panose="02070309020205020404" pitchFamily="49" charset="0"/>
              </a:rPr>
              <a:t> </a:t>
            </a:r>
            <a:r>
              <a:rPr kumimoji="0" lang="en-US" altLang="en-US" sz="1600" i="0" u="none" strike="noStrike" cap="none" normalizeH="0" baseline="0" dirty="0" err="1">
                <a:ln>
                  <a:noFill/>
                </a:ln>
                <a:solidFill>
                  <a:schemeClr val="tx1"/>
                </a:solidFill>
                <a:effectLst/>
                <a:latin typeface="Arial Black" panose="020B0A04020102020204" pitchFamily="34" charset="0"/>
                <a:cs typeface="Courier New" panose="02070309020205020404" pitchFamily="49" charset="0"/>
              </a:rPr>
              <a:t>CreateChildControls</a:t>
            </a:r>
            <a:r>
              <a:rPr kumimoji="0" lang="en-US" altLang="en-US" sz="1600" i="0" u="none" strike="noStrike" cap="none" normalizeH="0" baseline="0" dirty="0">
                <a:ln>
                  <a:noFill/>
                </a:ln>
                <a:solidFill>
                  <a:schemeClr val="tx1"/>
                </a:solidFill>
                <a:effectLst/>
                <a:latin typeface="Arial Black" panose="020B0A04020102020204" pitchFamily="34" charset="0"/>
                <a:cs typeface="Courier New" panose="02070309020205020404" pitchFamily="49" charset="0"/>
              </a:rPr>
              <a:t>()</a:t>
            </a:r>
            <a:endParaRPr kumimoji="0" lang="en-US" altLang="en-US" sz="160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chemeClr val="tx1"/>
                </a:solidFill>
                <a:effectLst/>
                <a:latin typeface="Arial Black" panose="020B0A04020102020204" pitchFamily="34" charset="0"/>
                <a:cs typeface="Courier New" panose="02070309020205020404" pitchFamily="49" charset="0"/>
              </a:rPr>
              <a:t>        {</a:t>
            </a:r>
            <a:endParaRPr kumimoji="0" lang="en-US" altLang="en-US" sz="160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chemeClr val="tx1"/>
                </a:solidFill>
                <a:effectLst/>
                <a:latin typeface="Arial Black" panose="020B0A04020102020204" pitchFamily="34" charset="0"/>
                <a:cs typeface="Courier New" panose="02070309020205020404" pitchFamily="49" charset="0"/>
              </a:rPr>
              <a:t>            </a:t>
            </a:r>
            <a:r>
              <a:rPr kumimoji="0" lang="en-US" altLang="en-US" sz="1600" i="0" u="none" strike="noStrike" cap="none" normalizeH="0" baseline="0" dirty="0" err="1">
                <a:ln>
                  <a:noFill/>
                </a:ln>
                <a:solidFill>
                  <a:srgbClr val="0000FF"/>
                </a:solidFill>
                <a:effectLst/>
                <a:latin typeface="Arial Black" panose="020B0A04020102020204" pitchFamily="34" charset="0"/>
                <a:cs typeface="Courier New" panose="02070309020205020404" pitchFamily="49" charset="0"/>
              </a:rPr>
              <a:t>this</a:t>
            </a:r>
            <a:r>
              <a:rPr kumimoji="0" lang="en-US" altLang="en-US" sz="1600" i="0" u="none" strike="noStrike" cap="none" normalizeH="0" baseline="0" dirty="0" err="1">
                <a:ln>
                  <a:noFill/>
                </a:ln>
                <a:solidFill>
                  <a:schemeClr val="tx1"/>
                </a:solidFill>
                <a:effectLst/>
                <a:latin typeface="Arial Black" panose="020B0A04020102020204" pitchFamily="34" charset="0"/>
                <a:cs typeface="Courier New" panose="02070309020205020404" pitchFamily="49" charset="0"/>
              </a:rPr>
              <a:t>.Controls.Clear</a:t>
            </a:r>
            <a:r>
              <a:rPr kumimoji="0" lang="en-US" altLang="en-US" sz="1600" i="0" u="none" strike="noStrike" cap="none" normalizeH="0" baseline="0" dirty="0">
                <a:ln>
                  <a:noFill/>
                </a:ln>
                <a:solidFill>
                  <a:schemeClr val="tx1"/>
                </a:solidFill>
                <a:effectLst/>
                <a:latin typeface="Arial Black" panose="020B0A04020102020204" pitchFamily="34" charset="0"/>
                <a:cs typeface="Courier New" panose="02070309020205020404" pitchFamily="49" charset="0"/>
              </a:rPr>
              <a:t>();</a:t>
            </a:r>
            <a:endParaRPr kumimoji="0" lang="en-US" altLang="en-US" sz="160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chemeClr val="tx1"/>
                </a:solidFill>
                <a:effectLst/>
                <a:latin typeface="Arial Black" panose="020B0A04020102020204" pitchFamily="34" charset="0"/>
                <a:cs typeface="Courier New" panose="02070309020205020404" pitchFamily="49" charset="0"/>
              </a:rPr>
              <a:t>            </a:t>
            </a:r>
            <a:r>
              <a:rPr kumimoji="0" lang="en-US" altLang="en-US" sz="1600" i="0" u="none" strike="noStrike" cap="none" normalizeH="0" baseline="0" dirty="0" err="1">
                <a:ln>
                  <a:noFill/>
                </a:ln>
                <a:solidFill>
                  <a:srgbClr val="0000FF"/>
                </a:solidFill>
                <a:effectLst/>
                <a:latin typeface="Arial Black" panose="020B0A04020102020204" pitchFamily="34" charset="0"/>
                <a:cs typeface="Courier New" panose="02070309020205020404" pitchFamily="49" charset="0"/>
              </a:rPr>
              <a:t>this</a:t>
            </a:r>
            <a:r>
              <a:rPr kumimoji="0" lang="en-US" altLang="en-US" sz="1600" i="0" u="none" strike="noStrike" cap="none" normalizeH="0" baseline="0" dirty="0" err="1">
                <a:ln>
                  <a:noFill/>
                </a:ln>
                <a:solidFill>
                  <a:schemeClr val="tx1"/>
                </a:solidFill>
                <a:effectLst/>
                <a:latin typeface="Arial Black" panose="020B0A04020102020204" pitchFamily="34" charset="0"/>
                <a:cs typeface="Courier New" panose="02070309020205020404" pitchFamily="49" charset="0"/>
              </a:rPr>
              <a:t>.btnSearch.Click</a:t>
            </a:r>
            <a:r>
              <a:rPr kumimoji="0" lang="en-US" altLang="en-US" sz="1600" i="0" u="none" strike="noStrike" cap="none" normalizeH="0" baseline="0" dirty="0">
                <a:ln>
                  <a:noFill/>
                </a:ln>
                <a:solidFill>
                  <a:schemeClr val="tx1"/>
                </a:solidFill>
                <a:effectLst/>
                <a:latin typeface="Arial Black" panose="020B0A04020102020204" pitchFamily="34" charset="0"/>
                <a:cs typeface="Courier New" panose="02070309020205020404" pitchFamily="49" charset="0"/>
              </a:rPr>
              <a:t> += </a:t>
            </a:r>
            <a:r>
              <a:rPr kumimoji="0" lang="en-US" altLang="en-US" sz="1600" i="0" u="none" strike="noStrike" cap="none" normalizeH="0" baseline="0" dirty="0">
                <a:ln>
                  <a:noFill/>
                </a:ln>
                <a:solidFill>
                  <a:srgbClr val="0000FF"/>
                </a:solidFill>
                <a:effectLst/>
                <a:latin typeface="Arial Black" panose="020B0A04020102020204" pitchFamily="34" charset="0"/>
                <a:cs typeface="Courier New" panose="02070309020205020404" pitchFamily="49" charset="0"/>
              </a:rPr>
              <a:t>new</a:t>
            </a:r>
            <a:r>
              <a:rPr kumimoji="0" lang="en-US" altLang="en-US" sz="1600" i="0" u="none" strike="noStrike" cap="none" normalizeH="0" baseline="0" dirty="0">
                <a:ln>
                  <a:noFill/>
                </a:ln>
                <a:solidFill>
                  <a:schemeClr val="tx1"/>
                </a:solidFill>
                <a:effectLst/>
                <a:latin typeface="Arial Black" panose="020B0A04020102020204" pitchFamily="34" charset="0"/>
                <a:cs typeface="Courier New" panose="02070309020205020404" pitchFamily="49" charset="0"/>
              </a:rPr>
              <a:t> </a:t>
            </a:r>
            <a:r>
              <a:rPr kumimoji="0" lang="en-US" altLang="en-US" sz="1600" i="0" u="none" strike="noStrike" cap="none" normalizeH="0" baseline="0" dirty="0" err="1">
                <a:ln>
                  <a:noFill/>
                </a:ln>
                <a:solidFill>
                  <a:srgbClr val="2B91AF"/>
                </a:solidFill>
                <a:effectLst/>
                <a:latin typeface="Arial Black" panose="020B0A04020102020204" pitchFamily="34" charset="0"/>
                <a:cs typeface="Courier New" panose="02070309020205020404" pitchFamily="49" charset="0"/>
              </a:rPr>
              <a:t>EventHandler</a:t>
            </a:r>
            <a:r>
              <a:rPr kumimoji="0" lang="en-US" altLang="en-US" sz="1600" i="0" u="none" strike="noStrike" cap="none" normalizeH="0" baseline="0" dirty="0">
                <a:ln>
                  <a:noFill/>
                </a:ln>
                <a:solidFill>
                  <a:schemeClr val="tx1"/>
                </a:solidFill>
                <a:effectLst/>
                <a:latin typeface="Arial Black" panose="020B0A04020102020204" pitchFamily="34" charset="0"/>
                <a:cs typeface="Courier New" panose="02070309020205020404" pitchFamily="49" charset="0"/>
              </a:rPr>
              <a:t>(</a:t>
            </a:r>
            <a:r>
              <a:rPr kumimoji="0" lang="en-US" altLang="en-US" sz="1600" i="0" u="none" strike="noStrike" cap="none" normalizeH="0" baseline="0" dirty="0" err="1">
                <a:ln>
                  <a:noFill/>
                </a:ln>
                <a:solidFill>
                  <a:schemeClr val="tx1"/>
                </a:solidFill>
                <a:effectLst/>
                <a:latin typeface="Arial Black" panose="020B0A04020102020204" pitchFamily="34" charset="0"/>
                <a:cs typeface="Courier New" panose="02070309020205020404" pitchFamily="49" charset="0"/>
              </a:rPr>
              <a:t>btnSearch_Click</a:t>
            </a:r>
            <a:r>
              <a:rPr kumimoji="0" lang="en-US" altLang="en-US" sz="1600" i="0" u="none" strike="noStrike" cap="none" normalizeH="0" baseline="0" dirty="0">
                <a:ln>
                  <a:noFill/>
                </a:ln>
                <a:solidFill>
                  <a:schemeClr val="tx1"/>
                </a:solidFill>
                <a:effectLst/>
                <a:latin typeface="Arial Black" panose="020B0A04020102020204" pitchFamily="34" charset="0"/>
                <a:cs typeface="Courier New" panose="02070309020205020404" pitchFamily="49" charset="0"/>
              </a:rPr>
              <a:t>);</a:t>
            </a:r>
            <a:endParaRPr kumimoji="0" lang="en-US" altLang="en-US" sz="160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chemeClr val="tx1"/>
                </a:solidFill>
                <a:effectLst/>
                <a:latin typeface="Arial Black" panose="020B0A04020102020204" pitchFamily="34" charset="0"/>
                <a:cs typeface="Courier New" panose="02070309020205020404" pitchFamily="49" charset="0"/>
              </a:rPr>
              <a:t>            </a:t>
            </a:r>
            <a:r>
              <a:rPr kumimoji="0" lang="en-US" altLang="en-US" sz="1600" i="0" u="none" strike="noStrike" cap="none" normalizeH="0" baseline="0" dirty="0" err="1">
                <a:ln>
                  <a:noFill/>
                </a:ln>
                <a:solidFill>
                  <a:srgbClr val="0000FF"/>
                </a:solidFill>
                <a:effectLst/>
                <a:latin typeface="Arial Black" panose="020B0A04020102020204" pitchFamily="34" charset="0"/>
                <a:cs typeface="Courier New" panose="02070309020205020404" pitchFamily="49" charset="0"/>
              </a:rPr>
              <a:t>this</a:t>
            </a:r>
            <a:r>
              <a:rPr kumimoji="0" lang="en-US" altLang="en-US" sz="1600" i="0" u="none" strike="noStrike" cap="none" normalizeH="0" baseline="0" dirty="0" err="1">
                <a:ln>
                  <a:noFill/>
                </a:ln>
                <a:solidFill>
                  <a:schemeClr val="tx1"/>
                </a:solidFill>
                <a:effectLst/>
                <a:latin typeface="Arial Black" panose="020B0A04020102020204" pitchFamily="34" charset="0"/>
                <a:cs typeface="Courier New" panose="02070309020205020404" pitchFamily="49" charset="0"/>
              </a:rPr>
              <a:t>.Controls.Add</a:t>
            </a:r>
            <a:r>
              <a:rPr kumimoji="0" lang="en-US" altLang="en-US" sz="1600" i="0" u="none" strike="noStrike" cap="none" normalizeH="0" baseline="0" dirty="0">
                <a:ln>
                  <a:noFill/>
                </a:ln>
                <a:solidFill>
                  <a:schemeClr val="tx1"/>
                </a:solidFill>
                <a:effectLst/>
                <a:latin typeface="Arial Black" panose="020B0A04020102020204" pitchFamily="34" charset="0"/>
                <a:cs typeface="Courier New" panose="02070309020205020404" pitchFamily="49" charset="0"/>
              </a:rPr>
              <a:t>(</a:t>
            </a:r>
            <a:r>
              <a:rPr kumimoji="0" lang="en-US" altLang="en-US" sz="1600" i="0" u="none" strike="noStrike" cap="none" normalizeH="0" baseline="0" dirty="0" err="1">
                <a:ln>
                  <a:noFill/>
                </a:ln>
                <a:solidFill>
                  <a:srgbClr val="0000FF"/>
                </a:solidFill>
                <a:effectLst/>
                <a:latin typeface="Arial Black" panose="020B0A04020102020204" pitchFamily="34" charset="0"/>
                <a:cs typeface="Courier New" panose="02070309020205020404" pitchFamily="49" charset="0"/>
              </a:rPr>
              <a:t>this</a:t>
            </a:r>
            <a:r>
              <a:rPr kumimoji="0" lang="en-US" altLang="en-US" sz="1600" i="0" u="none" strike="noStrike" cap="none" normalizeH="0" baseline="0" dirty="0" err="1">
                <a:ln>
                  <a:noFill/>
                </a:ln>
                <a:solidFill>
                  <a:schemeClr val="tx1"/>
                </a:solidFill>
                <a:effectLst/>
                <a:latin typeface="Arial Black" panose="020B0A04020102020204" pitchFamily="34" charset="0"/>
                <a:cs typeface="Courier New" panose="02070309020205020404" pitchFamily="49" charset="0"/>
              </a:rPr>
              <a:t>.lblSearch</a:t>
            </a:r>
            <a:r>
              <a:rPr kumimoji="0" lang="en-US" altLang="en-US" sz="1600" i="0" u="none" strike="noStrike" cap="none" normalizeH="0" baseline="0" dirty="0">
                <a:ln>
                  <a:noFill/>
                </a:ln>
                <a:solidFill>
                  <a:schemeClr val="tx1"/>
                </a:solidFill>
                <a:effectLst/>
                <a:latin typeface="Arial Black" panose="020B0A04020102020204" pitchFamily="34" charset="0"/>
                <a:cs typeface="Courier New" panose="02070309020205020404" pitchFamily="49" charset="0"/>
              </a:rPr>
              <a:t>);</a:t>
            </a:r>
            <a:endParaRPr kumimoji="0" lang="en-US" altLang="en-US" sz="160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chemeClr val="tx1"/>
                </a:solidFill>
                <a:effectLst/>
                <a:latin typeface="Arial Black" panose="020B0A04020102020204" pitchFamily="34" charset="0"/>
                <a:cs typeface="Courier New" panose="02070309020205020404" pitchFamily="49" charset="0"/>
              </a:rPr>
              <a:t>            </a:t>
            </a:r>
            <a:r>
              <a:rPr kumimoji="0" lang="en-US" altLang="en-US" sz="1600" i="0" u="none" strike="noStrike" cap="none" normalizeH="0" baseline="0" dirty="0" err="1">
                <a:ln>
                  <a:noFill/>
                </a:ln>
                <a:solidFill>
                  <a:srgbClr val="0000FF"/>
                </a:solidFill>
                <a:effectLst/>
                <a:latin typeface="Arial Black" panose="020B0A04020102020204" pitchFamily="34" charset="0"/>
                <a:cs typeface="Courier New" panose="02070309020205020404" pitchFamily="49" charset="0"/>
              </a:rPr>
              <a:t>this</a:t>
            </a:r>
            <a:r>
              <a:rPr kumimoji="0" lang="en-US" altLang="en-US" sz="1600" i="0" u="none" strike="noStrike" cap="none" normalizeH="0" baseline="0" dirty="0" err="1">
                <a:ln>
                  <a:noFill/>
                </a:ln>
                <a:solidFill>
                  <a:schemeClr val="tx1"/>
                </a:solidFill>
                <a:effectLst/>
                <a:latin typeface="Arial Black" panose="020B0A04020102020204" pitchFamily="34" charset="0"/>
                <a:cs typeface="Courier New" panose="02070309020205020404" pitchFamily="49" charset="0"/>
              </a:rPr>
              <a:t>.Controls.Add</a:t>
            </a:r>
            <a:r>
              <a:rPr kumimoji="0" lang="en-US" altLang="en-US" sz="1600" i="0" u="none" strike="noStrike" cap="none" normalizeH="0" baseline="0" dirty="0">
                <a:ln>
                  <a:noFill/>
                </a:ln>
                <a:solidFill>
                  <a:schemeClr val="tx1"/>
                </a:solidFill>
                <a:effectLst/>
                <a:latin typeface="Arial Black" panose="020B0A04020102020204" pitchFamily="34" charset="0"/>
                <a:cs typeface="Courier New" panose="02070309020205020404" pitchFamily="49" charset="0"/>
              </a:rPr>
              <a:t>(</a:t>
            </a:r>
            <a:r>
              <a:rPr kumimoji="0" lang="en-US" altLang="en-US" sz="1600" i="0" u="none" strike="noStrike" cap="none" normalizeH="0" baseline="0" dirty="0" err="1">
                <a:ln>
                  <a:noFill/>
                </a:ln>
                <a:solidFill>
                  <a:srgbClr val="0000FF"/>
                </a:solidFill>
                <a:effectLst/>
                <a:latin typeface="Arial Black" panose="020B0A04020102020204" pitchFamily="34" charset="0"/>
                <a:cs typeface="Courier New" panose="02070309020205020404" pitchFamily="49" charset="0"/>
              </a:rPr>
              <a:t>this</a:t>
            </a:r>
            <a:r>
              <a:rPr kumimoji="0" lang="en-US" altLang="en-US" sz="1600" i="0" u="none" strike="noStrike" cap="none" normalizeH="0" baseline="0" dirty="0" err="1">
                <a:ln>
                  <a:noFill/>
                </a:ln>
                <a:solidFill>
                  <a:schemeClr val="tx1"/>
                </a:solidFill>
                <a:effectLst/>
                <a:latin typeface="Arial Black" panose="020B0A04020102020204" pitchFamily="34" charset="0"/>
                <a:cs typeface="Courier New" panose="02070309020205020404" pitchFamily="49" charset="0"/>
              </a:rPr>
              <a:t>.tbSearchCriteria</a:t>
            </a:r>
            <a:r>
              <a:rPr kumimoji="0" lang="en-US" altLang="en-US" sz="1600" i="0" u="none" strike="noStrike" cap="none" normalizeH="0" baseline="0" dirty="0">
                <a:ln>
                  <a:noFill/>
                </a:ln>
                <a:solidFill>
                  <a:schemeClr val="tx1"/>
                </a:solidFill>
                <a:effectLst/>
                <a:latin typeface="Arial Black" panose="020B0A04020102020204" pitchFamily="34" charset="0"/>
                <a:cs typeface="Courier New" panose="02070309020205020404" pitchFamily="49" charset="0"/>
              </a:rPr>
              <a:t>);</a:t>
            </a:r>
            <a:endParaRPr kumimoji="0" lang="en-US" altLang="en-US" sz="160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chemeClr val="tx1"/>
                </a:solidFill>
                <a:effectLst/>
                <a:latin typeface="Arial Black" panose="020B0A04020102020204" pitchFamily="34" charset="0"/>
                <a:cs typeface="Courier New" panose="02070309020205020404" pitchFamily="49" charset="0"/>
              </a:rPr>
              <a:t>            </a:t>
            </a:r>
            <a:r>
              <a:rPr kumimoji="0" lang="en-US" altLang="en-US" sz="1600" i="0" u="none" strike="noStrike" cap="none" normalizeH="0" baseline="0" dirty="0" err="1">
                <a:ln>
                  <a:noFill/>
                </a:ln>
                <a:solidFill>
                  <a:srgbClr val="0000FF"/>
                </a:solidFill>
                <a:effectLst/>
                <a:latin typeface="Arial Black" panose="020B0A04020102020204" pitchFamily="34" charset="0"/>
                <a:cs typeface="Courier New" panose="02070309020205020404" pitchFamily="49" charset="0"/>
              </a:rPr>
              <a:t>this</a:t>
            </a:r>
            <a:r>
              <a:rPr kumimoji="0" lang="en-US" altLang="en-US" sz="1600" i="0" u="none" strike="noStrike" cap="none" normalizeH="0" baseline="0" dirty="0" err="1">
                <a:ln>
                  <a:noFill/>
                </a:ln>
                <a:solidFill>
                  <a:schemeClr val="tx1"/>
                </a:solidFill>
                <a:effectLst/>
                <a:latin typeface="Arial Black" panose="020B0A04020102020204" pitchFamily="34" charset="0"/>
                <a:cs typeface="Courier New" panose="02070309020205020404" pitchFamily="49" charset="0"/>
              </a:rPr>
              <a:t>.Controls.Add</a:t>
            </a:r>
            <a:r>
              <a:rPr kumimoji="0" lang="en-US" altLang="en-US" sz="1600" i="0" u="none" strike="noStrike" cap="none" normalizeH="0" baseline="0" dirty="0">
                <a:ln>
                  <a:noFill/>
                </a:ln>
                <a:solidFill>
                  <a:schemeClr val="tx1"/>
                </a:solidFill>
                <a:effectLst/>
                <a:latin typeface="Arial Black" panose="020B0A04020102020204" pitchFamily="34" charset="0"/>
                <a:cs typeface="Courier New" panose="02070309020205020404" pitchFamily="49" charset="0"/>
              </a:rPr>
              <a:t>(</a:t>
            </a:r>
            <a:r>
              <a:rPr kumimoji="0" lang="en-US" altLang="en-US" sz="1600" i="0" u="none" strike="noStrike" cap="none" normalizeH="0" baseline="0" dirty="0" err="1">
                <a:ln>
                  <a:noFill/>
                </a:ln>
                <a:solidFill>
                  <a:srgbClr val="0000FF"/>
                </a:solidFill>
                <a:effectLst/>
                <a:latin typeface="Arial Black" panose="020B0A04020102020204" pitchFamily="34" charset="0"/>
                <a:cs typeface="Courier New" panose="02070309020205020404" pitchFamily="49" charset="0"/>
              </a:rPr>
              <a:t>this</a:t>
            </a:r>
            <a:r>
              <a:rPr kumimoji="0" lang="en-US" altLang="en-US" sz="1600" i="0" u="none" strike="noStrike" cap="none" normalizeH="0" baseline="0" dirty="0" err="1">
                <a:ln>
                  <a:noFill/>
                </a:ln>
                <a:solidFill>
                  <a:schemeClr val="tx1"/>
                </a:solidFill>
                <a:effectLst/>
                <a:latin typeface="Arial Black" panose="020B0A04020102020204" pitchFamily="34" charset="0"/>
                <a:cs typeface="Courier New" panose="02070309020205020404" pitchFamily="49" charset="0"/>
              </a:rPr>
              <a:t>.btnSearch</a:t>
            </a:r>
            <a:r>
              <a:rPr kumimoji="0" lang="en-US" altLang="en-US" sz="1600" i="0" u="none" strike="noStrike" cap="none" normalizeH="0" baseline="0" dirty="0">
                <a:ln>
                  <a:noFill/>
                </a:ln>
                <a:solidFill>
                  <a:schemeClr val="tx1"/>
                </a:solidFill>
                <a:effectLst/>
                <a:latin typeface="Arial Black" panose="020B0A04020102020204" pitchFamily="34" charset="0"/>
                <a:cs typeface="Courier New" panose="02070309020205020404" pitchFamily="49" charset="0"/>
              </a:rPr>
              <a:t>);</a:t>
            </a:r>
            <a:endParaRPr kumimoji="0" lang="en-US" altLang="en-US" sz="160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chemeClr val="tx1"/>
                </a:solidFill>
                <a:effectLst/>
                <a:latin typeface="Arial Black" panose="020B0A04020102020204" pitchFamily="34" charset="0"/>
                <a:cs typeface="Courier New" panose="02070309020205020404" pitchFamily="49" charset="0"/>
              </a:rPr>
              <a:t>            </a:t>
            </a:r>
            <a:r>
              <a:rPr kumimoji="0" lang="en-US" altLang="en-US" sz="1600" i="0" u="none" strike="noStrike" cap="none" normalizeH="0" baseline="0" dirty="0" err="1">
                <a:ln>
                  <a:noFill/>
                </a:ln>
                <a:solidFill>
                  <a:srgbClr val="0000FF"/>
                </a:solidFill>
                <a:effectLst/>
                <a:latin typeface="Arial Black" panose="020B0A04020102020204" pitchFamily="34" charset="0"/>
                <a:cs typeface="Courier New" panose="02070309020205020404" pitchFamily="49" charset="0"/>
              </a:rPr>
              <a:t>this</a:t>
            </a:r>
            <a:r>
              <a:rPr kumimoji="0" lang="en-US" altLang="en-US" sz="1600" i="0" u="none" strike="noStrike" cap="none" normalizeH="0" baseline="0" dirty="0" err="1">
                <a:ln>
                  <a:noFill/>
                </a:ln>
                <a:solidFill>
                  <a:schemeClr val="tx1"/>
                </a:solidFill>
                <a:effectLst/>
                <a:latin typeface="Arial Black" panose="020B0A04020102020204" pitchFamily="34" charset="0"/>
                <a:cs typeface="Courier New" panose="02070309020205020404" pitchFamily="49" charset="0"/>
              </a:rPr>
              <a:t>.Controls.Add</a:t>
            </a:r>
            <a:r>
              <a:rPr kumimoji="0" lang="en-US" altLang="en-US" sz="1600" i="0" u="none" strike="noStrike" cap="none" normalizeH="0" baseline="0" dirty="0">
                <a:ln>
                  <a:noFill/>
                </a:ln>
                <a:solidFill>
                  <a:schemeClr val="tx1"/>
                </a:solidFill>
                <a:effectLst/>
                <a:latin typeface="Arial Black" panose="020B0A04020102020204" pitchFamily="34" charset="0"/>
                <a:cs typeface="Courier New" panose="02070309020205020404" pitchFamily="49" charset="0"/>
              </a:rPr>
              <a:t>(</a:t>
            </a:r>
            <a:r>
              <a:rPr kumimoji="0" lang="en-US" altLang="en-US" sz="1600" i="0" u="none" strike="noStrike" cap="none" normalizeH="0" baseline="0" dirty="0" err="1">
                <a:ln>
                  <a:noFill/>
                </a:ln>
                <a:solidFill>
                  <a:srgbClr val="0000FF"/>
                </a:solidFill>
                <a:effectLst/>
                <a:latin typeface="Arial Black" panose="020B0A04020102020204" pitchFamily="34" charset="0"/>
                <a:cs typeface="Courier New" panose="02070309020205020404" pitchFamily="49" charset="0"/>
              </a:rPr>
              <a:t>this</a:t>
            </a:r>
            <a:r>
              <a:rPr kumimoji="0" lang="en-US" altLang="en-US" sz="1600" i="0" u="none" strike="noStrike" cap="none" normalizeH="0" baseline="0" dirty="0" err="1">
                <a:ln>
                  <a:noFill/>
                </a:ln>
                <a:solidFill>
                  <a:schemeClr val="tx1"/>
                </a:solidFill>
                <a:effectLst/>
                <a:latin typeface="Arial Black" panose="020B0A04020102020204" pitchFamily="34" charset="0"/>
                <a:cs typeface="Courier New" panose="02070309020205020404" pitchFamily="49" charset="0"/>
              </a:rPr>
              <a:t>.resultsList</a:t>
            </a:r>
            <a:r>
              <a:rPr kumimoji="0" lang="en-US" altLang="en-US" sz="1600" i="0" u="none" strike="noStrike" cap="none" normalizeH="0" baseline="0" dirty="0">
                <a:ln>
                  <a:noFill/>
                </a:ln>
                <a:solidFill>
                  <a:schemeClr val="tx1"/>
                </a:solidFill>
                <a:effectLst/>
                <a:latin typeface="Arial Black" panose="020B0A04020102020204" pitchFamily="34" charset="0"/>
                <a:cs typeface="Courier New" panose="02070309020205020404" pitchFamily="49" charset="0"/>
              </a:rPr>
              <a:t>);</a:t>
            </a:r>
            <a:endParaRPr kumimoji="0" lang="en-US" altLang="en-US" sz="160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chemeClr val="tx1"/>
                </a:solidFill>
                <a:effectLst/>
                <a:latin typeface="Arial Black" panose="020B0A04020102020204" pitchFamily="34" charset="0"/>
                <a:cs typeface="Courier New" panose="02070309020205020404" pitchFamily="49" charset="0"/>
              </a:rPr>
              <a:t>            </a:t>
            </a:r>
            <a:r>
              <a:rPr kumimoji="0" lang="en-US" altLang="en-US" sz="1600" i="0" u="none" strike="noStrike" cap="none" normalizeH="0" baseline="0" dirty="0" err="1">
                <a:ln>
                  <a:noFill/>
                </a:ln>
                <a:solidFill>
                  <a:srgbClr val="0000FF"/>
                </a:solidFill>
                <a:effectLst/>
                <a:latin typeface="Arial Black" panose="020B0A04020102020204" pitchFamily="34" charset="0"/>
                <a:cs typeface="Courier New" panose="02070309020205020404" pitchFamily="49" charset="0"/>
              </a:rPr>
              <a:t>this</a:t>
            </a:r>
            <a:r>
              <a:rPr kumimoji="0" lang="en-US" altLang="en-US" sz="1600" i="0" u="none" strike="noStrike" cap="none" normalizeH="0" baseline="0" dirty="0" err="1">
                <a:ln>
                  <a:noFill/>
                </a:ln>
                <a:solidFill>
                  <a:schemeClr val="tx1"/>
                </a:solidFill>
                <a:effectLst/>
                <a:latin typeface="Arial Black" panose="020B0A04020102020204" pitchFamily="34" charset="0"/>
                <a:cs typeface="Courier New" panose="02070309020205020404" pitchFamily="49" charset="0"/>
              </a:rPr>
              <a:t>.ChildControlsCreated</a:t>
            </a:r>
            <a:r>
              <a:rPr kumimoji="0" lang="en-US" altLang="en-US" sz="1600" i="0" u="none" strike="noStrike" cap="none" normalizeH="0" baseline="0" dirty="0">
                <a:ln>
                  <a:noFill/>
                </a:ln>
                <a:solidFill>
                  <a:schemeClr val="tx1"/>
                </a:solidFill>
                <a:effectLst/>
                <a:latin typeface="Arial Black" panose="020B0A04020102020204" pitchFamily="34" charset="0"/>
                <a:cs typeface="Courier New" panose="02070309020205020404" pitchFamily="49" charset="0"/>
              </a:rPr>
              <a:t> = </a:t>
            </a:r>
            <a:r>
              <a:rPr kumimoji="0" lang="en-US" altLang="en-US" sz="1600" i="0" u="none" strike="noStrike" cap="none" normalizeH="0" baseline="0" dirty="0">
                <a:ln>
                  <a:noFill/>
                </a:ln>
                <a:solidFill>
                  <a:srgbClr val="0000FF"/>
                </a:solidFill>
                <a:effectLst/>
                <a:latin typeface="Arial Black" panose="020B0A04020102020204" pitchFamily="34" charset="0"/>
                <a:cs typeface="Courier New" panose="02070309020205020404" pitchFamily="49" charset="0"/>
              </a:rPr>
              <a:t>true</a:t>
            </a:r>
            <a:r>
              <a:rPr kumimoji="0" lang="en-US" altLang="en-US" sz="1600" i="0" u="none" strike="noStrike" cap="none" normalizeH="0" baseline="0" dirty="0">
                <a:ln>
                  <a:noFill/>
                </a:ln>
                <a:solidFill>
                  <a:schemeClr val="tx1"/>
                </a:solidFill>
                <a:effectLst/>
                <a:latin typeface="Arial Black" panose="020B0A04020102020204" pitchFamily="34" charset="0"/>
                <a:cs typeface="Courier New" panose="02070309020205020404" pitchFamily="49" charset="0"/>
              </a:rPr>
              <a:t>;</a:t>
            </a:r>
            <a:endParaRPr kumimoji="0" lang="en-US" altLang="en-US" sz="160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chemeClr val="tx1"/>
                </a:solidFill>
                <a:effectLst/>
                <a:latin typeface="Arial Black" panose="020B0A04020102020204" pitchFamily="34" charset="0"/>
                <a:cs typeface="Courier New" panose="02070309020205020404" pitchFamily="49" charset="0"/>
              </a:rPr>
              <a:t>        }</a:t>
            </a:r>
            <a:endParaRPr kumimoji="0" lang="en-US" altLang="en-US" sz="1600" i="0" u="none" strike="noStrike" cap="none" normalizeH="0" baseline="0" dirty="0">
              <a:ln>
                <a:noFill/>
              </a:ln>
              <a:solidFill>
                <a:schemeClr val="tx1"/>
              </a:solidFill>
              <a:effectLst/>
              <a:latin typeface="Arial Black" panose="020B0A04020102020204" pitchFamily="34" charset="0"/>
            </a:endParaRPr>
          </a:p>
        </p:txBody>
      </p:sp>
    </p:spTree>
    <p:extLst>
      <p:ext uri="{BB962C8B-B14F-4D97-AF65-F5344CB8AC3E}">
        <p14:creationId xmlns:p14="http://schemas.microsoft.com/office/powerpoint/2010/main" val="38642125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3FA484-D354-4F8C-8907-C8461E96BBDE}"/>
              </a:ext>
            </a:extLst>
          </p:cNvPr>
          <p:cNvSpPr>
            <a:spLocks noGrp="1"/>
          </p:cNvSpPr>
          <p:nvPr>
            <p:ph sz="quarter" idx="13"/>
          </p:nvPr>
        </p:nvSpPr>
        <p:spPr>
          <a:xfrm>
            <a:off x="2852581" y="301260"/>
            <a:ext cx="6486838" cy="6255479"/>
          </a:xfrm>
        </p:spPr>
        <p:txBody>
          <a:bodyPr>
            <a:noAutofit/>
          </a:bodyPr>
          <a:lstStyle/>
          <a:p>
            <a:pPr marL="0" lvl="0" indent="0" eaLnBrk="0" fontAlgn="base" hangingPunct="0">
              <a:lnSpc>
                <a:spcPct val="100000"/>
              </a:lnSpc>
              <a:spcBef>
                <a:spcPct val="0"/>
              </a:spcBef>
              <a:spcAft>
                <a:spcPct val="0"/>
              </a:spcAft>
              <a:buClrTx/>
              <a:buNone/>
            </a:pPr>
            <a:r>
              <a:rPr lang="en-US" altLang="en-US" sz="1600" cap="none" dirty="0">
                <a:latin typeface="Arial Black" panose="020B0A04020102020204" pitchFamily="34" charset="0"/>
                <a:cs typeface="Courier New" panose="02070309020205020404" pitchFamily="49" charset="0"/>
              </a:rPr>
              <a:t>        </a:t>
            </a:r>
            <a:r>
              <a:rPr lang="en-US" altLang="en-US" sz="1600" cap="none" dirty="0">
                <a:solidFill>
                  <a:srgbClr val="0000FF"/>
                </a:solidFill>
                <a:latin typeface="Arial Black" panose="020B0A04020102020204" pitchFamily="34" charset="0"/>
                <a:cs typeface="Courier New" panose="02070309020205020404" pitchFamily="49" charset="0"/>
              </a:rPr>
              <a:t>void</a:t>
            </a:r>
            <a:r>
              <a:rPr lang="en-US" altLang="en-US" sz="1600" cap="none" dirty="0">
                <a:latin typeface="Arial Black" panose="020B0A04020102020204" pitchFamily="34" charset="0"/>
                <a:cs typeface="Courier New" panose="02070309020205020404" pitchFamily="49" charset="0"/>
              </a:rPr>
              <a:t> </a:t>
            </a:r>
            <a:r>
              <a:rPr lang="en-US" altLang="en-US" sz="1600" cap="none" dirty="0" err="1">
                <a:latin typeface="Arial Black" panose="020B0A04020102020204" pitchFamily="34" charset="0"/>
                <a:cs typeface="Courier New" panose="02070309020205020404" pitchFamily="49" charset="0"/>
              </a:rPr>
              <a:t>btnSearch_Click</a:t>
            </a:r>
            <a:r>
              <a:rPr lang="en-US" altLang="en-US" sz="1600" cap="none" dirty="0">
                <a:latin typeface="Arial Black" panose="020B0A04020102020204" pitchFamily="34" charset="0"/>
                <a:cs typeface="Courier New" panose="02070309020205020404" pitchFamily="49" charset="0"/>
              </a:rPr>
              <a:t>(</a:t>
            </a:r>
            <a:r>
              <a:rPr lang="en-US" altLang="en-US" sz="1600" cap="none" dirty="0">
                <a:solidFill>
                  <a:srgbClr val="0000FF"/>
                </a:solidFill>
                <a:latin typeface="Arial Black" panose="020B0A04020102020204" pitchFamily="34" charset="0"/>
                <a:cs typeface="Courier New" panose="02070309020205020404" pitchFamily="49" charset="0"/>
              </a:rPr>
              <a:t>object</a:t>
            </a:r>
            <a:r>
              <a:rPr lang="en-US" altLang="en-US" sz="1600" cap="none" dirty="0">
                <a:latin typeface="Arial Black" panose="020B0A04020102020204" pitchFamily="34" charset="0"/>
                <a:cs typeface="Courier New" panose="02070309020205020404" pitchFamily="49" charset="0"/>
              </a:rPr>
              <a:t> sender, </a:t>
            </a:r>
            <a:r>
              <a:rPr lang="en-US" altLang="en-US" sz="1600" cap="none" dirty="0" err="1">
                <a:solidFill>
                  <a:srgbClr val="2B91AF"/>
                </a:solidFill>
                <a:latin typeface="Arial Black" panose="020B0A04020102020204" pitchFamily="34" charset="0"/>
                <a:cs typeface="Courier New" panose="02070309020205020404" pitchFamily="49" charset="0"/>
              </a:rPr>
              <a:t>EventArgs</a:t>
            </a:r>
            <a:r>
              <a:rPr lang="en-US" altLang="en-US" sz="1600" cap="none" dirty="0">
                <a:latin typeface="Arial Black" panose="020B0A04020102020204" pitchFamily="34" charset="0"/>
                <a:cs typeface="Courier New" panose="02070309020205020404" pitchFamily="49" charset="0"/>
              </a:rPr>
              <a:t> e)</a:t>
            </a:r>
            <a:endParaRPr lang="en-US" altLang="en-US" sz="1600" cap="none" dirty="0">
              <a:latin typeface="Arial Black" panose="020B0A04020102020204" pitchFamily="34" charset="0"/>
            </a:endParaRPr>
          </a:p>
          <a:p>
            <a:pPr marL="0" lvl="0" indent="0" eaLnBrk="0" fontAlgn="base" hangingPunct="0">
              <a:lnSpc>
                <a:spcPct val="100000"/>
              </a:lnSpc>
              <a:spcBef>
                <a:spcPct val="0"/>
              </a:spcBef>
              <a:spcAft>
                <a:spcPct val="0"/>
              </a:spcAft>
              <a:buClrTx/>
              <a:buNone/>
            </a:pPr>
            <a:r>
              <a:rPr lang="en-US" altLang="en-US" sz="1600" cap="none" dirty="0">
                <a:latin typeface="Arial Black" panose="020B0A04020102020204" pitchFamily="34" charset="0"/>
                <a:cs typeface="Courier New" panose="02070309020205020404" pitchFamily="49" charset="0"/>
              </a:rPr>
              <a:t>        {</a:t>
            </a:r>
            <a:endParaRPr lang="en-US" altLang="en-US" sz="1600" cap="none" dirty="0">
              <a:latin typeface="Arial Black" panose="020B0A04020102020204" pitchFamily="34" charset="0"/>
            </a:endParaRPr>
          </a:p>
          <a:p>
            <a:pPr marL="0" lvl="0" indent="0" eaLnBrk="0" fontAlgn="base" hangingPunct="0">
              <a:lnSpc>
                <a:spcPct val="100000"/>
              </a:lnSpc>
              <a:spcBef>
                <a:spcPct val="0"/>
              </a:spcBef>
              <a:spcAft>
                <a:spcPct val="0"/>
              </a:spcAft>
              <a:buClrTx/>
              <a:buNone/>
            </a:pPr>
            <a:r>
              <a:rPr lang="en-US" altLang="en-US" sz="1600" cap="none" dirty="0">
                <a:latin typeface="Arial Black" panose="020B0A04020102020204" pitchFamily="34" charset="0"/>
                <a:cs typeface="Courier New" panose="02070309020205020404" pitchFamily="49" charset="0"/>
              </a:rPr>
              <a:t>            </a:t>
            </a:r>
            <a:r>
              <a:rPr lang="en-US" altLang="en-US" sz="1600" cap="none" dirty="0" err="1">
                <a:solidFill>
                  <a:srgbClr val="0000FF"/>
                </a:solidFill>
                <a:latin typeface="Arial Black" panose="020B0A04020102020204" pitchFamily="34" charset="0"/>
                <a:cs typeface="Courier New" panose="02070309020205020404" pitchFamily="49" charset="0"/>
              </a:rPr>
              <a:t>this</a:t>
            </a:r>
            <a:r>
              <a:rPr lang="en-US" altLang="en-US" sz="1600" cap="none" dirty="0" err="1">
                <a:latin typeface="Arial Black" panose="020B0A04020102020204" pitchFamily="34" charset="0"/>
                <a:cs typeface="Courier New" panose="02070309020205020404" pitchFamily="49" charset="0"/>
              </a:rPr>
              <a:t>.presenter.Search</a:t>
            </a:r>
            <a:r>
              <a:rPr lang="en-US" altLang="en-US" sz="1600" cap="none" dirty="0">
                <a:latin typeface="Arial Black" panose="020B0A04020102020204" pitchFamily="34" charset="0"/>
                <a:cs typeface="Courier New" panose="02070309020205020404" pitchFamily="49" charset="0"/>
              </a:rPr>
              <a:t>();</a:t>
            </a:r>
            <a:endParaRPr lang="en-US" altLang="en-US" sz="1600" cap="none" dirty="0">
              <a:latin typeface="Arial Black" panose="020B0A04020102020204" pitchFamily="34" charset="0"/>
            </a:endParaRPr>
          </a:p>
          <a:p>
            <a:pPr marL="0" lvl="0" indent="0" eaLnBrk="0" fontAlgn="base" hangingPunct="0">
              <a:lnSpc>
                <a:spcPct val="100000"/>
              </a:lnSpc>
              <a:spcBef>
                <a:spcPct val="0"/>
              </a:spcBef>
              <a:spcAft>
                <a:spcPct val="0"/>
              </a:spcAft>
              <a:buClrTx/>
              <a:buNone/>
            </a:pPr>
            <a:r>
              <a:rPr lang="en-US" altLang="en-US" sz="1600" cap="none" dirty="0">
                <a:latin typeface="Arial Black" panose="020B0A04020102020204" pitchFamily="34" charset="0"/>
                <a:cs typeface="Courier New" panose="02070309020205020404" pitchFamily="49" charset="0"/>
              </a:rPr>
              <a:t>        }</a:t>
            </a:r>
            <a:br>
              <a:rPr lang="en-US" altLang="en-US" sz="1600" cap="none" dirty="0">
                <a:latin typeface="Arial Black" panose="020B0A04020102020204" pitchFamily="34" charset="0"/>
              </a:rPr>
            </a:br>
            <a:endParaRPr lang="en-US" altLang="en-US" sz="1600" cap="none" dirty="0">
              <a:latin typeface="Arial Black" panose="020B0A04020102020204" pitchFamily="34" charset="0"/>
            </a:endParaRPr>
          </a:p>
          <a:p>
            <a:pPr marL="0" lvl="0" indent="0" eaLnBrk="0" fontAlgn="base" hangingPunct="0">
              <a:lnSpc>
                <a:spcPct val="100000"/>
              </a:lnSpc>
              <a:spcBef>
                <a:spcPct val="0"/>
              </a:spcBef>
              <a:spcAft>
                <a:spcPct val="0"/>
              </a:spcAft>
              <a:buClrTx/>
              <a:buNone/>
            </a:pPr>
            <a:r>
              <a:rPr lang="en-US" altLang="en-US" sz="1600" cap="none" dirty="0">
                <a:solidFill>
                  <a:srgbClr val="0000FF"/>
                </a:solidFill>
                <a:latin typeface="Arial Black" panose="020B0A04020102020204" pitchFamily="34" charset="0"/>
                <a:cs typeface="Courier New" panose="02070309020205020404" pitchFamily="49" charset="0"/>
              </a:rPr>
              <a:t>        #region</a:t>
            </a:r>
            <a:r>
              <a:rPr lang="en-US" altLang="en-US" sz="1600" cap="none" dirty="0">
                <a:latin typeface="Arial Black" panose="020B0A04020102020204" pitchFamily="34" charset="0"/>
                <a:cs typeface="Courier New" panose="02070309020205020404" pitchFamily="49" charset="0"/>
              </a:rPr>
              <a:t> </a:t>
            </a:r>
            <a:r>
              <a:rPr lang="en-US" altLang="en-US" sz="1600" cap="none" dirty="0" err="1">
                <a:latin typeface="Arial Black" panose="020B0A04020102020204" pitchFamily="34" charset="0"/>
                <a:cs typeface="Courier New" panose="02070309020205020404" pitchFamily="49" charset="0"/>
              </a:rPr>
              <a:t>IView</a:t>
            </a:r>
            <a:r>
              <a:rPr lang="en-US" altLang="en-US" sz="1600" cap="none" dirty="0">
                <a:latin typeface="Arial Black" panose="020B0A04020102020204" pitchFamily="34" charset="0"/>
                <a:cs typeface="Courier New" panose="02070309020205020404" pitchFamily="49" charset="0"/>
              </a:rPr>
              <a:t> Members</a:t>
            </a:r>
            <a:endParaRPr lang="en-US" altLang="en-US" sz="1600" cap="none" dirty="0">
              <a:latin typeface="Arial Black" panose="020B0A04020102020204" pitchFamily="34" charset="0"/>
            </a:endParaRPr>
          </a:p>
          <a:p>
            <a:pPr marL="0" lvl="0" indent="0" eaLnBrk="0" fontAlgn="base" hangingPunct="0">
              <a:lnSpc>
                <a:spcPct val="100000"/>
              </a:lnSpc>
              <a:spcBef>
                <a:spcPct val="0"/>
              </a:spcBef>
              <a:spcAft>
                <a:spcPct val="0"/>
              </a:spcAft>
              <a:buClrTx/>
              <a:buNone/>
            </a:pPr>
            <a:r>
              <a:rPr lang="en-US" altLang="en-US" sz="1600" cap="none" dirty="0">
                <a:latin typeface="Arial Black" panose="020B0A04020102020204" pitchFamily="34" charset="0"/>
                <a:cs typeface="Courier New" panose="02070309020205020404" pitchFamily="49" charset="0"/>
              </a:rPr>
              <a:t>        </a:t>
            </a:r>
            <a:r>
              <a:rPr lang="en-US" altLang="en-US" sz="1600" cap="none" dirty="0">
                <a:solidFill>
                  <a:srgbClr val="0000FF"/>
                </a:solidFill>
                <a:latin typeface="Arial Black" panose="020B0A04020102020204" pitchFamily="34" charset="0"/>
                <a:cs typeface="Courier New" panose="02070309020205020404" pitchFamily="49" charset="0"/>
              </a:rPr>
              <a:t>public</a:t>
            </a:r>
            <a:r>
              <a:rPr lang="en-US" altLang="en-US" sz="1600" cap="none" dirty="0">
                <a:latin typeface="Arial Black" panose="020B0A04020102020204" pitchFamily="34" charset="0"/>
                <a:cs typeface="Courier New" panose="02070309020205020404" pitchFamily="49" charset="0"/>
              </a:rPr>
              <a:t> </a:t>
            </a:r>
            <a:r>
              <a:rPr lang="en-US" altLang="en-US" sz="1600" cap="none" dirty="0">
                <a:solidFill>
                  <a:srgbClr val="0000FF"/>
                </a:solidFill>
                <a:latin typeface="Arial Black" panose="020B0A04020102020204" pitchFamily="34" charset="0"/>
                <a:cs typeface="Courier New" panose="02070309020205020404" pitchFamily="49" charset="0"/>
              </a:rPr>
              <a:t>string</a:t>
            </a:r>
            <a:r>
              <a:rPr lang="en-US" altLang="en-US" sz="1600" cap="none" dirty="0">
                <a:latin typeface="Arial Black" panose="020B0A04020102020204" pitchFamily="34" charset="0"/>
                <a:cs typeface="Courier New" panose="02070309020205020404" pitchFamily="49" charset="0"/>
              </a:rPr>
              <a:t> </a:t>
            </a:r>
            <a:r>
              <a:rPr lang="en-US" altLang="en-US" sz="1600" cap="none" dirty="0" err="1">
                <a:latin typeface="Arial Black" panose="020B0A04020102020204" pitchFamily="34" charset="0"/>
                <a:cs typeface="Courier New" panose="02070309020205020404" pitchFamily="49" charset="0"/>
              </a:rPr>
              <a:t>SearchCriteria</a:t>
            </a:r>
            <a:endParaRPr lang="en-US" altLang="en-US" sz="1600" cap="none" dirty="0">
              <a:latin typeface="Arial Black" panose="020B0A04020102020204" pitchFamily="34" charset="0"/>
            </a:endParaRPr>
          </a:p>
          <a:p>
            <a:pPr marL="0" lvl="0" indent="0" eaLnBrk="0" fontAlgn="base" hangingPunct="0">
              <a:lnSpc>
                <a:spcPct val="100000"/>
              </a:lnSpc>
              <a:spcBef>
                <a:spcPct val="0"/>
              </a:spcBef>
              <a:spcAft>
                <a:spcPct val="0"/>
              </a:spcAft>
              <a:buClrTx/>
              <a:buNone/>
            </a:pPr>
            <a:r>
              <a:rPr lang="en-US" altLang="en-US" sz="1600" cap="none" dirty="0">
                <a:latin typeface="Arial Black" panose="020B0A04020102020204" pitchFamily="34" charset="0"/>
                <a:cs typeface="Courier New" panose="02070309020205020404" pitchFamily="49" charset="0"/>
              </a:rPr>
              <a:t>        {</a:t>
            </a:r>
            <a:endParaRPr lang="en-US" altLang="en-US" sz="1600" cap="none" dirty="0">
              <a:latin typeface="Arial Black" panose="020B0A04020102020204" pitchFamily="34" charset="0"/>
            </a:endParaRPr>
          </a:p>
          <a:p>
            <a:pPr marL="0" lvl="0" indent="0" eaLnBrk="0" fontAlgn="base" hangingPunct="0">
              <a:lnSpc>
                <a:spcPct val="100000"/>
              </a:lnSpc>
              <a:spcBef>
                <a:spcPct val="0"/>
              </a:spcBef>
              <a:spcAft>
                <a:spcPct val="0"/>
              </a:spcAft>
              <a:buClrTx/>
              <a:buNone/>
            </a:pPr>
            <a:r>
              <a:rPr lang="en-US" altLang="en-US" sz="1600" cap="none" dirty="0">
                <a:latin typeface="Arial Black" panose="020B0A04020102020204" pitchFamily="34" charset="0"/>
                <a:cs typeface="Courier New" panose="02070309020205020404" pitchFamily="49" charset="0"/>
              </a:rPr>
              <a:t>            </a:t>
            </a:r>
            <a:r>
              <a:rPr lang="en-US" altLang="en-US" sz="1600" cap="none" dirty="0">
                <a:solidFill>
                  <a:srgbClr val="0000FF"/>
                </a:solidFill>
                <a:latin typeface="Arial Black" panose="020B0A04020102020204" pitchFamily="34" charset="0"/>
                <a:cs typeface="Courier New" panose="02070309020205020404" pitchFamily="49" charset="0"/>
              </a:rPr>
              <a:t>get</a:t>
            </a:r>
            <a:r>
              <a:rPr lang="en-US" altLang="en-US" sz="1600" cap="none" dirty="0">
                <a:latin typeface="Arial Black" panose="020B0A04020102020204" pitchFamily="34" charset="0"/>
                <a:cs typeface="Courier New" panose="02070309020205020404" pitchFamily="49" charset="0"/>
              </a:rPr>
              <a:t> { </a:t>
            </a:r>
            <a:r>
              <a:rPr lang="en-US" altLang="en-US" sz="1600" cap="none" dirty="0">
                <a:solidFill>
                  <a:srgbClr val="0000FF"/>
                </a:solidFill>
                <a:latin typeface="Arial Black" panose="020B0A04020102020204" pitchFamily="34" charset="0"/>
                <a:cs typeface="Courier New" panose="02070309020205020404" pitchFamily="49" charset="0"/>
              </a:rPr>
              <a:t>return</a:t>
            </a:r>
            <a:r>
              <a:rPr lang="en-US" altLang="en-US" sz="1600" cap="none" dirty="0">
                <a:latin typeface="Arial Black" panose="020B0A04020102020204" pitchFamily="34" charset="0"/>
                <a:cs typeface="Courier New" panose="02070309020205020404" pitchFamily="49" charset="0"/>
              </a:rPr>
              <a:t> </a:t>
            </a:r>
            <a:r>
              <a:rPr lang="en-US" altLang="en-US" sz="1600" cap="none" dirty="0" err="1">
                <a:solidFill>
                  <a:srgbClr val="0000FF"/>
                </a:solidFill>
                <a:latin typeface="Arial Black" panose="020B0A04020102020204" pitchFamily="34" charset="0"/>
                <a:cs typeface="Courier New" panose="02070309020205020404" pitchFamily="49" charset="0"/>
              </a:rPr>
              <a:t>this</a:t>
            </a:r>
            <a:r>
              <a:rPr lang="en-US" altLang="en-US" sz="1600" cap="none" dirty="0" err="1">
                <a:latin typeface="Arial Black" panose="020B0A04020102020204" pitchFamily="34" charset="0"/>
                <a:cs typeface="Courier New" panose="02070309020205020404" pitchFamily="49" charset="0"/>
              </a:rPr>
              <a:t>.tbSearchCriteria.Text</a:t>
            </a:r>
            <a:r>
              <a:rPr lang="en-US" altLang="en-US" sz="1600" cap="none" dirty="0">
                <a:latin typeface="Arial Black" panose="020B0A04020102020204" pitchFamily="34" charset="0"/>
                <a:cs typeface="Courier New" panose="02070309020205020404" pitchFamily="49" charset="0"/>
              </a:rPr>
              <a:t>; }</a:t>
            </a:r>
            <a:endParaRPr lang="en-US" altLang="en-US" sz="1600" cap="none" dirty="0">
              <a:latin typeface="Arial Black" panose="020B0A04020102020204" pitchFamily="34" charset="0"/>
            </a:endParaRPr>
          </a:p>
          <a:p>
            <a:pPr marL="0" lvl="0" indent="0" eaLnBrk="0" fontAlgn="base" hangingPunct="0">
              <a:lnSpc>
                <a:spcPct val="100000"/>
              </a:lnSpc>
              <a:spcBef>
                <a:spcPct val="0"/>
              </a:spcBef>
              <a:spcAft>
                <a:spcPct val="0"/>
              </a:spcAft>
              <a:buClrTx/>
              <a:buNone/>
            </a:pPr>
            <a:r>
              <a:rPr lang="en-US" altLang="en-US" sz="1600" cap="none" dirty="0">
                <a:latin typeface="Arial Black" panose="020B0A04020102020204" pitchFamily="34" charset="0"/>
                <a:cs typeface="Courier New" panose="02070309020205020404" pitchFamily="49" charset="0"/>
              </a:rPr>
              <a:t>        }</a:t>
            </a:r>
          </a:p>
          <a:p>
            <a:pPr marL="0" lvl="0" indent="0" eaLnBrk="0" fontAlgn="base" hangingPunct="0">
              <a:lnSpc>
                <a:spcPct val="100000"/>
              </a:lnSpc>
              <a:spcBef>
                <a:spcPct val="0"/>
              </a:spcBef>
              <a:spcAft>
                <a:spcPct val="0"/>
              </a:spcAft>
              <a:buClrTx/>
              <a:buNone/>
            </a:pPr>
            <a:endParaRPr lang="en-US" altLang="en-US" sz="1600" cap="none" dirty="0">
              <a:latin typeface="Arial Black" panose="020B0A04020102020204" pitchFamily="34" charset="0"/>
            </a:endParaRPr>
          </a:p>
          <a:p>
            <a:pPr marL="0" lvl="0" indent="0" eaLnBrk="0" fontAlgn="base" hangingPunct="0">
              <a:lnSpc>
                <a:spcPct val="100000"/>
              </a:lnSpc>
              <a:spcBef>
                <a:spcPct val="0"/>
              </a:spcBef>
              <a:spcAft>
                <a:spcPct val="0"/>
              </a:spcAft>
              <a:buClrTx/>
              <a:buNone/>
            </a:pPr>
            <a:r>
              <a:rPr lang="en-US" altLang="en-US" sz="1600" cap="none" dirty="0">
                <a:latin typeface="Arial Black" panose="020B0A04020102020204" pitchFamily="34" charset="0"/>
                <a:cs typeface="Courier New" panose="02070309020205020404" pitchFamily="49" charset="0"/>
              </a:rPr>
              <a:t>        </a:t>
            </a:r>
            <a:r>
              <a:rPr lang="en-US" altLang="en-US" sz="1600" cap="none" dirty="0">
                <a:solidFill>
                  <a:srgbClr val="0000FF"/>
                </a:solidFill>
                <a:latin typeface="Arial Black" panose="020B0A04020102020204" pitchFamily="34" charset="0"/>
                <a:cs typeface="Courier New" panose="02070309020205020404" pitchFamily="49" charset="0"/>
              </a:rPr>
              <a:t>public</a:t>
            </a:r>
            <a:r>
              <a:rPr lang="en-US" altLang="en-US" sz="1600" cap="none" dirty="0">
                <a:latin typeface="Arial Black" panose="020B0A04020102020204" pitchFamily="34" charset="0"/>
                <a:cs typeface="Courier New" panose="02070309020205020404" pitchFamily="49" charset="0"/>
              </a:rPr>
              <a:t> </a:t>
            </a:r>
            <a:r>
              <a:rPr lang="en-US" altLang="en-US" sz="1600" cap="none" dirty="0">
                <a:solidFill>
                  <a:srgbClr val="2B91AF"/>
                </a:solidFill>
                <a:latin typeface="Arial Black" panose="020B0A04020102020204" pitchFamily="34" charset="0"/>
                <a:cs typeface="Courier New" panose="02070309020205020404" pitchFamily="49" charset="0"/>
              </a:rPr>
              <a:t>List</a:t>
            </a:r>
            <a:r>
              <a:rPr lang="en-US" altLang="en-US" sz="1600" cap="none" dirty="0">
                <a:latin typeface="Arial Black" panose="020B0A04020102020204" pitchFamily="34" charset="0"/>
                <a:cs typeface="Courier New" panose="02070309020205020404" pitchFamily="49" charset="0"/>
              </a:rPr>
              <a:t>&lt;</a:t>
            </a:r>
            <a:r>
              <a:rPr lang="en-US" altLang="en-US" sz="1600" cap="none" dirty="0">
                <a:solidFill>
                  <a:srgbClr val="0000FF"/>
                </a:solidFill>
                <a:latin typeface="Arial Black" panose="020B0A04020102020204" pitchFamily="34" charset="0"/>
                <a:cs typeface="Courier New" panose="02070309020205020404" pitchFamily="49" charset="0"/>
              </a:rPr>
              <a:t>string</a:t>
            </a:r>
            <a:r>
              <a:rPr lang="en-US" altLang="en-US" sz="1600" cap="none" dirty="0">
                <a:latin typeface="Arial Black" panose="020B0A04020102020204" pitchFamily="34" charset="0"/>
                <a:cs typeface="Courier New" panose="02070309020205020404" pitchFamily="49" charset="0"/>
              </a:rPr>
              <a:t>&gt; Results</a:t>
            </a:r>
            <a:endParaRPr lang="en-US" altLang="en-US" sz="1600" cap="none" dirty="0">
              <a:latin typeface="Arial Black" panose="020B0A04020102020204" pitchFamily="34" charset="0"/>
            </a:endParaRPr>
          </a:p>
          <a:p>
            <a:pPr marL="0" lvl="0" indent="0" eaLnBrk="0" fontAlgn="base" hangingPunct="0">
              <a:lnSpc>
                <a:spcPct val="100000"/>
              </a:lnSpc>
              <a:spcBef>
                <a:spcPct val="0"/>
              </a:spcBef>
              <a:spcAft>
                <a:spcPct val="0"/>
              </a:spcAft>
              <a:buClrTx/>
              <a:buNone/>
            </a:pPr>
            <a:r>
              <a:rPr lang="en-US" altLang="en-US" sz="1600" cap="none" dirty="0">
                <a:latin typeface="Arial Black" panose="020B0A04020102020204" pitchFamily="34" charset="0"/>
                <a:cs typeface="Courier New" panose="02070309020205020404" pitchFamily="49" charset="0"/>
              </a:rPr>
              <a:t>        {</a:t>
            </a:r>
            <a:endParaRPr lang="en-US" altLang="en-US" sz="1600" cap="none" dirty="0">
              <a:latin typeface="Arial Black" panose="020B0A04020102020204" pitchFamily="34" charset="0"/>
            </a:endParaRPr>
          </a:p>
          <a:p>
            <a:pPr marL="0" lvl="0" indent="0" eaLnBrk="0" fontAlgn="base" hangingPunct="0">
              <a:lnSpc>
                <a:spcPct val="100000"/>
              </a:lnSpc>
              <a:spcBef>
                <a:spcPct val="0"/>
              </a:spcBef>
              <a:spcAft>
                <a:spcPct val="0"/>
              </a:spcAft>
              <a:buClrTx/>
              <a:buNone/>
            </a:pPr>
            <a:r>
              <a:rPr lang="en-US" altLang="en-US" sz="1600" cap="none" dirty="0">
                <a:latin typeface="Arial Black" panose="020B0A04020102020204" pitchFamily="34" charset="0"/>
                <a:cs typeface="Courier New" panose="02070309020205020404" pitchFamily="49" charset="0"/>
              </a:rPr>
              <a:t>            </a:t>
            </a:r>
            <a:r>
              <a:rPr lang="en-US" altLang="en-US" sz="1600" cap="none" dirty="0">
                <a:solidFill>
                  <a:srgbClr val="0000FF"/>
                </a:solidFill>
                <a:latin typeface="Arial Black" panose="020B0A04020102020204" pitchFamily="34" charset="0"/>
                <a:cs typeface="Courier New" panose="02070309020205020404" pitchFamily="49" charset="0"/>
              </a:rPr>
              <a:t>set</a:t>
            </a:r>
            <a:endParaRPr lang="en-US" altLang="en-US" sz="1600" cap="none" dirty="0">
              <a:latin typeface="Arial Black" panose="020B0A04020102020204" pitchFamily="34" charset="0"/>
            </a:endParaRPr>
          </a:p>
          <a:p>
            <a:pPr marL="0" lvl="0" indent="0" eaLnBrk="0" fontAlgn="base" hangingPunct="0">
              <a:lnSpc>
                <a:spcPct val="100000"/>
              </a:lnSpc>
              <a:spcBef>
                <a:spcPct val="0"/>
              </a:spcBef>
              <a:spcAft>
                <a:spcPct val="0"/>
              </a:spcAft>
              <a:buClrTx/>
              <a:buNone/>
            </a:pPr>
            <a:r>
              <a:rPr lang="en-US" altLang="en-US" sz="1600" cap="none" dirty="0">
                <a:latin typeface="Arial Black" panose="020B0A04020102020204" pitchFamily="34" charset="0"/>
                <a:cs typeface="Courier New" panose="02070309020205020404" pitchFamily="49" charset="0"/>
              </a:rPr>
              <a:t>            {</a:t>
            </a:r>
            <a:endParaRPr lang="en-US" altLang="en-US" sz="1600" cap="none" dirty="0">
              <a:latin typeface="Arial Black" panose="020B0A04020102020204" pitchFamily="34" charset="0"/>
            </a:endParaRPr>
          </a:p>
          <a:p>
            <a:pPr marL="0" lvl="0" indent="0" eaLnBrk="0" fontAlgn="base" hangingPunct="0">
              <a:lnSpc>
                <a:spcPct val="100000"/>
              </a:lnSpc>
              <a:spcBef>
                <a:spcPct val="0"/>
              </a:spcBef>
              <a:spcAft>
                <a:spcPct val="0"/>
              </a:spcAft>
              <a:buClrTx/>
              <a:buNone/>
            </a:pPr>
            <a:r>
              <a:rPr lang="en-US" altLang="en-US" sz="1600" cap="none" dirty="0">
                <a:latin typeface="Arial Black" panose="020B0A04020102020204" pitchFamily="34" charset="0"/>
                <a:cs typeface="Courier New" panose="02070309020205020404" pitchFamily="49" charset="0"/>
              </a:rPr>
              <a:t>                </a:t>
            </a:r>
            <a:r>
              <a:rPr lang="en-US" altLang="en-US" sz="1600" cap="none" dirty="0" err="1">
                <a:solidFill>
                  <a:srgbClr val="0000FF"/>
                </a:solidFill>
                <a:latin typeface="Arial Black" panose="020B0A04020102020204" pitchFamily="34" charset="0"/>
                <a:cs typeface="Courier New" panose="02070309020205020404" pitchFamily="49" charset="0"/>
              </a:rPr>
              <a:t>this</a:t>
            </a:r>
            <a:r>
              <a:rPr lang="en-US" altLang="en-US" sz="1600" cap="none" dirty="0" err="1">
                <a:latin typeface="Arial Black" panose="020B0A04020102020204" pitchFamily="34" charset="0"/>
                <a:cs typeface="Courier New" panose="02070309020205020404" pitchFamily="49" charset="0"/>
              </a:rPr>
              <a:t>.resultsList.Items.Clear</a:t>
            </a:r>
            <a:r>
              <a:rPr lang="en-US" altLang="en-US" sz="1600" cap="none" dirty="0">
                <a:latin typeface="Arial Black" panose="020B0A04020102020204" pitchFamily="34" charset="0"/>
                <a:cs typeface="Courier New" panose="02070309020205020404" pitchFamily="49" charset="0"/>
              </a:rPr>
              <a:t>();</a:t>
            </a:r>
            <a:endParaRPr lang="en-US" altLang="en-US" sz="1600" cap="none" dirty="0">
              <a:latin typeface="Arial Black" panose="020B0A04020102020204" pitchFamily="34" charset="0"/>
            </a:endParaRPr>
          </a:p>
          <a:p>
            <a:pPr marL="0" lvl="0" indent="0" eaLnBrk="0" fontAlgn="base" hangingPunct="0">
              <a:lnSpc>
                <a:spcPct val="100000"/>
              </a:lnSpc>
              <a:spcBef>
                <a:spcPct val="0"/>
              </a:spcBef>
              <a:spcAft>
                <a:spcPct val="0"/>
              </a:spcAft>
              <a:buClrTx/>
              <a:buNone/>
            </a:pPr>
            <a:r>
              <a:rPr lang="en-US" altLang="en-US" sz="1600" cap="none" dirty="0">
                <a:latin typeface="Arial Black" panose="020B0A04020102020204" pitchFamily="34" charset="0"/>
                <a:cs typeface="Courier New" panose="02070309020205020404" pitchFamily="49" charset="0"/>
              </a:rPr>
              <a:t>                </a:t>
            </a:r>
            <a:r>
              <a:rPr lang="en-US" altLang="en-US" sz="1600" cap="none" dirty="0">
                <a:solidFill>
                  <a:srgbClr val="2B91AF"/>
                </a:solidFill>
                <a:latin typeface="Arial Black" panose="020B0A04020102020204" pitchFamily="34" charset="0"/>
                <a:cs typeface="Courier New" panose="02070309020205020404" pitchFamily="49" charset="0"/>
              </a:rPr>
              <a:t>List</a:t>
            </a:r>
            <a:r>
              <a:rPr lang="en-US" altLang="en-US" sz="1600" cap="none" dirty="0">
                <a:latin typeface="Arial Black" panose="020B0A04020102020204" pitchFamily="34" charset="0"/>
                <a:cs typeface="Courier New" panose="02070309020205020404" pitchFamily="49" charset="0"/>
              </a:rPr>
              <a:t>&lt;</a:t>
            </a:r>
            <a:r>
              <a:rPr lang="en-US" altLang="en-US" sz="1600" cap="none" dirty="0">
                <a:solidFill>
                  <a:srgbClr val="0000FF"/>
                </a:solidFill>
                <a:latin typeface="Arial Black" panose="020B0A04020102020204" pitchFamily="34" charset="0"/>
                <a:cs typeface="Courier New" panose="02070309020205020404" pitchFamily="49" charset="0"/>
              </a:rPr>
              <a:t>string</a:t>
            </a:r>
            <a:r>
              <a:rPr lang="en-US" altLang="en-US" sz="1600" cap="none" dirty="0">
                <a:latin typeface="Arial Black" panose="020B0A04020102020204" pitchFamily="34" charset="0"/>
                <a:cs typeface="Courier New" panose="02070309020205020404" pitchFamily="49" charset="0"/>
              </a:rPr>
              <a:t>&gt; results = </a:t>
            </a:r>
            <a:r>
              <a:rPr lang="en-US" altLang="en-US" sz="1600" cap="none" dirty="0">
                <a:solidFill>
                  <a:srgbClr val="0000FF"/>
                </a:solidFill>
                <a:latin typeface="Arial Black" panose="020B0A04020102020204" pitchFamily="34" charset="0"/>
                <a:cs typeface="Courier New" panose="02070309020205020404" pitchFamily="49" charset="0"/>
              </a:rPr>
              <a:t>new</a:t>
            </a:r>
            <a:r>
              <a:rPr lang="en-US" altLang="en-US" sz="1600" cap="none" dirty="0">
                <a:latin typeface="Arial Black" panose="020B0A04020102020204" pitchFamily="34" charset="0"/>
                <a:cs typeface="Courier New" panose="02070309020205020404" pitchFamily="49" charset="0"/>
              </a:rPr>
              <a:t> </a:t>
            </a:r>
            <a:r>
              <a:rPr lang="en-US" altLang="en-US" sz="1600" cap="none" dirty="0">
                <a:solidFill>
                  <a:srgbClr val="2B91AF"/>
                </a:solidFill>
                <a:latin typeface="Arial Black" panose="020B0A04020102020204" pitchFamily="34" charset="0"/>
                <a:cs typeface="Courier New" panose="02070309020205020404" pitchFamily="49" charset="0"/>
              </a:rPr>
              <a:t>List</a:t>
            </a:r>
            <a:r>
              <a:rPr lang="en-US" altLang="en-US" sz="1600" cap="none" dirty="0">
                <a:latin typeface="Arial Black" panose="020B0A04020102020204" pitchFamily="34" charset="0"/>
                <a:cs typeface="Courier New" panose="02070309020205020404" pitchFamily="49" charset="0"/>
              </a:rPr>
              <a:t>&lt;</a:t>
            </a:r>
            <a:r>
              <a:rPr lang="en-US" altLang="en-US" sz="1600" cap="none" dirty="0">
                <a:solidFill>
                  <a:srgbClr val="0000FF"/>
                </a:solidFill>
                <a:latin typeface="Arial Black" panose="020B0A04020102020204" pitchFamily="34" charset="0"/>
                <a:cs typeface="Courier New" panose="02070309020205020404" pitchFamily="49" charset="0"/>
              </a:rPr>
              <a:t>string</a:t>
            </a:r>
            <a:r>
              <a:rPr lang="en-US" altLang="en-US" sz="1600" cap="none" dirty="0">
                <a:latin typeface="Arial Black" panose="020B0A04020102020204" pitchFamily="34" charset="0"/>
                <a:cs typeface="Courier New" panose="02070309020205020404" pitchFamily="49" charset="0"/>
              </a:rPr>
              <a:t>&gt;(</a:t>
            </a:r>
            <a:r>
              <a:rPr lang="en-US" altLang="en-US" sz="1600" cap="none" dirty="0">
                <a:solidFill>
                  <a:srgbClr val="0000FF"/>
                </a:solidFill>
                <a:latin typeface="Arial Black" panose="020B0A04020102020204" pitchFamily="34" charset="0"/>
                <a:cs typeface="Courier New" panose="02070309020205020404" pitchFamily="49" charset="0"/>
              </a:rPr>
              <a:t>value</a:t>
            </a:r>
            <a:r>
              <a:rPr lang="en-US" altLang="en-US" sz="1600" cap="none" dirty="0">
                <a:latin typeface="Arial Black" panose="020B0A04020102020204" pitchFamily="34" charset="0"/>
                <a:cs typeface="Courier New" panose="02070309020205020404" pitchFamily="49" charset="0"/>
              </a:rPr>
              <a:t>);</a:t>
            </a:r>
            <a:endParaRPr lang="en-US" altLang="en-US" sz="1600" cap="none" dirty="0">
              <a:latin typeface="Arial Black" panose="020B0A04020102020204" pitchFamily="34" charset="0"/>
            </a:endParaRPr>
          </a:p>
          <a:p>
            <a:pPr marL="0" lvl="0" indent="0" eaLnBrk="0" fontAlgn="base" hangingPunct="0">
              <a:lnSpc>
                <a:spcPct val="100000"/>
              </a:lnSpc>
              <a:spcBef>
                <a:spcPct val="0"/>
              </a:spcBef>
              <a:spcAft>
                <a:spcPct val="0"/>
              </a:spcAft>
              <a:buClrTx/>
              <a:buNone/>
            </a:pPr>
            <a:r>
              <a:rPr lang="en-US" altLang="en-US" sz="1600" cap="none" dirty="0">
                <a:latin typeface="Arial Black" panose="020B0A04020102020204" pitchFamily="34" charset="0"/>
                <a:cs typeface="Courier New" panose="02070309020205020404" pitchFamily="49" charset="0"/>
              </a:rPr>
              <a:t>                </a:t>
            </a:r>
            <a:r>
              <a:rPr lang="en-US" altLang="en-US" sz="1600" cap="none" dirty="0" err="1">
                <a:solidFill>
                  <a:srgbClr val="0000FF"/>
                </a:solidFill>
                <a:latin typeface="Arial Black" panose="020B0A04020102020204" pitchFamily="34" charset="0"/>
                <a:cs typeface="Courier New" panose="02070309020205020404" pitchFamily="49" charset="0"/>
              </a:rPr>
              <a:t>foreach</a:t>
            </a:r>
            <a:r>
              <a:rPr lang="en-US" altLang="en-US" sz="1600" cap="none" dirty="0">
                <a:latin typeface="Arial Black" panose="020B0A04020102020204" pitchFamily="34" charset="0"/>
                <a:cs typeface="Courier New" panose="02070309020205020404" pitchFamily="49" charset="0"/>
              </a:rPr>
              <a:t> (</a:t>
            </a:r>
            <a:r>
              <a:rPr lang="en-US" altLang="en-US" sz="1600" cap="none" dirty="0">
                <a:solidFill>
                  <a:srgbClr val="0000FF"/>
                </a:solidFill>
                <a:latin typeface="Arial Black" panose="020B0A04020102020204" pitchFamily="34" charset="0"/>
                <a:cs typeface="Courier New" panose="02070309020205020404" pitchFamily="49" charset="0"/>
              </a:rPr>
              <a:t>string</a:t>
            </a:r>
            <a:r>
              <a:rPr lang="en-US" altLang="en-US" sz="1600" cap="none" dirty="0">
                <a:latin typeface="Arial Black" panose="020B0A04020102020204" pitchFamily="34" charset="0"/>
                <a:cs typeface="Courier New" panose="02070309020205020404" pitchFamily="49" charset="0"/>
              </a:rPr>
              <a:t> r </a:t>
            </a:r>
            <a:r>
              <a:rPr lang="en-US" altLang="en-US" sz="1600" cap="none" dirty="0">
                <a:solidFill>
                  <a:srgbClr val="0000FF"/>
                </a:solidFill>
                <a:latin typeface="Arial Black" panose="020B0A04020102020204" pitchFamily="34" charset="0"/>
                <a:cs typeface="Courier New" panose="02070309020205020404" pitchFamily="49" charset="0"/>
              </a:rPr>
              <a:t>in</a:t>
            </a:r>
            <a:r>
              <a:rPr lang="en-US" altLang="en-US" sz="1600" cap="none" dirty="0">
                <a:latin typeface="Arial Black" panose="020B0A04020102020204" pitchFamily="34" charset="0"/>
                <a:cs typeface="Courier New" panose="02070309020205020404" pitchFamily="49" charset="0"/>
              </a:rPr>
              <a:t> results)</a:t>
            </a:r>
            <a:endParaRPr lang="en-US" altLang="en-US" sz="1600" cap="none" dirty="0">
              <a:latin typeface="Arial Black" panose="020B0A04020102020204" pitchFamily="34" charset="0"/>
            </a:endParaRPr>
          </a:p>
          <a:p>
            <a:pPr marL="0" lvl="0" indent="0" eaLnBrk="0" fontAlgn="base" hangingPunct="0">
              <a:lnSpc>
                <a:spcPct val="100000"/>
              </a:lnSpc>
              <a:spcBef>
                <a:spcPct val="0"/>
              </a:spcBef>
              <a:spcAft>
                <a:spcPct val="0"/>
              </a:spcAft>
              <a:buClrTx/>
              <a:buNone/>
            </a:pPr>
            <a:r>
              <a:rPr lang="en-US" altLang="en-US" sz="1600" cap="none" dirty="0">
                <a:latin typeface="Arial Black" panose="020B0A04020102020204" pitchFamily="34" charset="0"/>
                <a:cs typeface="Courier New" panose="02070309020205020404" pitchFamily="49" charset="0"/>
              </a:rPr>
              <a:t>                {</a:t>
            </a:r>
            <a:endParaRPr lang="en-US" altLang="en-US" sz="1600" cap="none" dirty="0">
              <a:latin typeface="Arial Black" panose="020B0A04020102020204" pitchFamily="34" charset="0"/>
            </a:endParaRPr>
          </a:p>
          <a:p>
            <a:pPr marL="0" lvl="0" indent="0" eaLnBrk="0" fontAlgn="base" hangingPunct="0">
              <a:lnSpc>
                <a:spcPct val="100000"/>
              </a:lnSpc>
              <a:spcBef>
                <a:spcPct val="0"/>
              </a:spcBef>
              <a:spcAft>
                <a:spcPct val="0"/>
              </a:spcAft>
              <a:buClrTx/>
              <a:buNone/>
            </a:pPr>
            <a:r>
              <a:rPr lang="en-US" altLang="en-US" sz="1600" cap="none" dirty="0">
                <a:latin typeface="Arial Black" panose="020B0A04020102020204" pitchFamily="34" charset="0"/>
                <a:cs typeface="Courier New" panose="02070309020205020404" pitchFamily="49" charset="0"/>
              </a:rPr>
              <a:t>                    </a:t>
            </a:r>
            <a:r>
              <a:rPr lang="en-US" altLang="en-US" sz="1600" cap="none" dirty="0" err="1">
                <a:solidFill>
                  <a:srgbClr val="0000FF"/>
                </a:solidFill>
                <a:latin typeface="Arial Black" panose="020B0A04020102020204" pitchFamily="34" charset="0"/>
                <a:cs typeface="Courier New" panose="02070309020205020404" pitchFamily="49" charset="0"/>
              </a:rPr>
              <a:t>this</a:t>
            </a:r>
            <a:r>
              <a:rPr lang="en-US" altLang="en-US" sz="1600" cap="none" dirty="0" err="1">
                <a:latin typeface="Arial Black" panose="020B0A04020102020204" pitchFamily="34" charset="0"/>
                <a:cs typeface="Courier New" panose="02070309020205020404" pitchFamily="49" charset="0"/>
              </a:rPr>
              <a:t>.resultsList.Items.Add</a:t>
            </a:r>
            <a:r>
              <a:rPr lang="en-US" altLang="en-US" sz="1600" cap="none" dirty="0">
                <a:latin typeface="Arial Black" panose="020B0A04020102020204" pitchFamily="34" charset="0"/>
                <a:cs typeface="Courier New" panose="02070309020205020404" pitchFamily="49" charset="0"/>
              </a:rPr>
              <a:t>(r);</a:t>
            </a:r>
            <a:endParaRPr lang="en-US" altLang="en-US" sz="1600" cap="none" dirty="0">
              <a:latin typeface="Arial Black" panose="020B0A04020102020204" pitchFamily="34" charset="0"/>
            </a:endParaRPr>
          </a:p>
          <a:p>
            <a:pPr marL="0" lvl="0" indent="0" eaLnBrk="0" fontAlgn="base" hangingPunct="0">
              <a:lnSpc>
                <a:spcPct val="100000"/>
              </a:lnSpc>
              <a:spcBef>
                <a:spcPct val="0"/>
              </a:spcBef>
              <a:spcAft>
                <a:spcPct val="0"/>
              </a:spcAft>
              <a:buClrTx/>
              <a:buNone/>
            </a:pPr>
            <a:r>
              <a:rPr lang="en-US" altLang="en-US" sz="1600" cap="none" dirty="0">
                <a:latin typeface="Arial Black" panose="020B0A04020102020204" pitchFamily="34" charset="0"/>
                <a:cs typeface="Courier New" panose="02070309020205020404" pitchFamily="49" charset="0"/>
              </a:rPr>
              <a:t>                }</a:t>
            </a:r>
            <a:endParaRPr lang="en-US" altLang="en-US" sz="1600" cap="none" dirty="0">
              <a:latin typeface="Arial Black" panose="020B0A04020102020204" pitchFamily="34" charset="0"/>
            </a:endParaRPr>
          </a:p>
          <a:p>
            <a:pPr marL="0" lvl="0" indent="0" eaLnBrk="0" fontAlgn="base" hangingPunct="0">
              <a:lnSpc>
                <a:spcPct val="100000"/>
              </a:lnSpc>
              <a:spcBef>
                <a:spcPct val="0"/>
              </a:spcBef>
              <a:spcAft>
                <a:spcPct val="0"/>
              </a:spcAft>
              <a:buClrTx/>
              <a:buNone/>
            </a:pPr>
            <a:r>
              <a:rPr lang="en-US" altLang="en-US" sz="1600" cap="none" dirty="0">
                <a:latin typeface="Arial Black" panose="020B0A04020102020204" pitchFamily="34" charset="0"/>
                <a:cs typeface="Courier New" panose="02070309020205020404" pitchFamily="49" charset="0"/>
              </a:rPr>
              <a:t>            }</a:t>
            </a:r>
            <a:endParaRPr lang="en-US" altLang="en-US" sz="1600" cap="none" dirty="0">
              <a:latin typeface="Arial Black" panose="020B0A04020102020204" pitchFamily="34" charset="0"/>
            </a:endParaRPr>
          </a:p>
          <a:p>
            <a:pPr marL="0" lvl="0" indent="0" eaLnBrk="0" fontAlgn="base" hangingPunct="0">
              <a:lnSpc>
                <a:spcPct val="100000"/>
              </a:lnSpc>
              <a:spcBef>
                <a:spcPct val="0"/>
              </a:spcBef>
              <a:spcAft>
                <a:spcPct val="0"/>
              </a:spcAft>
              <a:buClrTx/>
              <a:buNone/>
            </a:pPr>
            <a:r>
              <a:rPr lang="en-US" altLang="en-US" sz="1600" cap="none" dirty="0">
                <a:latin typeface="Arial Black" panose="020B0A04020102020204" pitchFamily="34" charset="0"/>
                <a:cs typeface="Courier New" panose="02070309020205020404" pitchFamily="49" charset="0"/>
              </a:rPr>
              <a:t>        }</a:t>
            </a:r>
            <a:endParaRPr lang="en-US" altLang="en-US" sz="1600" cap="none" dirty="0">
              <a:latin typeface="Arial Black" panose="020B0A04020102020204" pitchFamily="34" charset="0"/>
            </a:endParaRPr>
          </a:p>
          <a:p>
            <a:pPr marL="0" lvl="0" indent="0" eaLnBrk="0" fontAlgn="base" hangingPunct="0">
              <a:lnSpc>
                <a:spcPct val="100000"/>
              </a:lnSpc>
              <a:spcBef>
                <a:spcPct val="0"/>
              </a:spcBef>
              <a:spcAft>
                <a:spcPct val="0"/>
              </a:spcAft>
              <a:buClrTx/>
              <a:buNone/>
            </a:pPr>
            <a:r>
              <a:rPr lang="en-US" altLang="en-US" sz="1600" cap="none" dirty="0">
                <a:solidFill>
                  <a:srgbClr val="0000FF"/>
                </a:solidFill>
                <a:latin typeface="Arial Black" panose="020B0A04020102020204" pitchFamily="34" charset="0"/>
                <a:cs typeface="Courier New" panose="02070309020205020404" pitchFamily="49" charset="0"/>
              </a:rPr>
              <a:t>        #</a:t>
            </a:r>
            <a:r>
              <a:rPr lang="en-US" altLang="en-US" sz="1600" cap="none" dirty="0" err="1">
                <a:solidFill>
                  <a:srgbClr val="0000FF"/>
                </a:solidFill>
                <a:latin typeface="Arial Black" panose="020B0A04020102020204" pitchFamily="34" charset="0"/>
                <a:cs typeface="Courier New" panose="02070309020205020404" pitchFamily="49" charset="0"/>
              </a:rPr>
              <a:t>endregion</a:t>
            </a:r>
            <a:endParaRPr lang="en-US" altLang="en-US" sz="1600" cap="none" dirty="0">
              <a:latin typeface="Arial Black" panose="020B0A04020102020204" pitchFamily="34" charset="0"/>
            </a:endParaRPr>
          </a:p>
          <a:p>
            <a:pPr marL="0" lvl="0" indent="0" eaLnBrk="0" fontAlgn="base" hangingPunct="0">
              <a:lnSpc>
                <a:spcPct val="100000"/>
              </a:lnSpc>
              <a:spcBef>
                <a:spcPct val="0"/>
              </a:spcBef>
              <a:spcAft>
                <a:spcPct val="0"/>
              </a:spcAft>
              <a:buClrTx/>
              <a:buNone/>
            </a:pPr>
            <a:r>
              <a:rPr lang="en-US" altLang="en-US" sz="1600" cap="none" dirty="0">
                <a:latin typeface="Arial Black" panose="020B0A04020102020204" pitchFamily="34" charset="0"/>
                <a:cs typeface="Courier New" panose="02070309020205020404" pitchFamily="49" charset="0"/>
              </a:rPr>
              <a:t>    }</a:t>
            </a:r>
            <a:endParaRPr lang="en-US"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05101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BA63B-4526-4FE7-B6B3-67788F8BB730}"/>
              </a:ext>
            </a:extLst>
          </p:cNvPr>
          <p:cNvSpPr>
            <a:spLocks noGrp="1"/>
          </p:cNvSpPr>
          <p:nvPr>
            <p:ph type="title"/>
          </p:nvPr>
        </p:nvSpPr>
        <p:spPr/>
        <p:txBody>
          <a:bodyPr/>
          <a:lstStyle/>
          <a:p>
            <a:r>
              <a:rPr lang="en-US" dirty="0">
                <a:latin typeface="Arial Black" panose="020B0A04020102020204" pitchFamily="34" charset="0"/>
              </a:rPr>
              <a:t>WPF </a:t>
            </a:r>
            <a:r>
              <a:rPr lang="en-US" cap="none" dirty="0">
                <a:latin typeface="Arial Black" panose="020B0A04020102020204" pitchFamily="34" charset="0"/>
              </a:rPr>
              <a:t>Implementation</a:t>
            </a:r>
            <a:endParaRPr lang="en-US" dirty="0">
              <a:latin typeface="Arial Black" panose="020B0A04020102020204" pitchFamily="34" charset="0"/>
            </a:endParaRPr>
          </a:p>
        </p:txBody>
      </p:sp>
      <p:pic>
        <p:nvPicPr>
          <p:cNvPr id="5" name="Content Placeholder 4">
            <a:extLst>
              <a:ext uri="{FF2B5EF4-FFF2-40B4-BE49-F238E27FC236}">
                <a16:creationId xmlns:a16="http://schemas.microsoft.com/office/drawing/2014/main" id="{94D6036D-CEA2-415E-939C-75B3EBD381B7}"/>
              </a:ext>
            </a:extLst>
          </p:cNvPr>
          <p:cNvPicPr>
            <a:picLocks noGrp="1" noChangeAspect="1"/>
          </p:cNvPicPr>
          <p:nvPr>
            <p:ph sz="quarter" idx="13"/>
          </p:nvPr>
        </p:nvPicPr>
        <p:blipFill>
          <a:blip r:embed="rId2"/>
          <a:stretch>
            <a:fillRect/>
          </a:stretch>
        </p:blipFill>
        <p:spPr>
          <a:xfrm>
            <a:off x="3450815" y="2214694"/>
            <a:ext cx="5290369" cy="3773205"/>
          </a:xfrm>
        </p:spPr>
      </p:pic>
    </p:spTree>
    <p:extLst>
      <p:ext uri="{BB962C8B-B14F-4D97-AF65-F5344CB8AC3E}">
        <p14:creationId xmlns:p14="http://schemas.microsoft.com/office/powerpoint/2010/main" val="34374543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674122E9-546A-4905-92DF-D501744817A0}"/>
              </a:ext>
            </a:extLst>
          </p:cNvPr>
          <p:cNvSpPr>
            <a:spLocks noGrp="1" noChangeArrowheads="1"/>
          </p:cNvSpPr>
          <p:nvPr>
            <p:ph sz="quarter" idx="13"/>
          </p:nvPr>
        </p:nvSpPr>
        <p:spPr bwMode="auto">
          <a:xfrm>
            <a:off x="2405856" y="920621"/>
            <a:ext cx="7380288"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Arial Black" panose="020B0A04020102020204" pitchFamily="34" charset="0"/>
              </a:rPr>
              <a:t>    </a:t>
            </a:r>
            <a:r>
              <a:rPr kumimoji="0" lang="en-US" altLang="en-US" b="0" i="0" u="none" strike="noStrike" cap="none" normalizeH="0" baseline="0" dirty="0">
                <a:ln>
                  <a:noFill/>
                </a:ln>
                <a:solidFill>
                  <a:srgbClr val="0000FF"/>
                </a:solidFill>
                <a:effectLst/>
                <a:latin typeface="Arial Black" panose="020B0A04020102020204" pitchFamily="34" charset="0"/>
              </a:rPr>
              <a:t>public</a:t>
            </a:r>
            <a:r>
              <a:rPr kumimoji="0" lang="en-US" altLang="en-US" b="0" i="0" u="none" strike="noStrike" cap="none" normalizeH="0" baseline="0" dirty="0">
                <a:ln>
                  <a:noFill/>
                </a:ln>
                <a:solidFill>
                  <a:srgbClr val="333333"/>
                </a:solidFill>
                <a:effectLst/>
                <a:latin typeface="Arial Black" panose="020B0A04020102020204" pitchFamily="34" charset="0"/>
              </a:rPr>
              <a:t> </a:t>
            </a:r>
            <a:r>
              <a:rPr kumimoji="0" lang="en-US" altLang="en-US" b="0" i="0" u="none" strike="noStrike" cap="none" normalizeH="0" baseline="0" dirty="0">
                <a:ln>
                  <a:noFill/>
                </a:ln>
                <a:solidFill>
                  <a:srgbClr val="0000FF"/>
                </a:solidFill>
                <a:effectLst/>
                <a:latin typeface="Arial Black" panose="020B0A04020102020204" pitchFamily="34" charset="0"/>
              </a:rPr>
              <a:t>partial</a:t>
            </a:r>
            <a:r>
              <a:rPr kumimoji="0" lang="en-US" altLang="en-US" b="0" i="0" u="none" strike="noStrike" cap="none" normalizeH="0" baseline="0" dirty="0">
                <a:ln>
                  <a:noFill/>
                </a:ln>
                <a:solidFill>
                  <a:srgbClr val="333333"/>
                </a:solidFill>
                <a:effectLst/>
                <a:latin typeface="Arial Black" panose="020B0A04020102020204" pitchFamily="34" charset="0"/>
              </a:rPr>
              <a:t> </a:t>
            </a:r>
            <a:r>
              <a:rPr kumimoji="0" lang="en-US" altLang="en-US" b="0" i="0" u="none" strike="noStrike" cap="none" normalizeH="0" baseline="0" dirty="0">
                <a:ln>
                  <a:noFill/>
                </a:ln>
                <a:solidFill>
                  <a:srgbClr val="0000FF"/>
                </a:solidFill>
                <a:effectLst/>
                <a:latin typeface="Arial Black" panose="020B0A04020102020204" pitchFamily="34" charset="0"/>
              </a:rPr>
              <a:t>class</a:t>
            </a:r>
            <a:r>
              <a:rPr kumimoji="0" lang="en-US" altLang="en-US" b="0" i="0" u="none" strike="noStrike" cap="none" normalizeH="0" baseline="0" dirty="0">
                <a:ln>
                  <a:noFill/>
                </a:ln>
                <a:solidFill>
                  <a:srgbClr val="333333"/>
                </a:solidFill>
                <a:effectLst/>
                <a:latin typeface="Arial Black" panose="020B0A04020102020204" pitchFamily="34" charset="0"/>
              </a:rPr>
              <a:t> </a:t>
            </a:r>
            <a:r>
              <a:rPr kumimoji="0" lang="en-US" altLang="en-US" b="0" i="0" u="none" strike="noStrike" cap="none" normalizeH="0" baseline="0" dirty="0">
                <a:ln>
                  <a:noFill/>
                </a:ln>
                <a:solidFill>
                  <a:srgbClr val="2B91AF"/>
                </a:solidFill>
                <a:effectLst/>
                <a:latin typeface="Arial Black" panose="020B0A04020102020204" pitchFamily="34" charset="0"/>
              </a:rPr>
              <a:t>Client</a:t>
            </a:r>
            <a:r>
              <a:rPr kumimoji="0" lang="en-US" altLang="en-US" b="0" i="0" u="none" strike="noStrike" cap="none" normalizeH="0" baseline="0" dirty="0">
                <a:ln>
                  <a:noFill/>
                </a:ln>
                <a:solidFill>
                  <a:srgbClr val="333333"/>
                </a:solidFill>
                <a:effectLst/>
                <a:latin typeface="Arial Black" panose="020B0A04020102020204" pitchFamily="34" charset="0"/>
              </a:rPr>
              <a:t> : </a:t>
            </a:r>
            <a:r>
              <a:rPr kumimoji="0" lang="en-US" altLang="en-US" b="0" i="0" u="none" strike="noStrike" cap="none" normalizeH="0" baseline="0" dirty="0">
                <a:ln>
                  <a:noFill/>
                </a:ln>
                <a:solidFill>
                  <a:srgbClr val="2B91AF"/>
                </a:solidFill>
                <a:effectLst/>
                <a:latin typeface="Arial Black" panose="020B0A04020102020204" pitchFamily="34" charset="0"/>
              </a:rPr>
              <a:t>Window</a:t>
            </a:r>
            <a:r>
              <a:rPr kumimoji="0" lang="en-US" altLang="en-US" b="0" i="0" u="none" strike="noStrike" cap="none" normalizeH="0" baseline="0" dirty="0">
                <a:ln>
                  <a:noFill/>
                </a:ln>
                <a:solidFill>
                  <a:srgbClr val="333333"/>
                </a:solidFill>
                <a:effectLst/>
                <a:latin typeface="Arial Black" panose="020B0A04020102020204" pitchFamily="34" charset="0"/>
              </a:rPr>
              <a:t>, </a:t>
            </a:r>
            <a:r>
              <a:rPr kumimoji="0" lang="en-US" altLang="en-US" b="0" i="0" u="none" strike="noStrike" cap="none" normalizeH="0" baseline="0" dirty="0" err="1">
                <a:ln>
                  <a:noFill/>
                </a:ln>
                <a:solidFill>
                  <a:srgbClr val="2B91AF"/>
                </a:solidFill>
                <a:effectLst/>
                <a:latin typeface="Arial Black" panose="020B0A04020102020204" pitchFamily="34" charset="0"/>
              </a:rPr>
              <a:t>IView</a:t>
            </a:r>
            <a:endParaRPr kumimoji="0" lang="en-US" altLang="en-US"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Arial Black" panose="020B0A04020102020204" pitchFamily="34" charset="0"/>
              </a:rPr>
              <a:t>    {</a:t>
            </a:r>
            <a:endParaRPr kumimoji="0" lang="en-US" altLang="en-US"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Arial Black" panose="020B0A04020102020204" pitchFamily="34" charset="0"/>
              </a:rPr>
              <a:t>        </a:t>
            </a:r>
            <a:r>
              <a:rPr kumimoji="0" lang="en-US" altLang="en-US" b="0" i="0" u="none" strike="noStrike" cap="none" normalizeH="0" baseline="0" dirty="0" err="1">
                <a:ln>
                  <a:noFill/>
                </a:ln>
                <a:solidFill>
                  <a:srgbClr val="2B91AF"/>
                </a:solidFill>
                <a:effectLst/>
                <a:latin typeface="Arial Black" panose="020B0A04020102020204" pitchFamily="34" charset="0"/>
              </a:rPr>
              <a:t>SearchPresenter</a:t>
            </a:r>
            <a:r>
              <a:rPr kumimoji="0" lang="en-US" altLang="en-US" b="0" i="0" u="none" strike="noStrike" cap="none" normalizeH="0" baseline="0" dirty="0">
                <a:ln>
                  <a:noFill/>
                </a:ln>
                <a:solidFill>
                  <a:srgbClr val="333333"/>
                </a:solidFill>
                <a:effectLst/>
                <a:latin typeface="Arial Black" panose="020B0A04020102020204" pitchFamily="34" charset="0"/>
              </a:rPr>
              <a:t> presenter;</a:t>
            </a:r>
            <a:endParaRPr kumimoji="0" lang="en-US" altLang="en-US"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Arial Black" panose="020B0A04020102020204" pitchFamily="34" charset="0"/>
              </a:rPr>
              <a:t>        </a:t>
            </a:r>
            <a:r>
              <a:rPr kumimoji="0" lang="en-US" altLang="en-US" b="0" i="0" u="none" strike="noStrike" cap="none" normalizeH="0" baseline="0" dirty="0">
                <a:ln>
                  <a:noFill/>
                </a:ln>
                <a:solidFill>
                  <a:srgbClr val="0000FF"/>
                </a:solidFill>
                <a:effectLst/>
                <a:latin typeface="Arial Black" panose="020B0A04020102020204" pitchFamily="34" charset="0"/>
              </a:rPr>
              <a:t>public</a:t>
            </a:r>
            <a:r>
              <a:rPr kumimoji="0" lang="en-US" altLang="en-US" b="0" i="0" u="none" strike="noStrike" cap="none" normalizeH="0" baseline="0" dirty="0">
                <a:ln>
                  <a:noFill/>
                </a:ln>
                <a:solidFill>
                  <a:srgbClr val="333333"/>
                </a:solidFill>
                <a:effectLst/>
                <a:latin typeface="Arial Black" panose="020B0A04020102020204" pitchFamily="34" charset="0"/>
              </a:rPr>
              <a:t> Client()</a:t>
            </a:r>
            <a:endParaRPr kumimoji="0" lang="en-US" altLang="en-US"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Arial Black" panose="020B0A04020102020204" pitchFamily="34" charset="0"/>
              </a:rPr>
              <a:t>        {</a:t>
            </a:r>
            <a:endParaRPr kumimoji="0" lang="en-US" altLang="en-US"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Arial Black" panose="020B0A04020102020204" pitchFamily="34" charset="0"/>
              </a:rPr>
              <a:t>            </a:t>
            </a:r>
            <a:r>
              <a:rPr kumimoji="0" lang="en-US" altLang="en-US" b="0" i="0" u="none" strike="noStrike" cap="none" normalizeH="0" baseline="0" dirty="0" err="1">
                <a:ln>
                  <a:noFill/>
                </a:ln>
                <a:solidFill>
                  <a:srgbClr val="0000FF"/>
                </a:solidFill>
                <a:effectLst/>
                <a:latin typeface="Arial Black" panose="020B0A04020102020204" pitchFamily="34" charset="0"/>
              </a:rPr>
              <a:t>this</a:t>
            </a:r>
            <a:r>
              <a:rPr kumimoji="0" lang="en-US" altLang="en-US" b="0" i="0" u="none" strike="noStrike" cap="none" normalizeH="0" baseline="0" dirty="0" err="1">
                <a:ln>
                  <a:noFill/>
                </a:ln>
                <a:solidFill>
                  <a:srgbClr val="333333"/>
                </a:solidFill>
                <a:effectLst/>
                <a:latin typeface="Arial Black" panose="020B0A04020102020204" pitchFamily="34" charset="0"/>
              </a:rPr>
              <a:t>.presenter</a:t>
            </a:r>
            <a:r>
              <a:rPr kumimoji="0" lang="en-US" altLang="en-US" b="0" i="0" u="none" strike="noStrike" cap="none" normalizeH="0" baseline="0" dirty="0">
                <a:ln>
                  <a:noFill/>
                </a:ln>
                <a:solidFill>
                  <a:srgbClr val="333333"/>
                </a:solidFill>
                <a:effectLst/>
                <a:latin typeface="Arial Black" panose="020B0A04020102020204" pitchFamily="34" charset="0"/>
              </a:rPr>
              <a:t> = </a:t>
            </a:r>
            <a:r>
              <a:rPr kumimoji="0" lang="en-US" altLang="en-US" b="0" i="0" u="none" strike="noStrike" cap="none" normalizeH="0" baseline="0" dirty="0">
                <a:ln>
                  <a:noFill/>
                </a:ln>
                <a:solidFill>
                  <a:srgbClr val="0000FF"/>
                </a:solidFill>
                <a:effectLst/>
                <a:latin typeface="Arial Black" panose="020B0A04020102020204" pitchFamily="34" charset="0"/>
              </a:rPr>
              <a:t>new</a:t>
            </a:r>
            <a:r>
              <a:rPr kumimoji="0" lang="en-US" altLang="en-US" b="0" i="0" u="none" strike="noStrike" cap="none" normalizeH="0" baseline="0" dirty="0">
                <a:ln>
                  <a:noFill/>
                </a:ln>
                <a:solidFill>
                  <a:srgbClr val="333333"/>
                </a:solidFill>
                <a:effectLst/>
                <a:latin typeface="Arial Black" panose="020B0A04020102020204" pitchFamily="34" charset="0"/>
              </a:rPr>
              <a:t> </a:t>
            </a:r>
            <a:r>
              <a:rPr kumimoji="0" lang="en-US" altLang="en-US" b="0" i="0" u="none" strike="noStrike" cap="none" normalizeH="0" baseline="0" dirty="0" err="1">
                <a:ln>
                  <a:noFill/>
                </a:ln>
                <a:solidFill>
                  <a:srgbClr val="2B91AF"/>
                </a:solidFill>
                <a:effectLst/>
                <a:latin typeface="Arial Black" panose="020B0A04020102020204" pitchFamily="34" charset="0"/>
              </a:rPr>
              <a:t>SearchPresenter</a:t>
            </a:r>
            <a:r>
              <a:rPr kumimoji="0" lang="en-US" altLang="en-US" b="0" i="0" u="none" strike="noStrike" cap="none" normalizeH="0" baseline="0" dirty="0">
                <a:ln>
                  <a:noFill/>
                </a:ln>
                <a:solidFill>
                  <a:srgbClr val="333333"/>
                </a:solidFill>
                <a:effectLst/>
                <a:latin typeface="Arial Black" panose="020B0A04020102020204" pitchFamily="34" charset="0"/>
              </a:rPr>
              <a:t>(</a:t>
            </a:r>
            <a:r>
              <a:rPr kumimoji="0" lang="en-US" altLang="en-US" b="0" i="0" u="none" strike="noStrike" cap="none" normalizeH="0" baseline="0" dirty="0">
                <a:ln>
                  <a:noFill/>
                </a:ln>
                <a:solidFill>
                  <a:srgbClr val="0000FF"/>
                </a:solidFill>
                <a:effectLst/>
                <a:latin typeface="Arial Black" panose="020B0A04020102020204" pitchFamily="34" charset="0"/>
              </a:rPr>
              <a:t>this</a:t>
            </a:r>
            <a:r>
              <a:rPr kumimoji="0" lang="en-US" altLang="en-US" b="0" i="0" u="none" strike="noStrike" cap="none" normalizeH="0" baseline="0" dirty="0">
                <a:ln>
                  <a:noFill/>
                </a:ln>
                <a:solidFill>
                  <a:srgbClr val="333333"/>
                </a:solidFill>
                <a:effectLst/>
                <a:latin typeface="Arial Black" panose="020B0A04020102020204" pitchFamily="34" charset="0"/>
              </a:rPr>
              <a:t>);</a:t>
            </a:r>
            <a:endParaRPr kumimoji="0" lang="en-US" altLang="en-US"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Arial Black" panose="020B0A04020102020204" pitchFamily="34" charset="0"/>
              </a:rPr>
              <a:t>            </a:t>
            </a:r>
            <a:r>
              <a:rPr kumimoji="0" lang="en-US" altLang="en-US" b="0" i="0" u="none" strike="noStrike" cap="none" normalizeH="0" baseline="0" dirty="0" err="1">
                <a:ln>
                  <a:noFill/>
                </a:ln>
                <a:solidFill>
                  <a:srgbClr val="333333"/>
                </a:solidFill>
                <a:effectLst/>
                <a:latin typeface="Arial Black" panose="020B0A04020102020204" pitchFamily="34" charset="0"/>
              </a:rPr>
              <a:t>InitializeComponent</a:t>
            </a:r>
            <a:r>
              <a:rPr kumimoji="0" lang="en-US" altLang="en-US" b="0" i="0" u="none" strike="noStrike" cap="none" normalizeH="0" baseline="0" dirty="0">
                <a:ln>
                  <a:noFill/>
                </a:ln>
                <a:solidFill>
                  <a:srgbClr val="333333"/>
                </a:solidFill>
                <a:effectLst/>
                <a:latin typeface="Arial Black" panose="020B0A04020102020204" pitchFamily="34" charset="0"/>
              </a:rPr>
              <a:t>();</a:t>
            </a:r>
            <a:endParaRPr kumimoji="0" lang="en-US" altLang="en-US"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Arial Black" panose="020B0A04020102020204" pitchFamily="34" charset="0"/>
              </a:rPr>
              <a:t>        }</a:t>
            </a:r>
            <a:br>
              <a:rPr kumimoji="0" lang="en-US" altLang="en-US" b="0" i="0" u="none" strike="noStrike" cap="none" normalizeH="0" baseline="0" dirty="0">
                <a:ln>
                  <a:noFill/>
                </a:ln>
                <a:solidFill>
                  <a:schemeClr val="tx1"/>
                </a:solidFill>
                <a:effectLst/>
                <a:latin typeface="Arial Black" panose="020B0A04020102020204" pitchFamily="34" charset="0"/>
              </a:rPr>
            </a:br>
            <a:endParaRPr kumimoji="0" lang="en-US" altLang="en-US"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Arial Black" panose="020B0A04020102020204" pitchFamily="34" charset="0"/>
              </a:rPr>
              <a:t>        </a:t>
            </a:r>
            <a:r>
              <a:rPr kumimoji="0" lang="en-US" altLang="en-US" b="0" i="0" u="none" strike="noStrike" cap="none" normalizeH="0" baseline="0" dirty="0">
                <a:ln>
                  <a:noFill/>
                </a:ln>
                <a:solidFill>
                  <a:srgbClr val="0000FF"/>
                </a:solidFill>
                <a:effectLst/>
                <a:latin typeface="Arial Black" panose="020B0A04020102020204" pitchFamily="34" charset="0"/>
              </a:rPr>
              <a:t>private</a:t>
            </a:r>
            <a:r>
              <a:rPr kumimoji="0" lang="en-US" altLang="en-US" b="0" i="0" u="none" strike="noStrike" cap="none" normalizeH="0" baseline="0" dirty="0">
                <a:ln>
                  <a:noFill/>
                </a:ln>
                <a:solidFill>
                  <a:srgbClr val="333333"/>
                </a:solidFill>
                <a:effectLst/>
                <a:latin typeface="Arial Black" panose="020B0A04020102020204" pitchFamily="34" charset="0"/>
              </a:rPr>
              <a:t> </a:t>
            </a:r>
            <a:r>
              <a:rPr kumimoji="0" lang="en-US" altLang="en-US" b="0" i="0" u="none" strike="noStrike" cap="none" normalizeH="0" baseline="0" dirty="0">
                <a:ln>
                  <a:noFill/>
                </a:ln>
                <a:solidFill>
                  <a:srgbClr val="0000FF"/>
                </a:solidFill>
                <a:effectLst/>
                <a:latin typeface="Arial Black" panose="020B0A04020102020204" pitchFamily="34" charset="0"/>
              </a:rPr>
              <a:t>void</a:t>
            </a:r>
            <a:r>
              <a:rPr kumimoji="0" lang="en-US" altLang="en-US" b="0" i="0" u="none" strike="noStrike" cap="none" normalizeH="0" baseline="0" dirty="0">
                <a:ln>
                  <a:noFill/>
                </a:ln>
                <a:solidFill>
                  <a:srgbClr val="333333"/>
                </a:solidFill>
                <a:effectLst/>
                <a:latin typeface="Arial Black" panose="020B0A04020102020204" pitchFamily="34" charset="0"/>
              </a:rPr>
              <a:t> button1_Click(</a:t>
            </a:r>
            <a:r>
              <a:rPr kumimoji="0" lang="en-US" altLang="en-US" b="0" i="0" u="none" strike="noStrike" cap="none" normalizeH="0" baseline="0" dirty="0">
                <a:ln>
                  <a:noFill/>
                </a:ln>
                <a:solidFill>
                  <a:srgbClr val="0000FF"/>
                </a:solidFill>
                <a:effectLst/>
                <a:latin typeface="Arial Black" panose="020B0A04020102020204" pitchFamily="34" charset="0"/>
              </a:rPr>
              <a:t>object</a:t>
            </a:r>
            <a:r>
              <a:rPr kumimoji="0" lang="en-US" altLang="en-US" b="0" i="0" u="none" strike="noStrike" cap="none" normalizeH="0" baseline="0" dirty="0">
                <a:ln>
                  <a:noFill/>
                </a:ln>
                <a:solidFill>
                  <a:srgbClr val="333333"/>
                </a:solidFill>
                <a:effectLst/>
                <a:latin typeface="Arial Black" panose="020B0A04020102020204" pitchFamily="34" charset="0"/>
              </a:rPr>
              <a:t> sender, </a:t>
            </a:r>
            <a:r>
              <a:rPr kumimoji="0" lang="en-US" altLang="en-US" b="0" i="0" u="none" strike="noStrike" cap="none" normalizeH="0" baseline="0" dirty="0" err="1">
                <a:ln>
                  <a:noFill/>
                </a:ln>
                <a:solidFill>
                  <a:srgbClr val="2B91AF"/>
                </a:solidFill>
                <a:effectLst/>
                <a:latin typeface="Arial Black" panose="020B0A04020102020204" pitchFamily="34" charset="0"/>
              </a:rPr>
              <a:t>RoutedEventArgs</a:t>
            </a:r>
            <a:r>
              <a:rPr kumimoji="0" lang="en-US" altLang="en-US" b="0" i="0" u="none" strike="noStrike" cap="none" normalizeH="0" baseline="0" dirty="0">
                <a:ln>
                  <a:noFill/>
                </a:ln>
                <a:solidFill>
                  <a:srgbClr val="333333"/>
                </a:solidFill>
                <a:effectLst/>
                <a:latin typeface="Arial Black" panose="020B0A04020102020204" pitchFamily="34" charset="0"/>
              </a:rPr>
              <a:t> e)</a:t>
            </a:r>
            <a:endParaRPr kumimoji="0" lang="en-US" altLang="en-US"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Arial Black" panose="020B0A04020102020204" pitchFamily="34" charset="0"/>
              </a:rPr>
              <a:t>        {</a:t>
            </a:r>
            <a:endParaRPr kumimoji="0" lang="en-US" altLang="en-US"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Arial Black" panose="020B0A04020102020204" pitchFamily="34" charset="0"/>
              </a:rPr>
              <a:t>            </a:t>
            </a:r>
            <a:r>
              <a:rPr kumimoji="0" lang="en-US" altLang="en-US" b="0" i="0" u="none" strike="noStrike" cap="none" normalizeH="0" baseline="0" dirty="0" err="1">
                <a:ln>
                  <a:noFill/>
                </a:ln>
                <a:solidFill>
                  <a:srgbClr val="0000FF"/>
                </a:solidFill>
                <a:effectLst/>
                <a:latin typeface="Arial Black" panose="020B0A04020102020204" pitchFamily="34" charset="0"/>
              </a:rPr>
              <a:t>this</a:t>
            </a:r>
            <a:r>
              <a:rPr kumimoji="0" lang="en-US" altLang="en-US" b="0" i="0" u="none" strike="noStrike" cap="none" normalizeH="0" baseline="0" dirty="0" err="1">
                <a:ln>
                  <a:noFill/>
                </a:ln>
                <a:solidFill>
                  <a:srgbClr val="333333"/>
                </a:solidFill>
                <a:effectLst/>
                <a:latin typeface="Arial Black" panose="020B0A04020102020204" pitchFamily="34" charset="0"/>
              </a:rPr>
              <a:t>.presenter.Search</a:t>
            </a:r>
            <a:r>
              <a:rPr kumimoji="0" lang="en-US" altLang="en-US" b="0" i="0" u="none" strike="noStrike" cap="none" normalizeH="0" baseline="0" dirty="0">
                <a:ln>
                  <a:noFill/>
                </a:ln>
                <a:solidFill>
                  <a:srgbClr val="333333"/>
                </a:solidFill>
                <a:effectLst/>
                <a:latin typeface="Arial Black" panose="020B0A04020102020204" pitchFamily="34" charset="0"/>
              </a:rPr>
              <a:t>();</a:t>
            </a:r>
            <a:endParaRPr kumimoji="0" lang="en-US" altLang="en-US"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Arial Black" panose="020B0A04020102020204" pitchFamily="34" charset="0"/>
              </a:rPr>
              <a:t>        }</a:t>
            </a:r>
            <a:br>
              <a:rPr kumimoji="0" lang="en-US" altLang="en-US" b="0" i="0" u="none" strike="noStrike" cap="none" normalizeH="0" baseline="0" dirty="0">
                <a:ln>
                  <a:noFill/>
                </a:ln>
                <a:solidFill>
                  <a:schemeClr val="tx1"/>
                </a:solidFill>
                <a:effectLst/>
                <a:latin typeface="Arial Black" panose="020B0A04020102020204" pitchFamily="34" charset="0"/>
              </a:rPr>
            </a:br>
            <a:endParaRPr kumimoji="0" lang="en-US" altLang="en-US"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FF"/>
                </a:solidFill>
                <a:effectLst/>
                <a:latin typeface="Arial Black" panose="020B0A04020102020204" pitchFamily="34" charset="0"/>
              </a:rPr>
              <a:t>        #region</a:t>
            </a:r>
            <a:r>
              <a:rPr kumimoji="0" lang="en-US" altLang="en-US" b="0" i="0" u="none" strike="noStrike" cap="none" normalizeH="0" baseline="0" dirty="0">
                <a:ln>
                  <a:noFill/>
                </a:ln>
                <a:solidFill>
                  <a:srgbClr val="333333"/>
                </a:solidFill>
                <a:effectLst/>
                <a:latin typeface="Arial Black" panose="020B0A04020102020204" pitchFamily="34" charset="0"/>
              </a:rPr>
              <a:t> </a:t>
            </a:r>
            <a:r>
              <a:rPr kumimoji="0" lang="en-US" altLang="en-US" b="0" i="0" u="none" strike="noStrike" cap="none" normalizeH="0" baseline="0" dirty="0" err="1">
                <a:ln>
                  <a:noFill/>
                </a:ln>
                <a:solidFill>
                  <a:srgbClr val="333333"/>
                </a:solidFill>
                <a:effectLst/>
                <a:latin typeface="Arial Black" panose="020B0A04020102020204" pitchFamily="34" charset="0"/>
              </a:rPr>
              <a:t>ISearchView</a:t>
            </a:r>
            <a:r>
              <a:rPr kumimoji="0" lang="en-US" altLang="en-US" b="0" i="0" u="none" strike="noStrike" cap="none" normalizeH="0" baseline="0" dirty="0">
                <a:ln>
                  <a:noFill/>
                </a:ln>
                <a:solidFill>
                  <a:srgbClr val="333333"/>
                </a:solidFill>
                <a:effectLst/>
                <a:latin typeface="Arial Black" panose="020B0A04020102020204" pitchFamily="34" charset="0"/>
              </a:rPr>
              <a:t> Members</a:t>
            </a:r>
            <a:r>
              <a:rPr kumimoji="0" lang="en-US" altLang="en-US" sz="1600" b="0" i="0" u="none" strike="noStrike" cap="none" normalizeH="0" baseline="0" dirty="0">
                <a:ln>
                  <a:noFill/>
                </a:ln>
                <a:solidFill>
                  <a:srgbClr val="333333"/>
                </a:solidFill>
                <a:effectLst/>
                <a:latin typeface="Arial Black" panose="020B0A04020102020204" pitchFamily="34" charset="0"/>
              </a:rPr>
              <a:t>    </a:t>
            </a:r>
            <a:r>
              <a:rPr kumimoji="0" lang="en-US" altLang="en-US" b="0" i="0" u="none" strike="noStrike" cap="none" normalizeH="0" baseline="0" dirty="0">
                <a:ln>
                  <a:noFill/>
                </a:ln>
                <a:solidFill>
                  <a:srgbClr val="333333"/>
                </a:solidFill>
                <a:effectLst/>
                <a:latin typeface="Arial Black" panose="020B0A04020102020204" pitchFamily="34" charset="0"/>
              </a:rPr>
              <a:t>  </a:t>
            </a:r>
            <a:endParaRPr kumimoji="0" lang="en-US" altLang="en-US" b="0" i="0" u="none" strike="noStrike" cap="none" normalizeH="0" baseline="0" dirty="0">
              <a:ln>
                <a:noFill/>
              </a:ln>
              <a:solidFill>
                <a:schemeClr val="tx1"/>
              </a:solidFill>
              <a:effectLst/>
              <a:latin typeface="Arial Black" panose="020B0A04020102020204" pitchFamily="34" charset="0"/>
            </a:endParaRPr>
          </a:p>
        </p:txBody>
      </p:sp>
    </p:spTree>
    <p:extLst>
      <p:ext uri="{BB962C8B-B14F-4D97-AF65-F5344CB8AC3E}">
        <p14:creationId xmlns:p14="http://schemas.microsoft.com/office/powerpoint/2010/main" val="13672452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3FA484-D354-4F8C-8907-C8461E96BBDE}"/>
              </a:ext>
            </a:extLst>
          </p:cNvPr>
          <p:cNvSpPr>
            <a:spLocks noGrp="1"/>
          </p:cNvSpPr>
          <p:nvPr>
            <p:ph sz="quarter" idx="13"/>
          </p:nvPr>
        </p:nvSpPr>
        <p:spPr>
          <a:xfrm>
            <a:off x="2566909" y="691174"/>
            <a:ext cx="7058182" cy="5475652"/>
          </a:xfrm>
        </p:spPr>
        <p:txBody>
          <a:bodyPr>
            <a:noAutofit/>
          </a:bodyPr>
          <a:lstStyle/>
          <a:p>
            <a:pPr marL="0" lvl="0" indent="0" eaLnBrk="0" fontAlgn="base" hangingPunct="0">
              <a:lnSpc>
                <a:spcPct val="100000"/>
              </a:lnSpc>
              <a:spcBef>
                <a:spcPct val="0"/>
              </a:spcBef>
              <a:spcAft>
                <a:spcPct val="0"/>
              </a:spcAft>
              <a:buClrTx/>
              <a:buNone/>
            </a:pPr>
            <a:r>
              <a:rPr lang="en-US" altLang="en-US" cap="none" dirty="0">
                <a:solidFill>
                  <a:srgbClr val="333333"/>
                </a:solidFill>
                <a:latin typeface="Arial Black" panose="020B0A04020102020204" pitchFamily="34" charset="0"/>
              </a:rPr>
              <a:t>  </a:t>
            </a:r>
            <a:r>
              <a:rPr lang="en-US" altLang="en-US" cap="none" dirty="0">
                <a:solidFill>
                  <a:srgbClr val="0000FF"/>
                </a:solidFill>
                <a:latin typeface="Arial Black" panose="020B0A04020102020204" pitchFamily="34" charset="0"/>
              </a:rPr>
              <a:t>public</a:t>
            </a:r>
            <a:r>
              <a:rPr lang="en-US" altLang="en-US" cap="none" dirty="0">
                <a:solidFill>
                  <a:srgbClr val="333333"/>
                </a:solidFill>
                <a:latin typeface="Arial Black" panose="020B0A04020102020204" pitchFamily="34" charset="0"/>
              </a:rPr>
              <a:t> </a:t>
            </a:r>
            <a:r>
              <a:rPr lang="en-US" altLang="en-US" cap="none" dirty="0">
                <a:solidFill>
                  <a:srgbClr val="2B91AF"/>
                </a:solidFill>
                <a:latin typeface="Arial Black" panose="020B0A04020102020204" pitchFamily="34" charset="0"/>
              </a:rPr>
              <a:t>List</a:t>
            </a:r>
            <a:r>
              <a:rPr lang="en-US" altLang="en-US" cap="none" dirty="0">
                <a:solidFill>
                  <a:srgbClr val="333333"/>
                </a:solidFill>
                <a:latin typeface="Arial Black" panose="020B0A04020102020204" pitchFamily="34" charset="0"/>
              </a:rPr>
              <a:t>&lt;</a:t>
            </a:r>
            <a:r>
              <a:rPr lang="en-US" altLang="en-US" cap="none" dirty="0">
                <a:solidFill>
                  <a:srgbClr val="0000FF"/>
                </a:solidFill>
                <a:latin typeface="Arial Black" panose="020B0A04020102020204" pitchFamily="34" charset="0"/>
              </a:rPr>
              <a:t>string</a:t>
            </a:r>
            <a:r>
              <a:rPr lang="en-US" altLang="en-US" cap="none" dirty="0">
                <a:solidFill>
                  <a:srgbClr val="333333"/>
                </a:solidFill>
                <a:latin typeface="Arial Black" panose="020B0A04020102020204" pitchFamily="34" charset="0"/>
              </a:rPr>
              <a:t>&gt; Results</a:t>
            </a:r>
            <a:endParaRPr lang="en-US" altLang="en-US" cap="none" dirty="0">
              <a:latin typeface="Arial Black" panose="020B0A04020102020204" pitchFamily="34" charset="0"/>
            </a:endParaRPr>
          </a:p>
          <a:p>
            <a:pPr marL="0" lvl="0" indent="0" eaLnBrk="0" fontAlgn="base" hangingPunct="0">
              <a:lnSpc>
                <a:spcPct val="100000"/>
              </a:lnSpc>
              <a:spcBef>
                <a:spcPct val="0"/>
              </a:spcBef>
              <a:spcAft>
                <a:spcPct val="0"/>
              </a:spcAft>
              <a:buClrTx/>
              <a:buNone/>
            </a:pPr>
            <a:r>
              <a:rPr lang="en-US" altLang="en-US" cap="none" dirty="0">
                <a:solidFill>
                  <a:srgbClr val="333333"/>
                </a:solidFill>
                <a:latin typeface="Arial Black" panose="020B0A04020102020204" pitchFamily="34" charset="0"/>
              </a:rPr>
              <a:t>        {</a:t>
            </a:r>
            <a:endParaRPr lang="en-US" altLang="en-US" cap="none" dirty="0">
              <a:latin typeface="Arial Black" panose="020B0A04020102020204" pitchFamily="34" charset="0"/>
            </a:endParaRPr>
          </a:p>
          <a:p>
            <a:pPr marL="0" lvl="0" indent="0" eaLnBrk="0" fontAlgn="base" hangingPunct="0">
              <a:lnSpc>
                <a:spcPct val="100000"/>
              </a:lnSpc>
              <a:spcBef>
                <a:spcPct val="0"/>
              </a:spcBef>
              <a:spcAft>
                <a:spcPct val="0"/>
              </a:spcAft>
              <a:buClrTx/>
              <a:buNone/>
            </a:pPr>
            <a:r>
              <a:rPr lang="en-US" altLang="en-US" cap="none" dirty="0">
                <a:solidFill>
                  <a:srgbClr val="333333"/>
                </a:solidFill>
                <a:latin typeface="Arial Black" panose="020B0A04020102020204" pitchFamily="34" charset="0"/>
              </a:rPr>
              <a:t>            </a:t>
            </a:r>
            <a:r>
              <a:rPr lang="en-US" altLang="en-US" cap="none" dirty="0">
                <a:solidFill>
                  <a:srgbClr val="0000FF"/>
                </a:solidFill>
                <a:latin typeface="Arial Black" panose="020B0A04020102020204" pitchFamily="34" charset="0"/>
              </a:rPr>
              <a:t>set</a:t>
            </a:r>
            <a:r>
              <a:rPr lang="en-US" altLang="en-US" cap="none" dirty="0">
                <a:solidFill>
                  <a:srgbClr val="333333"/>
                </a:solidFill>
                <a:latin typeface="Arial Black" panose="020B0A04020102020204" pitchFamily="34" charset="0"/>
              </a:rPr>
              <a:t> </a:t>
            </a:r>
            <a:endParaRPr lang="en-US" altLang="en-US" cap="none" dirty="0">
              <a:latin typeface="Arial Black" panose="020B0A04020102020204" pitchFamily="34" charset="0"/>
            </a:endParaRPr>
          </a:p>
          <a:p>
            <a:pPr marL="0" lvl="0" indent="0" eaLnBrk="0" fontAlgn="base" hangingPunct="0">
              <a:lnSpc>
                <a:spcPct val="100000"/>
              </a:lnSpc>
              <a:spcBef>
                <a:spcPct val="0"/>
              </a:spcBef>
              <a:spcAft>
                <a:spcPct val="0"/>
              </a:spcAft>
              <a:buClrTx/>
              <a:buNone/>
            </a:pPr>
            <a:r>
              <a:rPr lang="en-US" altLang="en-US" cap="none" dirty="0">
                <a:solidFill>
                  <a:srgbClr val="333333"/>
                </a:solidFill>
                <a:latin typeface="Arial Black" panose="020B0A04020102020204" pitchFamily="34" charset="0"/>
              </a:rPr>
              <a:t>            {</a:t>
            </a:r>
            <a:endParaRPr lang="en-US" altLang="en-US" cap="none" dirty="0">
              <a:latin typeface="Arial Black" panose="020B0A04020102020204" pitchFamily="34" charset="0"/>
            </a:endParaRPr>
          </a:p>
          <a:p>
            <a:pPr marL="0" lvl="0" indent="0" eaLnBrk="0" fontAlgn="base" hangingPunct="0">
              <a:lnSpc>
                <a:spcPct val="100000"/>
              </a:lnSpc>
              <a:spcBef>
                <a:spcPct val="0"/>
              </a:spcBef>
              <a:spcAft>
                <a:spcPct val="0"/>
              </a:spcAft>
              <a:buClrTx/>
              <a:buNone/>
            </a:pPr>
            <a:r>
              <a:rPr lang="en-US" altLang="en-US" cap="none" dirty="0">
                <a:solidFill>
                  <a:srgbClr val="333333"/>
                </a:solidFill>
                <a:latin typeface="Arial Black" panose="020B0A04020102020204" pitchFamily="34" charset="0"/>
              </a:rPr>
              <a:t>                </a:t>
            </a:r>
            <a:r>
              <a:rPr lang="en-US" altLang="en-US" cap="none" dirty="0">
                <a:solidFill>
                  <a:srgbClr val="0000FF"/>
                </a:solidFill>
                <a:latin typeface="Arial Black" panose="020B0A04020102020204" pitchFamily="34" charset="0"/>
              </a:rPr>
              <a:t>this</a:t>
            </a:r>
            <a:r>
              <a:rPr lang="en-US" altLang="en-US" cap="none" dirty="0">
                <a:solidFill>
                  <a:srgbClr val="333333"/>
                </a:solidFill>
                <a:latin typeface="Arial Black" panose="020B0A04020102020204" pitchFamily="34" charset="0"/>
              </a:rPr>
              <a:t>.listBox1.Items.Clear();</a:t>
            </a:r>
            <a:endParaRPr lang="en-US" altLang="en-US" cap="none" dirty="0">
              <a:latin typeface="Arial Black" panose="020B0A04020102020204" pitchFamily="34" charset="0"/>
            </a:endParaRPr>
          </a:p>
          <a:p>
            <a:pPr marL="0" lvl="0" indent="0" eaLnBrk="0" fontAlgn="base" hangingPunct="0">
              <a:lnSpc>
                <a:spcPct val="100000"/>
              </a:lnSpc>
              <a:spcBef>
                <a:spcPct val="0"/>
              </a:spcBef>
              <a:spcAft>
                <a:spcPct val="0"/>
              </a:spcAft>
              <a:buClrTx/>
              <a:buNone/>
            </a:pPr>
            <a:r>
              <a:rPr lang="en-US" altLang="en-US" cap="none" dirty="0">
                <a:solidFill>
                  <a:srgbClr val="333333"/>
                </a:solidFill>
                <a:latin typeface="Arial Black" panose="020B0A04020102020204" pitchFamily="34" charset="0"/>
              </a:rPr>
              <a:t>                </a:t>
            </a:r>
            <a:r>
              <a:rPr lang="en-US" altLang="en-US" cap="none" dirty="0" err="1">
                <a:solidFill>
                  <a:srgbClr val="0000FF"/>
                </a:solidFill>
                <a:latin typeface="Arial Black" panose="020B0A04020102020204" pitchFamily="34" charset="0"/>
              </a:rPr>
              <a:t>foreach</a:t>
            </a:r>
            <a:r>
              <a:rPr lang="en-US" altLang="en-US" cap="none" dirty="0">
                <a:solidFill>
                  <a:srgbClr val="333333"/>
                </a:solidFill>
                <a:latin typeface="Arial Black" panose="020B0A04020102020204" pitchFamily="34" charset="0"/>
              </a:rPr>
              <a:t> (</a:t>
            </a:r>
            <a:r>
              <a:rPr lang="en-US" altLang="en-US" cap="none" dirty="0" err="1">
                <a:solidFill>
                  <a:srgbClr val="2B91AF"/>
                </a:solidFill>
                <a:latin typeface="Arial Black" panose="020B0A04020102020204" pitchFamily="34" charset="0"/>
              </a:rPr>
              <a:t>SearchResult</a:t>
            </a:r>
            <a:r>
              <a:rPr lang="en-US" altLang="en-US" cap="none" dirty="0">
                <a:solidFill>
                  <a:srgbClr val="333333"/>
                </a:solidFill>
                <a:latin typeface="Arial Black" panose="020B0A04020102020204" pitchFamily="34" charset="0"/>
              </a:rPr>
              <a:t> r </a:t>
            </a:r>
            <a:r>
              <a:rPr lang="en-US" altLang="en-US" cap="none" dirty="0">
                <a:solidFill>
                  <a:srgbClr val="0000FF"/>
                </a:solidFill>
                <a:latin typeface="Arial Black" panose="020B0A04020102020204" pitchFamily="34" charset="0"/>
              </a:rPr>
              <a:t>in</a:t>
            </a:r>
            <a:r>
              <a:rPr lang="en-US" altLang="en-US" cap="none" dirty="0">
                <a:solidFill>
                  <a:srgbClr val="333333"/>
                </a:solidFill>
                <a:latin typeface="Arial Black" panose="020B0A04020102020204" pitchFamily="34" charset="0"/>
              </a:rPr>
              <a:t> </a:t>
            </a:r>
            <a:r>
              <a:rPr lang="en-US" altLang="en-US" cap="none" dirty="0">
                <a:solidFill>
                  <a:srgbClr val="0000FF"/>
                </a:solidFill>
                <a:latin typeface="Arial Black" panose="020B0A04020102020204" pitchFamily="34" charset="0"/>
              </a:rPr>
              <a:t>value</a:t>
            </a:r>
            <a:r>
              <a:rPr lang="en-US" altLang="en-US" cap="none" dirty="0">
                <a:solidFill>
                  <a:srgbClr val="333333"/>
                </a:solidFill>
                <a:latin typeface="Arial Black" panose="020B0A04020102020204" pitchFamily="34" charset="0"/>
              </a:rPr>
              <a:t>)</a:t>
            </a:r>
          </a:p>
          <a:p>
            <a:pPr marL="0" lvl="0" indent="0" eaLnBrk="0" fontAlgn="base" hangingPunct="0">
              <a:lnSpc>
                <a:spcPct val="100000"/>
              </a:lnSpc>
              <a:spcBef>
                <a:spcPct val="0"/>
              </a:spcBef>
              <a:spcAft>
                <a:spcPct val="0"/>
              </a:spcAft>
              <a:buClrTx/>
              <a:buNone/>
            </a:pPr>
            <a:r>
              <a:rPr lang="en-US" altLang="en-US" cap="none" dirty="0">
                <a:solidFill>
                  <a:srgbClr val="333333"/>
                </a:solidFill>
                <a:latin typeface="Arial Black" panose="020B0A04020102020204" pitchFamily="34" charset="0"/>
              </a:rPr>
              <a:t>                {</a:t>
            </a:r>
            <a:endParaRPr lang="en-US" altLang="en-US" cap="none" dirty="0">
              <a:latin typeface="Arial Black" panose="020B0A04020102020204" pitchFamily="34" charset="0"/>
            </a:endParaRPr>
          </a:p>
          <a:p>
            <a:pPr marL="0" lvl="0" indent="0" eaLnBrk="0" fontAlgn="base" hangingPunct="0">
              <a:lnSpc>
                <a:spcPct val="100000"/>
              </a:lnSpc>
              <a:spcBef>
                <a:spcPct val="0"/>
              </a:spcBef>
              <a:spcAft>
                <a:spcPct val="0"/>
              </a:spcAft>
              <a:buClrTx/>
              <a:buNone/>
            </a:pPr>
            <a:r>
              <a:rPr lang="en-US" altLang="en-US" cap="none" dirty="0">
                <a:solidFill>
                  <a:srgbClr val="333333"/>
                </a:solidFill>
                <a:latin typeface="Arial Black" panose="020B0A04020102020204" pitchFamily="34" charset="0"/>
              </a:rPr>
              <a:t>                    </a:t>
            </a:r>
            <a:r>
              <a:rPr lang="en-US" altLang="en-US" cap="none" dirty="0">
                <a:solidFill>
                  <a:srgbClr val="0000FF"/>
                </a:solidFill>
                <a:latin typeface="Arial Black" panose="020B0A04020102020204" pitchFamily="34" charset="0"/>
              </a:rPr>
              <a:t>this</a:t>
            </a:r>
            <a:r>
              <a:rPr lang="en-US" altLang="en-US" cap="none" dirty="0">
                <a:solidFill>
                  <a:srgbClr val="333333"/>
                </a:solidFill>
                <a:latin typeface="Arial Black" panose="020B0A04020102020204" pitchFamily="34" charset="0"/>
              </a:rPr>
              <a:t>.listBox1.Items.Add(</a:t>
            </a:r>
            <a:r>
              <a:rPr lang="en-US" altLang="en-US" cap="none" dirty="0" err="1">
                <a:solidFill>
                  <a:srgbClr val="333333"/>
                </a:solidFill>
                <a:latin typeface="Arial Black" panose="020B0A04020102020204" pitchFamily="34" charset="0"/>
              </a:rPr>
              <a:t>r.ToString</a:t>
            </a:r>
            <a:r>
              <a:rPr lang="en-US" altLang="en-US" cap="none" dirty="0">
                <a:solidFill>
                  <a:srgbClr val="333333"/>
                </a:solidFill>
                <a:latin typeface="Arial Black" panose="020B0A04020102020204" pitchFamily="34" charset="0"/>
              </a:rPr>
              <a:t>());</a:t>
            </a:r>
            <a:endParaRPr lang="en-US" altLang="en-US" cap="none" dirty="0">
              <a:latin typeface="Arial Black" panose="020B0A04020102020204" pitchFamily="34" charset="0"/>
            </a:endParaRPr>
          </a:p>
          <a:p>
            <a:pPr marL="0" lvl="0" indent="0" eaLnBrk="0" fontAlgn="base" hangingPunct="0">
              <a:lnSpc>
                <a:spcPct val="100000"/>
              </a:lnSpc>
              <a:spcBef>
                <a:spcPct val="0"/>
              </a:spcBef>
              <a:spcAft>
                <a:spcPct val="0"/>
              </a:spcAft>
              <a:buClrTx/>
              <a:buNone/>
            </a:pPr>
            <a:r>
              <a:rPr lang="en-US" altLang="en-US" cap="none" dirty="0">
                <a:solidFill>
                  <a:srgbClr val="333333"/>
                </a:solidFill>
                <a:latin typeface="Arial Black" panose="020B0A04020102020204" pitchFamily="34" charset="0"/>
              </a:rPr>
              <a:t>                }</a:t>
            </a:r>
            <a:endParaRPr lang="en-US" altLang="en-US" cap="none" dirty="0">
              <a:latin typeface="Arial Black" panose="020B0A04020102020204" pitchFamily="34" charset="0"/>
            </a:endParaRPr>
          </a:p>
          <a:p>
            <a:pPr marL="0" lvl="0" indent="0" eaLnBrk="0" fontAlgn="base" hangingPunct="0">
              <a:lnSpc>
                <a:spcPct val="100000"/>
              </a:lnSpc>
              <a:spcBef>
                <a:spcPct val="0"/>
              </a:spcBef>
              <a:spcAft>
                <a:spcPct val="0"/>
              </a:spcAft>
              <a:buClrTx/>
              <a:buNone/>
            </a:pPr>
            <a:r>
              <a:rPr lang="en-US" altLang="en-US" cap="none" dirty="0">
                <a:solidFill>
                  <a:srgbClr val="333333"/>
                </a:solidFill>
                <a:latin typeface="Arial Black" panose="020B0A04020102020204" pitchFamily="34" charset="0"/>
              </a:rPr>
              <a:t>            }</a:t>
            </a:r>
            <a:endParaRPr lang="en-US" altLang="en-US" cap="none" dirty="0">
              <a:latin typeface="Arial Black" panose="020B0A04020102020204" pitchFamily="34" charset="0"/>
            </a:endParaRPr>
          </a:p>
          <a:p>
            <a:pPr marL="0" lvl="0" indent="0" eaLnBrk="0" fontAlgn="base" hangingPunct="0">
              <a:lnSpc>
                <a:spcPct val="100000"/>
              </a:lnSpc>
              <a:spcBef>
                <a:spcPct val="0"/>
              </a:spcBef>
              <a:spcAft>
                <a:spcPct val="0"/>
              </a:spcAft>
              <a:buClrTx/>
              <a:buNone/>
            </a:pPr>
            <a:r>
              <a:rPr lang="en-US" altLang="en-US" cap="none" dirty="0">
                <a:solidFill>
                  <a:srgbClr val="333333"/>
                </a:solidFill>
                <a:latin typeface="Arial Black" panose="020B0A04020102020204" pitchFamily="34" charset="0"/>
              </a:rPr>
              <a:t>        }</a:t>
            </a:r>
            <a:br>
              <a:rPr lang="en-US" altLang="en-US" cap="none" dirty="0">
                <a:latin typeface="Arial Black" panose="020B0A04020102020204" pitchFamily="34" charset="0"/>
              </a:rPr>
            </a:br>
            <a:endParaRPr lang="en-US" altLang="en-US" cap="none" dirty="0">
              <a:latin typeface="Arial Black" panose="020B0A04020102020204" pitchFamily="34" charset="0"/>
            </a:endParaRPr>
          </a:p>
          <a:p>
            <a:pPr marL="0" lvl="0" indent="0" eaLnBrk="0" fontAlgn="base" hangingPunct="0">
              <a:lnSpc>
                <a:spcPct val="100000"/>
              </a:lnSpc>
              <a:spcBef>
                <a:spcPct val="0"/>
              </a:spcBef>
              <a:spcAft>
                <a:spcPct val="0"/>
              </a:spcAft>
              <a:buClrTx/>
              <a:buNone/>
            </a:pPr>
            <a:r>
              <a:rPr lang="en-US" altLang="en-US" cap="none" dirty="0">
                <a:solidFill>
                  <a:srgbClr val="333333"/>
                </a:solidFill>
                <a:latin typeface="Arial Black" panose="020B0A04020102020204" pitchFamily="34" charset="0"/>
              </a:rPr>
              <a:t>        </a:t>
            </a:r>
            <a:r>
              <a:rPr lang="en-US" altLang="en-US" cap="none" dirty="0">
                <a:solidFill>
                  <a:srgbClr val="0000FF"/>
                </a:solidFill>
                <a:latin typeface="Arial Black" panose="020B0A04020102020204" pitchFamily="34" charset="0"/>
              </a:rPr>
              <a:t>public</a:t>
            </a:r>
            <a:r>
              <a:rPr lang="en-US" altLang="en-US" cap="none" dirty="0">
                <a:solidFill>
                  <a:srgbClr val="333333"/>
                </a:solidFill>
                <a:latin typeface="Arial Black" panose="020B0A04020102020204" pitchFamily="34" charset="0"/>
              </a:rPr>
              <a:t> </a:t>
            </a:r>
            <a:r>
              <a:rPr lang="en-US" altLang="en-US" cap="none" dirty="0">
                <a:solidFill>
                  <a:srgbClr val="0000FF"/>
                </a:solidFill>
                <a:latin typeface="Arial Black" panose="020B0A04020102020204" pitchFamily="34" charset="0"/>
              </a:rPr>
              <a:t>string</a:t>
            </a:r>
            <a:r>
              <a:rPr lang="en-US" altLang="en-US" cap="none" dirty="0">
                <a:solidFill>
                  <a:srgbClr val="333333"/>
                </a:solidFill>
                <a:latin typeface="Arial Black" panose="020B0A04020102020204" pitchFamily="34" charset="0"/>
              </a:rPr>
              <a:t> </a:t>
            </a:r>
            <a:r>
              <a:rPr lang="en-US" altLang="en-US" cap="none" dirty="0" err="1">
                <a:solidFill>
                  <a:srgbClr val="333333"/>
                </a:solidFill>
                <a:latin typeface="Arial Black" panose="020B0A04020102020204" pitchFamily="34" charset="0"/>
              </a:rPr>
              <a:t>SearchCriteria</a:t>
            </a:r>
            <a:endParaRPr lang="en-US" altLang="en-US" cap="none" dirty="0">
              <a:latin typeface="Arial Black" panose="020B0A04020102020204" pitchFamily="34" charset="0"/>
            </a:endParaRPr>
          </a:p>
          <a:p>
            <a:pPr marL="0" lvl="0" indent="0" eaLnBrk="0" fontAlgn="base" hangingPunct="0">
              <a:lnSpc>
                <a:spcPct val="100000"/>
              </a:lnSpc>
              <a:spcBef>
                <a:spcPct val="0"/>
              </a:spcBef>
              <a:spcAft>
                <a:spcPct val="0"/>
              </a:spcAft>
              <a:buClrTx/>
              <a:buNone/>
            </a:pPr>
            <a:r>
              <a:rPr lang="en-US" altLang="en-US" cap="none" dirty="0">
                <a:solidFill>
                  <a:srgbClr val="333333"/>
                </a:solidFill>
                <a:latin typeface="Arial Black" panose="020B0A04020102020204" pitchFamily="34" charset="0"/>
              </a:rPr>
              <a:t>        {</a:t>
            </a:r>
            <a:endParaRPr lang="en-US" altLang="en-US" cap="none" dirty="0">
              <a:latin typeface="Arial Black" panose="020B0A04020102020204" pitchFamily="34" charset="0"/>
            </a:endParaRPr>
          </a:p>
          <a:p>
            <a:pPr marL="0" lvl="0" indent="0" eaLnBrk="0" fontAlgn="base" hangingPunct="0">
              <a:lnSpc>
                <a:spcPct val="100000"/>
              </a:lnSpc>
              <a:spcBef>
                <a:spcPct val="0"/>
              </a:spcBef>
              <a:spcAft>
                <a:spcPct val="0"/>
              </a:spcAft>
              <a:buClrTx/>
              <a:buNone/>
            </a:pPr>
            <a:r>
              <a:rPr lang="en-US" altLang="en-US" cap="none" dirty="0">
                <a:solidFill>
                  <a:srgbClr val="333333"/>
                </a:solidFill>
                <a:latin typeface="Arial Black" panose="020B0A04020102020204" pitchFamily="34" charset="0"/>
              </a:rPr>
              <a:t>            </a:t>
            </a:r>
            <a:r>
              <a:rPr lang="en-US" altLang="en-US" cap="none" dirty="0">
                <a:solidFill>
                  <a:srgbClr val="0000FF"/>
                </a:solidFill>
                <a:latin typeface="Arial Black" panose="020B0A04020102020204" pitchFamily="34" charset="0"/>
              </a:rPr>
              <a:t>get</a:t>
            </a:r>
            <a:r>
              <a:rPr lang="en-US" altLang="en-US" cap="none" dirty="0">
                <a:solidFill>
                  <a:srgbClr val="333333"/>
                </a:solidFill>
                <a:latin typeface="Arial Black" panose="020B0A04020102020204" pitchFamily="34" charset="0"/>
              </a:rPr>
              <a:t> { </a:t>
            </a:r>
            <a:r>
              <a:rPr lang="en-US" altLang="en-US" cap="none" dirty="0">
                <a:solidFill>
                  <a:srgbClr val="0000FF"/>
                </a:solidFill>
                <a:latin typeface="Arial Black" panose="020B0A04020102020204" pitchFamily="34" charset="0"/>
              </a:rPr>
              <a:t>return</a:t>
            </a:r>
            <a:r>
              <a:rPr lang="en-US" altLang="en-US" cap="none" dirty="0">
                <a:solidFill>
                  <a:srgbClr val="333333"/>
                </a:solidFill>
                <a:latin typeface="Arial Black" panose="020B0A04020102020204" pitchFamily="34" charset="0"/>
              </a:rPr>
              <a:t> </a:t>
            </a:r>
            <a:r>
              <a:rPr lang="en-US" altLang="en-US" cap="none" dirty="0" err="1">
                <a:solidFill>
                  <a:srgbClr val="0000FF"/>
                </a:solidFill>
                <a:latin typeface="Arial Black" panose="020B0A04020102020204" pitchFamily="34" charset="0"/>
              </a:rPr>
              <a:t>this</a:t>
            </a:r>
            <a:r>
              <a:rPr lang="en-US" altLang="en-US" cap="none" dirty="0" err="1">
                <a:solidFill>
                  <a:srgbClr val="333333"/>
                </a:solidFill>
                <a:latin typeface="Arial Black" panose="020B0A04020102020204" pitchFamily="34" charset="0"/>
              </a:rPr>
              <a:t>.tbSearchCriteria.Text</a:t>
            </a:r>
            <a:r>
              <a:rPr lang="en-US" altLang="en-US" cap="none" dirty="0">
                <a:solidFill>
                  <a:srgbClr val="333333"/>
                </a:solidFill>
                <a:latin typeface="Arial Black" panose="020B0A04020102020204" pitchFamily="34" charset="0"/>
              </a:rPr>
              <a:t>; }</a:t>
            </a:r>
            <a:endParaRPr lang="en-US" altLang="en-US" cap="none" dirty="0">
              <a:latin typeface="Arial Black" panose="020B0A04020102020204" pitchFamily="34" charset="0"/>
            </a:endParaRPr>
          </a:p>
          <a:p>
            <a:pPr marL="0" lvl="0" indent="0" eaLnBrk="0" fontAlgn="base" hangingPunct="0">
              <a:lnSpc>
                <a:spcPct val="100000"/>
              </a:lnSpc>
              <a:spcBef>
                <a:spcPct val="0"/>
              </a:spcBef>
              <a:spcAft>
                <a:spcPct val="0"/>
              </a:spcAft>
              <a:buClrTx/>
              <a:buNone/>
            </a:pPr>
            <a:r>
              <a:rPr lang="en-US" altLang="en-US" cap="none" dirty="0">
                <a:solidFill>
                  <a:srgbClr val="333333"/>
                </a:solidFill>
                <a:latin typeface="Arial Black" panose="020B0A04020102020204" pitchFamily="34" charset="0"/>
              </a:rPr>
              <a:t>        }</a:t>
            </a:r>
            <a:endParaRPr lang="en-US" altLang="en-US" cap="none" dirty="0">
              <a:latin typeface="Arial Black" panose="020B0A04020102020204" pitchFamily="34" charset="0"/>
            </a:endParaRPr>
          </a:p>
          <a:p>
            <a:pPr marL="0" lvl="0" indent="0" eaLnBrk="0" fontAlgn="base" hangingPunct="0">
              <a:lnSpc>
                <a:spcPct val="100000"/>
              </a:lnSpc>
              <a:spcBef>
                <a:spcPct val="0"/>
              </a:spcBef>
              <a:spcAft>
                <a:spcPct val="0"/>
              </a:spcAft>
              <a:buClrTx/>
              <a:buNone/>
            </a:pPr>
            <a:r>
              <a:rPr lang="en-US" altLang="en-US" cap="none" dirty="0">
                <a:solidFill>
                  <a:srgbClr val="0000FF"/>
                </a:solidFill>
                <a:latin typeface="Arial Black" panose="020B0A04020102020204" pitchFamily="34" charset="0"/>
              </a:rPr>
              <a:t>        #</a:t>
            </a:r>
            <a:r>
              <a:rPr lang="en-US" altLang="en-US" cap="none" dirty="0" err="1">
                <a:solidFill>
                  <a:srgbClr val="0000FF"/>
                </a:solidFill>
                <a:latin typeface="Arial Black" panose="020B0A04020102020204" pitchFamily="34" charset="0"/>
              </a:rPr>
              <a:t>endregion</a:t>
            </a:r>
            <a:endParaRPr lang="en-US" altLang="en-US" cap="none" dirty="0">
              <a:latin typeface="Arial Black" panose="020B0A04020102020204" pitchFamily="34" charset="0"/>
            </a:endParaRPr>
          </a:p>
          <a:p>
            <a:pPr marL="0" lvl="0" indent="0" eaLnBrk="0" fontAlgn="base" hangingPunct="0">
              <a:lnSpc>
                <a:spcPct val="100000"/>
              </a:lnSpc>
              <a:spcBef>
                <a:spcPct val="0"/>
              </a:spcBef>
              <a:spcAft>
                <a:spcPct val="0"/>
              </a:spcAft>
              <a:buClrTx/>
              <a:buNone/>
            </a:pPr>
            <a:r>
              <a:rPr lang="en-US" altLang="en-US" cap="none" dirty="0">
                <a:solidFill>
                  <a:srgbClr val="333333"/>
                </a:solidFill>
                <a:latin typeface="Arial Black" panose="020B0A04020102020204" pitchFamily="34" charset="0"/>
              </a:rPr>
              <a:t>    }</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919864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BA63B-4526-4FE7-B6B3-67788F8BB730}"/>
              </a:ext>
            </a:extLst>
          </p:cNvPr>
          <p:cNvSpPr>
            <a:spLocks noGrp="1"/>
          </p:cNvSpPr>
          <p:nvPr>
            <p:ph type="title"/>
          </p:nvPr>
        </p:nvSpPr>
        <p:spPr>
          <a:xfrm>
            <a:off x="913775" y="342898"/>
            <a:ext cx="10364451" cy="1596177"/>
          </a:xfrm>
        </p:spPr>
        <p:txBody>
          <a:bodyPr/>
          <a:lstStyle/>
          <a:p>
            <a:r>
              <a:rPr lang="en-US" cap="none" dirty="0">
                <a:latin typeface="Arial Black" panose="020B0A04020102020204" pitchFamily="34" charset="0"/>
              </a:rPr>
              <a:t>Links</a:t>
            </a:r>
          </a:p>
        </p:txBody>
      </p:sp>
      <p:sp>
        <p:nvSpPr>
          <p:cNvPr id="3" name="Content Placeholder 2">
            <a:extLst>
              <a:ext uri="{FF2B5EF4-FFF2-40B4-BE49-F238E27FC236}">
                <a16:creationId xmlns:a16="http://schemas.microsoft.com/office/drawing/2014/main" id="{C73FA484-D354-4F8C-8907-C8461E96BBDE}"/>
              </a:ext>
            </a:extLst>
          </p:cNvPr>
          <p:cNvSpPr>
            <a:spLocks noGrp="1"/>
          </p:cNvSpPr>
          <p:nvPr>
            <p:ph sz="quarter" idx="13"/>
          </p:nvPr>
        </p:nvSpPr>
        <p:spPr>
          <a:xfrm>
            <a:off x="914399" y="1939075"/>
            <a:ext cx="10363826" cy="4300408"/>
          </a:xfrm>
        </p:spPr>
        <p:txBody>
          <a:bodyPr>
            <a:normAutofit fontScale="92500" lnSpcReduction="10000"/>
          </a:bodyPr>
          <a:lstStyle/>
          <a:p>
            <a:r>
              <a:rPr lang="en-US" dirty="0">
                <a:hlinkClick r:id="rId2"/>
              </a:rPr>
              <a:t>http://blog.vuscode.com/malovicn/archive/2007/11/04/model-view-presenter-mvp-design-pattern-close-look-part-2-passive-view.aspx</a:t>
            </a:r>
            <a:endParaRPr lang="en-US" dirty="0"/>
          </a:p>
          <a:p>
            <a:r>
              <a:rPr lang="en-US" dirty="0">
                <a:hlinkClick r:id="rId3"/>
              </a:rPr>
              <a:t>http://weblogs.asp.net/bsimser/archive/2006/07/18/Model_2D00_View_2D00_Presenter-Pattern-with-SharePoint-Web-Parts.aspx</a:t>
            </a:r>
            <a:endParaRPr lang="en-US" dirty="0"/>
          </a:p>
          <a:p>
            <a:r>
              <a:rPr lang="en-US" dirty="0">
                <a:hlinkClick r:id="rId4"/>
              </a:rPr>
              <a:t>http://geekswithblogs.net/Podwysocki/archive/2007/12/20/117881.aspx</a:t>
            </a:r>
            <a:endParaRPr lang="en-US" dirty="0"/>
          </a:p>
          <a:p>
            <a:r>
              <a:rPr lang="en-US" dirty="0">
                <a:hlinkClick r:id="rId5"/>
              </a:rPr>
              <a:t>http://en.wikipedia.org/wiki/Model_View_Presenter</a:t>
            </a:r>
            <a:endParaRPr lang="en-US" dirty="0"/>
          </a:p>
          <a:p>
            <a:r>
              <a:rPr lang="en-US" dirty="0">
                <a:hlinkClick r:id="rId6"/>
              </a:rPr>
              <a:t>http://en.wikipedia.org/wiki/Mock_object</a:t>
            </a:r>
            <a:endParaRPr lang="en-US" dirty="0"/>
          </a:p>
          <a:p>
            <a:r>
              <a:rPr lang="en-US" dirty="0">
                <a:hlinkClick r:id="rId7"/>
              </a:rPr>
              <a:t>http://msdn.microsoft.com/en-us/magazine/cc188690.aspx</a:t>
            </a:r>
            <a:endParaRPr lang="en-US" dirty="0"/>
          </a:p>
          <a:p>
            <a:r>
              <a:rPr lang="en-US" dirty="0">
                <a:hlinkClick r:id="rId8"/>
              </a:rPr>
              <a:t>http://www.martinfowler.com/eaaDev/ModelViewPresenter.html</a:t>
            </a:r>
            <a:r>
              <a:rPr lang="en-US" dirty="0"/>
              <a:t> </a:t>
            </a:r>
          </a:p>
          <a:p>
            <a:r>
              <a:rPr lang="en-US" dirty="0">
                <a:hlinkClick r:id="rId9"/>
              </a:rPr>
              <a:t>http://en.wikipedia.org/wiki/Factory_method</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8291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D6E7C-3C6F-48F3-A124-AA06A98BAEF3}"/>
              </a:ext>
            </a:extLst>
          </p:cNvPr>
          <p:cNvSpPr>
            <a:spLocks noGrp="1"/>
          </p:cNvSpPr>
          <p:nvPr>
            <p:ph type="title"/>
          </p:nvPr>
        </p:nvSpPr>
        <p:spPr>
          <a:xfrm>
            <a:off x="913150" y="618517"/>
            <a:ext cx="10364451" cy="1596177"/>
          </a:xfrm>
        </p:spPr>
        <p:txBody>
          <a:bodyPr/>
          <a:lstStyle/>
          <a:p>
            <a:r>
              <a:rPr lang="en-US" cap="none" dirty="0">
                <a:latin typeface="Arial Black" panose="020B0A04020102020204" pitchFamily="34" charset="0"/>
              </a:rPr>
              <a:t>The advantages of implementing the MVP pattern in a project with a presentation tier are:</a:t>
            </a:r>
          </a:p>
        </p:txBody>
      </p:sp>
      <p:sp>
        <p:nvSpPr>
          <p:cNvPr id="3" name="Content Placeholder 2">
            <a:extLst>
              <a:ext uri="{FF2B5EF4-FFF2-40B4-BE49-F238E27FC236}">
                <a16:creationId xmlns:a16="http://schemas.microsoft.com/office/drawing/2014/main" id="{9653847C-FB0A-4574-A977-EDFF36C09463}"/>
              </a:ext>
            </a:extLst>
          </p:cNvPr>
          <p:cNvSpPr>
            <a:spLocks noGrp="1"/>
          </p:cNvSpPr>
          <p:nvPr>
            <p:ph sz="quarter" idx="13"/>
          </p:nvPr>
        </p:nvSpPr>
        <p:spPr>
          <a:xfrm>
            <a:off x="913775" y="2815376"/>
            <a:ext cx="10363826" cy="3424107"/>
          </a:xfrm>
        </p:spPr>
        <p:txBody>
          <a:bodyPr/>
          <a:lstStyle/>
          <a:p>
            <a:r>
              <a:rPr lang="en-US" b="1" dirty="0">
                <a:latin typeface="Arial" panose="020B0604020202020204" pitchFamily="34" charset="0"/>
                <a:cs typeface="Arial" panose="020B0604020202020204" pitchFamily="34" charset="0"/>
              </a:rPr>
              <a:t>Isolation of User Interface from Business tier</a:t>
            </a:r>
          </a:p>
          <a:p>
            <a:endParaRPr lang="en-US" b="1"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Easily interchangeable Views (user interfaces)</a:t>
            </a:r>
          </a:p>
          <a:p>
            <a:endParaRPr lang="en-US" b="1"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Ability to test all code in the solution (excluding visual presentation and interaction)</a:t>
            </a:r>
          </a:p>
        </p:txBody>
      </p:sp>
    </p:spTree>
    <p:extLst>
      <p:ext uri="{BB962C8B-B14F-4D97-AF65-F5344CB8AC3E}">
        <p14:creationId xmlns:p14="http://schemas.microsoft.com/office/powerpoint/2010/main" val="1905295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D6E7C-3C6F-48F3-A124-AA06A98BAEF3}"/>
              </a:ext>
            </a:extLst>
          </p:cNvPr>
          <p:cNvSpPr>
            <a:spLocks noGrp="1"/>
          </p:cNvSpPr>
          <p:nvPr>
            <p:ph type="title"/>
          </p:nvPr>
        </p:nvSpPr>
        <p:spPr/>
        <p:txBody>
          <a:bodyPr/>
          <a:lstStyle/>
          <a:p>
            <a:r>
              <a:rPr lang="en-US" cap="none" dirty="0">
                <a:latin typeface="Arial Black" panose="020B0A04020102020204" pitchFamily="34" charset="0"/>
              </a:rPr>
              <a:t>Example Search Application</a:t>
            </a:r>
          </a:p>
        </p:txBody>
      </p:sp>
      <p:sp>
        <p:nvSpPr>
          <p:cNvPr id="3" name="Content Placeholder 2">
            <a:extLst>
              <a:ext uri="{FF2B5EF4-FFF2-40B4-BE49-F238E27FC236}">
                <a16:creationId xmlns:a16="http://schemas.microsoft.com/office/drawing/2014/main" id="{9653847C-FB0A-4574-A977-EDFF36C09463}"/>
              </a:ext>
            </a:extLst>
          </p:cNvPr>
          <p:cNvSpPr>
            <a:spLocks noGrp="1"/>
          </p:cNvSpPr>
          <p:nvPr>
            <p:ph sz="quarter" idx="13"/>
          </p:nvPr>
        </p:nvSpPr>
        <p:spPr>
          <a:xfrm>
            <a:off x="913774" y="1921048"/>
            <a:ext cx="10363826" cy="4312488"/>
          </a:xfrm>
        </p:spPr>
        <p:txBody>
          <a:bodyPr>
            <a:normAutofit fontScale="92500" lnSpcReduction="20000"/>
          </a:bodyPr>
          <a:lstStyle/>
          <a:p>
            <a:r>
              <a:rPr lang="en-US" b="1" cap="none" dirty="0">
                <a:latin typeface="Arial" panose="020B0604020202020204" pitchFamily="34" charset="0"/>
                <a:cs typeface="Arial" panose="020B0604020202020204" pitchFamily="34" charset="0"/>
              </a:rPr>
              <a:t>USER ENTERS A SEARCH CRITERIA (E.G. “TEST”)</a:t>
            </a:r>
          </a:p>
          <a:p>
            <a:r>
              <a:rPr lang="en-US" b="1" cap="none" dirty="0">
                <a:latin typeface="Arial" panose="020B0604020202020204" pitchFamily="34" charset="0"/>
                <a:cs typeface="Arial" panose="020B0604020202020204" pitchFamily="34" charset="0"/>
              </a:rPr>
              <a:t>THE USER INITIATES A SEARCH IN THE UI (E.G. BUTTON CLICK)</a:t>
            </a:r>
          </a:p>
          <a:p>
            <a:r>
              <a:rPr lang="en-US" b="1" cap="none" dirty="0">
                <a:latin typeface="Arial" panose="020B0604020202020204" pitchFamily="34" charset="0"/>
                <a:cs typeface="Arial" panose="020B0604020202020204" pitchFamily="34" charset="0"/>
              </a:rPr>
              <a:t>THE VIEW COMPONENT HANDLES THE SEARCH EVENT, AND INVOKES THE ‘SEARCH()’ FUNCTION ON THE PRESENTER</a:t>
            </a:r>
          </a:p>
          <a:p>
            <a:r>
              <a:rPr lang="en-US" b="1" cap="none" dirty="0">
                <a:latin typeface="Arial" panose="020B0604020202020204" pitchFamily="34" charset="0"/>
                <a:cs typeface="Arial" panose="020B0604020202020204" pitchFamily="34" charset="0"/>
              </a:rPr>
              <a:t>THE PRESENTER EXTRACTS THE SEARCH CRITERIA STRING FROM THE VIEW’S ‘SEARCHCRITERIA’ PROPERTY</a:t>
            </a:r>
          </a:p>
          <a:p>
            <a:r>
              <a:rPr lang="en-US" b="1" cap="none" dirty="0">
                <a:latin typeface="Arial" panose="020B0604020202020204" pitchFamily="34" charset="0"/>
                <a:cs typeface="Arial" panose="020B0604020202020204" pitchFamily="34" charset="0"/>
              </a:rPr>
              <a:t>THE PRESENTER INVOKES THE BUSINESS OPERATION ‘BUSINESS SEARCH’ ON THE MODEL, PASSING THE SEARCH CRITERIA AS AN ARGUMENT</a:t>
            </a:r>
          </a:p>
          <a:p>
            <a:r>
              <a:rPr lang="en-US" b="1" cap="none" dirty="0">
                <a:latin typeface="Arial" panose="020B0604020202020204" pitchFamily="34" charset="0"/>
                <a:cs typeface="Arial" panose="020B0604020202020204" pitchFamily="34" charset="0"/>
              </a:rPr>
              <a:t>THE MODEL RETURNS ALL MATCHING RESULTS FOR THE GIVEN SEARCH CRITERIA</a:t>
            </a:r>
          </a:p>
          <a:p>
            <a:r>
              <a:rPr lang="en-US" b="1" cap="none" dirty="0">
                <a:latin typeface="Arial" panose="020B0604020202020204" pitchFamily="34" charset="0"/>
                <a:cs typeface="Arial" panose="020B0604020202020204" pitchFamily="34" charset="0"/>
              </a:rPr>
              <a:t>THE PRESENTER SETS THESE RESULTS IN THE VIEW COMPONENT’S ‘RESULTS’ PROPERTY</a:t>
            </a:r>
          </a:p>
          <a:p>
            <a:endParaRPr lang="en-US" cap="none" dirty="0"/>
          </a:p>
          <a:p>
            <a:endParaRPr lang="en-US" cap="none" dirty="0"/>
          </a:p>
          <a:p>
            <a:endParaRPr lang="en-US" cap="none" dirty="0"/>
          </a:p>
          <a:p>
            <a:endParaRPr lang="en-US" dirty="0"/>
          </a:p>
          <a:p>
            <a:endParaRPr lang="en-US" dirty="0"/>
          </a:p>
        </p:txBody>
      </p:sp>
    </p:spTree>
    <p:extLst>
      <p:ext uri="{BB962C8B-B14F-4D97-AF65-F5344CB8AC3E}">
        <p14:creationId xmlns:p14="http://schemas.microsoft.com/office/powerpoint/2010/main" val="3623566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D6E7C-3C6F-48F3-A124-AA06A98BAEF3}"/>
              </a:ext>
            </a:extLst>
          </p:cNvPr>
          <p:cNvSpPr>
            <a:spLocks noGrp="1"/>
          </p:cNvSpPr>
          <p:nvPr>
            <p:ph type="title"/>
          </p:nvPr>
        </p:nvSpPr>
        <p:spPr/>
        <p:txBody>
          <a:bodyPr/>
          <a:lstStyle/>
          <a:p>
            <a:r>
              <a:rPr lang="en-US" cap="none" dirty="0">
                <a:latin typeface="Arial Black" panose="020B0A04020102020204" pitchFamily="34" charset="0"/>
              </a:rPr>
              <a:t>Model</a:t>
            </a:r>
          </a:p>
        </p:txBody>
      </p:sp>
      <p:sp>
        <p:nvSpPr>
          <p:cNvPr id="3" name="Content Placeholder 2">
            <a:extLst>
              <a:ext uri="{FF2B5EF4-FFF2-40B4-BE49-F238E27FC236}">
                <a16:creationId xmlns:a16="http://schemas.microsoft.com/office/drawing/2014/main" id="{9653847C-FB0A-4574-A977-EDFF36C09463}"/>
              </a:ext>
            </a:extLst>
          </p:cNvPr>
          <p:cNvSpPr>
            <a:spLocks noGrp="1"/>
          </p:cNvSpPr>
          <p:nvPr>
            <p:ph sz="quarter" idx="13"/>
          </p:nvPr>
        </p:nvSpPr>
        <p:spPr>
          <a:xfrm>
            <a:off x="913774" y="2367093"/>
            <a:ext cx="10363826" cy="4094667"/>
          </a:xfrm>
        </p:spPr>
        <p:txBody>
          <a:bodyPr>
            <a:normAutofit fontScale="85000" lnSpcReduction="10000"/>
          </a:bodyPr>
          <a:lstStyle/>
          <a:p>
            <a:r>
              <a:rPr lang="en-US" b="1" dirty="0">
                <a:latin typeface="Arial" panose="020B0604020202020204" pitchFamily="34" charset="0"/>
                <a:cs typeface="Arial" panose="020B0604020202020204" pitchFamily="34" charset="0"/>
              </a:rPr>
              <a:t>The MVP pattern is chiefly concerned with isolating the user interface from the business logic and as such the Model component’s design is not specified in any detail.</a:t>
            </a:r>
          </a:p>
          <a:p>
            <a:r>
              <a:rPr lang="en-US" b="1" dirty="0">
                <a:latin typeface="Arial" panose="020B0604020202020204" pitchFamily="34" charset="0"/>
                <a:cs typeface="Arial" panose="020B0604020202020204" pitchFamily="34" charset="0"/>
              </a:rPr>
              <a:t>Since the Presentation component is responsible for orchestrating business use cases, the Presentation component contains a reference to both the View and Model components.</a:t>
            </a:r>
          </a:p>
          <a:p>
            <a:r>
              <a:rPr lang="en-US" b="1" dirty="0">
                <a:latin typeface="Arial" panose="020B0604020202020204" pitchFamily="34" charset="0"/>
                <a:cs typeface="Arial" panose="020B0604020202020204" pitchFamily="34" charset="0"/>
              </a:rPr>
              <a:t>However it is generally accepted as good practice to decouple the Model from the Presentation component. To do this, it is recommended to create an interface for the Model which defines all the business logic operations contained in the Model. Then use the ‘Factory method’ pattern (a creational pattern) to return a concrete implementation of the Model for use in the Presentation component. This allows the Model to be interchanged without any modification to the Presentation component.</a:t>
            </a:r>
          </a:p>
        </p:txBody>
      </p:sp>
      <p:sp>
        <p:nvSpPr>
          <p:cNvPr id="4" name="TextBox 3">
            <a:extLst>
              <a:ext uri="{FF2B5EF4-FFF2-40B4-BE49-F238E27FC236}">
                <a16:creationId xmlns:a16="http://schemas.microsoft.com/office/drawing/2014/main" id="{08C4B803-6E9C-4CE2-98B6-8446106512E2}"/>
              </a:ext>
            </a:extLst>
          </p:cNvPr>
          <p:cNvSpPr txBox="1"/>
          <p:nvPr/>
        </p:nvSpPr>
        <p:spPr>
          <a:xfrm>
            <a:off x="5037544" y="249185"/>
            <a:ext cx="2116285" cy="369332"/>
          </a:xfrm>
          <a:prstGeom prst="rect">
            <a:avLst/>
          </a:prstGeom>
          <a:noFill/>
        </p:spPr>
        <p:txBody>
          <a:bodyPr wrap="none" rtlCol="0">
            <a:spAutoFit/>
          </a:bodyPr>
          <a:lstStyle/>
          <a:p>
            <a:r>
              <a:rPr lang="en-US" dirty="0"/>
              <a:t>Detailed Explanation</a:t>
            </a:r>
          </a:p>
        </p:txBody>
      </p:sp>
    </p:spTree>
    <p:extLst>
      <p:ext uri="{BB962C8B-B14F-4D97-AF65-F5344CB8AC3E}">
        <p14:creationId xmlns:p14="http://schemas.microsoft.com/office/powerpoint/2010/main" val="4071589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D6E7C-3C6F-48F3-A124-AA06A98BAEF3}"/>
              </a:ext>
            </a:extLst>
          </p:cNvPr>
          <p:cNvSpPr>
            <a:spLocks noGrp="1"/>
          </p:cNvSpPr>
          <p:nvPr>
            <p:ph type="title"/>
          </p:nvPr>
        </p:nvSpPr>
        <p:spPr/>
        <p:txBody>
          <a:bodyPr/>
          <a:lstStyle/>
          <a:p>
            <a:r>
              <a:rPr lang="en-US" cap="none" dirty="0">
                <a:latin typeface="Arial Black" panose="020B0A04020102020204" pitchFamily="34" charset="0"/>
              </a:rPr>
              <a:t>View</a:t>
            </a:r>
          </a:p>
        </p:txBody>
      </p:sp>
      <p:sp>
        <p:nvSpPr>
          <p:cNvPr id="3" name="Content Placeholder 2">
            <a:extLst>
              <a:ext uri="{FF2B5EF4-FFF2-40B4-BE49-F238E27FC236}">
                <a16:creationId xmlns:a16="http://schemas.microsoft.com/office/drawing/2014/main" id="{9653847C-FB0A-4574-A977-EDFF36C09463}"/>
              </a:ext>
            </a:extLst>
          </p:cNvPr>
          <p:cNvSpPr>
            <a:spLocks noGrp="1"/>
          </p:cNvSpPr>
          <p:nvPr>
            <p:ph sz="quarter" idx="13"/>
          </p:nvPr>
        </p:nvSpPr>
        <p:spPr>
          <a:xfrm>
            <a:off x="913774" y="2367092"/>
            <a:ext cx="10363826" cy="3872391"/>
          </a:xfrm>
        </p:spPr>
        <p:txBody>
          <a:bodyPr>
            <a:normAutofit fontScale="85000" lnSpcReduction="20000"/>
          </a:bodyPr>
          <a:lstStyle/>
          <a:p>
            <a:r>
              <a:rPr lang="en-US" b="1" dirty="0">
                <a:latin typeface="Arial" panose="020B0604020202020204" pitchFamily="34" charset="0"/>
                <a:cs typeface="Arial" panose="020B0604020202020204" pitchFamily="34" charset="0"/>
              </a:rPr>
              <a:t>The View component represents the Presentation layer and can be implemented in a variety of UI technologies (Windows Forms, Web-Page, Web-Part, Silverlight </a:t>
            </a:r>
            <a:r>
              <a:rPr lang="en-US" b="1" dirty="0" err="1">
                <a:latin typeface="Arial" panose="020B0604020202020204" pitchFamily="34" charset="0"/>
                <a:cs typeface="Arial" panose="020B0604020202020204" pitchFamily="34" charset="0"/>
              </a:rPr>
              <a:t>etc</a:t>
            </a:r>
            <a:r>
              <a:rPr lang="en-US" b="1" dirty="0">
                <a:latin typeface="Arial" panose="020B0604020202020204" pitchFamily="34" charset="0"/>
                <a:cs typeface="Arial" panose="020B0604020202020204" pitchFamily="34" charset="0"/>
              </a:rPr>
              <a:t>) on a range of platforms (Client, Web, Mobile). </a:t>
            </a:r>
          </a:p>
          <a:p>
            <a:r>
              <a:rPr lang="en-US" b="1" dirty="0">
                <a:latin typeface="Arial" panose="020B0604020202020204" pitchFamily="34" charset="0"/>
                <a:cs typeface="Arial" panose="020B0604020202020204" pitchFamily="34" charset="0"/>
              </a:rPr>
              <a:t>The View’s responsibilities are limited to rendering itself, accepting user input and handling user events on controls (e.g. Button clicks).</a:t>
            </a:r>
          </a:p>
          <a:p>
            <a:r>
              <a:rPr lang="en-US" b="1" dirty="0">
                <a:latin typeface="Arial" panose="020B0604020202020204" pitchFamily="34" charset="0"/>
                <a:cs typeface="Arial" panose="020B0604020202020204" pitchFamily="34" charset="0"/>
              </a:rPr>
              <a:t>The View does not perform any business logic, or directly interact with the Model. Instead it invokes methods on the Presenter. The Presenter in-turn calls business operations on the Model and then [in some cases] sets properties on the View to indicate the operation’s result.</a:t>
            </a:r>
          </a:p>
          <a:p>
            <a:r>
              <a:rPr lang="en-US" b="1" dirty="0">
                <a:latin typeface="Arial" panose="020B0604020202020204" pitchFamily="34" charset="0"/>
                <a:cs typeface="Arial" panose="020B0604020202020204" pitchFamily="34" charset="0"/>
              </a:rPr>
              <a:t>Because the View is designed to be fully interchangeable, the View component implements an interface which defines the methods and properties all concrete Views must implement.</a:t>
            </a:r>
          </a:p>
        </p:txBody>
      </p:sp>
    </p:spTree>
    <p:extLst>
      <p:ext uri="{BB962C8B-B14F-4D97-AF65-F5344CB8AC3E}">
        <p14:creationId xmlns:p14="http://schemas.microsoft.com/office/powerpoint/2010/main" val="87907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53847C-FB0A-4574-A977-EDFF36C09463}"/>
              </a:ext>
            </a:extLst>
          </p:cNvPr>
          <p:cNvSpPr>
            <a:spLocks noGrp="1"/>
          </p:cNvSpPr>
          <p:nvPr>
            <p:ph sz="quarter" idx="13"/>
          </p:nvPr>
        </p:nvSpPr>
        <p:spPr>
          <a:xfrm>
            <a:off x="914087" y="1595096"/>
            <a:ext cx="10363826" cy="3667807"/>
          </a:xfrm>
        </p:spPr>
        <p:txBody>
          <a:bodyPr>
            <a:normAutofit/>
          </a:bodyPr>
          <a:lstStyle/>
          <a:p>
            <a:r>
              <a:rPr lang="en-US" b="1" dirty="0">
                <a:latin typeface="Arial" panose="020B0604020202020204" pitchFamily="34" charset="0"/>
                <a:cs typeface="Arial" panose="020B0604020202020204" pitchFamily="34" charset="0"/>
              </a:rPr>
              <a:t>The following diagram illustrates the architecture of the View component. To better understand how the View and Presenter components interact, these components’ will be discussed in the context of the example Search Web-Part application. </a:t>
            </a:r>
          </a:p>
          <a:p>
            <a:endParaRPr lang="en-US" b="1"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the preceding diagram, the View component’s interface ‘</a:t>
            </a:r>
            <a:r>
              <a:rPr lang="en-US" b="1" dirty="0" err="1">
                <a:latin typeface="Arial" panose="020B0604020202020204" pitchFamily="34" charset="0"/>
                <a:cs typeface="Arial" panose="020B0604020202020204" pitchFamily="34" charset="0"/>
              </a:rPr>
              <a:t>IView</a:t>
            </a:r>
            <a:r>
              <a:rPr lang="en-US" b="1" dirty="0">
                <a:latin typeface="Arial" panose="020B0604020202020204" pitchFamily="34" charset="0"/>
                <a:cs typeface="Arial" panose="020B0604020202020204" pitchFamily="34" charset="0"/>
              </a:rPr>
              <a:t>’ defines a property ‘</a:t>
            </a:r>
            <a:r>
              <a:rPr lang="en-US" b="1" dirty="0" err="1">
                <a:latin typeface="Arial" panose="020B0604020202020204" pitchFamily="34" charset="0"/>
                <a:cs typeface="Arial" panose="020B0604020202020204" pitchFamily="34" charset="0"/>
              </a:rPr>
              <a:t>SearchCriteria</a:t>
            </a:r>
            <a:r>
              <a:rPr lang="en-US" b="1" dirty="0">
                <a:latin typeface="Arial" panose="020B0604020202020204" pitchFamily="34" charset="0"/>
                <a:cs typeface="Arial" panose="020B0604020202020204" pitchFamily="34" charset="0"/>
              </a:rPr>
              <a:t>’ of type string with read permissions and a property ‘Results’ of type string collection with write permissions.</a:t>
            </a:r>
          </a:p>
        </p:txBody>
      </p:sp>
    </p:spTree>
    <p:extLst>
      <p:ext uri="{BB962C8B-B14F-4D97-AF65-F5344CB8AC3E}">
        <p14:creationId xmlns:p14="http://schemas.microsoft.com/office/powerpoint/2010/main" val="2022598805"/>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281</TotalTime>
  <Words>3348</Words>
  <Application>Microsoft Office PowerPoint</Application>
  <PresentationFormat>Widescreen</PresentationFormat>
  <Paragraphs>337</Paragraphs>
  <Slides>46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Malgun Gothic</vt:lpstr>
      <vt:lpstr>&amp;quot</vt:lpstr>
      <vt:lpstr>Arial</vt:lpstr>
      <vt:lpstr>Arial Black</vt:lpstr>
      <vt:lpstr>Courier New</vt:lpstr>
      <vt:lpstr>Tw Cen MT</vt:lpstr>
      <vt:lpstr>Droplet</vt:lpstr>
      <vt:lpstr>Model-view-presenter</vt:lpstr>
      <vt:lpstr>What Is MVP</vt:lpstr>
      <vt:lpstr>Principal</vt:lpstr>
      <vt:lpstr>PowerPoint Presentation</vt:lpstr>
      <vt:lpstr>The advantages of implementing the MVP pattern in a project with a presentation tier are:</vt:lpstr>
      <vt:lpstr>Example Search Application</vt:lpstr>
      <vt:lpstr>Model</vt:lpstr>
      <vt:lpstr>View</vt:lpstr>
      <vt:lpstr>PowerPoint Presentation</vt:lpstr>
      <vt:lpstr>PowerPoint Presentation</vt:lpstr>
      <vt:lpstr>PowerPoint Presentation</vt:lpstr>
      <vt:lpstr>PowerPoint Presentation</vt:lpstr>
      <vt:lpstr>PowerPoint Presentation</vt:lpstr>
      <vt:lpstr>PowerPoint Presentation</vt:lpstr>
      <vt:lpstr>The following list dissects the structure and members of the example search web part view implementation:</vt:lpstr>
      <vt:lpstr>PowerPoint Presentation</vt:lpstr>
      <vt:lpstr>Separation Of Concerns</vt:lpstr>
      <vt:lpstr>PowerPoint Presentation</vt:lpstr>
      <vt:lpstr>PowerPoint Presentation</vt:lpstr>
      <vt:lpstr>PowerPoint Presentation</vt:lpstr>
      <vt:lpstr>Logic Tier</vt:lpstr>
      <vt:lpstr>PowerPoint Presentation</vt:lpstr>
      <vt:lpstr>Presentational Tier</vt:lpstr>
      <vt:lpstr>Presenter</vt:lpstr>
      <vt:lpstr>PowerPoint Presentation</vt:lpstr>
      <vt:lpstr>    public class Presenter      {         private readonly IView view;         public Presenter(IView viewImpl)         {             this.view = viewImpl;         }          public void Search()         {             this.view.Results = Model.Search(this.view.SearchCriteria);         }     }</vt:lpstr>
      <vt:lpstr>    public class Presenter      {         private readonly IView view;         public Presenter(IView viewImpl)         {             this.view = viewImpl;         }          public void Search()         {             this.view.Results = Model.Search(this.view.SearchCriteria);         }     } </vt:lpstr>
      <vt:lpstr>PowerPoint Presentation</vt:lpstr>
      <vt:lpstr>Testing Mvp applications The Problem</vt:lpstr>
      <vt:lpstr>The Mvp Solution</vt:lpstr>
      <vt:lpstr>PowerPoint Presentation</vt:lpstr>
      <vt:lpstr>PowerPoint Presentation</vt:lpstr>
      <vt:lpstr>PowerPoint Presentation</vt:lpstr>
      <vt:lpstr>A Further Mocking Example</vt:lpstr>
      <vt:lpstr>PowerPoint Presentation</vt:lpstr>
      <vt:lpstr>PowerPoint Presentation</vt:lpstr>
      <vt:lpstr>PowerPoint Presentation</vt:lpstr>
      <vt:lpstr>PowerPoint Presentation</vt:lpstr>
      <vt:lpstr>Presentational Interoperability</vt:lpstr>
      <vt:lpstr>ASP.net Web Part Implementation</vt:lpstr>
      <vt:lpstr>PowerPoint Presentation</vt:lpstr>
      <vt:lpstr>PowerPoint Presentation</vt:lpstr>
      <vt:lpstr>WPF Implementation</vt:lpstr>
      <vt:lpstr>PowerPoint Presentation</vt:lpstr>
      <vt:lpstr>PowerPoint Presentation</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Model-view-presenter</dc:title>
  <dc:creator>tyler reed</dc:creator>
  <cp:lastModifiedBy>tyler reed</cp:lastModifiedBy>
  <cp:revision>23</cp:revision>
  <dcterms:created xsi:type="dcterms:W3CDTF">2017-12-02T21:14:05Z</dcterms:created>
  <dcterms:modified xsi:type="dcterms:W3CDTF">2017-12-03T01:55:45Z</dcterms:modified>
</cp:coreProperties>
</file>