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charts/chart1.xml" ContentType="application/vnd.openxmlformats-officedocument.drawingml.chart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1E6D4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8.000000</c:v>
                </c:pt>
                <c:pt idx="1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38" y="1543050"/>
            <a:ext cx="2949183" cy="28586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6543675" y="273842"/>
            <a:ext cx="1971675" cy="435888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/>
          </p:nvPr>
        </p:nvSpPr>
        <p:spPr>
          <a:xfrm>
            <a:off x="628650" y="273842"/>
            <a:ext cx="5800725" cy="435888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6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6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7"/>
            <a:ext cx="2595796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3"/>
            <a:ext cx="2595796" cy="318304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4"/>
            <a:ext cx="1963080" cy="1352534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48" name="组合 9"/>
          <p:cNvGrpSpPr/>
          <p:nvPr/>
        </p:nvGrpSpPr>
        <p:grpSpPr>
          <a:xfrm>
            <a:off x="283100" y="272911"/>
            <a:ext cx="468150" cy="552367"/>
            <a:chOff x="0" y="0"/>
            <a:chExt cx="468148" cy="552365"/>
          </a:xfrm>
        </p:grpSpPr>
        <p:sp>
          <p:nvSpPr>
            <p:cNvPr id="46" name="任意多边形 10"/>
            <p:cNvSpPr/>
            <p:nvPr/>
          </p:nvSpPr>
          <p:spPr>
            <a:xfrm>
              <a:off x="-1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4"/>
            <a:ext cx="1963082" cy="1352534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2" cy="1352533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矩形 22"/>
          <p:cNvSpPr/>
          <p:nvPr/>
        </p:nvSpPr>
        <p:spPr>
          <a:xfrm>
            <a:off x="3437008" y="1439054"/>
            <a:ext cx="1966712" cy="135253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5"/>
            <a:ext cx="7911398" cy="4329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3" cy="6179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3" cy="61793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84113" y="4788616"/>
            <a:ext cx="2312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91"/>
            <a:ext cx="4844387" cy="912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2" y="1060440"/>
            <a:ext cx="2539217" cy="3022620"/>
            <a:chOff x="0" y="0"/>
            <a:chExt cx="2539216" cy="3022619"/>
          </a:xfrm>
        </p:grpSpPr>
        <p:sp>
          <p:nvSpPr>
            <p:cNvPr id="168" name="任意多边形 30"/>
            <p:cNvSpPr/>
            <p:nvPr/>
          </p:nvSpPr>
          <p:spPr>
            <a:xfrm>
              <a:off x="0" y="26589"/>
              <a:ext cx="2539216" cy="299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-1" y="-1"/>
              <a:ext cx="2539216" cy="299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7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7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32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人工智能编曲商业计划书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77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5" y="2869594"/>
            <a:ext cx="137537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0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7" y="3530353"/>
            <a:ext cx="2517450" cy="1458166"/>
            <a:chOff x="0" y="0"/>
            <a:chExt cx="2517449" cy="1458165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30" cy="104495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9"/>
              <a:ext cx="2024929" cy="1044956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9" cy="1044956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直接连接符 21"/>
          <p:cNvSpPr/>
          <p:nvPr/>
        </p:nvSpPr>
        <p:spPr>
          <a:xfrm flipV="1">
            <a:off x="981994" y="187025"/>
            <a:ext cx="2024929" cy="1044957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矩形 3"/>
          <p:cNvSpPr txBox="1"/>
          <p:nvPr/>
        </p:nvSpPr>
        <p:spPr>
          <a:xfrm>
            <a:off x="1412016" y="2415357"/>
            <a:ext cx="1210426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6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上海若鸢智能科技有限公司</a:t>
            </a:r>
          </a:p>
        </p:txBody>
      </p:sp>
      <p:sp>
        <p:nvSpPr>
          <p:cNvPr id="183" name="文本框 11"/>
          <p:cNvSpPr txBox="1"/>
          <p:nvPr/>
        </p:nvSpPr>
        <p:spPr>
          <a:xfrm>
            <a:off x="6961402" y="3190624"/>
            <a:ext cx="137538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内部资料.请勿外泄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8"/>
          <p:cNvSpPr txBox="1"/>
          <p:nvPr/>
        </p:nvSpPr>
        <p:spPr>
          <a:xfrm>
            <a:off x="1068031" y="50444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3.1 未来发展</a:t>
            </a:r>
          </a:p>
        </p:txBody>
      </p:sp>
      <p:sp>
        <p:nvSpPr>
          <p:cNvPr id="448" name="TextBox 1"/>
          <p:cNvSpPr txBox="1"/>
          <p:nvPr/>
        </p:nvSpPr>
        <p:spPr>
          <a:xfrm>
            <a:off x="1068031" y="857103"/>
            <a:ext cx="192452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FUTURE DEVELOPMENT</a:t>
            </a:r>
          </a:p>
        </p:txBody>
      </p:sp>
      <p:grpSp>
        <p:nvGrpSpPr>
          <p:cNvPr id="451" name="组合 22"/>
          <p:cNvGrpSpPr/>
          <p:nvPr/>
        </p:nvGrpSpPr>
        <p:grpSpPr>
          <a:xfrm>
            <a:off x="576813" y="497765"/>
            <a:ext cx="468147" cy="552367"/>
            <a:chOff x="0" y="0"/>
            <a:chExt cx="468145" cy="552365"/>
          </a:xfrm>
        </p:grpSpPr>
        <p:sp>
          <p:nvSpPr>
            <p:cNvPr id="449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0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52" name="任意多边形 59"/>
          <p:cNvSpPr/>
          <p:nvPr/>
        </p:nvSpPr>
        <p:spPr>
          <a:xfrm>
            <a:off x="438107" y="2095624"/>
            <a:ext cx="1714181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3" name="形状 60"/>
          <p:cNvSpPr/>
          <p:nvPr/>
        </p:nvSpPr>
        <p:spPr>
          <a:xfrm>
            <a:off x="1564426" y="3792592"/>
            <a:ext cx="1487042" cy="46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fill="norm" stroke="1" extrusionOk="0">
                <a:moveTo>
                  <a:pt x="0" y="1082"/>
                </a:move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56" name="任意多边形 61"/>
          <p:cNvGrpSpPr/>
          <p:nvPr/>
        </p:nvGrpSpPr>
        <p:grpSpPr>
          <a:xfrm>
            <a:off x="819033" y="3206497"/>
            <a:ext cx="1523723" cy="605937"/>
            <a:chOff x="-1" y="-1"/>
            <a:chExt cx="1523722" cy="605936"/>
          </a:xfrm>
        </p:grpSpPr>
        <p:sp>
          <p:nvSpPr>
            <p:cNvPr id="454" name="形状"/>
            <p:cNvSpPr/>
            <p:nvPr/>
          </p:nvSpPr>
          <p:spPr>
            <a:xfrm>
              <a:off x="0" y="-2"/>
              <a:ext cx="1523721" cy="6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5" name="第一阶段"/>
            <p:cNvSpPr txBox="1"/>
            <p:nvPr/>
          </p:nvSpPr>
          <p:spPr>
            <a:xfrm>
              <a:off x="-2" y="126052"/>
              <a:ext cx="1523723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目前阶段</a:t>
              </a:r>
            </a:p>
          </p:txBody>
        </p:sp>
      </p:grpSp>
      <p:sp>
        <p:nvSpPr>
          <p:cNvPr id="457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8" name="环形箭头 63"/>
          <p:cNvSpPr/>
          <p:nvPr/>
        </p:nvSpPr>
        <p:spPr>
          <a:xfrm>
            <a:off x="3685485" y="1292016"/>
            <a:ext cx="1673845" cy="51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fill="norm" stroke="1" extrusionOk="0">
                <a:moveTo>
                  <a:pt x="0" y="16285"/>
                </a:move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61" name="任意多边形 64"/>
          <p:cNvGrpSpPr/>
          <p:nvPr/>
        </p:nvGrpSpPr>
        <p:grpSpPr>
          <a:xfrm>
            <a:off x="2940079" y="1792656"/>
            <a:ext cx="1523722" cy="605936"/>
            <a:chOff x="-1" y="-1"/>
            <a:chExt cx="1523720" cy="605935"/>
          </a:xfrm>
        </p:grpSpPr>
        <p:sp>
          <p:nvSpPr>
            <p:cNvPr id="459" name="形状"/>
            <p:cNvSpPr/>
            <p:nvPr/>
          </p:nvSpPr>
          <p:spPr>
            <a:xfrm>
              <a:off x="-2" y="-2"/>
              <a:ext cx="1523720" cy="60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0" name="第二阶段"/>
            <p:cNvSpPr txBox="1"/>
            <p:nvPr/>
          </p:nvSpPr>
          <p:spPr>
            <a:xfrm>
              <a:off x="-1" y="118432"/>
              <a:ext cx="1523721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第二阶段</a:t>
              </a:r>
            </a:p>
          </p:txBody>
        </p:sp>
      </p:grpSp>
      <p:sp>
        <p:nvSpPr>
          <p:cNvPr id="462" name="任意多边形 65"/>
          <p:cNvSpPr/>
          <p:nvPr/>
        </p:nvSpPr>
        <p:spPr>
          <a:xfrm>
            <a:off x="4680203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63" name="形状 66"/>
          <p:cNvSpPr/>
          <p:nvPr/>
        </p:nvSpPr>
        <p:spPr>
          <a:xfrm>
            <a:off x="5806518" y="3799342"/>
            <a:ext cx="1483080" cy="45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fill="norm" stroke="1" extrusionOk="0">
                <a:moveTo>
                  <a:pt x="0" y="842"/>
                </a:move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66" name="任意多边形 67"/>
          <p:cNvGrpSpPr/>
          <p:nvPr/>
        </p:nvGrpSpPr>
        <p:grpSpPr>
          <a:xfrm>
            <a:off x="5061129" y="3206497"/>
            <a:ext cx="1523722" cy="605937"/>
            <a:chOff x="-1" y="-1"/>
            <a:chExt cx="1523720" cy="605936"/>
          </a:xfrm>
        </p:grpSpPr>
        <p:sp>
          <p:nvSpPr>
            <p:cNvPr id="464" name="形状"/>
            <p:cNvSpPr/>
            <p:nvPr/>
          </p:nvSpPr>
          <p:spPr>
            <a:xfrm>
              <a:off x="-2" y="-2"/>
              <a:ext cx="1523720" cy="6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5" name="第三阶段"/>
            <p:cNvSpPr txBox="1"/>
            <p:nvPr/>
          </p:nvSpPr>
          <p:spPr>
            <a:xfrm>
              <a:off x="-1" y="126052"/>
              <a:ext cx="1523721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第三阶段</a:t>
              </a:r>
            </a:p>
          </p:txBody>
        </p:sp>
      </p:grpSp>
      <p:sp>
        <p:nvSpPr>
          <p:cNvPr id="467" name="任意多边形 68"/>
          <p:cNvSpPr/>
          <p:nvPr/>
        </p:nvSpPr>
        <p:spPr>
          <a:xfrm>
            <a:off x="6801249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70" name="任意多边形 69"/>
          <p:cNvGrpSpPr/>
          <p:nvPr/>
        </p:nvGrpSpPr>
        <p:grpSpPr>
          <a:xfrm>
            <a:off x="7182175" y="1792656"/>
            <a:ext cx="1523721" cy="605936"/>
            <a:chOff x="-1" y="-1"/>
            <a:chExt cx="1523720" cy="605935"/>
          </a:xfrm>
        </p:grpSpPr>
        <p:sp>
          <p:nvSpPr>
            <p:cNvPr id="468" name="形状"/>
            <p:cNvSpPr/>
            <p:nvPr/>
          </p:nvSpPr>
          <p:spPr>
            <a:xfrm>
              <a:off x="-2" y="-2"/>
              <a:ext cx="1523720" cy="60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9" name="第四阶段"/>
            <p:cNvSpPr txBox="1"/>
            <p:nvPr/>
          </p:nvSpPr>
          <p:spPr>
            <a:xfrm>
              <a:off x="-1" y="126052"/>
              <a:ext cx="1523721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第四阶段</a:t>
              </a:r>
            </a:p>
          </p:txBody>
        </p:sp>
      </p:grpSp>
      <p:sp>
        <p:nvSpPr>
          <p:cNvPr id="471" name="TextBox 1"/>
          <p:cNvSpPr txBox="1"/>
          <p:nvPr/>
        </p:nvSpPr>
        <p:spPr>
          <a:xfrm>
            <a:off x="887527" y="260536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产品研发</a:t>
            </a:r>
          </a:p>
        </p:txBody>
      </p:sp>
      <p:sp>
        <p:nvSpPr>
          <p:cNvPr id="472" name="TextBox 1"/>
          <p:cNvSpPr txBox="1"/>
          <p:nvPr/>
        </p:nvSpPr>
        <p:spPr>
          <a:xfrm>
            <a:off x="2626193" y="2605364"/>
            <a:ext cx="15801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推广短视频渠道和</a:t>
            </a:r>
          </a:p>
          <a:p>
            <a: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游戏影音公司渠道</a:t>
            </a:r>
          </a:p>
        </p:txBody>
      </p:sp>
      <p:sp>
        <p:nvSpPr>
          <p:cNvPr id="473" name="TextBox 1"/>
          <p:cNvSpPr txBox="1"/>
          <p:nvPr/>
        </p:nvSpPr>
        <p:spPr>
          <a:xfrm>
            <a:off x="4838225" y="2605364"/>
            <a:ext cx="139813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拓展网站用户：</a:t>
            </a:r>
          </a:p>
          <a:p>
            <a: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2019年 500万</a:t>
            </a:r>
          </a:p>
        </p:txBody>
      </p:sp>
      <p:sp>
        <p:nvSpPr>
          <p:cNvPr id="474" name="TextBox 1"/>
          <p:cNvSpPr txBox="1"/>
          <p:nvPr/>
        </p:nvSpPr>
        <p:spPr>
          <a:xfrm>
            <a:off x="7161769" y="2605362"/>
            <a:ext cx="9931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科创板上市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矩形 8"/>
          <p:cNvSpPr txBox="1"/>
          <p:nvPr/>
        </p:nvSpPr>
        <p:spPr>
          <a:xfrm>
            <a:off x="1066628" y="425328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 融资计划</a:t>
            </a:r>
          </a:p>
        </p:txBody>
      </p:sp>
      <p:sp>
        <p:nvSpPr>
          <p:cNvPr id="477" name="TextBox 1"/>
          <p:cNvSpPr txBox="1"/>
          <p:nvPr/>
        </p:nvSpPr>
        <p:spPr>
          <a:xfrm>
            <a:off x="1066628" y="777985"/>
            <a:ext cx="123865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FINANCE PLAN</a:t>
            </a:r>
          </a:p>
        </p:txBody>
      </p:sp>
      <p:grpSp>
        <p:nvGrpSpPr>
          <p:cNvPr id="480" name="组合 22"/>
          <p:cNvGrpSpPr/>
          <p:nvPr/>
        </p:nvGrpSpPr>
        <p:grpSpPr>
          <a:xfrm>
            <a:off x="575409" y="418647"/>
            <a:ext cx="468146" cy="552367"/>
            <a:chOff x="0" y="0"/>
            <a:chExt cx="468145" cy="552365"/>
          </a:xfrm>
        </p:grpSpPr>
        <p:sp>
          <p:nvSpPr>
            <p:cNvPr id="478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9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481" name="Shape 774"/>
          <p:cNvSpPr txBox="1"/>
          <p:nvPr/>
        </p:nvSpPr>
        <p:spPr>
          <a:xfrm>
            <a:off x="1366753" y="2475258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产品研发 200W</a:t>
            </a:r>
          </a:p>
        </p:txBody>
      </p:sp>
      <p:sp>
        <p:nvSpPr>
          <p:cNvPr id="482" name="Shape 775"/>
          <p:cNvSpPr txBox="1"/>
          <p:nvPr/>
        </p:nvSpPr>
        <p:spPr>
          <a:xfrm>
            <a:off x="1366753" y="2964942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产品推广 250W</a:t>
            </a:r>
          </a:p>
        </p:txBody>
      </p:sp>
      <p:sp>
        <p:nvSpPr>
          <p:cNvPr id="483" name="Shape 775"/>
          <p:cNvSpPr txBox="1"/>
          <p:nvPr/>
        </p:nvSpPr>
        <p:spPr>
          <a:xfrm>
            <a:off x="1366753" y="3448373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公司运营 50W</a:t>
            </a:r>
          </a:p>
        </p:txBody>
      </p:sp>
      <p:sp>
        <p:nvSpPr>
          <p:cNvPr id="484" name="矩形 54"/>
          <p:cNvSpPr txBox="1"/>
          <p:nvPr/>
        </p:nvSpPr>
        <p:spPr>
          <a:xfrm>
            <a:off x="1306674" y="1804759"/>
            <a:ext cx="112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融资计划</a:t>
            </a:r>
          </a:p>
        </p:txBody>
      </p:sp>
      <p:graphicFrame>
        <p:nvGraphicFramePr>
          <p:cNvPr id="485" name="图表 7"/>
          <p:cNvGraphicFramePr/>
          <p:nvPr/>
        </p:nvGraphicFramePr>
        <p:xfrm>
          <a:off x="5107925" y="1566717"/>
          <a:ext cx="2839766" cy="28397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86" name="文本框 11"/>
          <p:cNvSpPr txBox="1"/>
          <p:nvPr/>
        </p:nvSpPr>
        <p:spPr>
          <a:xfrm>
            <a:off x="5373780" y="1823423"/>
            <a:ext cx="126297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514350">
              <a:defRPr b="1" sz="40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</a:t>
            </a:r>
            <a:r>
              <a:rPr sz="1800"/>
              <a:t>%</a:t>
            </a:r>
          </a:p>
        </p:txBody>
      </p:sp>
      <p:sp>
        <p:nvSpPr>
          <p:cNvPr id="487" name="矩形 58"/>
          <p:cNvSpPr txBox="1"/>
          <p:nvPr/>
        </p:nvSpPr>
        <p:spPr>
          <a:xfrm>
            <a:off x="5899989" y="3128815"/>
            <a:ext cx="1346232" cy="98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投资500W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出让20%</a:t>
            </a:r>
          </a:p>
        </p:txBody>
      </p:sp>
      <p:sp>
        <p:nvSpPr>
          <p:cNvPr id="488" name="直接连接符 82"/>
          <p:cNvSpPr/>
          <p:nvPr/>
        </p:nvSpPr>
        <p:spPr>
          <a:xfrm>
            <a:off x="1399410" y="2205404"/>
            <a:ext cx="342523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矩形 8"/>
          <p:cNvSpPr txBox="1"/>
          <p:nvPr/>
        </p:nvSpPr>
        <p:spPr>
          <a:xfrm>
            <a:off x="1066628" y="425328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5.1 联系方式</a:t>
            </a:r>
          </a:p>
        </p:txBody>
      </p:sp>
      <p:sp>
        <p:nvSpPr>
          <p:cNvPr id="491" name="TextBox 1"/>
          <p:cNvSpPr txBox="1"/>
          <p:nvPr/>
        </p:nvSpPr>
        <p:spPr>
          <a:xfrm>
            <a:off x="1066628" y="777985"/>
            <a:ext cx="19440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CONTACT INFORMATION</a:t>
            </a:r>
          </a:p>
        </p:txBody>
      </p:sp>
      <p:grpSp>
        <p:nvGrpSpPr>
          <p:cNvPr id="494" name="组合 22"/>
          <p:cNvGrpSpPr/>
          <p:nvPr/>
        </p:nvGrpSpPr>
        <p:grpSpPr>
          <a:xfrm>
            <a:off x="575409" y="418647"/>
            <a:ext cx="468146" cy="552367"/>
            <a:chOff x="0" y="0"/>
            <a:chExt cx="468145" cy="552365"/>
          </a:xfrm>
        </p:grpSpPr>
        <p:sp>
          <p:nvSpPr>
            <p:cNvPr id="492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93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pic>
        <p:nvPicPr>
          <p:cNvPr id="495" name="WechatIMG22.jpeg" descr="WechatIMG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105" y="1217687"/>
            <a:ext cx="2741147" cy="3644016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矩形 54"/>
          <p:cNvSpPr txBox="1"/>
          <p:nvPr/>
        </p:nvSpPr>
        <p:spPr>
          <a:xfrm>
            <a:off x="4337903" y="1233035"/>
            <a:ext cx="33938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Phone：</a:t>
            </a:r>
            <a:r>
              <a:rPr>
                <a:solidFill>
                  <a:srgbClr val="FFFFFF"/>
                </a:solidFill>
              </a:rPr>
              <a:t>1 3 1 2 2 7 7 7 3 9 7</a:t>
            </a:r>
          </a:p>
        </p:txBody>
      </p:sp>
      <p:sp>
        <p:nvSpPr>
          <p:cNvPr id="497" name="矩形 54"/>
          <p:cNvSpPr txBox="1"/>
          <p:nvPr/>
        </p:nvSpPr>
        <p:spPr>
          <a:xfrm>
            <a:off x="4337903" y="1804890"/>
            <a:ext cx="366956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E_mail：</a:t>
            </a: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</a:rPr>
              <a:t>superreed@163.com</a:t>
            </a:r>
          </a:p>
        </p:txBody>
      </p:sp>
      <p:sp>
        <p:nvSpPr>
          <p:cNvPr id="498" name="矩形 8"/>
          <p:cNvSpPr txBox="1"/>
          <p:nvPr/>
        </p:nvSpPr>
        <p:spPr>
          <a:xfrm>
            <a:off x="4305128" y="3155828"/>
            <a:ext cx="101853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87" name="矩形 2"/>
          <p:cNvSpPr txBox="1"/>
          <p:nvPr/>
        </p:nvSpPr>
        <p:spPr>
          <a:xfrm>
            <a:off x="1165109" y="454029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1.1 项目介绍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1165109" y="806685"/>
            <a:ext cx="190778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PROJECT DESCRIPTION</a:t>
            </a:r>
          </a:p>
        </p:txBody>
      </p:sp>
      <p:grpSp>
        <p:nvGrpSpPr>
          <p:cNvPr id="191" name="组合 16"/>
          <p:cNvGrpSpPr/>
          <p:nvPr/>
        </p:nvGrpSpPr>
        <p:grpSpPr>
          <a:xfrm>
            <a:off x="673890" y="447347"/>
            <a:ext cx="468146" cy="552367"/>
            <a:chOff x="0" y="0"/>
            <a:chExt cx="468145" cy="552365"/>
          </a:xfrm>
        </p:grpSpPr>
        <p:sp>
          <p:nvSpPr>
            <p:cNvPr id="189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0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92" name="文本框 19"/>
          <p:cNvSpPr txBox="1"/>
          <p:nvPr/>
        </p:nvSpPr>
        <p:spPr>
          <a:xfrm>
            <a:off x="828458" y="1637032"/>
            <a:ext cx="3422266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400"/>
              </a:spcBef>
              <a:defRPr sz="2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一个由电脑通过人工智能算法自动作曲的终端</a:t>
            </a:r>
          </a:p>
        </p:txBody>
      </p:sp>
      <p:sp>
        <p:nvSpPr>
          <p:cNvPr id="193" name="灯泡"/>
          <p:cNvSpPr/>
          <p:nvPr/>
        </p:nvSpPr>
        <p:spPr>
          <a:xfrm>
            <a:off x="887088" y="3687327"/>
            <a:ext cx="442747" cy="76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灯泡"/>
          <p:cNvSpPr/>
          <p:nvPr/>
        </p:nvSpPr>
        <p:spPr>
          <a:xfrm>
            <a:off x="1547488" y="3687327"/>
            <a:ext cx="442747" cy="76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2"/>
          <p:cNvSpPr txBox="1"/>
          <p:nvPr/>
        </p:nvSpPr>
        <p:spPr>
          <a:xfrm>
            <a:off x="1180179" y="519792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1.2 商业模式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1180179" y="872450"/>
            <a:ext cx="147588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BUSINESS MODEL</a:t>
            </a:r>
          </a:p>
        </p:txBody>
      </p:sp>
      <p:grpSp>
        <p:nvGrpSpPr>
          <p:cNvPr id="200" name="组合 16"/>
          <p:cNvGrpSpPr/>
          <p:nvPr/>
        </p:nvGrpSpPr>
        <p:grpSpPr>
          <a:xfrm>
            <a:off x="688960" y="513113"/>
            <a:ext cx="468150" cy="552367"/>
            <a:chOff x="-1" y="0"/>
            <a:chExt cx="468148" cy="552365"/>
          </a:xfrm>
        </p:grpSpPr>
        <p:sp>
          <p:nvSpPr>
            <p:cNvPr id="19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01" name="矩形 2"/>
          <p:cNvSpPr txBox="1"/>
          <p:nvPr/>
        </p:nvSpPr>
        <p:spPr>
          <a:xfrm>
            <a:off x="1116679" y="2526032"/>
            <a:ext cx="80065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TO</a:t>
            </a:r>
          </a:p>
        </p:txBody>
      </p:sp>
      <p:sp>
        <p:nvSpPr>
          <p:cNvPr id="202" name="线条"/>
          <p:cNvSpPr/>
          <p:nvPr/>
        </p:nvSpPr>
        <p:spPr>
          <a:xfrm>
            <a:off x="2046733" y="2096442"/>
            <a:ext cx="1121918" cy="156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575"/>
                </a:lnTo>
                <a:lnTo>
                  <a:pt x="20443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矩形"/>
          <p:cNvSpPr/>
          <p:nvPr/>
        </p:nvSpPr>
        <p:spPr>
          <a:xfrm>
            <a:off x="4258071" y="1412282"/>
            <a:ext cx="3238668" cy="15557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B"/>
          <p:cNvSpPr txBox="1"/>
          <p:nvPr/>
        </p:nvSpPr>
        <p:spPr>
          <a:xfrm>
            <a:off x="3403716" y="1717082"/>
            <a:ext cx="287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5" name="圆形"/>
          <p:cNvSpPr/>
          <p:nvPr/>
        </p:nvSpPr>
        <p:spPr>
          <a:xfrm>
            <a:off x="3127919" y="1528393"/>
            <a:ext cx="839442" cy="83457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C"/>
          <p:cNvSpPr txBox="1"/>
          <p:nvPr/>
        </p:nvSpPr>
        <p:spPr>
          <a:xfrm>
            <a:off x="3391016" y="3507782"/>
            <a:ext cx="287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7" name="圆形"/>
          <p:cNvSpPr/>
          <p:nvPr/>
        </p:nvSpPr>
        <p:spPr>
          <a:xfrm>
            <a:off x="3115219" y="3319093"/>
            <a:ext cx="839442" cy="83457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短视频：抖音、快手"/>
          <p:cNvSpPr txBox="1"/>
          <p:nvPr/>
        </p:nvSpPr>
        <p:spPr>
          <a:xfrm>
            <a:off x="4349750" y="1551982"/>
            <a:ext cx="2298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短视频：抖音、快手</a:t>
            </a:r>
          </a:p>
        </p:txBody>
      </p:sp>
      <p:sp>
        <p:nvSpPr>
          <p:cNvPr id="209" name="游戏公司、电影公司、音乐公司"/>
          <p:cNvSpPr txBox="1"/>
          <p:nvPr/>
        </p:nvSpPr>
        <p:spPr>
          <a:xfrm>
            <a:off x="4337050" y="2059982"/>
            <a:ext cx="27508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游戏公司、电影公司、音乐公司</a:t>
            </a:r>
          </a:p>
        </p:txBody>
      </p:sp>
      <p:sp>
        <p:nvSpPr>
          <p:cNvPr id="210" name="矩形"/>
          <p:cNvSpPr/>
          <p:nvPr/>
        </p:nvSpPr>
        <p:spPr>
          <a:xfrm>
            <a:off x="4258071" y="3114082"/>
            <a:ext cx="3238668" cy="15557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网站广告"/>
          <p:cNvSpPr txBox="1"/>
          <p:nvPr/>
        </p:nvSpPr>
        <p:spPr>
          <a:xfrm>
            <a:off x="4349750" y="3301429"/>
            <a:ext cx="1028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网站广告</a:t>
            </a:r>
          </a:p>
        </p:txBody>
      </p:sp>
      <p:sp>
        <p:nvSpPr>
          <p:cNvPr id="212" name="音乐付费下载"/>
          <p:cNvSpPr txBox="1"/>
          <p:nvPr/>
        </p:nvSpPr>
        <p:spPr>
          <a:xfrm>
            <a:off x="4360970" y="3714179"/>
            <a:ext cx="15367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音乐付费下载</a:t>
            </a:r>
          </a:p>
        </p:txBody>
      </p:sp>
      <p:sp>
        <p:nvSpPr>
          <p:cNvPr id="213" name="音乐人计划"/>
          <p:cNvSpPr txBox="1"/>
          <p:nvPr/>
        </p:nvSpPr>
        <p:spPr>
          <a:xfrm>
            <a:off x="4349750" y="4126929"/>
            <a:ext cx="1282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音乐人计划</a:t>
            </a:r>
          </a:p>
        </p:txBody>
      </p:sp>
      <p:sp>
        <p:nvSpPr>
          <p:cNvPr id="214" name="9-1000 ¥"/>
          <p:cNvSpPr txBox="1"/>
          <p:nvPr/>
        </p:nvSpPr>
        <p:spPr>
          <a:xfrm>
            <a:off x="2698352" y="2656882"/>
            <a:ext cx="121597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9-1000 ¥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2"/>
          <p:cNvSpPr txBox="1"/>
          <p:nvPr/>
        </p:nvSpPr>
        <p:spPr>
          <a:xfrm>
            <a:off x="1085588" y="341151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1.2 团队介绍</a:t>
            </a:r>
          </a:p>
        </p:txBody>
      </p:sp>
      <p:sp>
        <p:nvSpPr>
          <p:cNvPr id="217" name="TextBox 1"/>
          <p:cNvSpPr txBox="1"/>
          <p:nvPr/>
        </p:nvSpPr>
        <p:spPr>
          <a:xfrm>
            <a:off x="1085588" y="693809"/>
            <a:ext cx="174652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TEAM INTRODUCTION</a:t>
            </a:r>
          </a:p>
        </p:txBody>
      </p:sp>
      <p:grpSp>
        <p:nvGrpSpPr>
          <p:cNvPr id="220" name="组合 16"/>
          <p:cNvGrpSpPr/>
          <p:nvPr/>
        </p:nvGrpSpPr>
        <p:grpSpPr>
          <a:xfrm>
            <a:off x="594368" y="334471"/>
            <a:ext cx="468150" cy="552367"/>
            <a:chOff x="-1" y="0"/>
            <a:chExt cx="468148" cy="552365"/>
          </a:xfrm>
        </p:grpSpPr>
        <p:sp>
          <p:nvSpPr>
            <p:cNvPr id="21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1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21" name="圆角矩形 74"/>
          <p:cNvSpPr/>
          <p:nvPr/>
        </p:nvSpPr>
        <p:spPr>
          <a:xfrm>
            <a:off x="627202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2" name="圆角矩形 97"/>
          <p:cNvSpPr/>
          <p:nvPr/>
        </p:nvSpPr>
        <p:spPr>
          <a:xfrm>
            <a:off x="2768820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3" name="圆角矩形 98"/>
          <p:cNvSpPr/>
          <p:nvPr/>
        </p:nvSpPr>
        <p:spPr>
          <a:xfrm>
            <a:off x="4897735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26" name="组合 100"/>
          <p:cNvGrpSpPr/>
          <p:nvPr/>
        </p:nvGrpSpPr>
        <p:grpSpPr>
          <a:xfrm>
            <a:off x="878242" y="1684837"/>
            <a:ext cx="1166474" cy="1166473"/>
            <a:chOff x="0" y="-1"/>
            <a:chExt cx="1166473" cy="1166472"/>
          </a:xfrm>
        </p:grpSpPr>
        <p:sp>
          <p:nvSpPr>
            <p:cNvPr id="224" name="椭圆 102"/>
            <p:cNvSpPr/>
            <p:nvPr/>
          </p:nvSpPr>
          <p:spPr>
            <a:xfrm>
              <a:off x="-1" y="-2"/>
              <a:ext cx="1166474" cy="1166473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25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169" y="74169"/>
              <a:ext cx="1018134" cy="10181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矩形 103"/>
          <p:cNvSpPr txBox="1"/>
          <p:nvPr/>
        </p:nvSpPr>
        <p:spPr>
          <a:xfrm>
            <a:off x="1206207" y="2937829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范洋</a:t>
            </a:r>
          </a:p>
        </p:txBody>
      </p:sp>
      <p:sp>
        <p:nvSpPr>
          <p:cNvPr id="228" name="矩形 104"/>
          <p:cNvSpPr txBox="1"/>
          <p:nvPr/>
        </p:nvSpPr>
        <p:spPr>
          <a:xfrm>
            <a:off x="787605" y="3643503"/>
            <a:ext cx="1347746" cy="49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微软创投企业技术合伙人 ，占股85%</a:t>
            </a:r>
          </a:p>
        </p:txBody>
      </p:sp>
      <p:sp>
        <p:nvSpPr>
          <p:cNvPr id="229" name="矩形 105"/>
          <p:cNvSpPr txBox="1"/>
          <p:nvPr/>
        </p:nvSpPr>
        <p:spPr>
          <a:xfrm>
            <a:off x="1244282" y="3250757"/>
            <a:ext cx="43438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CEO</a:t>
            </a:r>
          </a:p>
        </p:txBody>
      </p:sp>
      <p:sp>
        <p:nvSpPr>
          <p:cNvPr id="230" name="直接连接符 106"/>
          <p:cNvSpPr/>
          <p:nvPr/>
        </p:nvSpPr>
        <p:spPr>
          <a:xfrm>
            <a:off x="1382382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矩形 109"/>
          <p:cNvSpPr txBox="1"/>
          <p:nvPr/>
        </p:nvSpPr>
        <p:spPr>
          <a:xfrm>
            <a:off x="3185721" y="3250757"/>
            <a:ext cx="82952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32" name="直接连接符 110"/>
          <p:cNvSpPr/>
          <p:nvPr/>
        </p:nvSpPr>
        <p:spPr>
          <a:xfrm>
            <a:off x="3499751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矩形 113"/>
          <p:cNvSpPr txBox="1"/>
          <p:nvPr/>
        </p:nvSpPr>
        <p:spPr>
          <a:xfrm>
            <a:off x="5496186" y="3250757"/>
            <a:ext cx="4231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CTO</a:t>
            </a:r>
          </a:p>
        </p:txBody>
      </p:sp>
      <p:sp>
        <p:nvSpPr>
          <p:cNvPr id="234" name="直接连接符 114"/>
          <p:cNvSpPr/>
          <p:nvPr/>
        </p:nvSpPr>
        <p:spPr>
          <a:xfrm>
            <a:off x="5628668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7" name="组合 119"/>
          <p:cNvGrpSpPr/>
          <p:nvPr/>
        </p:nvGrpSpPr>
        <p:grpSpPr>
          <a:xfrm>
            <a:off x="2990633" y="1653660"/>
            <a:ext cx="1166475" cy="1166475"/>
            <a:chOff x="0" y="0"/>
            <a:chExt cx="1166473" cy="1166473"/>
          </a:xfrm>
        </p:grpSpPr>
        <p:sp>
          <p:nvSpPr>
            <p:cNvPr id="235" name="椭圆 121"/>
            <p:cNvSpPr/>
            <p:nvPr/>
          </p:nvSpPr>
          <p:spPr>
            <a:xfrm>
              <a:off x="-1" y="-1"/>
              <a:ext cx="1166474" cy="1166474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36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869" y="70869"/>
              <a:ext cx="1024883" cy="1024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椭圆 124"/>
          <p:cNvSpPr/>
          <p:nvPr/>
        </p:nvSpPr>
        <p:spPr>
          <a:xfrm>
            <a:off x="5118734" y="1653539"/>
            <a:ext cx="1166497" cy="1166498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39" name="矩形 38"/>
          <p:cNvSpPr txBox="1"/>
          <p:nvPr/>
        </p:nvSpPr>
        <p:spPr>
          <a:xfrm>
            <a:off x="3345217" y="2899627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张翀</a:t>
            </a:r>
          </a:p>
        </p:txBody>
      </p:sp>
      <p:sp>
        <p:nvSpPr>
          <p:cNvPr id="240" name="矩形 39"/>
          <p:cNvSpPr txBox="1"/>
          <p:nvPr/>
        </p:nvSpPr>
        <p:spPr>
          <a:xfrm>
            <a:off x="5470079" y="2898917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周宇</a:t>
            </a:r>
          </a:p>
        </p:txBody>
      </p:sp>
      <p:sp>
        <p:nvSpPr>
          <p:cNvPr id="241" name="矩形 41"/>
          <p:cNvSpPr txBox="1"/>
          <p:nvPr/>
        </p:nvSpPr>
        <p:spPr>
          <a:xfrm>
            <a:off x="2909227" y="3652244"/>
            <a:ext cx="1347745" cy="49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浙江省公安局项目负责人 ，占股15%</a:t>
            </a:r>
          </a:p>
        </p:txBody>
      </p:sp>
      <p:sp>
        <p:nvSpPr>
          <p:cNvPr id="242" name="矩形 42"/>
          <p:cNvSpPr txBox="1"/>
          <p:nvPr/>
        </p:nvSpPr>
        <p:spPr>
          <a:xfrm>
            <a:off x="5051476" y="3652244"/>
            <a:ext cx="1347745" cy="49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上市公司机器学习专家</a:t>
            </a:r>
          </a:p>
        </p:txBody>
      </p:sp>
      <p:pic>
        <p:nvPicPr>
          <p:cNvPr id="243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5415" y="176085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圆角矩形 98"/>
          <p:cNvSpPr/>
          <p:nvPr/>
        </p:nvSpPr>
        <p:spPr>
          <a:xfrm>
            <a:off x="7022785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5" name="矩形 113"/>
          <p:cNvSpPr txBox="1"/>
          <p:nvPr/>
        </p:nvSpPr>
        <p:spPr>
          <a:xfrm>
            <a:off x="7475944" y="3250757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音乐顾问</a:t>
            </a:r>
          </a:p>
        </p:txBody>
      </p:sp>
      <p:sp>
        <p:nvSpPr>
          <p:cNvPr id="246" name="直接连接符 114"/>
          <p:cNvSpPr/>
          <p:nvPr/>
        </p:nvSpPr>
        <p:spPr>
          <a:xfrm>
            <a:off x="7753717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椭圆 124"/>
          <p:cNvSpPr/>
          <p:nvPr/>
        </p:nvSpPr>
        <p:spPr>
          <a:xfrm>
            <a:off x="7243784" y="1653539"/>
            <a:ext cx="1166497" cy="1166498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8" name="矩形 39"/>
          <p:cNvSpPr txBox="1"/>
          <p:nvPr/>
        </p:nvSpPr>
        <p:spPr>
          <a:xfrm>
            <a:off x="7493530" y="2898917"/>
            <a:ext cx="7137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王云峰</a:t>
            </a:r>
          </a:p>
        </p:txBody>
      </p:sp>
      <p:sp>
        <p:nvSpPr>
          <p:cNvPr id="249" name="矩形 42"/>
          <p:cNvSpPr txBox="1"/>
          <p:nvPr/>
        </p:nvSpPr>
        <p:spPr>
          <a:xfrm>
            <a:off x="7176526" y="3652244"/>
            <a:ext cx="1347745" cy="567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职业音乐人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音乐老师</a:t>
            </a:r>
          </a:p>
        </p:txBody>
      </p:sp>
      <p:pic>
        <p:nvPicPr>
          <p:cNvPr id="250" name="1q57d9gfb55h87rsv6qvgqk390_e96654b9326e62825f8817d773aaf1141542613482.8842_1.png" descr="1q57d9gfb55h87rsv6qvgqk390_e96654b9326e62825f8817d773aaf1141542613482.8842_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715" y="1760647"/>
            <a:ext cx="9525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2"/>
          <p:cNvSpPr txBox="1"/>
          <p:nvPr/>
        </p:nvSpPr>
        <p:spPr>
          <a:xfrm>
            <a:off x="1068807" y="415566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2.1 市场价值</a:t>
            </a:r>
          </a:p>
        </p:txBody>
      </p:sp>
      <p:sp>
        <p:nvSpPr>
          <p:cNvPr id="253" name="TextBox 1"/>
          <p:cNvSpPr txBox="1"/>
          <p:nvPr/>
        </p:nvSpPr>
        <p:spPr>
          <a:xfrm>
            <a:off x="1068807" y="768223"/>
            <a:ext cx="130361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MARKET VALUE</a:t>
            </a:r>
          </a:p>
        </p:txBody>
      </p:sp>
      <p:grpSp>
        <p:nvGrpSpPr>
          <p:cNvPr id="256" name="组合 16"/>
          <p:cNvGrpSpPr/>
          <p:nvPr/>
        </p:nvGrpSpPr>
        <p:grpSpPr>
          <a:xfrm>
            <a:off x="577587" y="408886"/>
            <a:ext cx="468150" cy="552367"/>
            <a:chOff x="-1" y="0"/>
            <a:chExt cx="468148" cy="552365"/>
          </a:xfrm>
        </p:grpSpPr>
        <p:sp>
          <p:nvSpPr>
            <p:cNvPr id="254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5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57" name="矩形 44"/>
          <p:cNvSpPr txBox="1"/>
          <p:nvPr/>
        </p:nvSpPr>
        <p:spPr>
          <a:xfrm>
            <a:off x="3408679" y="2214877"/>
            <a:ext cx="2326637" cy="71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5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三千五百亿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unded Rectangle 12"/>
          <p:cNvSpPr/>
          <p:nvPr/>
        </p:nvSpPr>
        <p:spPr>
          <a:xfrm>
            <a:off x="5075651" y="2240564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63" name="Group 14"/>
          <p:cNvGrpSpPr/>
          <p:nvPr/>
        </p:nvGrpSpPr>
        <p:grpSpPr>
          <a:xfrm>
            <a:off x="5188543" y="2381986"/>
            <a:ext cx="186778" cy="118476"/>
            <a:chOff x="-1" y="0"/>
            <a:chExt cx="186776" cy="118474"/>
          </a:xfrm>
        </p:grpSpPr>
        <p:sp>
          <p:nvSpPr>
            <p:cNvPr id="260" name="Freeform 144"/>
            <p:cNvSpPr/>
            <p:nvPr/>
          </p:nvSpPr>
          <p:spPr>
            <a:xfrm>
              <a:off x="-2" y="-1"/>
              <a:ext cx="186778" cy="11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1" name="Freeform 145"/>
            <p:cNvSpPr/>
            <p:nvPr/>
          </p:nvSpPr>
          <p:spPr>
            <a:xfrm>
              <a:off x="70114" y="35662"/>
              <a:ext cx="25996" cy="2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2" name="Freeform 146"/>
            <p:cNvSpPr/>
            <p:nvPr/>
          </p:nvSpPr>
          <p:spPr>
            <a:xfrm>
              <a:off x="52586" y="17528"/>
              <a:ext cx="81603" cy="8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66" name="Group 31"/>
          <p:cNvGrpSpPr/>
          <p:nvPr/>
        </p:nvGrpSpPr>
        <p:grpSpPr>
          <a:xfrm>
            <a:off x="5561878" y="2118119"/>
            <a:ext cx="3055075" cy="663148"/>
            <a:chOff x="0" y="0"/>
            <a:chExt cx="3055073" cy="663146"/>
          </a:xfrm>
        </p:grpSpPr>
        <p:sp>
          <p:nvSpPr>
            <p:cNvPr id="264" name="텍스트 개체 틀 2"/>
            <p:cNvSpPr txBox="1"/>
            <p:nvPr/>
          </p:nvSpPr>
          <p:spPr>
            <a:xfrm>
              <a:off x="-1" y="264370"/>
              <a:ext cx="3055075" cy="398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一直以来，编曲作曲是有一定门槛的，但是很多人想着有一天自己能写歌</a:t>
              </a:r>
            </a:p>
          </p:txBody>
        </p:sp>
        <p:sp>
          <p:nvSpPr>
            <p:cNvPr id="265" name="텍스트 개체 틀 2"/>
            <p:cNvSpPr txBox="1"/>
            <p:nvPr/>
          </p:nvSpPr>
          <p:spPr>
            <a:xfrm>
              <a:off x="-1" y="0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门槛高</a:t>
              </a:r>
            </a:p>
          </p:txBody>
        </p:sp>
      </p:grpSp>
      <p:sp>
        <p:nvSpPr>
          <p:cNvPr id="267" name="Rounded Rectangle 11"/>
          <p:cNvSpPr/>
          <p:nvPr/>
        </p:nvSpPr>
        <p:spPr>
          <a:xfrm>
            <a:off x="5072419" y="3044862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1" name="Group 18"/>
          <p:cNvGrpSpPr/>
          <p:nvPr/>
        </p:nvGrpSpPr>
        <p:grpSpPr>
          <a:xfrm>
            <a:off x="5191933" y="3158008"/>
            <a:ext cx="173786" cy="173786"/>
            <a:chOff x="0" y="0"/>
            <a:chExt cx="173785" cy="173785"/>
          </a:xfrm>
        </p:grpSpPr>
        <p:sp>
          <p:nvSpPr>
            <p:cNvPr id="268" name="Freeform 156"/>
            <p:cNvSpPr/>
            <p:nvPr/>
          </p:nvSpPr>
          <p:spPr>
            <a:xfrm>
              <a:off x="-1" y="-1"/>
              <a:ext cx="173787" cy="17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9" name="Freeform 157"/>
            <p:cNvSpPr/>
            <p:nvPr/>
          </p:nvSpPr>
          <p:spPr>
            <a:xfrm>
              <a:off x="49331" y="49331"/>
              <a:ext cx="75684" cy="7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0" name="Freeform 158"/>
            <p:cNvSpPr/>
            <p:nvPr/>
          </p:nvSpPr>
          <p:spPr>
            <a:xfrm>
              <a:off x="65588" y="65588"/>
              <a:ext cx="43170" cy="4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72" name="Rounded Rectangle 13"/>
          <p:cNvSpPr/>
          <p:nvPr/>
        </p:nvSpPr>
        <p:spPr>
          <a:xfrm>
            <a:off x="5084316" y="3789860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6" name="Group 22"/>
          <p:cNvGrpSpPr/>
          <p:nvPr/>
        </p:nvGrpSpPr>
        <p:grpSpPr>
          <a:xfrm>
            <a:off x="5204642" y="3915315"/>
            <a:ext cx="169583" cy="169590"/>
            <a:chOff x="-2" y="0"/>
            <a:chExt cx="169582" cy="169588"/>
          </a:xfrm>
        </p:grpSpPr>
        <p:sp>
          <p:nvSpPr>
            <p:cNvPr id="273" name="Freeform 23"/>
            <p:cNvSpPr/>
            <p:nvPr/>
          </p:nvSpPr>
          <p:spPr>
            <a:xfrm>
              <a:off x="92742" y="21403"/>
              <a:ext cx="55433" cy="5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4" name="Freeform 24"/>
            <p:cNvSpPr/>
            <p:nvPr/>
          </p:nvSpPr>
          <p:spPr>
            <a:xfrm>
              <a:off x="-3" y="-1"/>
              <a:ext cx="169354" cy="16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5" name="Freeform 25"/>
            <p:cNvSpPr/>
            <p:nvPr/>
          </p:nvSpPr>
          <p:spPr>
            <a:xfrm>
              <a:off x="89998" y="0"/>
              <a:ext cx="79582" cy="79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79" name="Group 31"/>
          <p:cNvGrpSpPr/>
          <p:nvPr/>
        </p:nvGrpSpPr>
        <p:grpSpPr>
          <a:xfrm>
            <a:off x="5593255" y="2929205"/>
            <a:ext cx="3055075" cy="495508"/>
            <a:chOff x="-1" y="-1"/>
            <a:chExt cx="3055073" cy="495507"/>
          </a:xfrm>
        </p:grpSpPr>
        <p:sp>
          <p:nvSpPr>
            <p:cNvPr id="277" name="텍스트 개체 틀 2"/>
            <p:cNvSpPr txBox="1"/>
            <p:nvPr/>
          </p:nvSpPr>
          <p:spPr>
            <a:xfrm>
              <a:off x="-2" y="264370"/>
              <a:ext cx="3055075" cy="23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音乐创作极大的需要灵感，这导致创作一首歌的时间会比较长</a:t>
              </a:r>
            </a:p>
          </p:txBody>
        </p:sp>
        <p:sp>
          <p:nvSpPr>
            <p:cNvPr id="278" name="텍스트 개체 틀 2"/>
            <p:cNvSpPr txBox="1"/>
            <p:nvPr/>
          </p:nvSpPr>
          <p:spPr>
            <a:xfrm>
              <a:off x="-2" y="-2"/>
              <a:ext cx="3055075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效率低</a:t>
              </a:r>
            </a:p>
          </p:txBody>
        </p:sp>
      </p:grpSp>
      <p:grpSp>
        <p:nvGrpSpPr>
          <p:cNvPr id="282" name="Group 31"/>
          <p:cNvGrpSpPr/>
          <p:nvPr/>
        </p:nvGrpSpPr>
        <p:grpSpPr>
          <a:xfrm>
            <a:off x="5604311" y="3731085"/>
            <a:ext cx="3055075" cy="663147"/>
            <a:chOff x="0" y="0"/>
            <a:chExt cx="3055073" cy="663146"/>
          </a:xfrm>
        </p:grpSpPr>
        <p:sp>
          <p:nvSpPr>
            <p:cNvPr id="280" name="텍스트 개체 틀 2"/>
            <p:cNvSpPr txBox="1"/>
            <p:nvPr/>
          </p:nvSpPr>
          <p:spPr>
            <a:xfrm>
              <a:off x="-1" y="264370"/>
              <a:ext cx="3055075" cy="398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音乐风格在社会的进步中越来越多的被创新和开发，但是传统创作方式创作出来的音乐风格依然单一</a:t>
              </a:r>
            </a:p>
          </p:txBody>
        </p:sp>
        <p:sp>
          <p:nvSpPr>
            <p:cNvPr id="281" name="텍스트 개체 틀 2"/>
            <p:cNvSpPr txBox="1"/>
            <p:nvPr/>
          </p:nvSpPr>
          <p:spPr>
            <a:xfrm>
              <a:off x="-1" y="0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风格单一</a:t>
              </a:r>
            </a:p>
          </p:txBody>
        </p:sp>
      </p:grpSp>
      <p:sp>
        <p:nvSpPr>
          <p:cNvPr id="283" name="矩形 44"/>
          <p:cNvSpPr txBox="1"/>
          <p:nvPr/>
        </p:nvSpPr>
        <p:spPr>
          <a:xfrm>
            <a:off x="1089058" y="41777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2.2 行业痛点</a:t>
            </a:r>
          </a:p>
        </p:txBody>
      </p:sp>
      <p:sp>
        <p:nvSpPr>
          <p:cNvPr id="284" name="TextBox 1"/>
          <p:cNvSpPr txBox="1"/>
          <p:nvPr/>
        </p:nvSpPr>
        <p:spPr>
          <a:xfrm>
            <a:off x="1089058" y="770433"/>
            <a:ext cx="187973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INDUSTRY PAIN POINTS</a:t>
            </a:r>
          </a:p>
        </p:txBody>
      </p:sp>
      <p:grpSp>
        <p:nvGrpSpPr>
          <p:cNvPr id="287" name="组合 46"/>
          <p:cNvGrpSpPr/>
          <p:nvPr/>
        </p:nvGrpSpPr>
        <p:grpSpPr>
          <a:xfrm>
            <a:off x="597838" y="411096"/>
            <a:ext cx="468147" cy="552367"/>
            <a:chOff x="0" y="0"/>
            <a:chExt cx="468145" cy="552365"/>
          </a:xfrm>
        </p:grpSpPr>
        <p:sp>
          <p:nvSpPr>
            <p:cNvPr id="285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86" name="矩形 4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pic>
        <p:nvPicPr>
          <p:cNvPr id="288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44" y="1778274"/>
            <a:ext cx="3559489" cy="2375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52690"/>
            <a:ext cx="4653280" cy="2732135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ounded Rectangle 10"/>
          <p:cNvSpPr/>
          <p:nvPr/>
        </p:nvSpPr>
        <p:spPr>
          <a:xfrm>
            <a:off x="5077793" y="1436262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291" name="Freeform 53"/>
          <p:cNvSpPr/>
          <p:nvPr/>
        </p:nvSpPr>
        <p:spPr>
          <a:xfrm>
            <a:off x="5209935" y="1552390"/>
            <a:ext cx="145961" cy="162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fill="norm" stroke="1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4" name="Group 31"/>
          <p:cNvGrpSpPr/>
          <p:nvPr/>
        </p:nvGrpSpPr>
        <p:grpSpPr>
          <a:xfrm>
            <a:off x="5564253" y="1286482"/>
            <a:ext cx="3055075" cy="495509"/>
            <a:chOff x="0" y="-1"/>
            <a:chExt cx="3055073" cy="495508"/>
          </a:xfrm>
        </p:grpSpPr>
        <p:sp>
          <p:nvSpPr>
            <p:cNvPr id="292" name="텍스트 개체 틀 2"/>
            <p:cNvSpPr txBox="1"/>
            <p:nvPr/>
          </p:nvSpPr>
          <p:spPr>
            <a:xfrm>
              <a:off x="-1" y="264371"/>
              <a:ext cx="3055075" cy="23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未来必然遭遇的音乐版权问题使得歌曲按需付费成了必然趋势</a:t>
              </a:r>
            </a:p>
          </p:txBody>
        </p:sp>
        <p:sp>
          <p:nvSpPr>
            <p:cNvPr id="293" name="텍스트 개체 틀 2"/>
            <p:cNvSpPr txBox="1"/>
            <p:nvPr/>
          </p:nvSpPr>
          <p:spPr>
            <a:xfrm>
              <a:off x="-1" y="-2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版权保护 / 付费意愿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2"/>
          <p:cNvSpPr txBox="1"/>
          <p:nvPr/>
        </p:nvSpPr>
        <p:spPr>
          <a:xfrm>
            <a:off x="1097277" y="453543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2.3 解决方案</a:t>
            </a:r>
          </a:p>
        </p:txBody>
      </p:sp>
      <p:sp>
        <p:nvSpPr>
          <p:cNvPr id="297" name="TextBox 1"/>
          <p:cNvSpPr txBox="1"/>
          <p:nvPr/>
        </p:nvSpPr>
        <p:spPr>
          <a:xfrm>
            <a:off x="1097277" y="806197"/>
            <a:ext cx="163654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SOLUTION  METHOD</a:t>
            </a:r>
          </a:p>
        </p:txBody>
      </p:sp>
      <p:grpSp>
        <p:nvGrpSpPr>
          <p:cNvPr id="300" name="组合 16"/>
          <p:cNvGrpSpPr/>
          <p:nvPr/>
        </p:nvGrpSpPr>
        <p:grpSpPr>
          <a:xfrm>
            <a:off x="606059" y="446862"/>
            <a:ext cx="468150" cy="552367"/>
            <a:chOff x="-1" y="0"/>
            <a:chExt cx="468148" cy="552365"/>
          </a:xfrm>
        </p:grpSpPr>
        <p:sp>
          <p:nvSpPr>
            <p:cNvPr id="29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301" name="Freeform 8"/>
          <p:cNvSpPr/>
          <p:nvPr/>
        </p:nvSpPr>
        <p:spPr>
          <a:xfrm>
            <a:off x="4585546" y="127306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2" name="Freeform 9"/>
          <p:cNvSpPr/>
          <p:nvPr/>
        </p:nvSpPr>
        <p:spPr>
          <a:xfrm>
            <a:off x="3547321" y="127306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3" name="Freeform 10"/>
          <p:cNvSpPr/>
          <p:nvPr/>
        </p:nvSpPr>
        <p:spPr>
          <a:xfrm>
            <a:off x="4585546" y="307011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4" name="Freeform 11"/>
          <p:cNvSpPr/>
          <p:nvPr/>
        </p:nvSpPr>
        <p:spPr>
          <a:xfrm>
            <a:off x="3547321" y="307011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5" name="Freeform 12"/>
          <p:cNvSpPr/>
          <p:nvPr/>
        </p:nvSpPr>
        <p:spPr>
          <a:xfrm>
            <a:off x="3028207" y="2171593"/>
            <a:ext cx="1011241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6" name="Freeform 13"/>
          <p:cNvSpPr/>
          <p:nvPr/>
        </p:nvSpPr>
        <p:spPr>
          <a:xfrm>
            <a:off x="5104658" y="2171593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7" name="矩形 39"/>
          <p:cNvSpPr txBox="1"/>
          <p:nvPr/>
        </p:nvSpPr>
        <p:spPr>
          <a:xfrm>
            <a:off x="796850" y="1808170"/>
            <a:ext cx="2532792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通过人工智能算法自动编曲写歌</a:t>
            </a:r>
          </a:p>
        </p:txBody>
      </p:sp>
      <p:sp>
        <p:nvSpPr>
          <p:cNvPr id="308" name="TextBox 1"/>
          <p:cNvSpPr txBox="1"/>
          <p:nvPr/>
        </p:nvSpPr>
        <p:spPr>
          <a:xfrm>
            <a:off x="2606069" y="1477463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算法写歌</a:t>
            </a:r>
          </a:p>
        </p:txBody>
      </p:sp>
      <p:sp>
        <p:nvSpPr>
          <p:cNvPr id="309" name="直接连接符 41"/>
          <p:cNvSpPr/>
          <p:nvPr/>
        </p:nvSpPr>
        <p:spPr>
          <a:xfrm>
            <a:off x="2915448" y="1764882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6" name="Group 3"/>
          <p:cNvGrpSpPr/>
          <p:nvPr/>
        </p:nvGrpSpPr>
        <p:grpSpPr>
          <a:xfrm>
            <a:off x="3862243" y="1675525"/>
            <a:ext cx="392119" cy="392119"/>
            <a:chOff x="-1" y="-1"/>
            <a:chExt cx="392118" cy="392118"/>
          </a:xfrm>
        </p:grpSpPr>
        <p:sp>
          <p:nvSpPr>
            <p:cNvPr id="310" name="Freeform 6"/>
            <p:cNvSpPr/>
            <p:nvPr/>
          </p:nvSpPr>
          <p:spPr>
            <a:xfrm>
              <a:off x="-1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1" name="Freeform 7"/>
            <p:cNvSpPr/>
            <p:nvPr/>
          </p:nvSpPr>
          <p:spPr>
            <a:xfrm>
              <a:off x="-2" y="-2"/>
              <a:ext cx="392120" cy="39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2" name="Freeform 8"/>
            <p:cNvSpPr/>
            <p:nvPr/>
          </p:nvSpPr>
          <p:spPr>
            <a:xfrm>
              <a:off x="238125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3" name="Freeform 9"/>
            <p:cNvSpPr/>
            <p:nvPr/>
          </p:nvSpPr>
          <p:spPr>
            <a:xfrm>
              <a:off x="-1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4" name="Freeform 10"/>
            <p:cNvSpPr/>
            <p:nvPr/>
          </p:nvSpPr>
          <p:spPr>
            <a:xfrm>
              <a:off x="-2" y="-2"/>
              <a:ext cx="392120" cy="39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5" name="Freeform 11"/>
            <p:cNvSpPr/>
            <p:nvPr/>
          </p:nvSpPr>
          <p:spPr>
            <a:xfrm>
              <a:off x="238125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25" name="Group 35"/>
          <p:cNvGrpSpPr/>
          <p:nvPr/>
        </p:nvGrpSpPr>
        <p:grpSpPr>
          <a:xfrm>
            <a:off x="3316955" y="2577199"/>
            <a:ext cx="420693" cy="354019"/>
            <a:chOff x="-1" y="0"/>
            <a:chExt cx="420692" cy="354018"/>
          </a:xfrm>
        </p:grpSpPr>
        <p:sp>
          <p:nvSpPr>
            <p:cNvPr id="317" name="Freeform 32"/>
            <p:cNvSpPr/>
            <p:nvPr/>
          </p:nvSpPr>
          <p:spPr>
            <a:xfrm>
              <a:off x="-2" y="-1"/>
              <a:ext cx="420693" cy="35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8" name="Oval 33"/>
            <p:cNvSpPr/>
            <p:nvPr/>
          </p:nvSpPr>
          <p:spPr>
            <a:xfrm>
              <a:off x="323850" y="284958"/>
              <a:ext cx="12705" cy="12705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9" name="Freeform 34"/>
            <p:cNvSpPr/>
            <p:nvPr/>
          </p:nvSpPr>
          <p:spPr>
            <a:xfrm>
              <a:off x="338137" y="284163"/>
              <a:ext cx="476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0" name="Freeform 35"/>
            <p:cNvSpPr/>
            <p:nvPr/>
          </p:nvSpPr>
          <p:spPr>
            <a:xfrm>
              <a:off x="317500" y="60325"/>
              <a:ext cx="34928" cy="16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1" name="Freeform 36"/>
            <p:cNvSpPr/>
            <p:nvPr/>
          </p:nvSpPr>
          <p:spPr>
            <a:xfrm>
              <a:off x="255587" y="88900"/>
              <a:ext cx="34928" cy="13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2" name="Freeform 37"/>
            <p:cNvSpPr/>
            <p:nvPr/>
          </p:nvSpPr>
          <p:spPr>
            <a:xfrm>
              <a:off x="193675" y="115887"/>
              <a:ext cx="33341" cy="11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3" name="Freeform 38"/>
            <p:cNvSpPr/>
            <p:nvPr/>
          </p:nvSpPr>
          <p:spPr>
            <a:xfrm>
              <a:off x="131762" y="144462"/>
              <a:ext cx="34928" cy="8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4" name="Freeform 39"/>
            <p:cNvSpPr/>
            <p:nvPr/>
          </p:nvSpPr>
          <p:spPr>
            <a:xfrm>
              <a:off x="69850" y="171450"/>
              <a:ext cx="33341" cy="5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0" name="Group 44"/>
          <p:cNvGrpSpPr/>
          <p:nvPr/>
        </p:nvGrpSpPr>
        <p:grpSpPr>
          <a:xfrm>
            <a:off x="4920595" y="1685287"/>
            <a:ext cx="357194" cy="407994"/>
            <a:chOff x="0" y="0"/>
            <a:chExt cx="357192" cy="407992"/>
          </a:xfrm>
        </p:grpSpPr>
        <p:sp>
          <p:nvSpPr>
            <p:cNvPr id="326" name="Freeform 40"/>
            <p:cNvSpPr/>
            <p:nvPr/>
          </p:nvSpPr>
          <p:spPr>
            <a:xfrm>
              <a:off x="-1" y="-1"/>
              <a:ext cx="357194" cy="40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7" name="Freeform 41"/>
            <p:cNvSpPr/>
            <p:nvPr/>
          </p:nvSpPr>
          <p:spPr>
            <a:xfrm>
              <a:off x="127000" y="209551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8" name="Freeform 42"/>
            <p:cNvSpPr/>
            <p:nvPr/>
          </p:nvSpPr>
          <p:spPr>
            <a:xfrm>
              <a:off x="187326" y="312738"/>
              <a:ext cx="42865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9" name="Freeform 43"/>
            <p:cNvSpPr/>
            <p:nvPr/>
          </p:nvSpPr>
          <p:spPr>
            <a:xfrm>
              <a:off x="127000" y="158750"/>
              <a:ext cx="4286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0" name="Freeform 44"/>
            <p:cNvSpPr/>
            <p:nvPr/>
          </p:nvSpPr>
          <p:spPr>
            <a:xfrm>
              <a:off x="127000" y="312738"/>
              <a:ext cx="42865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1" name="Freeform 45"/>
            <p:cNvSpPr/>
            <p:nvPr/>
          </p:nvSpPr>
          <p:spPr>
            <a:xfrm>
              <a:off x="127000" y="261938"/>
              <a:ext cx="42865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2" name="Freeform 46"/>
            <p:cNvSpPr/>
            <p:nvPr/>
          </p:nvSpPr>
          <p:spPr>
            <a:xfrm>
              <a:off x="65087" y="261938"/>
              <a:ext cx="44453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3" name="Freeform 47"/>
            <p:cNvSpPr/>
            <p:nvPr/>
          </p:nvSpPr>
          <p:spPr>
            <a:xfrm>
              <a:off x="65087" y="158750"/>
              <a:ext cx="44453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4" name="Freeform 48"/>
            <p:cNvSpPr/>
            <p:nvPr/>
          </p:nvSpPr>
          <p:spPr>
            <a:xfrm>
              <a:off x="65087" y="209551"/>
              <a:ext cx="44453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5" name="Freeform 49"/>
            <p:cNvSpPr/>
            <p:nvPr/>
          </p:nvSpPr>
          <p:spPr>
            <a:xfrm>
              <a:off x="65087" y="312738"/>
              <a:ext cx="44453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6" name="Freeform 50"/>
            <p:cNvSpPr/>
            <p:nvPr/>
          </p:nvSpPr>
          <p:spPr>
            <a:xfrm>
              <a:off x="247651" y="158750"/>
              <a:ext cx="44453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7" name="Freeform 51"/>
            <p:cNvSpPr/>
            <p:nvPr/>
          </p:nvSpPr>
          <p:spPr>
            <a:xfrm>
              <a:off x="247651" y="209551"/>
              <a:ext cx="44453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8" name="Freeform 52"/>
            <p:cNvSpPr/>
            <p:nvPr/>
          </p:nvSpPr>
          <p:spPr>
            <a:xfrm>
              <a:off x="187326" y="209551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9" name="Freeform 53"/>
            <p:cNvSpPr/>
            <p:nvPr/>
          </p:nvSpPr>
          <p:spPr>
            <a:xfrm>
              <a:off x="187326" y="261938"/>
              <a:ext cx="42865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0" name="Freeform 54"/>
            <p:cNvSpPr/>
            <p:nvPr/>
          </p:nvSpPr>
          <p:spPr>
            <a:xfrm>
              <a:off x="247651" y="261938"/>
              <a:ext cx="44453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1" name="Freeform 55"/>
            <p:cNvSpPr/>
            <p:nvPr/>
          </p:nvSpPr>
          <p:spPr>
            <a:xfrm>
              <a:off x="187326" y="158750"/>
              <a:ext cx="4286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2" name="Freeform 56"/>
            <p:cNvSpPr/>
            <p:nvPr/>
          </p:nvSpPr>
          <p:spPr>
            <a:xfrm>
              <a:off x="247651" y="312738"/>
              <a:ext cx="44453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3" name="Freeform 57"/>
            <p:cNvSpPr/>
            <p:nvPr/>
          </p:nvSpPr>
          <p:spPr>
            <a:xfrm>
              <a:off x="60325" y="52388"/>
              <a:ext cx="236542" cy="7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4" name="Freeform 58"/>
            <p:cNvSpPr/>
            <p:nvPr/>
          </p:nvSpPr>
          <p:spPr>
            <a:xfrm>
              <a:off x="131762" y="74613"/>
              <a:ext cx="15878" cy="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5" name="Freeform 59"/>
            <p:cNvSpPr/>
            <p:nvPr/>
          </p:nvSpPr>
          <p:spPr>
            <a:xfrm>
              <a:off x="155575" y="73025"/>
              <a:ext cx="20640" cy="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6" name="Freeform 60"/>
            <p:cNvSpPr/>
            <p:nvPr/>
          </p:nvSpPr>
          <p:spPr>
            <a:xfrm>
              <a:off x="180976" y="73025"/>
              <a:ext cx="19052" cy="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7" name="Freeform 61"/>
            <p:cNvSpPr/>
            <p:nvPr/>
          </p:nvSpPr>
          <p:spPr>
            <a:xfrm>
              <a:off x="204788" y="74613"/>
              <a:ext cx="23816" cy="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8" name="Freeform 62"/>
            <p:cNvSpPr/>
            <p:nvPr/>
          </p:nvSpPr>
          <p:spPr>
            <a:xfrm>
              <a:off x="230188" y="74613"/>
              <a:ext cx="20641" cy="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9" name="Freeform 63"/>
            <p:cNvSpPr/>
            <p:nvPr/>
          </p:nvSpPr>
          <p:spPr>
            <a:xfrm>
              <a:off x="255588" y="73025"/>
              <a:ext cx="22228" cy="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4" name="Group 231"/>
          <p:cNvGrpSpPr/>
          <p:nvPr/>
        </p:nvGrpSpPr>
        <p:grpSpPr>
          <a:xfrm>
            <a:off x="4860146" y="3447385"/>
            <a:ext cx="395153" cy="446005"/>
            <a:chOff x="7" y="-3"/>
            <a:chExt cx="395151" cy="446003"/>
          </a:xfrm>
        </p:grpSpPr>
        <p:sp>
          <p:nvSpPr>
            <p:cNvPr id="351" name="Freeform 218"/>
            <p:cNvSpPr/>
            <p:nvPr/>
          </p:nvSpPr>
          <p:spPr>
            <a:xfrm>
              <a:off x="279721" y="316303"/>
              <a:ext cx="78394" cy="8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fill="norm" stroke="1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2" name="Freeform 219"/>
            <p:cNvSpPr/>
            <p:nvPr/>
          </p:nvSpPr>
          <p:spPr>
            <a:xfrm>
              <a:off x="7" y="-4"/>
              <a:ext cx="357439" cy="35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fill="norm" stroke="1" extrusionOk="0">
                  <a:moveTo>
                    <a:pt x="17118" y="3686"/>
                  </a:moveTo>
                  <a:cubicBezTo>
                    <a:pt x="13861" y="-486"/>
                    <a:pt x="7843" y="-1229"/>
                    <a:pt x="3679" y="2034"/>
                  </a:cubicBezTo>
                  <a:cubicBezTo>
                    <a:pt x="-484" y="5255"/>
                    <a:pt x="-1226" y="11285"/>
                    <a:pt x="2030" y="15456"/>
                  </a:cubicBezTo>
                  <a:cubicBezTo>
                    <a:pt x="5287" y="19628"/>
                    <a:pt x="11305" y="20371"/>
                    <a:pt x="15469" y="17108"/>
                  </a:cubicBezTo>
                  <a:cubicBezTo>
                    <a:pt x="19632" y="13887"/>
                    <a:pt x="20374" y="7857"/>
                    <a:pt x="17118" y="3686"/>
                  </a:cubicBezTo>
                  <a:close/>
                  <a:moveTo>
                    <a:pt x="14150" y="15456"/>
                  </a:moveTo>
                  <a:cubicBezTo>
                    <a:pt x="10893" y="17976"/>
                    <a:pt x="6235" y="17397"/>
                    <a:pt x="3679" y="14176"/>
                  </a:cubicBezTo>
                  <a:cubicBezTo>
                    <a:pt x="1165" y="10913"/>
                    <a:pt x="1742" y="6205"/>
                    <a:pt x="4998" y="3686"/>
                  </a:cubicBezTo>
                  <a:cubicBezTo>
                    <a:pt x="8214" y="1166"/>
                    <a:pt x="12913" y="1745"/>
                    <a:pt x="15427" y="4966"/>
                  </a:cubicBezTo>
                  <a:cubicBezTo>
                    <a:pt x="17983" y="8229"/>
                    <a:pt x="17406" y="12937"/>
                    <a:pt x="14150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3" name="Freeform 220"/>
            <p:cNvSpPr/>
            <p:nvPr/>
          </p:nvSpPr>
          <p:spPr>
            <a:xfrm>
              <a:off x="326362" y="377203"/>
              <a:ext cx="68798" cy="6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fill="norm" stroke="1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8" name="Group 259"/>
          <p:cNvGrpSpPr/>
          <p:nvPr/>
        </p:nvGrpSpPr>
        <p:grpSpPr>
          <a:xfrm>
            <a:off x="5423143" y="2565450"/>
            <a:ext cx="388945" cy="446093"/>
            <a:chOff x="0" y="0"/>
            <a:chExt cx="388943" cy="446092"/>
          </a:xfrm>
        </p:grpSpPr>
        <p:sp>
          <p:nvSpPr>
            <p:cNvPr id="355" name="Freeform 241"/>
            <p:cNvSpPr/>
            <p:nvPr/>
          </p:nvSpPr>
          <p:spPr>
            <a:xfrm>
              <a:off x="-1" y="-1"/>
              <a:ext cx="388945" cy="44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6" name="Freeform 242"/>
            <p:cNvSpPr/>
            <p:nvPr/>
          </p:nvSpPr>
          <p:spPr>
            <a:xfrm>
              <a:off x="31751" y="31750"/>
              <a:ext cx="161928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7" name="Freeform 243"/>
            <p:cNvSpPr/>
            <p:nvPr/>
          </p:nvSpPr>
          <p:spPr>
            <a:xfrm>
              <a:off x="193676" y="220662"/>
              <a:ext cx="155578" cy="19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64" name="Group 268"/>
          <p:cNvGrpSpPr/>
          <p:nvPr/>
        </p:nvGrpSpPr>
        <p:grpSpPr>
          <a:xfrm>
            <a:off x="3904313" y="3429304"/>
            <a:ext cx="307980" cy="488956"/>
            <a:chOff x="0" y="0"/>
            <a:chExt cx="307979" cy="488955"/>
          </a:xfrm>
        </p:grpSpPr>
        <p:sp>
          <p:nvSpPr>
            <p:cNvPr id="359" name="Freeform 248"/>
            <p:cNvSpPr/>
            <p:nvPr/>
          </p:nvSpPr>
          <p:spPr>
            <a:xfrm>
              <a:off x="-1" y="-1"/>
              <a:ext cx="307980" cy="33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0" name="Freeform 249"/>
            <p:cNvSpPr/>
            <p:nvPr/>
          </p:nvSpPr>
          <p:spPr>
            <a:xfrm>
              <a:off x="93663" y="357188"/>
              <a:ext cx="119065" cy="2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1" name="Freeform 250"/>
            <p:cNvSpPr/>
            <p:nvPr/>
          </p:nvSpPr>
          <p:spPr>
            <a:xfrm>
              <a:off x="93663" y="393700"/>
              <a:ext cx="119065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2" name="Freeform 251"/>
            <p:cNvSpPr/>
            <p:nvPr/>
          </p:nvSpPr>
          <p:spPr>
            <a:xfrm>
              <a:off x="93663" y="430212"/>
              <a:ext cx="119065" cy="2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3" name="Freeform 252"/>
            <p:cNvSpPr/>
            <p:nvPr/>
          </p:nvSpPr>
          <p:spPr>
            <a:xfrm>
              <a:off x="119063" y="466725"/>
              <a:ext cx="68266" cy="2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365" name="矩形 112"/>
          <p:cNvSpPr txBox="1"/>
          <p:nvPr/>
        </p:nvSpPr>
        <p:spPr>
          <a:xfrm>
            <a:off x="5768233" y="1737677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通过网页/APP选择歌曲风格，心情和时长，一键生成曲子</a:t>
            </a:r>
          </a:p>
        </p:txBody>
      </p:sp>
      <p:sp>
        <p:nvSpPr>
          <p:cNvPr id="366" name="TextBox 1"/>
          <p:cNvSpPr txBox="1"/>
          <p:nvPr/>
        </p:nvSpPr>
        <p:spPr>
          <a:xfrm>
            <a:off x="5768233" y="1406970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一键作曲</a:t>
            </a:r>
          </a:p>
        </p:txBody>
      </p:sp>
      <p:sp>
        <p:nvSpPr>
          <p:cNvPr id="367" name="直接连接符 114"/>
          <p:cNvSpPr/>
          <p:nvPr/>
        </p:nvSpPr>
        <p:spPr>
          <a:xfrm>
            <a:off x="5870001" y="1694389"/>
            <a:ext cx="269968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矩形 115"/>
          <p:cNvSpPr txBox="1"/>
          <p:nvPr/>
        </p:nvSpPr>
        <p:spPr>
          <a:xfrm>
            <a:off x="351041" y="2737315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每生成一首歌曲建立当前歌曲的档案，每首歌曲有且仅有唯一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ID</a:t>
            </a:r>
          </a:p>
        </p:txBody>
      </p:sp>
      <p:sp>
        <p:nvSpPr>
          <p:cNvPr id="369" name="TextBox 1"/>
          <p:cNvSpPr txBox="1"/>
          <p:nvPr/>
        </p:nvSpPr>
        <p:spPr>
          <a:xfrm>
            <a:off x="2160260" y="2406610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数字版权</a:t>
            </a:r>
          </a:p>
        </p:txBody>
      </p:sp>
      <p:sp>
        <p:nvSpPr>
          <p:cNvPr id="370" name="直接连接符 117"/>
          <p:cNvSpPr/>
          <p:nvPr/>
        </p:nvSpPr>
        <p:spPr>
          <a:xfrm>
            <a:off x="2469642" y="2694027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矩形 118"/>
          <p:cNvSpPr txBox="1"/>
          <p:nvPr/>
        </p:nvSpPr>
        <p:spPr>
          <a:xfrm>
            <a:off x="714051" y="3666459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注册用户可交流编曲心得，记录编曲过程，也可欣赏其他用户生成的曲子</a:t>
            </a:r>
          </a:p>
        </p:txBody>
      </p:sp>
      <p:sp>
        <p:nvSpPr>
          <p:cNvPr id="372" name="TextBox 1"/>
          <p:cNvSpPr txBox="1"/>
          <p:nvPr/>
        </p:nvSpPr>
        <p:spPr>
          <a:xfrm>
            <a:off x="2523270" y="3335754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音乐广场</a:t>
            </a:r>
          </a:p>
        </p:txBody>
      </p:sp>
      <p:sp>
        <p:nvSpPr>
          <p:cNvPr id="373" name="直接连接符 120"/>
          <p:cNvSpPr/>
          <p:nvPr/>
        </p:nvSpPr>
        <p:spPr>
          <a:xfrm>
            <a:off x="2832649" y="3623172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矩形 121"/>
          <p:cNvSpPr txBox="1"/>
          <p:nvPr/>
        </p:nvSpPr>
        <p:spPr>
          <a:xfrm>
            <a:off x="6217937" y="2748651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通过音乐编辑器可编辑生成的曲子，可委托专业音乐人编辑也可自行编辑</a:t>
            </a:r>
          </a:p>
        </p:txBody>
      </p:sp>
      <p:sp>
        <p:nvSpPr>
          <p:cNvPr id="375" name="TextBox 1"/>
          <p:cNvSpPr txBox="1"/>
          <p:nvPr/>
        </p:nvSpPr>
        <p:spPr>
          <a:xfrm>
            <a:off x="6217937" y="2417946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音乐编辑</a:t>
            </a:r>
          </a:p>
        </p:txBody>
      </p:sp>
      <p:sp>
        <p:nvSpPr>
          <p:cNvPr id="376" name="直接连接符 123"/>
          <p:cNvSpPr/>
          <p:nvPr/>
        </p:nvSpPr>
        <p:spPr>
          <a:xfrm>
            <a:off x="6319704" y="2705363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矩形 124"/>
          <p:cNvSpPr txBox="1"/>
          <p:nvPr/>
        </p:nvSpPr>
        <p:spPr>
          <a:xfrm>
            <a:off x="5768233" y="3666459"/>
            <a:ext cx="2532792" cy="20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7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音乐创作人养成，发掘音乐人才</a:t>
            </a:r>
          </a:p>
        </p:txBody>
      </p:sp>
      <p:sp>
        <p:nvSpPr>
          <p:cNvPr id="378" name="TextBox 1"/>
          <p:cNvSpPr txBox="1"/>
          <p:nvPr/>
        </p:nvSpPr>
        <p:spPr>
          <a:xfrm>
            <a:off x="5768233" y="3335754"/>
            <a:ext cx="70532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音乐人IP</a:t>
            </a:r>
          </a:p>
        </p:txBody>
      </p:sp>
      <p:sp>
        <p:nvSpPr>
          <p:cNvPr id="379" name="直接连接符 126"/>
          <p:cNvSpPr/>
          <p:nvPr/>
        </p:nvSpPr>
        <p:spPr>
          <a:xfrm>
            <a:off x="5870001" y="3623172"/>
            <a:ext cx="269968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矩形 2"/>
          <p:cNvSpPr txBox="1"/>
          <p:nvPr/>
        </p:nvSpPr>
        <p:spPr>
          <a:xfrm>
            <a:off x="1057839" y="423979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2.4 竞品分析</a:t>
            </a:r>
          </a:p>
        </p:txBody>
      </p:sp>
      <p:sp>
        <p:nvSpPr>
          <p:cNvPr id="382" name="TextBox 1"/>
          <p:cNvSpPr txBox="1"/>
          <p:nvPr/>
        </p:nvSpPr>
        <p:spPr>
          <a:xfrm>
            <a:off x="1057839" y="776635"/>
            <a:ext cx="195310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COMPETITOR  ANALYSIS</a:t>
            </a:r>
          </a:p>
        </p:txBody>
      </p:sp>
      <p:grpSp>
        <p:nvGrpSpPr>
          <p:cNvPr id="385" name="组合 16"/>
          <p:cNvGrpSpPr/>
          <p:nvPr/>
        </p:nvGrpSpPr>
        <p:grpSpPr>
          <a:xfrm>
            <a:off x="566619" y="417297"/>
            <a:ext cx="468147" cy="552366"/>
            <a:chOff x="0" y="0"/>
            <a:chExt cx="468145" cy="552365"/>
          </a:xfrm>
        </p:grpSpPr>
        <p:sp>
          <p:nvSpPr>
            <p:cNvPr id="383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4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388" name="椭圆 67"/>
          <p:cNvGrpSpPr/>
          <p:nvPr/>
        </p:nvGrpSpPr>
        <p:grpSpPr>
          <a:xfrm>
            <a:off x="3278714" y="1578051"/>
            <a:ext cx="1226234" cy="1226235"/>
            <a:chOff x="0" y="0"/>
            <a:chExt cx="1226233" cy="1226233"/>
          </a:xfrm>
        </p:grpSpPr>
        <p:sp>
          <p:nvSpPr>
            <p:cNvPr id="386" name="圆形"/>
            <p:cNvSpPr/>
            <p:nvPr/>
          </p:nvSpPr>
          <p:spPr>
            <a:xfrm>
              <a:off x="-1" y="-1"/>
              <a:ext cx="1226235" cy="12262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391" name="椭圆 68"/>
          <p:cNvGrpSpPr/>
          <p:nvPr/>
        </p:nvGrpSpPr>
        <p:grpSpPr>
          <a:xfrm>
            <a:off x="4673919" y="1589510"/>
            <a:ext cx="1226235" cy="1226236"/>
            <a:chOff x="0" y="0"/>
            <a:chExt cx="1226233" cy="1226235"/>
          </a:xfrm>
        </p:grpSpPr>
        <p:sp>
          <p:nvSpPr>
            <p:cNvPr id="389" name="圆形"/>
            <p:cNvSpPr/>
            <p:nvPr/>
          </p:nvSpPr>
          <p:spPr>
            <a:xfrm>
              <a:off x="-1" y="-1"/>
              <a:ext cx="1226235" cy="1226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0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394" name="椭圆 69"/>
          <p:cNvGrpSpPr/>
          <p:nvPr/>
        </p:nvGrpSpPr>
        <p:grpSpPr>
          <a:xfrm>
            <a:off x="3282495" y="3001282"/>
            <a:ext cx="1226235" cy="1226234"/>
            <a:chOff x="0" y="0"/>
            <a:chExt cx="1226233" cy="1226233"/>
          </a:xfrm>
        </p:grpSpPr>
        <p:sp>
          <p:nvSpPr>
            <p:cNvPr id="392" name="圆形"/>
            <p:cNvSpPr/>
            <p:nvPr/>
          </p:nvSpPr>
          <p:spPr>
            <a:xfrm>
              <a:off x="-1" y="-1"/>
              <a:ext cx="1226235" cy="122623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3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sp>
        <p:nvSpPr>
          <p:cNvPr id="395" name="泪滴形 1"/>
          <p:cNvSpPr/>
          <p:nvPr/>
        </p:nvSpPr>
        <p:spPr>
          <a:xfrm>
            <a:off x="3192652" y="2933143"/>
            <a:ext cx="1362515" cy="136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6" name="泪滴形 83"/>
          <p:cNvSpPr/>
          <p:nvPr/>
        </p:nvSpPr>
        <p:spPr>
          <a:xfrm flipH="1">
            <a:off x="4625537" y="2933143"/>
            <a:ext cx="1362515" cy="136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7" name="泪滴形 84"/>
          <p:cNvSpPr/>
          <p:nvPr/>
        </p:nvSpPr>
        <p:spPr>
          <a:xfrm rot="5400000">
            <a:off x="3192652" y="1509911"/>
            <a:ext cx="1362515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8" name="泪滴形 85"/>
          <p:cNvSpPr/>
          <p:nvPr/>
        </p:nvSpPr>
        <p:spPr>
          <a:xfrm flipH="1" rot="16200000">
            <a:off x="4616089" y="1521370"/>
            <a:ext cx="1362515" cy="1362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9" name="矩形 26"/>
          <p:cNvSpPr txBox="1"/>
          <p:nvPr/>
        </p:nvSpPr>
        <p:spPr>
          <a:xfrm>
            <a:off x="564764" y="2074447"/>
            <a:ext cx="2532792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一个可在线生成音乐的网站平台</a:t>
            </a:r>
          </a:p>
        </p:txBody>
      </p:sp>
      <p:sp>
        <p:nvSpPr>
          <p:cNvPr id="400" name="TextBox 1"/>
          <p:cNvSpPr txBox="1"/>
          <p:nvPr/>
        </p:nvSpPr>
        <p:spPr>
          <a:xfrm>
            <a:off x="2026620" y="1743742"/>
            <a:ext cx="106110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Amper Music</a:t>
            </a:r>
          </a:p>
        </p:txBody>
      </p:sp>
      <p:sp>
        <p:nvSpPr>
          <p:cNvPr id="401" name="直接连接符 28"/>
          <p:cNvSpPr/>
          <p:nvPr/>
        </p:nvSpPr>
        <p:spPr>
          <a:xfrm>
            <a:off x="2683365" y="2031162"/>
            <a:ext cx="269970" cy="4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矩形 29"/>
          <p:cNvSpPr txBox="1"/>
          <p:nvPr/>
        </p:nvSpPr>
        <p:spPr>
          <a:xfrm>
            <a:off x="6113267" y="2074447"/>
            <a:ext cx="2532795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一个可以在线生成音乐的平台</a:t>
            </a:r>
          </a:p>
        </p:txBody>
      </p:sp>
      <p:sp>
        <p:nvSpPr>
          <p:cNvPr id="403" name="TextBox 1"/>
          <p:cNvSpPr txBox="1"/>
          <p:nvPr/>
        </p:nvSpPr>
        <p:spPr>
          <a:xfrm>
            <a:off x="6113267" y="1743742"/>
            <a:ext cx="79886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Jukedeck</a:t>
            </a:r>
          </a:p>
        </p:txBody>
      </p:sp>
      <p:sp>
        <p:nvSpPr>
          <p:cNvPr id="404" name="直接连接符 31"/>
          <p:cNvSpPr/>
          <p:nvPr/>
        </p:nvSpPr>
        <p:spPr>
          <a:xfrm>
            <a:off x="6215036" y="2031162"/>
            <a:ext cx="269970" cy="4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矩形 32"/>
          <p:cNvSpPr txBox="1"/>
          <p:nvPr/>
        </p:nvSpPr>
        <p:spPr>
          <a:xfrm>
            <a:off x="564764" y="3628957"/>
            <a:ext cx="2532792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一款可在线写歌的APP，已下架</a:t>
            </a:r>
          </a:p>
        </p:txBody>
      </p:sp>
      <p:sp>
        <p:nvSpPr>
          <p:cNvPr id="406" name="TextBox 1"/>
          <p:cNvSpPr txBox="1"/>
          <p:nvPr/>
        </p:nvSpPr>
        <p:spPr>
          <a:xfrm>
            <a:off x="2373983" y="3298252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我要写歌</a:t>
            </a:r>
          </a:p>
        </p:txBody>
      </p:sp>
      <p:sp>
        <p:nvSpPr>
          <p:cNvPr id="407" name="直接连接符 34"/>
          <p:cNvSpPr/>
          <p:nvPr/>
        </p:nvSpPr>
        <p:spPr>
          <a:xfrm>
            <a:off x="2683365" y="3585670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615" y="1928495"/>
            <a:ext cx="998223" cy="534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8054" y="2002152"/>
            <a:ext cx="1069978" cy="401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4395" y="3421379"/>
            <a:ext cx="919483" cy="386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矩形 2"/>
          <p:cNvSpPr txBox="1"/>
          <p:nvPr/>
        </p:nvSpPr>
        <p:spPr>
          <a:xfrm>
            <a:off x="1051461" y="44899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2.5 竞争优势</a:t>
            </a:r>
          </a:p>
        </p:txBody>
      </p:sp>
      <p:sp>
        <p:nvSpPr>
          <p:cNvPr id="413" name="TextBox 1"/>
          <p:cNvSpPr txBox="1"/>
          <p:nvPr/>
        </p:nvSpPr>
        <p:spPr>
          <a:xfrm>
            <a:off x="1051461" y="801654"/>
            <a:ext cx="152395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OUR ADVANTAGES</a:t>
            </a:r>
          </a:p>
        </p:txBody>
      </p:sp>
      <p:grpSp>
        <p:nvGrpSpPr>
          <p:cNvPr id="416" name="组合 16"/>
          <p:cNvGrpSpPr/>
          <p:nvPr/>
        </p:nvGrpSpPr>
        <p:grpSpPr>
          <a:xfrm>
            <a:off x="560243" y="442314"/>
            <a:ext cx="468150" cy="552369"/>
            <a:chOff x="-1" y="0"/>
            <a:chExt cx="468148" cy="552367"/>
          </a:xfrm>
        </p:grpSpPr>
        <p:sp>
          <p:nvSpPr>
            <p:cNvPr id="414" name="任意多边形 17"/>
            <p:cNvSpPr/>
            <p:nvPr/>
          </p:nvSpPr>
          <p:spPr>
            <a:xfrm>
              <a:off x="-2" y="-1"/>
              <a:ext cx="468150" cy="55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5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22" name="组合 86"/>
          <p:cNvGrpSpPr/>
          <p:nvPr/>
        </p:nvGrpSpPr>
        <p:grpSpPr>
          <a:xfrm>
            <a:off x="561342" y="1691543"/>
            <a:ext cx="1608426" cy="1107395"/>
            <a:chOff x="0" y="0"/>
            <a:chExt cx="1608424" cy="1107394"/>
          </a:xfrm>
        </p:grpSpPr>
        <p:sp>
          <p:nvSpPr>
            <p:cNvPr id="417" name="Oval 5"/>
            <p:cNvSpPr/>
            <p:nvPr/>
          </p:nvSpPr>
          <p:spPr>
            <a:xfrm>
              <a:off x="-1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8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9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0" name="Freeform 8"/>
            <p:cNvSpPr/>
            <p:nvPr/>
          </p:nvSpPr>
          <p:spPr>
            <a:xfrm>
              <a:off x="47017" y="356791"/>
              <a:ext cx="1519517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1" name="Freeform 9"/>
            <p:cNvSpPr/>
            <p:nvPr/>
          </p:nvSpPr>
          <p:spPr>
            <a:xfrm>
              <a:off x="74024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28" name="组合 100"/>
          <p:cNvGrpSpPr/>
          <p:nvPr/>
        </p:nvGrpSpPr>
        <p:grpSpPr>
          <a:xfrm>
            <a:off x="3661112" y="1687637"/>
            <a:ext cx="1608426" cy="1107395"/>
            <a:chOff x="0" y="0"/>
            <a:chExt cx="1608424" cy="1107394"/>
          </a:xfrm>
        </p:grpSpPr>
        <p:sp>
          <p:nvSpPr>
            <p:cNvPr id="423" name="Oval 5"/>
            <p:cNvSpPr/>
            <p:nvPr/>
          </p:nvSpPr>
          <p:spPr>
            <a:xfrm>
              <a:off x="0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4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5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6" name="Freeform 8"/>
            <p:cNvSpPr/>
            <p:nvPr/>
          </p:nvSpPr>
          <p:spPr>
            <a:xfrm>
              <a:off x="47017" y="356791"/>
              <a:ext cx="1519518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7" name="Freeform 9"/>
            <p:cNvSpPr/>
            <p:nvPr/>
          </p:nvSpPr>
          <p:spPr>
            <a:xfrm>
              <a:off x="74025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34" name="组合 107"/>
          <p:cNvGrpSpPr/>
          <p:nvPr/>
        </p:nvGrpSpPr>
        <p:grpSpPr>
          <a:xfrm>
            <a:off x="6696950" y="1691543"/>
            <a:ext cx="1608426" cy="1107395"/>
            <a:chOff x="0" y="0"/>
            <a:chExt cx="1608424" cy="1107394"/>
          </a:xfrm>
        </p:grpSpPr>
        <p:sp>
          <p:nvSpPr>
            <p:cNvPr id="429" name="Oval 5"/>
            <p:cNvSpPr/>
            <p:nvPr/>
          </p:nvSpPr>
          <p:spPr>
            <a:xfrm>
              <a:off x="0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0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1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2" name="Freeform 8"/>
            <p:cNvSpPr/>
            <p:nvPr/>
          </p:nvSpPr>
          <p:spPr>
            <a:xfrm>
              <a:off x="47017" y="356791"/>
              <a:ext cx="1519518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3" name="Freeform 9"/>
            <p:cNvSpPr/>
            <p:nvPr/>
          </p:nvSpPr>
          <p:spPr>
            <a:xfrm>
              <a:off x="74025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35" name="AutoShape 46"/>
          <p:cNvSpPr/>
          <p:nvPr/>
        </p:nvSpPr>
        <p:spPr>
          <a:xfrm>
            <a:off x="4325630" y="2028251"/>
            <a:ext cx="360366" cy="35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6" name="AutoShape 59"/>
          <p:cNvSpPr/>
          <p:nvPr/>
        </p:nvSpPr>
        <p:spPr>
          <a:xfrm>
            <a:off x="1251732" y="2032156"/>
            <a:ext cx="360372" cy="35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fill="norm" stroke="1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9" name="组合 50"/>
          <p:cNvGrpSpPr/>
          <p:nvPr/>
        </p:nvGrpSpPr>
        <p:grpSpPr>
          <a:xfrm>
            <a:off x="7413317" y="2065495"/>
            <a:ext cx="358765" cy="292105"/>
            <a:chOff x="-1" y="0"/>
            <a:chExt cx="358763" cy="292104"/>
          </a:xfrm>
        </p:grpSpPr>
        <p:sp>
          <p:nvSpPr>
            <p:cNvPr id="437" name="AutoShape 5"/>
            <p:cNvSpPr/>
            <p:nvPr/>
          </p:nvSpPr>
          <p:spPr>
            <a:xfrm>
              <a:off x="246064" y="88899"/>
              <a:ext cx="68265" cy="9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38" name="AutoShape 6"/>
            <p:cNvSpPr/>
            <p:nvPr/>
          </p:nvSpPr>
          <p:spPr>
            <a:xfrm>
              <a:off x="-2" y="-1"/>
              <a:ext cx="358765" cy="2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40" name="矩形 57"/>
          <p:cNvSpPr txBox="1"/>
          <p:nvPr/>
        </p:nvSpPr>
        <p:spPr>
          <a:xfrm>
            <a:off x="463041" y="3470354"/>
            <a:ext cx="1803251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人工智能竞争的一个核心在于标识数据的完整性</a:t>
            </a:r>
          </a:p>
        </p:txBody>
      </p:sp>
      <p:sp>
        <p:nvSpPr>
          <p:cNvPr id="441" name="TextBox 1"/>
          <p:cNvSpPr txBox="1"/>
          <p:nvPr/>
        </p:nvSpPr>
        <p:spPr>
          <a:xfrm>
            <a:off x="680887" y="3086573"/>
            <a:ext cx="1526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丰富的训练数据</a:t>
            </a:r>
          </a:p>
        </p:txBody>
      </p:sp>
      <p:sp>
        <p:nvSpPr>
          <p:cNvPr id="442" name="矩形 66"/>
          <p:cNvSpPr txBox="1"/>
          <p:nvPr/>
        </p:nvSpPr>
        <p:spPr>
          <a:xfrm>
            <a:off x="3539732" y="3466448"/>
            <a:ext cx="1803251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独特且富于创造的智能算法</a:t>
            </a:r>
          </a:p>
        </p:txBody>
      </p:sp>
      <p:sp>
        <p:nvSpPr>
          <p:cNvPr id="443" name="TextBox 1"/>
          <p:cNvSpPr txBox="1"/>
          <p:nvPr/>
        </p:nvSpPr>
        <p:spPr>
          <a:xfrm>
            <a:off x="4062379" y="3082667"/>
            <a:ext cx="9169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智能算法</a:t>
            </a:r>
          </a:p>
        </p:txBody>
      </p:sp>
      <p:sp>
        <p:nvSpPr>
          <p:cNvPr id="444" name="矩形 69"/>
          <p:cNvSpPr txBox="1"/>
          <p:nvPr/>
        </p:nvSpPr>
        <p:spPr>
          <a:xfrm>
            <a:off x="6509215" y="3470354"/>
            <a:ext cx="1803252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针对我们的目标客户群体做精准推广</a:t>
            </a:r>
          </a:p>
        </p:txBody>
      </p:sp>
      <p:sp>
        <p:nvSpPr>
          <p:cNvPr id="445" name="TextBox 1"/>
          <p:cNvSpPr txBox="1"/>
          <p:nvPr/>
        </p:nvSpPr>
        <p:spPr>
          <a:xfrm>
            <a:off x="6727059" y="3086573"/>
            <a:ext cx="1526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多元的推广渠道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