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73" r:id="rId8"/>
    <p:sldId id="272" r:id="rId9"/>
    <p:sldId id="261" r:id="rId10"/>
    <p:sldId id="274" r:id="rId11"/>
    <p:sldId id="275" r:id="rId12"/>
    <p:sldId id="276" r:id="rId13"/>
    <p:sldId id="277" r:id="rId14"/>
    <p:sldId id="25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4FA5A4-0A6F-8137-AC2C-352C0B266D4D}" v="464" dt="2023-05-02T21:14:58.602"/>
    <p1510:client id="{B788E284-F773-53BB-A256-ADFCC07FCF2F}" v="2" dt="2023-05-03T16:33:42.054"/>
    <p1510:client id="{CF1A6C50-45D4-3E42-829E-0B3ED01D968A}" v="101" dt="2023-05-02T20:22:29.854"/>
    <p1510:client id="{D80235A7-39B1-B0B6-836D-285519542BE3}" v="11" dt="2023-05-03T16:31:13.685"/>
    <p1510:client id="{E8178EF1-27FC-40EF-8E17-AF65C3B28A81}" vWet="4" dt="2023-05-02T19:52:50.410"/>
    <p1510:client id="{F13D75E2-D56B-760A-7A38-68CA71D23CCF}" v="153" dt="2023-05-02T20:21:40.1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504" autoAdjust="0"/>
  </p:normalViewPr>
  <p:slideViewPr>
    <p:cSldViewPr snapToGrid="0">
      <p:cViewPr varScale="1">
        <p:scale>
          <a:sx n="43" d="100"/>
          <a:sy n="43" d="100"/>
        </p:scale>
        <p:origin x="14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0:21:29.3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8326 6729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0:21:23.7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6685 8493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0:21:24.4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7479 8775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0:21:27.1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11483 9058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0:21:27.1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11483 9058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0:21:27.8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9454 6465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20:21:27.8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9454 6465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27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In terms of specific analyzations we focused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8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84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32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63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This is good information to keep in mind as we all work towards living a healthy and successful life.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49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47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kaggle.com/datasets/thedevastator/predicting-heart-disease-risk-using-clinical-var?resource=download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customXml" Target="../ink/ink1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20.png"/><Relationship Id="rId7" Type="http://schemas.openxmlformats.org/officeDocument/2006/relationships/customXml" Target="../ink/ink6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/>
              <a:t>Heart Disease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Reed Foster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AEEE2-3108-DB97-8201-987E015B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64BBC-0E14-89F0-8841-F765DCB32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BF3FA-A467-94EE-0F7D-F52EB826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HEART DISEASE PREDICTION</a:t>
            </a:r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70292-12D3-1348-BFE4-5795119A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E63921-7921-76C1-E3AA-E338D34C0E07}"/>
              </a:ext>
            </a:extLst>
          </p:cNvPr>
          <p:cNvGrpSpPr/>
          <p:nvPr/>
        </p:nvGrpSpPr>
        <p:grpSpPr>
          <a:xfrm>
            <a:off x="237095" y="1690688"/>
            <a:ext cx="5512953" cy="2713180"/>
            <a:chOff x="6101772" y="1001441"/>
            <a:chExt cx="5512953" cy="264114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ECB49C-FED2-F4D0-EC7C-B500A0BC835B}"/>
                </a:ext>
              </a:extLst>
            </p:cNvPr>
            <p:cNvSpPr/>
            <p:nvPr/>
          </p:nvSpPr>
          <p:spPr>
            <a:xfrm>
              <a:off x="6101772" y="1001441"/>
              <a:ext cx="5512953" cy="26411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8" name="Picture 7" descr="A picture containing text, scoreboard, window&#10;&#10;Description automatically generated">
              <a:extLst>
                <a:ext uri="{FF2B5EF4-FFF2-40B4-BE49-F238E27FC236}">
                  <a16:creationId xmlns:a16="http://schemas.microsoft.com/office/drawing/2014/main" id="{B330EB19-F0EE-05D8-7D07-B22DEA4EF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9046" y="1349078"/>
              <a:ext cx="5449471" cy="2261529"/>
            </a:xfrm>
            <a:prstGeom prst="rect">
              <a:avLst/>
            </a:prstGeom>
            <a:effectLst/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9C3D683-F8D1-5E8B-42F4-25BFB0A5BF45}"/>
              </a:ext>
            </a:extLst>
          </p:cNvPr>
          <p:cNvGrpSpPr/>
          <p:nvPr/>
        </p:nvGrpSpPr>
        <p:grpSpPr>
          <a:xfrm>
            <a:off x="6441954" y="2632171"/>
            <a:ext cx="5512953" cy="1754909"/>
            <a:chOff x="6101773" y="3856181"/>
            <a:chExt cx="5512953" cy="175490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F0AD22-7941-9103-5102-F0A46DFD8797}"/>
                </a:ext>
              </a:extLst>
            </p:cNvPr>
            <p:cNvSpPr/>
            <p:nvPr/>
          </p:nvSpPr>
          <p:spPr>
            <a:xfrm>
              <a:off x="6101773" y="3856181"/>
              <a:ext cx="5512953" cy="175490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1" name="Picture 10" descr="Graphical user interface, table&#10;&#10;Description automatically generated">
              <a:extLst>
                <a:ext uri="{FF2B5EF4-FFF2-40B4-BE49-F238E27FC236}">
                  <a16:creationId xmlns:a16="http://schemas.microsoft.com/office/drawing/2014/main" id="{C571CDCE-0158-74E7-83BF-7DD5835DF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29046" y="4147747"/>
              <a:ext cx="5449471" cy="1362368"/>
            </a:xfrm>
            <a:prstGeom prst="rect">
              <a:avLst/>
            </a:prstGeom>
            <a:effectLst/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DC7A977-679A-4B74-2EFF-8D3FC5DFC1F5}"/>
              </a:ext>
            </a:extLst>
          </p:cNvPr>
          <p:cNvSpPr txBox="1"/>
          <p:nvPr/>
        </p:nvSpPr>
        <p:spPr>
          <a:xfrm>
            <a:off x="237095" y="1678474"/>
            <a:ext cx="232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Regression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D38916-4F2E-0193-7614-F37BCC126EEA}"/>
              </a:ext>
            </a:extLst>
          </p:cNvPr>
          <p:cNvSpPr txBox="1"/>
          <p:nvPr/>
        </p:nvSpPr>
        <p:spPr>
          <a:xfrm>
            <a:off x="6433018" y="2599750"/>
            <a:ext cx="232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Parsimonious Model</a:t>
            </a:r>
          </a:p>
        </p:txBody>
      </p:sp>
    </p:spTree>
    <p:extLst>
      <p:ext uri="{BB962C8B-B14F-4D97-AF65-F5344CB8AC3E}">
        <p14:creationId xmlns:p14="http://schemas.microsoft.com/office/powerpoint/2010/main" val="222961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/>
          <a:lstStyle/>
          <a:p>
            <a:r>
              <a:rPr lang="en-US"/>
              <a:t>Cholesterol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/>
          <a:lstStyle/>
          <a:p>
            <a:r>
              <a:rPr lang="en-US"/>
              <a:t>Age/Gender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60422"/>
            <a:ext cx="2642120" cy="514350"/>
          </a:xfrm>
        </p:spPr>
        <p:txBody>
          <a:bodyPr>
            <a:normAutofit/>
          </a:bodyPr>
          <a:lstStyle/>
          <a:p>
            <a:r>
              <a:rPr lang="en-US"/>
              <a:t>High Max Heart Rate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</p:spPr>
        <p:txBody>
          <a:bodyPr>
            <a:normAutofit/>
          </a:bodyPr>
          <a:lstStyle/>
          <a:p>
            <a:r>
              <a:rPr lang="en-US"/>
              <a:t>Decently high correlation of people with cholesterol levels over 240 mg.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102680" cy="1010842"/>
          </a:xfrm>
        </p:spPr>
        <p:txBody>
          <a:bodyPr>
            <a:normAutofit/>
          </a:bodyPr>
          <a:lstStyle/>
          <a:p>
            <a:r>
              <a:rPr lang="en-US"/>
              <a:t>Graphical representation indicates heart disease presence reaches peak at the late 50s and early 60s, however men presented heart disease more often.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755394"/>
            <a:ext cx="5102680" cy="1010842"/>
          </a:xfrm>
        </p:spPr>
        <p:txBody>
          <a:bodyPr>
            <a:normAutofit/>
          </a:bodyPr>
          <a:lstStyle/>
          <a:p>
            <a:r>
              <a:rPr lang="en-US"/>
              <a:t>There does not seem to be a significant correlation with max heart rates greater than or equal to 160.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80" y="4824430"/>
            <a:ext cx="5102680" cy="1010842"/>
          </a:xfrm>
        </p:spPr>
        <p:txBody>
          <a:bodyPr>
            <a:normAutofit/>
          </a:bodyPr>
          <a:lstStyle/>
          <a:p>
            <a:r>
              <a:rPr lang="en-US"/>
              <a:t>The following independent variables are statistically significant in the presence/absence of heart disease: Sex, Chest Pain type 4, Blood Pressure, Max Heart Rate, Exercise Angina, # of Fluro Vessels, and Thallium level 7.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4238BD7-9B10-4E64-B1B4-FDE6DD70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2023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HEART DISEASE PREDICTION</a:t>
            </a:r>
          </a:p>
          <a:p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936" y="2666632"/>
            <a:ext cx="4179570" cy="1524735"/>
          </a:xfrm>
        </p:spPr>
        <p:txBody>
          <a:bodyPr/>
          <a:lstStyle/>
          <a:p>
            <a:pPr algn="ctr"/>
            <a:r>
              <a:rPr lang="en-US"/>
              <a:t>THANK YOU For listening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HEART DISEASE PREDICTION</a:t>
            </a:r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/>
          <a:lstStyle/>
          <a:p>
            <a:r>
              <a:rPr lang="en-US"/>
              <a:t>Problem</a:t>
            </a:r>
          </a:p>
          <a:p>
            <a:r>
              <a:rPr lang="en-US"/>
              <a:t>Dataset</a:t>
            </a:r>
          </a:p>
          <a:p>
            <a:r>
              <a:rPr lang="en-US"/>
              <a:t>Solution</a:t>
            </a:r>
          </a:p>
          <a:p>
            <a:r>
              <a:rPr lang="en-US"/>
              <a:t>Analyzations</a:t>
            </a:r>
          </a:p>
          <a:p>
            <a:r>
              <a:rPr lang="en-US"/>
              <a:t>Summary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>
                <a:solidFill>
                  <a:srgbClr val="898989"/>
                </a:solidFill>
                <a:ea typeface="+mn-lt"/>
                <a:cs typeface="+mn-lt"/>
              </a:rPr>
              <a:t>HEART DISEASE PREDICTION</a:t>
            </a:r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47F40F-D454-BC67-16EE-AD306817C8F5}"/>
              </a:ext>
            </a:extLst>
          </p:cNvPr>
          <p:cNvSpPr txBox="1"/>
          <p:nvPr/>
        </p:nvSpPr>
        <p:spPr>
          <a:xfrm>
            <a:off x="3049929" y="2831729"/>
            <a:ext cx="60998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Detailed plan of your solution and how you determined your solution approach. • Overview of solution modules and functions, and Python libraries employed in your code solution. 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75752"/>
            <a:ext cx="5111750" cy="1204912"/>
          </a:xfrm>
        </p:spPr>
        <p:txBody>
          <a:bodyPr/>
          <a:lstStyle/>
          <a:p>
            <a:r>
              <a:rPr lang="en-US"/>
              <a:t>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962" y="2913152"/>
            <a:ext cx="5111750" cy="16137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Tx/>
              <a:buChar char="-"/>
            </a:pPr>
            <a:endParaRPr lang="en-US">
              <a:solidFill>
                <a:srgbClr val="000000"/>
              </a:solidFill>
              <a:latin typeface="Tenorite"/>
            </a:endParaRPr>
          </a:p>
          <a:p>
            <a:r>
              <a:rPr lang="en-US"/>
              <a:t>These are very alarming statistics. Many people are aware that heart disease is a thing but are not aware of the things that can contribute to a person developing the disease.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HEART DISEASE PREDICTION</a:t>
            </a:r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2" descr="Cardiovascular diseases affect nearly half of American adults, statistics  show | American Heart Association">
            <a:extLst>
              <a:ext uri="{FF2B5EF4-FFF2-40B4-BE49-F238E27FC236}">
                <a16:creationId xmlns:a16="http://schemas.microsoft.com/office/drawing/2014/main" id="{1BB9767D-C153-7422-C32C-760733778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8127" y="1283624"/>
            <a:ext cx="6170755" cy="45819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AAB0EA-0036-FA07-85CB-F56E79ABF683}"/>
              </a:ext>
            </a:extLst>
          </p:cNvPr>
          <p:cNvSpPr txBox="1"/>
          <p:nvPr/>
        </p:nvSpPr>
        <p:spPr>
          <a:xfrm>
            <a:off x="2230244" y="59101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0"/>
            <a:ext cx="5111750" cy="1204912"/>
          </a:xfrm>
        </p:spPr>
        <p:txBody>
          <a:bodyPr/>
          <a:lstStyle/>
          <a:p>
            <a:r>
              <a:rPr lang="en-US"/>
              <a:t>DATA 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7547" y="1450973"/>
            <a:ext cx="5234668" cy="46559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Data set: 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https://www.kaggle.com/datasets/thedevastator/predicting-heart-disease-risk-using-clinical-var?resource=download</a:t>
            </a:r>
            <a:endParaRPr 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>
                <a:solidFill>
                  <a:srgbClr val="3C4043"/>
                </a:solidFill>
                <a:latin typeface="Inter"/>
              </a:rPr>
              <a:t>- P</a:t>
            </a:r>
            <a:r>
              <a:rPr lang="en-US" b="0" i="0">
                <a:solidFill>
                  <a:srgbClr val="3C4043"/>
                </a:solidFill>
                <a:effectLst/>
                <a:latin typeface="Inter"/>
              </a:rPr>
              <a:t>rovides vital insight in the relationship between risk factors and cardiac health. </a:t>
            </a:r>
          </a:p>
          <a:p>
            <a:r>
              <a:rPr lang="en-US" b="0" i="0">
                <a:solidFill>
                  <a:srgbClr val="3C4043"/>
                </a:solidFill>
                <a:effectLst/>
                <a:latin typeface="Inter"/>
              </a:rPr>
              <a:t>- This dataset contains 270 case studies of individuals classified as either having or not having heart disease based on multiple factors.</a:t>
            </a:r>
          </a:p>
          <a:p>
            <a:r>
              <a:rPr lang="en-US" b="0" i="0">
                <a:solidFill>
                  <a:srgbClr val="3C4043"/>
                </a:solidFill>
                <a:effectLst/>
                <a:latin typeface="Inter"/>
              </a:rPr>
              <a:t>- Each patient is identified by 13 independent predictive variables</a:t>
            </a:r>
            <a:r>
              <a:rPr lang="en-US">
                <a:solidFill>
                  <a:srgbClr val="3C4043"/>
                </a:solidFill>
                <a:latin typeface="Inter"/>
              </a:rPr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HEART DISEASE PREDICTION</a:t>
            </a:r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BE30240-362B-80E6-6253-9715F012F333}"/>
              </a:ext>
            </a:extLst>
          </p:cNvPr>
          <p:cNvGrpSpPr/>
          <p:nvPr/>
        </p:nvGrpSpPr>
        <p:grpSpPr>
          <a:xfrm>
            <a:off x="6099639" y="978270"/>
            <a:ext cx="5557292" cy="5129945"/>
            <a:chOff x="5955865" y="1380836"/>
            <a:chExt cx="5557292" cy="5129945"/>
          </a:xfrm>
        </p:grpSpPr>
        <p:pic>
          <p:nvPicPr>
            <p:cNvPr id="10" name="Picture 9" descr="Table&#10;&#10;Description automatically generated">
              <a:extLst>
                <a:ext uri="{FF2B5EF4-FFF2-40B4-BE49-F238E27FC236}">
                  <a16:creationId xmlns:a16="http://schemas.microsoft.com/office/drawing/2014/main" id="{3A5C39BF-1A8F-6A42-C70E-8D5005F92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7725" y="1380836"/>
              <a:ext cx="5555432" cy="4009973"/>
            </a:xfrm>
            <a:prstGeom prst="rect">
              <a:avLst/>
            </a:prstGeom>
            <a:effectLst/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9FEFFAE-553A-9503-0CAB-8191DB338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55865" y="5393640"/>
              <a:ext cx="5449471" cy="1117141"/>
            </a:xfrm>
            <a:prstGeom prst="rect">
              <a:avLst/>
            </a:prstGeom>
            <a:effectLst/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A6451E2-4842-2BFC-C539-B223E88EBD05}"/>
                  </a:ext>
                </a:extLst>
              </p14:cNvPr>
              <p14:cNvContentPartPr/>
              <p14:nvPr/>
            </p14:nvContentPartPr>
            <p14:xfrm>
              <a:off x="2737757" y="4174671"/>
              <a:ext cx="16328" cy="16328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A6451E2-4842-2BFC-C539-B223E88EBD0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21357" y="3358271"/>
                <a:ext cx="1632800" cy="163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7554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/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3"/>
            <a:ext cx="5111750" cy="26093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Through our analysis on this data set, we have identified possible solutions for people to avoid heart disease. There is not a completely accurate solution as every case is affected differently, but through the dataset and our analysis, we have found things that people can work on to avoid heart disease.</a:t>
            </a:r>
          </a:p>
          <a:p>
            <a:endParaRPr lang="en-US">
              <a:latin typeface="Calibri"/>
              <a:ea typeface="Calibri"/>
              <a:cs typeface="Calibri"/>
            </a:endParaRPr>
          </a:p>
          <a:p>
            <a:r>
              <a:rPr lang="en-US">
                <a:latin typeface="Calibri"/>
                <a:ea typeface="Calibri"/>
                <a:cs typeface="Calibri"/>
              </a:rPr>
              <a:t>Integrated Matplotlib, </a:t>
            </a:r>
            <a:r>
              <a:rPr lang="en-US" err="1">
                <a:latin typeface="Calibri"/>
                <a:ea typeface="Calibri"/>
                <a:cs typeface="Calibri"/>
              </a:rPr>
              <a:t>Numpy</a:t>
            </a:r>
            <a:r>
              <a:rPr lang="en-US">
                <a:latin typeface="Calibri"/>
                <a:ea typeface="Calibri"/>
                <a:cs typeface="Calibri"/>
              </a:rPr>
              <a:t>, Pandas, and </a:t>
            </a:r>
            <a:r>
              <a:rPr lang="en-US" err="1">
                <a:latin typeface="Calibri"/>
                <a:ea typeface="Calibri"/>
                <a:cs typeface="Calibri"/>
              </a:rPr>
              <a:t>sklearn.linear_model</a:t>
            </a:r>
            <a:r>
              <a:rPr lang="en-US">
                <a:latin typeface="Calibri"/>
                <a:ea typeface="Calibri"/>
                <a:cs typeface="Calibri"/>
              </a:rPr>
              <a:t> to perform and export graphical analyses that would represent our findings in physical form.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HEART DISEASE PREDICTION</a:t>
            </a:r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C4EECC7-8D07-73DD-6061-8E4D9E6F6DF7}"/>
                  </a:ext>
                </a:extLst>
              </p14:cNvPr>
              <p14:cNvContentPartPr/>
              <p14:nvPr/>
            </p14:nvContentPartPr>
            <p14:xfrm>
              <a:off x="1725386" y="5263243"/>
              <a:ext cx="16328" cy="16328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C4EECC7-8D07-73DD-6061-8E4D9E6F6D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8986" y="4446843"/>
                <a:ext cx="1632800" cy="16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08B048F-A6C0-659E-117F-F941DE4DFA7D}"/>
                  </a:ext>
                </a:extLst>
              </p14:cNvPr>
              <p14:cNvContentPartPr/>
              <p14:nvPr/>
            </p14:nvContentPartPr>
            <p14:xfrm>
              <a:off x="2215243" y="5437414"/>
              <a:ext cx="16328" cy="16328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08B048F-A6C0-659E-117F-F941DE4DFA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8843" y="4621014"/>
                <a:ext cx="1632800" cy="16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B8F7849-13C2-1AA0-CA70-D516DDCE0076}"/>
                  </a:ext>
                </a:extLst>
              </p14:cNvPr>
              <p14:cNvContentPartPr/>
              <p14:nvPr/>
            </p14:nvContentPartPr>
            <p14:xfrm>
              <a:off x="4686300" y="5611586"/>
              <a:ext cx="16328" cy="16328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B8F7849-13C2-1AA0-CA70-D516DDCE00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9900" y="4795186"/>
                <a:ext cx="1632800" cy="16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7492C49-7E5A-1C10-EED8-04F13ED4A6F8}"/>
                  </a:ext>
                </a:extLst>
              </p14:cNvPr>
              <p14:cNvContentPartPr/>
              <p14:nvPr/>
            </p14:nvContentPartPr>
            <p14:xfrm>
              <a:off x="4686300" y="5611586"/>
              <a:ext cx="16328" cy="16328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7492C49-7E5A-1C10-EED8-04F13ED4A6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9900" y="4795186"/>
                <a:ext cx="1632800" cy="16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17EC9A7-445A-DDD9-3BBE-61C6CB67BF65}"/>
                  </a:ext>
                </a:extLst>
              </p14:cNvPr>
              <p14:cNvContentPartPr/>
              <p14:nvPr/>
            </p14:nvContentPartPr>
            <p14:xfrm>
              <a:off x="3434443" y="4011386"/>
              <a:ext cx="16328" cy="16328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17EC9A7-445A-DDD9-3BBE-61C6CB67BF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8043" y="3194986"/>
                <a:ext cx="1632800" cy="16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9D0F1DE-466F-956E-E373-CB382E9A7836}"/>
                  </a:ext>
                </a:extLst>
              </p14:cNvPr>
              <p14:cNvContentPartPr/>
              <p14:nvPr/>
            </p14:nvContentPartPr>
            <p14:xfrm>
              <a:off x="3434443" y="4011386"/>
              <a:ext cx="16328" cy="16328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9D0F1DE-466F-956E-E373-CB382E9A78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8043" y="3194986"/>
                <a:ext cx="1632800" cy="163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588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/>
              <a:t>Analyzations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619" y="2378814"/>
            <a:ext cx="10840038" cy="823912"/>
          </a:xfrm>
        </p:spPr>
        <p:txBody>
          <a:bodyPr/>
          <a:lstStyle/>
          <a:p>
            <a:r>
              <a:rPr lang="en-US"/>
              <a:t>Cholesterol          Age/Gender          High Max Heart Rate          Linear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5892" y="3315721"/>
            <a:ext cx="2540112" cy="2268650"/>
          </a:xfrm>
        </p:spPr>
        <p:txBody>
          <a:bodyPr>
            <a:normAutofit/>
          </a:bodyPr>
          <a:lstStyle/>
          <a:p>
            <a:r>
              <a:rPr lang="en-US"/>
              <a:t>Does high cholesterol correlate with heart disease prevalence?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847147" y="3315721"/>
            <a:ext cx="2540112" cy="2468731"/>
          </a:xfrm>
        </p:spPr>
        <p:txBody>
          <a:bodyPr>
            <a:normAutofit/>
          </a:bodyPr>
          <a:lstStyle/>
          <a:p>
            <a:r>
              <a:rPr lang="en-US"/>
              <a:t>Does a person’s specific age and gender correlate with heart disease prevalence?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FA0B0D-7B36-4D63-86BD-20E6E1B6A0D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99525" y="3327235"/>
            <a:ext cx="2882475" cy="1997867"/>
          </a:xfrm>
        </p:spPr>
        <p:txBody>
          <a:bodyPr>
            <a:normAutofit/>
          </a:bodyPr>
          <a:lstStyle/>
          <a:p>
            <a:r>
              <a:rPr lang="en-US"/>
              <a:t>Does a high max heart rate correlate with heart disease prevalence?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HEART DISEASE PREDICTION</a:t>
            </a:r>
          </a:p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4E7CFDD5-6412-2425-906D-99CF2A32D102}"/>
              </a:ext>
            </a:extLst>
          </p:cNvPr>
          <p:cNvSpPr txBox="1">
            <a:spLocks/>
          </p:cNvSpPr>
          <p:nvPr/>
        </p:nvSpPr>
        <p:spPr>
          <a:xfrm>
            <a:off x="8776125" y="3315720"/>
            <a:ext cx="2882475" cy="199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What other factors correlate with heart disease prevalence?</a:t>
            </a:r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76E02-A7BA-F1E4-A193-CBD09359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Cholesterol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51E8-E673-F546-5059-0D48C304A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0565D-427C-B023-01BE-0E7F1F56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HEART DISEASE PREDICTION</a:t>
            </a:r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EC626-A2DC-9482-01CA-005CBE17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1ABDAB5B-BE87-2E2D-8560-78DC591AA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431" y="1857533"/>
            <a:ext cx="6127138" cy="435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7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AEEE2-3108-DB97-8201-987E015B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Age/Gender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64BBC-0E14-89F0-8841-F765DCB32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BF3FA-A467-94EE-0F7D-F52EB826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HEART DISEASE PREDICTION</a:t>
            </a:r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70292-12D3-1348-BFE4-5795119A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4CA2B251-502D-1AC0-A670-6F6DC11DA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490" y="1690688"/>
            <a:ext cx="6737020" cy="443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86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AEEE2-3108-DB97-8201-987E015B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Max heart rate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64BBC-0E14-89F0-8841-F765DCB32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BF3FA-A467-94EE-0F7D-F52EB826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HEART DISEASE PREDICTION</a:t>
            </a:r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70292-12D3-1348-BFE4-5795119A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B6CEC407-E3AB-37FD-90A6-FAB421626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780" y="1690688"/>
            <a:ext cx="7246440" cy="455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3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96B61E-1B64-430F-934F-7D1B90028029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{B172F87B-24B0-42D7-9686-574D98FF0ED4}tf67328976_win32</Template>
  <TotalTime>0</TotalTime>
  <Words>501</Words>
  <Application>Microsoft Office PowerPoint</Application>
  <PresentationFormat>Widescreen</PresentationFormat>
  <Paragraphs>87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Inter</vt:lpstr>
      <vt:lpstr>Tenorite</vt:lpstr>
      <vt:lpstr>Office Theme</vt:lpstr>
      <vt:lpstr>Heart Disease prediction</vt:lpstr>
      <vt:lpstr>AGENDA</vt:lpstr>
      <vt:lpstr>Problem</vt:lpstr>
      <vt:lpstr>DATA set</vt:lpstr>
      <vt:lpstr>Solution</vt:lpstr>
      <vt:lpstr>Analyzations</vt:lpstr>
      <vt:lpstr>Cholesterol</vt:lpstr>
      <vt:lpstr>Age/Gender</vt:lpstr>
      <vt:lpstr>High Max heart rate</vt:lpstr>
      <vt:lpstr>Linear regression</vt:lpstr>
      <vt:lpstr>Summary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</dc:title>
  <dc:creator>Foster, Reed C</dc:creator>
  <cp:lastModifiedBy>RootedScale: Ads, Email Marketing, Leads</cp:lastModifiedBy>
  <cp:revision>4</cp:revision>
  <dcterms:created xsi:type="dcterms:W3CDTF">2023-04-20T15:05:00Z</dcterms:created>
  <dcterms:modified xsi:type="dcterms:W3CDTF">2025-05-22T02:38:22Z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