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D1D305-5D50-47EB-ABA1-8D1364445AE0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899606-08C1-4CF0-B3CE-08F9CA8FA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D1D305-5D50-47EB-ABA1-8D1364445AE0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899606-08C1-4CF0-B3CE-08F9CA8FA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D1D305-5D50-47EB-ABA1-8D1364445AE0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899606-08C1-4CF0-B3CE-08F9CA8FA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D1D305-5D50-47EB-ABA1-8D1364445AE0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899606-08C1-4CF0-B3CE-08F9CA8FAF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D1D305-5D50-47EB-ABA1-8D1364445AE0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899606-08C1-4CF0-B3CE-08F9CA8FAF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D1D305-5D50-47EB-ABA1-8D1364445AE0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899606-08C1-4CF0-B3CE-08F9CA8FAF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D1D305-5D50-47EB-ABA1-8D1364445AE0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899606-08C1-4CF0-B3CE-08F9CA8FAF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D1D305-5D50-47EB-ABA1-8D1364445AE0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899606-08C1-4CF0-B3CE-08F9CA8FAF2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D1D305-5D50-47EB-ABA1-8D1364445AE0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899606-08C1-4CF0-B3CE-08F9CA8FA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9D1D305-5D50-47EB-ABA1-8D1364445AE0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899606-08C1-4CF0-B3CE-08F9CA8FAF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9D1D305-5D50-47EB-ABA1-8D1364445AE0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899606-08C1-4CF0-B3CE-08F9CA8FAF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9D1D305-5D50-47EB-ABA1-8D1364445AE0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2899606-08C1-4CF0-B3CE-08F9CA8FAF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youngde.shinyapps.io/Bond_Stock_Shiny_App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We Due for Another Crash?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Effect of Interest Rates on S&amp;P 500 Yields</a:t>
            </a:r>
          </a:p>
          <a:p>
            <a:r>
              <a:rPr lang="en-US" dirty="0" smtClean="0"/>
              <a:t>Dean Young</a:t>
            </a:r>
          </a:p>
          <a:p>
            <a:r>
              <a:rPr lang="en-US" dirty="0" smtClean="0"/>
              <a:t>11 May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6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28600" y="5410200"/>
            <a:ext cx="4268788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Nominal Stock Yield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346574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Expected Real Stock Yield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4344988" cy="403860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295400"/>
            <a:ext cx="4346575" cy="4038600"/>
          </a:xfrm>
        </p:spPr>
      </p:pic>
      <p:sp>
        <p:nvSpPr>
          <p:cNvPr id="2" name="TextBox 1"/>
          <p:cNvSpPr txBox="1"/>
          <p:nvPr/>
        </p:nvSpPr>
        <p:spPr>
          <a:xfrm>
            <a:off x="1447800" y="6314213"/>
            <a:ext cx="633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https://youngde.shinyapps.io/Bond_Stock_Shiny_App/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Augmented Dickey-Fuller Test for </a:t>
            </a:r>
            <a:r>
              <a:rPr lang="en-US" dirty="0" err="1" smtClean="0"/>
              <a:t>stationarity</a:t>
            </a:r>
            <a:r>
              <a:rPr lang="en-US" dirty="0"/>
              <a:t> </a:t>
            </a:r>
            <a:r>
              <a:rPr lang="en-US" dirty="0" smtClean="0"/>
              <a:t>(H</a:t>
            </a:r>
            <a:r>
              <a:rPr lang="en-US" baseline="-25000" dirty="0" smtClean="0"/>
              <a:t>0</a:t>
            </a:r>
            <a:r>
              <a:rPr lang="en-US" dirty="0" smtClean="0"/>
              <a:t>=non-stationary)</a:t>
            </a:r>
          </a:p>
          <a:p>
            <a:r>
              <a:rPr lang="en-US" dirty="0" smtClean="0"/>
              <a:t>Could not reject null for 3 of 4 series (only rejection was exp. Real stock yield)</a:t>
            </a:r>
          </a:p>
          <a:p>
            <a:r>
              <a:rPr lang="en-US" dirty="0" smtClean="0"/>
              <a:t>Remember: could not reject ≠ accept the null (low power for “sticky” stationary variables)</a:t>
            </a:r>
          </a:p>
          <a:p>
            <a:r>
              <a:rPr lang="en-US" dirty="0" smtClean="0"/>
              <a:t>Difference the variables just in case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Exploratory Data Analysis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39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</a:t>
            </a:r>
            <a:endParaRPr lang="en-US" dirty="0"/>
          </a:p>
          <a:p>
            <a:pPr lvl="1"/>
            <a:r>
              <a:rPr lang="en-US" dirty="0" smtClean="0"/>
              <a:t>Taking </a:t>
            </a:r>
            <a:r>
              <a:rPr lang="en-US" dirty="0"/>
              <a:t>a difference usually gives a stationary time series</a:t>
            </a:r>
          </a:p>
          <a:p>
            <a:pPr lvl="1"/>
            <a:r>
              <a:rPr lang="en-US" dirty="0" smtClean="0"/>
              <a:t>Taking </a:t>
            </a:r>
            <a:r>
              <a:rPr lang="en-US" dirty="0"/>
              <a:t>a difference usually gets rid of serial (auto) correlation </a:t>
            </a:r>
            <a:r>
              <a:rPr lang="en-US" dirty="0" smtClean="0"/>
              <a:t>issues</a:t>
            </a:r>
          </a:p>
          <a:p>
            <a:r>
              <a:rPr lang="en-US" dirty="0" smtClean="0"/>
              <a:t>Cons</a:t>
            </a:r>
            <a:endParaRPr lang="en-US" dirty="0"/>
          </a:p>
          <a:p>
            <a:pPr lvl="1"/>
            <a:r>
              <a:rPr lang="en-US" dirty="0" smtClean="0"/>
              <a:t>Difficult </a:t>
            </a:r>
            <a:r>
              <a:rPr lang="en-US" dirty="0"/>
              <a:t>to interpret ("A 1 unit change in the change of X is associated with a 1 unit change in the change of Y")</a:t>
            </a:r>
          </a:p>
          <a:p>
            <a:pPr lvl="1"/>
            <a:r>
              <a:rPr lang="en-US" dirty="0" smtClean="0"/>
              <a:t>Makes </a:t>
            </a:r>
            <a:r>
              <a:rPr lang="en-US" dirty="0"/>
              <a:t>predictions difficult (inputs are in changes not in actual values)</a:t>
            </a:r>
          </a:p>
          <a:p>
            <a:pPr lvl="1"/>
            <a:r>
              <a:rPr lang="en-US" dirty="0" smtClean="0"/>
              <a:t>Loses </a:t>
            </a:r>
            <a:r>
              <a:rPr lang="en-US" dirty="0"/>
              <a:t>one degree of freedom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not always take the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6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smtClean="0"/>
              <a:t> = </a:t>
            </a:r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 + </a:t>
            </a:r>
            <a:r>
              <a:rPr lang="el-GR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2t</a:t>
            </a:r>
            <a:r>
              <a:rPr lang="en-US" dirty="0" smtClean="0"/>
              <a:t> + </a:t>
            </a:r>
            <a:r>
              <a:rPr lang="el-GR" dirty="0" smtClean="0"/>
              <a:t>β</a:t>
            </a:r>
            <a:r>
              <a:rPr lang="en-US" baseline="-25000" dirty="0" smtClean="0"/>
              <a:t>3</a:t>
            </a:r>
            <a:r>
              <a:rPr lang="en-US" dirty="0" smtClean="0"/>
              <a:t>X</a:t>
            </a:r>
            <a:r>
              <a:rPr lang="en-US" baseline="-25000" dirty="0" smtClean="0"/>
              <a:t>3t</a:t>
            </a:r>
            <a:r>
              <a:rPr lang="en-US" dirty="0" smtClean="0"/>
              <a:t> + </a:t>
            </a:r>
            <a:r>
              <a:rPr lang="el-GR" dirty="0" smtClean="0"/>
              <a:t>ε</a:t>
            </a:r>
            <a:r>
              <a:rPr lang="en-US" baseline="-25000" dirty="0" smtClean="0"/>
              <a:t>t</a:t>
            </a:r>
            <a:endParaRPr lang="en-US" dirty="0" smtClean="0"/>
          </a:p>
          <a:p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smtClean="0"/>
              <a:t> = current nominal (exp. Real) stock yield difference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2t</a:t>
            </a:r>
            <a:r>
              <a:rPr lang="en-US" dirty="0" smtClean="0"/>
              <a:t> = current nominal 3yr bond yield difference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3t</a:t>
            </a:r>
            <a:r>
              <a:rPr lang="en-US" dirty="0" smtClean="0"/>
              <a:t> = current exp. Real 3yr bond yield difference</a:t>
            </a:r>
          </a:p>
          <a:p>
            <a:r>
              <a:rPr lang="en-US" dirty="0" smtClean="0"/>
              <a:t>No distributed </a:t>
            </a:r>
            <a:r>
              <a:rPr lang="en-US" dirty="0" smtClean="0"/>
              <a:t>lags</a:t>
            </a:r>
          </a:p>
          <a:p>
            <a:r>
              <a:rPr lang="en-US" dirty="0" smtClean="0"/>
              <a:t>Only used one bond type to avoid multi-</a:t>
            </a:r>
            <a:r>
              <a:rPr lang="en-US" smtClean="0"/>
              <a:t>collinearity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0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positive relationship between changes in interest rates and changes in stock yields as expected</a:t>
            </a:r>
          </a:p>
          <a:p>
            <a:r>
              <a:rPr lang="en-US" dirty="0" smtClean="0"/>
              <a:t>Odd case in first model likely due to omitted variable bias</a:t>
            </a:r>
          </a:p>
          <a:p>
            <a:r>
              <a:rPr lang="en-US" dirty="0" smtClean="0"/>
              <a:t>Differencing variables also removed serial correlation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02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Fear of market “correction” is reasonable due to potential interest rate hikes</a:t>
            </a:r>
          </a:p>
          <a:p>
            <a:r>
              <a:rPr lang="en-US" dirty="0" smtClean="0"/>
              <a:t>Since earnings don’t adjust quickly, prices of stocks must fall to raise yield</a:t>
            </a:r>
          </a:p>
          <a:p>
            <a:r>
              <a:rPr lang="en-US" dirty="0" smtClean="0"/>
              <a:t>Also possible for prices to grow very slowly in order for earnings to catch up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8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 </a:t>
            </a:r>
            <a:r>
              <a:rPr lang="en-US" dirty="0"/>
              <a:t>Treasury and Fed Funds rates were drawn from Quandl.com via the </a:t>
            </a:r>
            <a:r>
              <a:rPr lang="en-US" dirty="0" err="1"/>
              <a:t>Quandl</a:t>
            </a:r>
            <a:r>
              <a:rPr lang="en-US" dirty="0"/>
              <a:t> package  </a:t>
            </a:r>
          </a:p>
          <a:p>
            <a:r>
              <a:rPr lang="en-US" dirty="0" smtClean="0"/>
              <a:t>Inflation </a:t>
            </a:r>
            <a:r>
              <a:rPr lang="en-US" dirty="0"/>
              <a:t>data drawn from St. Louis Federal Reserve (FRED)  </a:t>
            </a:r>
          </a:p>
          <a:p>
            <a:r>
              <a:rPr lang="en-US" dirty="0" smtClean="0"/>
              <a:t>S&amp;P </a:t>
            </a:r>
            <a:r>
              <a:rPr lang="en-US" dirty="0"/>
              <a:t>500 Yields drawn from multpl.com (pulled from Robert Schiller's book: "Irrational Exuberance")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35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http</a:t>
            </a:r>
            <a:r>
              <a:rPr lang="en-US" dirty="0"/>
              <a:t>://useconomy.about.com/od/glossary/g/Inverted_yield.htm (reasons for inverted yield curve)  </a:t>
            </a:r>
          </a:p>
          <a:p>
            <a:r>
              <a:rPr lang="en-US" dirty="0" smtClean="0"/>
              <a:t>http</a:t>
            </a:r>
            <a:r>
              <a:rPr lang="en-US" dirty="0"/>
              <a:t>://academic.reed.edu/economics/parker/312/tschapters/S13_Ch_1.pdf (Stationary vs. Non-Stationary time series)  </a:t>
            </a:r>
          </a:p>
          <a:p>
            <a:r>
              <a:rPr lang="en-US" dirty="0" smtClean="0"/>
              <a:t>http</a:t>
            </a:r>
            <a:r>
              <a:rPr lang="en-US" dirty="0"/>
              <a:t>://academic.reed.edu/economics/parker/312/tschapters/S13_Ch_2.pdf (</a:t>
            </a:r>
            <a:r>
              <a:rPr lang="en-US" dirty="0" err="1"/>
              <a:t>Breusch</a:t>
            </a:r>
            <a:r>
              <a:rPr lang="en-US" dirty="0"/>
              <a:t>-Godfrey test)  </a:t>
            </a:r>
          </a:p>
          <a:p>
            <a:r>
              <a:rPr lang="en-US" dirty="0" smtClean="0"/>
              <a:t>http</a:t>
            </a:r>
            <a:r>
              <a:rPr lang="en-US" dirty="0"/>
              <a:t>://academic.reed.edu/economics/parker/312/tschapters/S13_Ch_4.pdf (Dickey-Fuller)  </a:t>
            </a:r>
          </a:p>
          <a:p>
            <a:r>
              <a:rPr lang="en-US" dirty="0" smtClean="0"/>
              <a:t>http</a:t>
            </a:r>
            <a:r>
              <a:rPr lang="en-US" dirty="0"/>
              <a:t>://seekingalpha.com/instablog/604052-element-alpha/65463-proof-that-the-modern-portfolio-theory-should-be-declared-dead (Average stock holding period)  </a:t>
            </a:r>
          </a:p>
          <a:p>
            <a:r>
              <a:rPr lang="en-US" dirty="0" smtClean="0"/>
              <a:t>The </a:t>
            </a:r>
            <a:r>
              <a:rPr lang="en-US" dirty="0"/>
              <a:t>Intelligent </a:t>
            </a:r>
            <a:r>
              <a:rPr lang="en-US" dirty="0" smtClean="0"/>
              <a:t>Investor </a:t>
            </a:r>
            <a:r>
              <a:rPr lang="en-US" dirty="0"/>
              <a:t>by Benjamin Graham (false belief that stocks are a good hedge for inflation)  </a:t>
            </a:r>
          </a:p>
          <a:p>
            <a:r>
              <a:rPr lang="en-US" dirty="0" smtClean="0"/>
              <a:t>Advanced </a:t>
            </a:r>
            <a:r>
              <a:rPr lang="en-US" dirty="0"/>
              <a:t>Macroeconomics - 4th </a:t>
            </a:r>
            <a:r>
              <a:rPr lang="en-US" dirty="0" smtClean="0"/>
              <a:t>Edition by </a:t>
            </a:r>
            <a:r>
              <a:rPr lang="en-US" dirty="0"/>
              <a:t>David </a:t>
            </a:r>
            <a:r>
              <a:rPr lang="en-US" dirty="0" err="1"/>
              <a:t>Romer</a:t>
            </a:r>
            <a:r>
              <a:rPr lang="en-US" dirty="0"/>
              <a:t> (modeling expected inflation)  </a:t>
            </a:r>
          </a:p>
          <a:p>
            <a:r>
              <a:rPr lang="en-US" dirty="0" smtClean="0"/>
              <a:t>http</a:t>
            </a:r>
            <a:r>
              <a:rPr lang="en-US" dirty="0"/>
              <a:t>://www.reuters.com/article/2015/05/06/us-usa-fed-yellen-idUSKBN0NR1JI20150506 (Janet </a:t>
            </a:r>
            <a:r>
              <a:rPr lang="en-US" dirty="0" err="1"/>
              <a:t>Yellen</a:t>
            </a:r>
            <a:r>
              <a:rPr lang="en-US" dirty="0"/>
              <a:t> on valuations)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1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part of this analysis constitutes investment advice in any form or fashion. </a:t>
            </a:r>
            <a:endParaRPr lang="en-US" dirty="0" smtClean="0"/>
          </a:p>
          <a:p>
            <a:r>
              <a:rPr lang="en-US" dirty="0" smtClean="0"/>
              <a:t>Invest </a:t>
            </a:r>
            <a:r>
              <a:rPr lang="en-US" dirty="0"/>
              <a:t>at your own risk.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author of this analysis holds a total US stock market index which includes the S&amp;P 500.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24000"/>
            <a:ext cx="4819650" cy="447761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 Street?!?!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0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 rates at historic lows</a:t>
            </a:r>
          </a:p>
          <a:p>
            <a:r>
              <a:rPr lang="en-US" dirty="0" smtClean="0"/>
              <a:t>“Buzz” on Wall Street over high stock valuations</a:t>
            </a:r>
          </a:p>
          <a:p>
            <a:r>
              <a:rPr lang="en-US" dirty="0" smtClean="0"/>
              <a:t>Even Janet </a:t>
            </a:r>
            <a:r>
              <a:rPr lang="en-US" dirty="0" err="1" smtClean="0"/>
              <a:t>Yellen</a:t>
            </a:r>
            <a:r>
              <a:rPr lang="en-US" dirty="0" smtClean="0"/>
              <a:t>, Warren Buffet agrees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worry about a crash?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9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5562600" cy="441960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019800" y="1295400"/>
            <a:ext cx="4038600" cy="4525963"/>
          </a:xfrm>
        </p:spPr>
        <p:txBody>
          <a:bodyPr/>
          <a:lstStyle/>
          <a:p>
            <a:r>
              <a:rPr lang="en-US" u="sng" dirty="0" smtClean="0"/>
              <a:t>Relative</a:t>
            </a:r>
            <a:r>
              <a:rPr lang="en-US" dirty="0" smtClean="0"/>
              <a:t>, not absolute, interest rates</a:t>
            </a:r>
          </a:p>
          <a:p>
            <a:r>
              <a:rPr lang="en-US" dirty="0" smtClean="0"/>
              <a:t>Based on loan duration and risk profile</a:t>
            </a:r>
          </a:p>
          <a:p>
            <a:r>
              <a:rPr lang="en-US" dirty="0" smtClean="0"/>
              <a:t>Generally, but not always, upward sloping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Spreads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28800"/>
            <a:ext cx="4419600" cy="47244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66" y="1828800"/>
            <a:ext cx="4419600" cy="47244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(ugh…)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326684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Strong correlation?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skip exploratory data analysis!!!</a:t>
            </a:r>
          </a:p>
          <a:p>
            <a:r>
              <a:rPr lang="en-US" dirty="0" smtClean="0"/>
              <a:t>T-tests, p-values, confidence intervals are </a:t>
            </a:r>
            <a:r>
              <a:rPr lang="en-US" b="1" i="1" u="sng" dirty="0" smtClean="0"/>
              <a:t>ALL</a:t>
            </a:r>
            <a:r>
              <a:rPr lang="en-US" b="1" u="sng" dirty="0" smtClean="0"/>
              <a:t> </a:t>
            </a:r>
            <a:r>
              <a:rPr lang="en-US" dirty="0" smtClean="0"/>
              <a:t>invalid with non-stationary variables</a:t>
            </a:r>
          </a:p>
          <a:p>
            <a:r>
              <a:rPr lang="en-US" dirty="0" smtClean="0"/>
              <a:t>It’s common to difference non-stationary variables to make them stationary</a:t>
            </a:r>
          </a:p>
          <a:p>
            <a:r>
              <a:rPr lang="en-US" dirty="0" smtClean="0"/>
              <a:t>Stationary variables regress to a mean, non-stationary variables do not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0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38200"/>
            <a:ext cx="5867400" cy="5867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4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bond yield rates are for a 3 year US treasury </a:t>
            </a:r>
            <a:r>
              <a:rPr lang="en-US" dirty="0" smtClean="0"/>
              <a:t>bond (avg. stock </a:t>
            </a:r>
            <a:r>
              <a:rPr lang="en-US" smtClean="0"/>
              <a:t>holding period = 3-4 years)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stock yield rates are for the S&amp;P 500 index</a:t>
            </a:r>
          </a:p>
          <a:p>
            <a:r>
              <a:rPr lang="en-US" dirty="0" smtClean="0"/>
              <a:t>Expected </a:t>
            </a:r>
            <a:r>
              <a:rPr lang="en-US" dirty="0"/>
              <a:t>real rates/yields are determined by subtracting previous year's inflation from nominal </a:t>
            </a:r>
            <a:r>
              <a:rPr lang="en-US" dirty="0" smtClean="0"/>
              <a:t>rates/yields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1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120</TotalTime>
  <Words>633</Words>
  <Application>Microsoft Office PowerPoint</Application>
  <PresentationFormat>On-screen Show (4:3)</PresentationFormat>
  <Paragraphs>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Are We Due for Another Crash?</vt:lpstr>
      <vt:lpstr>Disclaimer</vt:lpstr>
      <vt:lpstr>Wall Street?!?!</vt:lpstr>
      <vt:lpstr>Why worry about a crash?</vt:lpstr>
      <vt:lpstr>Interest Rate Spreads</vt:lpstr>
      <vt:lpstr>Time Series (ugh…)</vt:lpstr>
      <vt:lpstr>Time Series (cont.)</vt:lpstr>
      <vt:lpstr>Time Series (cont.)</vt:lpstr>
      <vt:lpstr>Data Notes</vt:lpstr>
      <vt:lpstr>Exploratory Data Analysis</vt:lpstr>
      <vt:lpstr>Exploratory Data Analysis (cont.)</vt:lpstr>
      <vt:lpstr>Why not always take the difference?</vt:lpstr>
      <vt:lpstr>Model Specification</vt:lpstr>
      <vt:lpstr>Results</vt:lpstr>
      <vt:lpstr>Concluding Thoughts</vt:lpstr>
      <vt:lpstr>Data Sources</vt:lpstr>
      <vt:lpstr>Information 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We Due for Another Crash?</dc:title>
  <dc:creator>Dean Young</dc:creator>
  <cp:lastModifiedBy>Dean Young</cp:lastModifiedBy>
  <cp:revision>17</cp:revision>
  <dcterms:created xsi:type="dcterms:W3CDTF">2015-05-07T23:23:58Z</dcterms:created>
  <dcterms:modified xsi:type="dcterms:W3CDTF">2015-05-11T03:07:37Z</dcterms:modified>
</cp:coreProperties>
</file>