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5143500"/>
  <p:notesSz cx="6858000" cy="9144000"/>
  <p:embeddedFontLst>
    <p:embeddedFont>
      <p:font typeface="Red Hat Display" panose="02010503040201060303"/>
      <p:regular r:id="rId35"/>
    </p:embeddedFont>
    <p:embeddedFont>
      <p:font typeface="Red Hat Text" panose="02010503040201060303"/>
      <p:regular r:id="rId36"/>
    </p:embeddedFont>
    <p:embeddedFont>
      <p:font typeface="Comic Sans MS" panose="030F0702030302020204"/>
      <p:regular r:id="rId37"/>
      <p:bold r:id="rId38"/>
      <p:italic r:id="rId39"/>
      <p:boldItalic r:id="rId40"/>
    </p:embeddedFont>
    <p:embeddedFont>
      <p:font typeface="Montserrat" panose="00000500000000000000"/>
      <p:regular r:id="rId41"/>
      <p:bold r:id="rId42"/>
      <p:italic r:id="rId43"/>
    </p:embeddedFont>
    <p:embeddedFont>
      <p:font typeface="Calibri" panose="020F0502020204030204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font" Target="fonts/font13.fntdata"/><Relationship Id="rId46" Type="http://schemas.openxmlformats.org/officeDocument/2006/relationships/font" Target="fonts/font12.fntdata"/><Relationship Id="rId45" Type="http://schemas.openxmlformats.org/officeDocument/2006/relationships/font" Target="fonts/font11.fntdata"/><Relationship Id="rId44" Type="http://schemas.openxmlformats.org/officeDocument/2006/relationships/font" Target="fonts/font10.fntdata"/><Relationship Id="rId43" Type="http://schemas.openxmlformats.org/officeDocument/2006/relationships/font" Target="fonts/font9.fntdata"/><Relationship Id="rId42" Type="http://schemas.openxmlformats.org/officeDocument/2006/relationships/font" Target="fonts/font8.fntdata"/><Relationship Id="rId41" Type="http://schemas.openxmlformats.org/officeDocument/2006/relationships/font" Target="fonts/font7.fntdata"/><Relationship Id="rId4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5.fntdata"/><Relationship Id="rId38" Type="http://schemas.openxmlformats.org/officeDocument/2006/relationships/font" Target="fonts/font4.fntdata"/><Relationship Id="rId37" Type="http://schemas.openxmlformats.org/officeDocument/2006/relationships/font" Target="fonts/font3.fntdata"/><Relationship Id="rId36" Type="http://schemas.openxmlformats.org/officeDocument/2006/relationships/font" Target="fonts/font2.fntdata"/><Relationship Id="rId35" Type="http://schemas.openxmlformats.org/officeDocument/2006/relationships/font" Target="fonts/font1.fntdata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9bbf0c94a_3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9bbf0c94a_3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9086e8d6a_7_1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9086e8d6a_7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9086e8d6a_7_71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9086e8d6a_7_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797462c6a_1_8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797462c6a_1_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797462c6a_1_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797462c6a_1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797462c6a_1_16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797462c6a_1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797462c6a_1_4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797462c6a_1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797462c6a_1_51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797462c6a_1_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797462c6a_1_5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797462c6a_1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797462c6a_1_6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797462c6a_1_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9086e8d6a_1_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9086e8d6a_1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797462c6a_1_76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797462c6a_1_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797462c6a_1_9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797462c6a_1_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9086e8d6a_7_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9086e8d6a_7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9086e8d6a_7_61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9086e8d6a_7_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9086e8d6a_7_3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9086e8d6a_7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9086e8d6a_7_5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9086e8d6a_7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13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1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9086e8d6a_7_78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9086e8d6a_7_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2f7c811ed_0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2f7c811ed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9086e8d6a_5_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9086e8d6a_5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9086e8d6a_5_1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9086e8d6a_5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9086e8d6a_7_8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9086e8d6a_7_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797462c6a_1_31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797462c6a_1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797462c6a_1_2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797462c6a_1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254825" y="626250"/>
            <a:ext cx="3366900" cy="3891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background">
  <p:cSld name="BLANK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63" name="Google Shape;63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/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900044" scaled="0"/>
        </a:gradFill>
        <a:effectLst/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5400000">
            <a:off x="260250" y="1428700"/>
            <a:ext cx="1750800" cy="22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ctrTitle"/>
          </p:nvPr>
        </p:nvSpPr>
        <p:spPr>
          <a:xfrm>
            <a:off x="2475275" y="2003875"/>
            <a:ext cx="5813400" cy="66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subTitle" idx="1"/>
          </p:nvPr>
        </p:nvSpPr>
        <p:spPr>
          <a:xfrm>
            <a:off x="2475275" y="2769050"/>
            <a:ext cx="5813400" cy="37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091600" y="3948600"/>
            <a:ext cx="960900" cy="1194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4"/>
          <p:cNvSpPr/>
          <p:nvPr/>
        </p:nvSpPr>
        <p:spPr>
          <a:xfrm rot="10800000">
            <a:off x="4091600" y="0"/>
            <a:ext cx="960900" cy="1194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body" idx="1"/>
          </p:nvPr>
        </p:nvSpPr>
        <p:spPr>
          <a:xfrm>
            <a:off x="1441500" y="1194900"/>
            <a:ext cx="6261300" cy="27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 panose="02010503040201060303"/>
              <a:buChar char="●"/>
              <a:defRPr sz="3000" b="1">
                <a:solidFill>
                  <a:schemeClr val="accent5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1pPr>
            <a:lvl2pPr marL="914400" lvl="1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 panose="02010503040201060303"/>
              <a:buChar char="○"/>
              <a:defRPr sz="3000" b="1">
                <a:solidFill>
                  <a:schemeClr val="accent5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2pPr>
            <a:lvl3pPr marL="1371600" lvl="2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 panose="02010503040201060303"/>
              <a:buChar char="■"/>
              <a:defRPr sz="3000" b="1">
                <a:solidFill>
                  <a:schemeClr val="accent5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3pPr>
            <a:lvl4pPr marL="1828800" lvl="3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 panose="02010503040201060303"/>
              <a:buChar char="●"/>
              <a:defRPr sz="3000" b="1">
                <a:solidFill>
                  <a:schemeClr val="accent5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4pPr>
            <a:lvl5pPr marL="2286000" lvl="4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 panose="02010503040201060303"/>
              <a:buChar char="○"/>
              <a:defRPr sz="3000" b="1">
                <a:solidFill>
                  <a:schemeClr val="accent5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5pPr>
            <a:lvl6pPr marL="2743200" lvl="5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 panose="02010503040201060303"/>
              <a:buChar char="■"/>
              <a:defRPr sz="3000" b="1">
                <a:solidFill>
                  <a:schemeClr val="accent5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6pPr>
            <a:lvl7pPr marL="3200400" lvl="6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 panose="02010503040201060303"/>
              <a:buChar char="●"/>
              <a:defRPr sz="3000" b="1">
                <a:solidFill>
                  <a:schemeClr val="accent5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7pPr>
            <a:lvl8pPr marL="3657600" lvl="7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 panose="02010503040201060303"/>
              <a:buChar char="○"/>
              <a:defRPr sz="3000" b="1">
                <a:solidFill>
                  <a:schemeClr val="accent5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8pPr>
            <a:lvl9pPr marL="4114800" lvl="8" indent="-419100" algn="ctr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Red Hat Display" panose="02010503040201060303"/>
              <a:buChar char="■"/>
              <a:defRPr sz="3000" b="1">
                <a:solidFill>
                  <a:schemeClr val="accent5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3593400" y="40520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accent4"/>
                </a:solidFill>
              </a:rPr>
              <a:t>“</a:t>
            </a:r>
            <a:endParaRPr sz="9600">
              <a:solidFill>
                <a:schemeClr val="accent4"/>
              </a:solidFill>
            </a:endParaRPr>
          </a:p>
        </p:txBody>
      </p:sp>
      <p:sp>
        <p:nvSpPr>
          <p:cNvPr id="24" name="Google Shape;24;p4"/>
          <p:cNvSpPr txBox="1"/>
          <p:nvPr>
            <p:ph type="sldNum" idx="12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390035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accent4"/>
                </a:solidFill>
              </a:rPr>
              <a:t>”</a:t>
            </a:r>
            <a:endParaRPr sz="960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" name="Google Shape;37;p6"/>
          <p:cNvSpPr txBox="1"/>
          <p:nvPr>
            <p:ph type="body" idx="2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1" name="Google Shape;41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type="body" idx="1"/>
          </p:nvPr>
        </p:nvSpPr>
        <p:spPr>
          <a:xfrm>
            <a:off x="1044446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type="body" idx="2"/>
          </p:nvPr>
        </p:nvSpPr>
        <p:spPr>
          <a:xfrm>
            <a:off x="3525597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type="body" idx="3"/>
          </p:nvPr>
        </p:nvSpPr>
        <p:spPr>
          <a:xfrm>
            <a:off x="6006748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4255350" y="418265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/>
          <p:nvPr>
            <p:ph type="body" idx="1"/>
          </p:nvPr>
        </p:nvSpPr>
        <p:spPr>
          <a:xfrm>
            <a:off x="855300" y="3872900"/>
            <a:ext cx="7433400" cy="28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56" name="Google Shape;56;p9"/>
          <p:cNvSpPr txBox="1"/>
          <p:nvPr>
            <p:ph type="sldNum" idx="12"/>
          </p:nvPr>
        </p:nvSpPr>
        <p:spPr>
          <a:xfrm>
            <a:off x="4255350" y="4717625"/>
            <a:ext cx="6333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- Light background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/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 panose="02010503040201060303"/>
              <a:buNone/>
              <a:defRPr sz="3200" b="1">
                <a:solidFill>
                  <a:schemeClr val="accent4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 panose="02010503040201060303"/>
              <a:buNone/>
              <a:defRPr sz="3200" b="1">
                <a:solidFill>
                  <a:schemeClr val="accent4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 panose="02010503040201060303"/>
              <a:buNone/>
              <a:defRPr sz="3200" b="1">
                <a:solidFill>
                  <a:schemeClr val="accent4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 panose="02010503040201060303"/>
              <a:buNone/>
              <a:defRPr sz="3200" b="1">
                <a:solidFill>
                  <a:schemeClr val="accent4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 panose="02010503040201060303"/>
              <a:buNone/>
              <a:defRPr sz="3200" b="1">
                <a:solidFill>
                  <a:schemeClr val="accent4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 panose="02010503040201060303"/>
              <a:buNone/>
              <a:defRPr sz="3200" b="1">
                <a:solidFill>
                  <a:schemeClr val="accent4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 panose="02010503040201060303"/>
              <a:buNone/>
              <a:defRPr sz="3200" b="1">
                <a:solidFill>
                  <a:schemeClr val="accent4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 panose="02010503040201060303"/>
              <a:buNone/>
              <a:defRPr sz="3200" b="1">
                <a:solidFill>
                  <a:schemeClr val="accent4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 panose="02010503040201060303"/>
              <a:buNone/>
              <a:defRPr sz="3200" b="1">
                <a:solidFill>
                  <a:schemeClr val="accent4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 panose="02010503040201060303"/>
              <a:buChar char="●"/>
              <a:defRPr sz="2400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 panose="02010503040201060303"/>
              <a:buChar char="○"/>
              <a:defRPr sz="2400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 panose="02010503040201060303"/>
              <a:buChar char="■"/>
              <a:defRPr sz="2400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 panose="02010503040201060303"/>
              <a:buChar char="●"/>
              <a:defRPr sz="2400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 panose="02010503040201060303"/>
              <a:buChar char="○"/>
              <a:defRPr sz="2400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 panose="02010503040201060303"/>
              <a:buChar char="■"/>
              <a:defRPr sz="2400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 panose="02010503040201060303"/>
              <a:buChar char="●"/>
              <a:defRPr sz="2400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 panose="02010503040201060303"/>
              <a:buChar char="○"/>
              <a:defRPr sz="2400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ed Hat Text" panose="02010503040201060303"/>
              <a:buChar char="■"/>
              <a:defRPr sz="2400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2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1pPr>
            <a:lvl2pPr lvl="1" algn="ctr" rtl="0">
              <a:buNone/>
              <a:defRPr sz="1300" b="1">
                <a:solidFill>
                  <a:schemeClr val="dk2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2pPr>
            <a:lvl3pPr lvl="2" algn="ctr" rtl="0">
              <a:buNone/>
              <a:defRPr sz="1300" b="1">
                <a:solidFill>
                  <a:schemeClr val="dk2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3pPr>
            <a:lvl4pPr lvl="3" algn="ctr" rtl="0">
              <a:buNone/>
              <a:defRPr sz="1300" b="1">
                <a:solidFill>
                  <a:schemeClr val="dk2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4pPr>
            <a:lvl5pPr lvl="4" algn="ctr" rtl="0">
              <a:buNone/>
              <a:defRPr sz="1300" b="1">
                <a:solidFill>
                  <a:schemeClr val="dk2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5pPr>
            <a:lvl6pPr lvl="5" algn="ctr" rtl="0">
              <a:buNone/>
              <a:defRPr sz="1300" b="1">
                <a:solidFill>
                  <a:schemeClr val="dk2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6pPr>
            <a:lvl7pPr lvl="6" algn="ctr" rtl="0">
              <a:buNone/>
              <a:defRPr sz="1300" b="1">
                <a:solidFill>
                  <a:schemeClr val="dk2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7pPr>
            <a:lvl8pPr lvl="7" algn="ctr" rtl="0">
              <a:buNone/>
              <a:defRPr sz="1300" b="1">
                <a:solidFill>
                  <a:schemeClr val="dk2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8pPr>
            <a:lvl9pPr lvl="8" algn="ctr" rtl="0">
              <a:buNone/>
              <a:defRPr sz="1300" b="1">
                <a:solidFill>
                  <a:schemeClr val="dk2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4.xml"/><Relationship Id="rId3" Type="http://schemas.openxmlformats.org/officeDocument/2006/relationships/hyperlink" Target="https://ijarcce.com/wp-content/uploads/2020/06/IJARCCE.2020.9535.pdf" TargetMode="External"/><Relationship Id="rId2" Type="http://schemas.openxmlformats.org/officeDocument/2006/relationships/hyperlink" Target="http://cs231n.stanford.edu/reports/2016/pdfs/214_Report.pdf" TargetMode="External"/><Relationship Id="rId1" Type="http://schemas.openxmlformats.org/officeDocument/2006/relationships/hyperlink" Target="https://www.researchgate.net/publication/333585575_An_Efficient_Sign_Language_Translator_Device_Using_Convolutional_Neural_Network_and_Customized_ROI_Segmentation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ctrTitle"/>
          </p:nvPr>
        </p:nvSpPr>
        <p:spPr>
          <a:xfrm>
            <a:off x="4179950" y="658250"/>
            <a:ext cx="4047900" cy="388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rgbClr val="FFFFFF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sz="3400">
              <a:solidFill>
                <a:srgbClr val="FFFFFF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   </a:t>
            </a:r>
            <a:r>
              <a:rPr lang="en-GB" sz="1900" b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     </a:t>
            </a:r>
            <a:endParaRPr sz="1900" b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     </a:t>
            </a:r>
            <a:r>
              <a:rPr lang="en-GB" sz="190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KIIT UNIVERSITY</a:t>
            </a:r>
            <a:endParaRPr sz="1900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       BHUBANESHWAR</a:t>
            </a:r>
            <a:endParaRPr sz="1900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b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             </a:t>
            </a:r>
            <a:r>
              <a:rPr lang="en-GB" sz="1500" b="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Under the Guidance of</a:t>
            </a:r>
            <a:r>
              <a:rPr lang="en-GB" sz="1900" b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sz="1900" b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 b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       </a:t>
            </a:r>
            <a:r>
              <a:rPr lang="en-GB" sz="1900" b="0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PROF. Chandani Kumari</a:t>
            </a:r>
            <a:endParaRPr sz="1900">
              <a:solidFill>
                <a:srgbClr val="00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                        Submitted by:</a:t>
            </a:r>
            <a:endParaRPr sz="1600" b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                          Nandini Kalita 1805675</a:t>
            </a:r>
            <a:endParaRPr sz="1600" b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                          Reedam Ranjan 1805686</a:t>
            </a:r>
            <a:endParaRPr sz="1600" b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                         Sourodeep Dhar 1805711</a:t>
            </a:r>
            <a:endParaRPr sz="1600" b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3400">
              <a:solidFill>
                <a:srgbClr val="FFFFFF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70" name="Google Shape;70;p12"/>
          <p:cNvSpPr txBox="1"/>
          <p:nvPr/>
        </p:nvSpPr>
        <p:spPr>
          <a:xfrm>
            <a:off x="611505" y="1369060"/>
            <a:ext cx="2759075" cy="240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900" b="1">
                <a:solidFill>
                  <a:schemeClr val="l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Sign    </a:t>
            </a:r>
            <a:r>
              <a:rPr lang="en-US" altLang="en-GB" sz="3900" b="1">
                <a:solidFill>
                  <a:schemeClr val="l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   </a:t>
            </a:r>
            <a:r>
              <a:rPr lang="en-GB" sz="3900" b="1">
                <a:solidFill>
                  <a:schemeClr val="l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Languag</a:t>
            </a:r>
            <a:r>
              <a:rPr lang="en-US" altLang="en-GB" sz="3900" b="1">
                <a:solidFill>
                  <a:schemeClr val="l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</a:t>
            </a:r>
            <a:endParaRPr lang="en-US" altLang="en-GB" sz="3900" b="1">
              <a:solidFill>
                <a:schemeClr val="lt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900" b="1">
                <a:solidFill>
                  <a:schemeClr val="l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Translat</a:t>
            </a:r>
            <a:r>
              <a:rPr lang="en-US" altLang="en-GB" sz="3900" b="1">
                <a:solidFill>
                  <a:schemeClr val="l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or</a:t>
            </a:r>
            <a:endParaRPr lang="en-US" altLang="en-GB" sz="3900" b="1">
              <a:solidFill>
                <a:schemeClr val="lt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51" name="Google Shape;151;p21"/>
          <p:cNvSpPr txBox="1"/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8975" y="110438"/>
            <a:ext cx="9086050" cy="547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1044600" y="327525"/>
            <a:ext cx="7207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   </a:t>
            </a:r>
            <a:r>
              <a:rPr lang="en-GB" sz="2600" b="1">
                <a:solidFill>
                  <a:srgbClr val="5B0F00"/>
                </a:solidFill>
                <a:highlight>
                  <a:srgbClr val="D9D9D9"/>
                </a:highlight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SUCCESS IS DELAYED NOT DENIED</a:t>
            </a:r>
            <a:endParaRPr sz="2600" b="1">
              <a:solidFill>
                <a:srgbClr val="5B0F00"/>
              </a:solidFill>
              <a:highlight>
                <a:srgbClr val="D9D9D9"/>
              </a:highlight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339675" y="2959950"/>
            <a:ext cx="61383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ed Hat Text" panose="02010503040201060303"/>
              <a:buChar char="●"/>
            </a:pPr>
            <a:r>
              <a:rPr lang="en-GB" sz="1800">
                <a:solidFill>
                  <a:schemeClr val="accent5"/>
                </a:solidFill>
                <a:highlight>
                  <a:srgbClr val="FFFF00"/>
                </a:highlight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At this point, we have completed a sign language classifier. In essence, our model can correctly disambiguate between signs correctly almost all the time. This is a reasonably good model, so we move on to the final stage of our application. We will use this sign language classifier in a real-time webcam application.</a:t>
            </a:r>
            <a:endParaRPr sz="1800">
              <a:solidFill>
                <a:schemeClr val="accent5"/>
              </a:solidFill>
              <a:highlight>
                <a:srgbClr val="FFFF00"/>
              </a:highlight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00"/>
              </a:solidFill>
              <a:highlight>
                <a:schemeClr val="dk2"/>
              </a:highlight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00"/>
              </a:solidFill>
              <a:highlight>
                <a:schemeClr val="dk2"/>
              </a:highlight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00"/>
              </a:solidFill>
              <a:highlight>
                <a:srgbClr val="00FF00"/>
              </a:highlight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2"/>
              </a:highlight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Importing Libraries</a:t>
            </a:r>
            <a:endParaRPr lang="en-GB"/>
          </a:p>
        </p:txBody>
      </p:sp>
      <p:sp>
        <p:nvSpPr>
          <p:cNvPr id="160" name="Google Shape;160;p22"/>
          <p:cNvSpPr txBox="1"/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</a:p>
        </p:txBody>
      </p:sp>
      <p:sp>
        <p:nvSpPr>
          <p:cNvPr id="161" name="Google Shape;161;p22"/>
          <p:cNvSpPr txBox="1"/>
          <p:nvPr>
            <p:ph type="body" idx="2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</a:p>
        </p:txBody>
      </p:sp>
      <p:sp>
        <p:nvSpPr>
          <p:cNvPr id="162" name="Google Shape;162;p22"/>
          <p:cNvSpPr txBox="1"/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44475" y="1468375"/>
            <a:ext cx="6383449" cy="28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Preparing the Dataset Class</a:t>
            </a:r>
            <a:endParaRPr lang="en-GB"/>
          </a:p>
        </p:txBody>
      </p:sp>
      <p:sp>
        <p:nvSpPr>
          <p:cNvPr id="169" name="Google Shape;169;p23"/>
          <p:cNvSpPr txBox="1"/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</a:p>
        </p:txBody>
      </p:sp>
      <p:sp>
        <p:nvSpPr>
          <p:cNvPr id="170" name="Google Shape;170;p23"/>
          <p:cNvSpPr txBox="1"/>
          <p:nvPr>
            <p:ph type="body" idx="2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</a:p>
        </p:txBody>
      </p:sp>
      <p:sp>
        <p:nvSpPr>
          <p:cNvPr id="171" name="Google Shape;171;p23"/>
          <p:cNvSpPr txBox="1"/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44350" y="1397900"/>
            <a:ext cx="6804950" cy="31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Split and Loading</a:t>
            </a:r>
            <a:endParaRPr lang="en-GB"/>
          </a:p>
        </p:txBody>
      </p:sp>
      <p:sp>
        <p:nvSpPr>
          <p:cNvPr id="178" name="Google Shape;178;p24"/>
          <p:cNvSpPr txBox="1"/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9" name="Google Shape;179;p24"/>
          <p:cNvSpPr txBox="1"/>
          <p:nvPr>
            <p:ph type="body" idx="2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80" name="Google Shape;180;p24"/>
          <p:cNvSpPr txBox="1"/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22275" y="1553575"/>
            <a:ext cx="8251901" cy="20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and Training</a:t>
            </a:r>
            <a:endParaRPr lang="en-GB"/>
          </a:p>
        </p:txBody>
      </p:sp>
      <p:sp>
        <p:nvSpPr>
          <p:cNvPr id="187" name="Google Shape;187;p25"/>
          <p:cNvSpPr txBox="1"/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</a:p>
        </p:txBody>
      </p:sp>
      <p:sp>
        <p:nvSpPr>
          <p:cNvPr id="188" name="Google Shape;188;p25"/>
          <p:cNvSpPr txBox="1"/>
          <p:nvPr>
            <p:ph type="body" idx="2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</a:p>
        </p:txBody>
      </p:sp>
      <p:sp>
        <p:nvSpPr>
          <p:cNvPr id="189" name="Google Shape;189;p25"/>
          <p:cNvSpPr txBox="1"/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44475" y="1327750"/>
            <a:ext cx="6751401" cy="31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Set Output</a:t>
            </a:r>
            <a:endParaRPr lang="en-GB"/>
          </a:p>
        </p:txBody>
      </p:sp>
      <p:sp>
        <p:nvSpPr>
          <p:cNvPr id="196" name="Google Shape;196;p26"/>
          <p:cNvSpPr txBox="1"/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</a:p>
        </p:txBody>
      </p:sp>
      <p:sp>
        <p:nvSpPr>
          <p:cNvPr id="197" name="Google Shape;197;p26"/>
          <p:cNvSpPr txBox="1"/>
          <p:nvPr>
            <p:ph type="body" idx="2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</a:p>
        </p:txBody>
      </p:sp>
      <p:sp>
        <p:nvSpPr>
          <p:cNvPr id="198" name="Google Shape;198;p26"/>
          <p:cNvSpPr txBox="1"/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14204" y="1387475"/>
            <a:ext cx="2628046" cy="30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44476" y="1387475"/>
            <a:ext cx="3367501" cy="306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21625" y="1331275"/>
            <a:ext cx="3630351" cy="31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Validation </a:t>
            </a:r>
            <a:endParaRPr lang="en-GB"/>
          </a:p>
        </p:txBody>
      </p:sp>
      <p:sp>
        <p:nvSpPr>
          <p:cNvPr id="207" name="Google Shape;207;p27"/>
          <p:cNvSpPr txBox="1"/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</a:p>
        </p:txBody>
      </p:sp>
      <p:sp>
        <p:nvSpPr>
          <p:cNvPr id="208" name="Google Shape;208;p27"/>
          <p:cNvSpPr txBox="1"/>
          <p:nvPr>
            <p:ph type="body" idx="2"/>
          </p:nvPr>
        </p:nvSpPr>
        <p:spPr>
          <a:xfrm>
            <a:off x="7791791" y="4026025"/>
            <a:ext cx="460200" cy="34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/>
              <a:t>  </a:t>
            </a:r>
            <a:endParaRPr lang="en-GB"/>
          </a:p>
        </p:txBody>
      </p:sp>
      <p:sp>
        <p:nvSpPr>
          <p:cNvPr id="209" name="Google Shape;209;p27"/>
          <p:cNvSpPr txBox="1"/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49100" y="1272825"/>
            <a:ext cx="5663975" cy="316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Validation Output</a:t>
            </a:r>
            <a:endParaRPr lang="en-GB"/>
          </a:p>
        </p:txBody>
      </p:sp>
      <p:sp>
        <p:nvSpPr>
          <p:cNvPr id="216" name="Google Shape;216;p28"/>
          <p:cNvSpPr txBox="1"/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</a:p>
        </p:txBody>
      </p:sp>
      <p:sp>
        <p:nvSpPr>
          <p:cNvPr id="217" name="Google Shape;217;p28"/>
          <p:cNvSpPr txBox="1"/>
          <p:nvPr>
            <p:ph type="body" idx="2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</a:p>
        </p:txBody>
      </p:sp>
      <p:sp>
        <p:nvSpPr>
          <p:cNvPr id="218" name="Google Shape;218;p28"/>
          <p:cNvSpPr txBox="1"/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44475" y="1468375"/>
            <a:ext cx="7207501" cy="28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Linking the Camera Feed</a:t>
            </a:r>
            <a:endParaRPr lang="en-GB"/>
          </a:p>
        </p:txBody>
      </p:sp>
      <p:sp>
        <p:nvSpPr>
          <p:cNvPr id="225" name="Google Shape;225;p29"/>
          <p:cNvSpPr txBox="1"/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</a:p>
        </p:txBody>
      </p:sp>
      <p:sp>
        <p:nvSpPr>
          <p:cNvPr id="226" name="Google Shape;226;p29"/>
          <p:cNvSpPr txBox="1"/>
          <p:nvPr>
            <p:ph type="body" idx="2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</a:p>
        </p:txBody>
      </p:sp>
      <p:sp>
        <p:nvSpPr>
          <p:cNvPr id="227" name="Google Shape;227;p29"/>
          <p:cNvSpPr txBox="1"/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93325" y="1319450"/>
            <a:ext cx="7709801" cy="31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contd..</a:t>
            </a:r>
            <a:endParaRPr lang="en-GB"/>
          </a:p>
        </p:txBody>
      </p:sp>
      <p:sp>
        <p:nvSpPr>
          <p:cNvPr id="234" name="Google Shape;234;p30"/>
          <p:cNvSpPr txBox="1"/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</a:p>
        </p:txBody>
      </p:sp>
      <p:sp>
        <p:nvSpPr>
          <p:cNvPr id="235" name="Google Shape;235;p30"/>
          <p:cNvSpPr txBox="1"/>
          <p:nvPr>
            <p:ph type="body" idx="2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236" name="Google Shape;236;p30"/>
          <p:cNvSpPr txBox="1"/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64400" y="1264325"/>
            <a:ext cx="6644325" cy="330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 lang="en-GB"/>
          </a:p>
        </p:txBody>
      </p:sp>
      <p:sp>
        <p:nvSpPr>
          <p:cNvPr id="76" name="Google Shape;76;p13"/>
          <p:cNvSpPr txBox="1"/>
          <p:nvPr>
            <p:ph type="body" idx="1"/>
          </p:nvPr>
        </p:nvSpPr>
        <p:spPr>
          <a:xfrm>
            <a:off x="925000" y="1468375"/>
            <a:ext cx="71271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59055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SIGN LANGUAGE (SL)</a:t>
            </a:r>
            <a:endParaRPr sz="1400" b="1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marR="59055" lvl="0" indent="0" algn="l" rtl="0">
              <a:lnSpc>
                <a:spcPct val="97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Natural way of communication of speech and/or hearing-impaired people.</a:t>
            </a:r>
            <a:endParaRPr sz="14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marR="59055" lvl="0" indent="0" algn="l" rtl="0">
              <a:lnSpc>
                <a:spcPct val="97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SIGN</a:t>
            </a:r>
            <a:endParaRPr sz="1400" b="1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marR="59055" lvl="0" indent="0" algn="l" rtl="0">
              <a:lnSpc>
                <a:spcPct val="97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Movement of one or both hands, accompanied with facial expression, which corresponds to a specific meaning.</a:t>
            </a:r>
            <a:endParaRPr sz="14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marR="59055" lvl="0" indent="0" algn="l" rtl="0">
              <a:lnSpc>
                <a:spcPct val="97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 b="1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TRANSLATOR</a:t>
            </a:r>
            <a:endParaRPr sz="1400" b="1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marR="59055" lvl="0" indent="0" algn="l" rtl="0">
              <a:lnSpc>
                <a:spcPct val="97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Communication between speech and/or sound impaired person and person that do not understand sign language, avoiding by this way the intervention of an intermediate person. And allow communication using their natural way of speaking.</a:t>
            </a:r>
            <a:endParaRPr sz="14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marR="59055" lvl="0" indent="0" algn="l" rtl="0">
              <a:lnSpc>
                <a:spcPct val="97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                                                                                </a:t>
            </a:r>
            <a:endParaRPr sz="14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marR="59055" lvl="0" indent="0" algn="l" rtl="0">
              <a:lnSpc>
                <a:spcPct val="97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30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7" name="Google Shape;77;p13"/>
          <p:cNvSpPr txBox="1"/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8" name="Google Shape;78;p13"/>
          <p:cNvSpPr txBox="1"/>
          <p:nvPr/>
        </p:nvSpPr>
        <p:spPr>
          <a:xfrm>
            <a:off x="1044475" y="1247325"/>
            <a:ext cx="35805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59055" lvl="0" indent="0" algn="l" rtl="0">
              <a:lnSpc>
                <a:spcPct val="97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500">
              <a:solidFill>
                <a:srgbClr val="202124"/>
              </a:solidFill>
              <a:highlight>
                <a:srgbClr val="FFFFFF"/>
              </a:highligh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915200" y="1992575"/>
            <a:ext cx="224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Output/Result</a:t>
            </a:r>
            <a:endParaRPr lang="en-GB"/>
          </a:p>
        </p:txBody>
      </p:sp>
      <p:sp>
        <p:nvSpPr>
          <p:cNvPr id="243" name="Google Shape;243;p31"/>
          <p:cNvSpPr txBox="1"/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244" name="Google Shape;244;p31"/>
          <p:cNvSpPr txBox="1"/>
          <p:nvPr>
            <p:ph type="body" idx="2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245" name="Google Shape;245;p31"/>
          <p:cNvSpPr txBox="1"/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46" name="Google Shape;246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71675" y="1375875"/>
            <a:ext cx="3440174" cy="319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760800" y="1319800"/>
            <a:ext cx="3590599" cy="319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Output/Result</a:t>
            </a:r>
            <a:endParaRPr lang="en-GB"/>
          </a:p>
        </p:txBody>
      </p:sp>
      <p:sp>
        <p:nvSpPr>
          <p:cNvPr id="253" name="Google Shape;253;p32"/>
          <p:cNvSpPr txBox="1"/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254" name="Google Shape;254;p32"/>
          <p:cNvSpPr txBox="1"/>
          <p:nvPr>
            <p:ph type="body" idx="2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</a:p>
        </p:txBody>
      </p:sp>
      <p:sp>
        <p:nvSpPr>
          <p:cNvPr id="255" name="Google Shape;255;p32"/>
          <p:cNvSpPr txBox="1"/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20963" y="1468375"/>
            <a:ext cx="3214274" cy="30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704500" y="1468376"/>
            <a:ext cx="3727351" cy="31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</a:t>
            </a:r>
            <a:endParaRPr lang="en-GB"/>
          </a:p>
        </p:txBody>
      </p:sp>
      <p:sp>
        <p:nvSpPr>
          <p:cNvPr id="263" name="Google Shape;263;p33"/>
          <p:cNvSpPr txBox="1"/>
          <p:nvPr>
            <p:ph type="body" idx="1"/>
          </p:nvPr>
        </p:nvSpPr>
        <p:spPr>
          <a:xfrm>
            <a:off x="1044350" y="1468375"/>
            <a:ext cx="6946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Eliminates the need for an interpreter for communication between sign language and speech language.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Easy to incorporate and execute in any supporting operating system.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Real time translation.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Does not require any additional hardware.</a:t>
            </a:r>
            <a:endParaRPr lang="en-GB"/>
          </a:p>
        </p:txBody>
      </p:sp>
      <p:sp>
        <p:nvSpPr>
          <p:cNvPr id="264" name="Google Shape;264;p33"/>
          <p:cNvSpPr txBox="1"/>
          <p:nvPr>
            <p:ph type="body" idx="2"/>
          </p:nvPr>
        </p:nvSpPr>
        <p:spPr>
          <a:xfrm>
            <a:off x="6613070" y="2893225"/>
            <a:ext cx="1638900" cy="14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265" name="Google Shape;265;p33"/>
          <p:cNvSpPr txBox="1"/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 lang="en-GB"/>
          </a:p>
        </p:txBody>
      </p:sp>
      <p:sp>
        <p:nvSpPr>
          <p:cNvPr id="271" name="Google Shape;271;p34"/>
          <p:cNvSpPr txBox="1"/>
          <p:nvPr>
            <p:ph type="body" idx="1"/>
          </p:nvPr>
        </p:nvSpPr>
        <p:spPr>
          <a:xfrm>
            <a:off x="1044350" y="1468375"/>
            <a:ext cx="720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200"/>
              <a:t>We can develop a complete product that will help the speech and hearing-impaired people, and thereby reduce the communication gap by planning to achieve higher accuracy even in case of complex backgrounds by trying out various background subtraction algorithms.</a:t>
            </a:r>
            <a:endParaRPr sz="2200"/>
          </a:p>
        </p:txBody>
      </p:sp>
      <p:sp>
        <p:nvSpPr>
          <p:cNvPr id="272" name="Google Shape;272;p34"/>
          <p:cNvSpPr txBox="1"/>
          <p:nvPr>
            <p:ph type="body" idx="2"/>
          </p:nvPr>
        </p:nvSpPr>
        <p:spPr>
          <a:xfrm>
            <a:off x="8097940" y="4270950"/>
            <a:ext cx="153900" cy="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273" name="Google Shape;273;p34"/>
          <p:cNvSpPr txBox="1"/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  <a:endParaRPr lang="en-GB"/>
          </a:p>
        </p:txBody>
      </p:sp>
      <p:sp>
        <p:nvSpPr>
          <p:cNvPr id="279" name="Google Shape;279;p35"/>
          <p:cNvSpPr txBox="1"/>
          <p:nvPr>
            <p:ph type="body" idx="1"/>
          </p:nvPr>
        </p:nvSpPr>
        <p:spPr>
          <a:xfrm>
            <a:off x="1044350" y="1468375"/>
            <a:ext cx="69312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Background subtraction for robust usage.</a:t>
            </a:r>
            <a:endParaRPr lang="en-GB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Making the system user independent.</a:t>
            </a:r>
            <a:endParaRPr lang="en-GB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Pattern matching training.</a:t>
            </a:r>
            <a:endParaRPr lang="en-GB"/>
          </a:p>
        </p:txBody>
      </p:sp>
      <p:sp>
        <p:nvSpPr>
          <p:cNvPr id="280" name="Google Shape;280;p35"/>
          <p:cNvSpPr txBox="1"/>
          <p:nvPr>
            <p:ph type="body" idx="2"/>
          </p:nvPr>
        </p:nvSpPr>
        <p:spPr>
          <a:xfrm>
            <a:off x="11956740" y="1866400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281" name="Google Shape;281;p35"/>
          <p:cNvSpPr txBox="1"/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 lang="en-GB"/>
          </a:p>
        </p:txBody>
      </p:sp>
      <p:sp>
        <p:nvSpPr>
          <p:cNvPr id="287" name="Google Shape;287;p36"/>
          <p:cNvSpPr txBox="1"/>
          <p:nvPr>
            <p:ph type="body" idx="1"/>
          </p:nvPr>
        </p:nvSpPr>
        <p:spPr>
          <a:xfrm>
            <a:off x="1044350" y="1468375"/>
            <a:ext cx="70689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The feature vectors which include whole image frames containing all the aspects of the sign are considered.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The geometric features which are extracted from the signers' dominant hand, improve the accuracy of the system to a great degree.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 There is no noise in the background and also see this application having real potential in improving the lives of the hearing-impaired and as such, it would be a worthy goal to continue development.</a:t>
            </a:r>
            <a:endParaRPr lang="en-GB"/>
          </a:p>
        </p:txBody>
      </p:sp>
      <p:sp>
        <p:nvSpPr>
          <p:cNvPr id="288" name="Google Shape;288;p36"/>
          <p:cNvSpPr txBox="1"/>
          <p:nvPr>
            <p:ph type="body" idx="2"/>
          </p:nvPr>
        </p:nvSpPr>
        <p:spPr>
          <a:xfrm>
            <a:off x="7727816" y="3854875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289" name="Google Shape;289;p36"/>
          <p:cNvSpPr txBox="1"/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References(journals and web pages)</a:t>
            </a:r>
            <a:endParaRPr lang="en-GB"/>
          </a:p>
        </p:txBody>
      </p:sp>
      <p:sp>
        <p:nvSpPr>
          <p:cNvPr id="295" name="Google Shape;295;p37"/>
          <p:cNvSpPr txBox="1"/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355600" lvl="0" indent="-38100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1200" u="sng">
                <a:solidFill>
                  <a:srgbClr val="1155CC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  <a:hlinkClick r:id="rId1"/>
              </a:rPr>
              <a:t>https://www.researchgate.net/publication/333585575_An_Efficient_Sign_Language_Translator_Device_Using_Convolutional_Neural_Network_and_Customized_ROI_Segmentation</a:t>
            </a:r>
            <a:endParaRPr lang="en-GB" sz="1200" u="sng">
              <a:solidFill>
                <a:srgbClr val="1155CC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marR="355600" lvl="0" indent="-381000" algn="just" rtl="0">
              <a:lnSpc>
                <a:spcPct val="97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endParaRPr lang="en-GB" sz="1200" u="sng">
              <a:solidFill>
                <a:srgbClr val="1155CC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marR="355600" lvl="0" indent="-381000" algn="just" rtl="0">
              <a:lnSpc>
                <a:spcPct val="97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 sz="1200" u="sng">
                <a:solidFill>
                  <a:srgbClr val="1155CC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  <a:hlinkClick r:id="rId2"/>
              </a:rPr>
              <a:t>http://cs231n.stanford.edu/reports/2016/pdfs/214_Report.pdf</a:t>
            </a:r>
            <a:endParaRPr lang="en-GB" sz="1200" u="sng">
              <a:solidFill>
                <a:srgbClr val="1155CC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57200" marR="355600" lvl="0" indent="-381000" algn="just" rtl="0">
              <a:lnSpc>
                <a:spcPct val="97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-GB" sz="1200" u="sng">
                <a:solidFill>
                  <a:srgbClr val="1155CC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  <a:hlinkClick r:id="rId3"/>
              </a:rPr>
              <a:t>https://ijarcce.com/wp-content/uploads/2020/06/IJARCCE.2020.9535.pdf</a:t>
            </a:r>
            <a:endParaRPr lang="en-GB" sz="1200" u="sng">
              <a:solidFill>
                <a:srgbClr val="1155CC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  <a:hlinkClick r:id="rId3"/>
            </a:endParaRPr>
          </a:p>
        </p:txBody>
      </p:sp>
      <p:sp>
        <p:nvSpPr>
          <p:cNvPr id="296" name="Google Shape;296;p37"/>
          <p:cNvSpPr txBox="1"/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97" name="Google Shape;297;p37"/>
          <p:cNvGrpSpPr/>
          <p:nvPr/>
        </p:nvGrpSpPr>
        <p:grpSpPr>
          <a:xfrm>
            <a:off x="603297" y="941196"/>
            <a:ext cx="236045" cy="236058"/>
            <a:chOff x="893105" y="967789"/>
            <a:chExt cx="280839" cy="280854"/>
          </a:xfrm>
        </p:grpSpPr>
        <p:sp>
          <p:nvSpPr>
            <p:cNvPr id="298" name="Google Shape;298;p37"/>
            <p:cNvSpPr/>
            <p:nvPr/>
          </p:nvSpPr>
          <p:spPr>
            <a:xfrm>
              <a:off x="1077055" y="967789"/>
              <a:ext cx="96889" cy="96904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37"/>
            <p:cNvSpPr/>
            <p:nvPr/>
          </p:nvSpPr>
          <p:spPr>
            <a:xfrm>
              <a:off x="955088" y="1047409"/>
              <a:ext cx="168641" cy="168684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37"/>
            <p:cNvSpPr/>
            <p:nvPr/>
          </p:nvSpPr>
          <p:spPr>
            <a:xfrm>
              <a:off x="893105" y="998388"/>
              <a:ext cx="250233" cy="250256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925667" y="1017987"/>
              <a:ext cx="168641" cy="168684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900175" y="1212930"/>
              <a:ext cx="28646" cy="28651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906439" y="1169787"/>
              <a:ext cx="65521" cy="65515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 lang="en-GB"/>
          </a:p>
        </p:txBody>
      </p:sp>
      <p:sp>
        <p:nvSpPr>
          <p:cNvPr id="309" name="Google Shape;309;p38"/>
          <p:cNvSpPr txBox="1"/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355600" lvl="0" indent="-40640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1600">
                <a:solidFill>
                  <a:srgbClr val="40424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Pigou, Lionel, et al. ”Sign language recognition using convolutional neural networks.” Workshop at the European Conference on Computer Vision. Springer International Publishing, 2014. </a:t>
            </a:r>
            <a:endParaRPr sz="1600">
              <a:solidFill>
                <a:srgbClr val="40424E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355600" lvl="0" indent="-40640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1600">
                <a:solidFill>
                  <a:srgbClr val="40424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2. Escalera, Sergio, et al. ”Chalearn looking at people challenge 2014: Dataset and results.” Workshop at the European Conference on Computer Vision. Springer International Publishing, 2014.</a:t>
            </a:r>
            <a:endParaRPr sz="1600">
              <a:solidFill>
                <a:srgbClr val="40424E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355600" lvl="0" indent="-40640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1600">
                <a:solidFill>
                  <a:srgbClr val="40424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3. S. Hussain, R. Saxena, X. Han, J. A. Khan, and H. Shin, “Hand gesture recognition using deep learning”, 2017 International SoC Design Conference (ISOCC) , Seoul, pp. 1-6.</a:t>
            </a:r>
            <a:endParaRPr sz="1600">
              <a:solidFill>
                <a:srgbClr val="40424E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355600" lvl="0" indent="0" algn="l" rtl="0">
              <a:lnSpc>
                <a:spcPct val="97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40424E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355600" lvl="0" indent="0" algn="l" rtl="0">
              <a:lnSpc>
                <a:spcPct val="97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40424E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0" name="Google Shape;310;p38"/>
          <p:cNvSpPr txBox="1"/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Presentation</a:t>
            </a:r>
            <a:endParaRPr lang="en-GB"/>
          </a:p>
        </p:txBody>
      </p:sp>
      <p:sp>
        <p:nvSpPr>
          <p:cNvPr id="316" name="Google Shape;316;p39"/>
          <p:cNvSpPr txBox="1"/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17" name="Google Shape;317;p39"/>
          <p:cNvSpPr txBox="1"/>
          <p:nvPr/>
        </p:nvSpPr>
        <p:spPr>
          <a:xfrm>
            <a:off x="1306260" y="3524654"/>
            <a:ext cx="14439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Nandini Kalita</a:t>
            </a:r>
            <a:endParaRPr sz="1200" b="1">
              <a:solidFill>
                <a:schemeClr val="dk1"/>
              </a:solidFill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1805675</a:t>
            </a:r>
            <a:endParaRPr sz="1200" b="1">
              <a:solidFill>
                <a:schemeClr val="dk1"/>
              </a:solidFill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</p:txBody>
      </p:sp>
      <p:sp>
        <p:nvSpPr>
          <p:cNvPr id="318" name="Google Shape;318;p39"/>
          <p:cNvSpPr txBox="1"/>
          <p:nvPr/>
        </p:nvSpPr>
        <p:spPr>
          <a:xfrm>
            <a:off x="3868009" y="3465404"/>
            <a:ext cx="14439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Reedam Ranjan</a:t>
            </a:r>
            <a:endParaRPr sz="1200" b="1">
              <a:solidFill>
                <a:schemeClr val="dk1"/>
              </a:solidFill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1805686</a:t>
            </a:r>
            <a:endParaRPr sz="1200" b="1">
              <a:solidFill>
                <a:schemeClr val="dk1"/>
              </a:solidFill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</p:txBody>
      </p:sp>
      <p:sp>
        <p:nvSpPr>
          <p:cNvPr id="319" name="Google Shape;319;p39"/>
          <p:cNvSpPr txBox="1"/>
          <p:nvPr/>
        </p:nvSpPr>
        <p:spPr>
          <a:xfrm>
            <a:off x="6345695" y="3465404"/>
            <a:ext cx="14439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Sourodeep Dhar</a:t>
            </a:r>
            <a:endParaRPr sz="1200" b="1">
              <a:solidFill>
                <a:schemeClr val="dk1"/>
              </a:solidFill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1805711</a:t>
            </a:r>
            <a:endParaRPr sz="1200" b="1">
              <a:solidFill>
                <a:schemeClr val="dk1"/>
              </a:solidFill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</p:txBody>
      </p:sp>
      <p:sp>
        <p:nvSpPr>
          <p:cNvPr id="320" name="Google Shape;320;p39"/>
          <p:cNvSpPr txBox="1"/>
          <p:nvPr/>
        </p:nvSpPr>
        <p:spPr>
          <a:xfrm>
            <a:off x="11385157" y="3611154"/>
            <a:ext cx="14439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 </a:t>
            </a:r>
            <a:endParaRPr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</p:txBody>
      </p:sp>
      <p:sp>
        <p:nvSpPr>
          <p:cNvPr id="321" name="Google Shape;321;p39"/>
          <p:cNvSpPr/>
          <p:nvPr/>
        </p:nvSpPr>
        <p:spPr>
          <a:xfrm>
            <a:off x="607500" y="954153"/>
            <a:ext cx="201499" cy="201499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22" name="Google Shape;322;p3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89725" y="1569675"/>
            <a:ext cx="1738925" cy="176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215361" y="1528275"/>
            <a:ext cx="2036606" cy="1784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620925" y="1528275"/>
            <a:ext cx="1902145" cy="1784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 lang="en-GB"/>
          </a:p>
        </p:txBody>
      </p:sp>
      <p:sp>
        <p:nvSpPr>
          <p:cNvPr id="85" name="Google Shape;85;p14"/>
          <p:cNvSpPr txBox="1"/>
          <p:nvPr>
            <p:ph type="body" idx="1"/>
          </p:nvPr>
        </p:nvSpPr>
        <p:spPr>
          <a:xfrm>
            <a:off x="1044350" y="1468375"/>
            <a:ext cx="63036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To design the model and architecture for CNN to train the pre-processed images and achieve the maximum possible accuracy. 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To develop an algorithm to predict the gesture in real-time.</a:t>
            </a:r>
            <a:endParaRPr lang="en-GB"/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To apply appropriate image pre-processing techniques.</a:t>
            </a:r>
            <a:endParaRPr lang="en-GB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</a:p>
        </p:txBody>
      </p:sp>
      <p:sp>
        <p:nvSpPr>
          <p:cNvPr id="86" name="Google Shape;86;p14"/>
          <p:cNvSpPr txBox="1"/>
          <p:nvPr>
            <p:ph type="body" idx="2"/>
          </p:nvPr>
        </p:nvSpPr>
        <p:spPr>
          <a:xfrm>
            <a:off x="8067315" y="4209700"/>
            <a:ext cx="184500" cy="15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</a:p>
        </p:txBody>
      </p:sp>
      <p:sp>
        <p:nvSpPr>
          <p:cNvPr id="87" name="Google Shape;87;p14"/>
          <p:cNvSpPr txBox="1"/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Contd..</a:t>
            </a:r>
            <a:endParaRPr lang="en-GB"/>
          </a:p>
        </p:txBody>
      </p:sp>
      <p:sp>
        <p:nvSpPr>
          <p:cNvPr id="93" name="Google Shape;93;p15"/>
          <p:cNvSpPr txBox="1"/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In our project, we basically focus on producing a model which can recognize Fingerspelling-based hand gestures in order to form a complete word by combining each gesture. The gestures we aim to train are as shown in the side image.</a:t>
            </a:r>
            <a:endParaRPr sz="1700"/>
          </a:p>
        </p:txBody>
      </p:sp>
      <p:sp>
        <p:nvSpPr>
          <p:cNvPr id="94" name="Google Shape;94;p15"/>
          <p:cNvSpPr txBox="1"/>
          <p:nvPr>
            <p:ph type="body" idx="2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</a:p>
        </p:txBody>
      </p:sp>
      <p:sp>
        <p:nvSpPr>
          <p:cNvPr id="95" name="Google Shape;95;p15"/>
          <p:cNvSpPr txBox="1"/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88637" y="894600"/>
            <a:ext cx="3759076" cy="34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ctrTitle"/>
          </p:nvPr>
        </p:nvSpPr>
        <p:spPr>
          <a:xfrm>
            <a:off x="2475275" y="2003875"/>
            <a:ext cx="5813400" cy="66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Sign Language Translator</a:t>
            </a:r>
            <a:endParaRPr sz="3600"/>
          </a:p>
        </p:txBody>
      </p:sp>
      <p:sp>
        <p:nvSpPr>
          <p:cNvPr id="102" name="Google Shape;102;p16"/>
          <p:cNvSpPr txBox="1"/>
          <p:nvPr>
            <p:ph type="subTitle" idx="1"/>
          </p:nvPr>
        </p:nvSpPr>
        <p:spPr>
          <a:xfrm>
            <a:off x="2475275" y="2769050"/>
            <a:ext cx="5813400" cy="37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/>
              <a:t>Let’s start with the set of slides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Flow Diagram</a:t>
            </a:r>
            <a:endParaRPr lang="en-GB"/>
          </a:p>
        </p:txBody>
      </p:sp>
      <p:sp>
        <p:nvSpPr>
          <p:cNvPr id="108" name="Google Shape;108;p17"/>
          <p:cNvSpPr txBox="1"/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</a:p>
        </p:txBody>
      </p:sp>
      <p:sp>
        <p:nvSpPr>
          <p:cNvPr id="109" name="Google Shape;109;p17"/>
          <p:cNvSpPr txBox="1"/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11" name="Google Shape;111;p17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19" name="Google Shape;119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40200" y="1401725"/>
            <a:ext cx="7679624" cy="28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body" idx="1"/>
          </p:nvPr>
        </p:nvSpPr>
        <p:spPr>
          <a:xfrm flipH="1">
            <a:off x="8252000" y="4209700"/>
            <a:ext cx="152100" cy="1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25" name="Google Shape;125;p18"/>
          <p:cNvSpPr txBox="1"/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33527" y="1953075"/>
            <a:ext cx="2622851" cy="24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1455700" y="679325"/>
            <a:ext cx="6259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highlight>
                  <a:schemeClr val="accent1"/>
                </a:highlight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              PREPARATION PHASE</a:t>
            </a:r>
            <a:endParaRPr sz="2600" b="1">
              <a:highlight>
                <a:schemeClr val="accent1"/>
              </a:highlight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3651400" y="1443575"/>
            <a:ext cx="4694700" cy="23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 panose="02010503040201060303"/>
              <a:buChar char="●"/>
            </a:pPr>
            <a:r>
              <a:rPr lang="en-GB" sz="2000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Preprocess the data.</a:t>
            </a:r>
            <a:endParaRPr sz="2000">
              <a:solidFill>
                <a:schemeClr val="dk1"/>
              </a:solidFill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 panose="02010503040201060303"/>
              <a:buChar char="●"/>
            </a:pPr>
            <a:r>
              <a:rPr lang="en-GB" sz="2000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Specify and train the model.</a:t>
            </a:r>
            <a:endParaRPr sz="2000">
              <a:solidFill>
                <a:schemeClr val="dk1"/>
              </a:solidFill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 panose="02010503040201060303"/>
              <a:buChar char="●"/>
            </a:pPr>
            <a:r>
              <a:rPr lang="en-GB" sz="2000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Run a prediction using the model.</a:t>
            </a:r>
            <a:endParaRPr sz="2000">
              <a:solidFill>
                <a:schemeClr val="dk1"/>
              </a:solidFill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body" idx="1"/>
          </p:nvPr>
        </p:nvSpPr>
        <p:spPr>
          <a:xfrm>
            <a:off x="4124500" y="1492100"/>
            <a:ext cx="4127400" cy="27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                                                         </a:t>
            </a:r>
            <a:endParaRPr lang="en-GB"/>
          </a:p>
        </p:txBody>
      </p:sp>
      <p:sp>
        <p:nvSpPr>
          <p:cNvPr id="134" name="Google Shape;134;p19"/>
          <p:cNvSpPr txBox="1"/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550" y="0"/>
            <a:ext cx="91388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327550" y="512650"/>
            <a:ext cx="6235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 u="sng">
                <a:solidFill>
                  <a:schemeClr val="accent4"/>
                </a:solidFill>
                <a:highlight>
                  <a:srgbClr val="FFFF00"/>
                </a:highlight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THE MOST IMPORTANT WORK </a:t>
            </a:r>
            <a:endParaRPr sz="2700" b="1" u="sng">
              <a:solidFill>
                <a:schemeClr val="accent4"/>
              </a:solidFill>
              <a:highlight>
                <a:srgbClr val="FFFF00"/>
              </a:highlight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247350" y="1385400"/>
            <a:ext cx="86493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ed Hat Text" panose="02010503040201060303"/>
              <a:buChar char="➔"/>
            </a:pPr>
            <a:r>
              <a:rPr lang="en-GB" sz="1800" b="1">
                <a:solidFill>
                  <a:schemeClr val="accent4"/>
                </a:solidFill>
                <a:highlight>
                  <a:srgbClr val="FFFF00"/>
                </a:highlight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Define the Model.</a:t>
            </a:r>
            <a:endParaRPr sz="1800" b="1">
              <a:solidFill>
                <a:schemeClr val="accent4"/>
              </a:solidFill>
              <a:highlight>
                <a:srgbClr val="FFFF00"/>
              </a:highlight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ed Hat Text" panose="02010503040201060303"/>
              <a:buChar char="➔"/>
            </a:pPr>
            <a:r>
              <a:rPr lang="en-GB" sz="1800" b="1">
                <a:solidFill>
                  <a:schemeClr val="accent4"/>
                </a:solidFill>
                <a:highlight>
                  <a:srgbClr val="FFFF00"/>
                </a:highlight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Build the neural network.</a:t>
            </a:r>
            <a:endParaRPr sz="1800" b="1">
              <a:solidFill>
                <a:schemeClr val="accent4"/>
              </a:solidFill>
              <a:highlight>
                <a:srgbClr val="FFFF00"/>
              </a:highlight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ed Hat Text" panose="02010503040201060303"/>
              <a:buChar char="➔"/>
            </a:pPr>
            <a:r>
              <a:rPr lang="en-GB" sz="1800" b="1">
                <a:solidFill>
                  <a:schemeClr val="accent4"/>
                </a:solidFill>
                <a:highlight>
                  <a:srgbClr val="FFFF00"/>
                </a:highlight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Calculations and optimizations.</a:t>
            </a:r>
            <a:endParaRPr sz="1800" b="1">
              <a:solidFill>
                <a:schemeClr val="accent4"/>
              </a:solidFill>
              <a:highlight>
                <a:srgbClr val="FFFF00"/>
              </a:highlight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chemeClr val="lt1"/>
              </a:highlight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chemeClr val="lt1"/>
              </a:highlight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558025" y="315400"/>
            <a:ext cx="7909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accent4"/>
                </a:solidFill>
                <a:highlight>
                  <a:srgbClr val="FFFF00"/>
                </a:highlight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 </a:t>
            </a:r>
            <a:r>
              <a:rPr lang="en-GB" sz="2500" b="1">
                <a:solidFill>
                  <a:schemeClr val="accent4"/>
                </a:solidFill>
                <a:highlight>
                  <a:srgbClr val="FFFF00"/>
                </a:highlight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    DELIGHT IS STILL DELAYED</a:t>
            </a:r>
            <a:endParaRPr sz="2500" b="1">
              <a:solidFill>
                <a:schemeClr val="accent4"/>
              </a:solidFill>
              <a:highlight>
                <a:srgbClr val="FFFF00"/>
              </a:highlight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479275" y="1067525"/>
            <a:ext cx="82611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Red Hat Text" panose="02010503040201060303"/>
              <a:buChar char="➔"/>
            </a:pPr>
            <a:r>
              <a:rPr lang="en-GB" sz="1800" b="1">
                <a:solidFill>
                  <a:srgbClr val="3C78D8"/>
                </a:solidFill>
                <a:highlight>
                  <a:srgbClr val="FFFF00"/>
                </a:highlight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EVALUATE THE NEURAL NETWORKS PERFORMANCE..</a:t>
            </a:r>
            <a:endParaRPr sz="1800" b="1">
              <a:solidFill>
                <a:srgbClr val="3C78D8"/>
              </a:solidFill>
              <a:highlight>
                <a:srgbClr val="FFFF00"/>
              </a:highlight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Red Hat Text" panose="02010503040201060303"/>
              <a:buChar char="➔"/>
            </a:pPr>
            <a:r>
              <a:rPr lang="en-GB" sz="1800" b="1">
                <a:solidFill>
                  <a:srgbClr val="3C78D8"/>
                </a:solidFill>
                <a:highlight>
                  <a:srgbClr val="FFFF00"/>
                </a:highlight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LINK THE  WEBCAM.</a:t>
            </a:r>
            <a:endParaRPr sz="1800" b="1">
              <a:solidFill>
                <a:srgbClr val="3C78D8"/>
              </a:solidFill>
              <a:highlight>
                <a:srgbClr val="FFFF00"/>
              </a:highlight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Red Hat Text" panose="02010503040201060303"/>
              <a:buChar char="➔"/>
            </a:pPr>
            <a:r>
              <a:rPr lang="en-GB" sz="1800" b="1">
                <a:solidFill>
                  <a:srgbClr val="3C78D8"/>
                </a:solidFill>
                <a:highlight>
                  <a:srgbClr val="FFFF00"/>
                </a:highlight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NEURAL NETWORK ATTAINS A TRAIN ACCURACY OF 99.9% AND </a:t>
            </a:r>
            <a:endParaRPr sz="1800" b="1">
              <a:solidFill>
                <a:srgbClr val="3C78D8"/>
              </a:solidFill>
              <a:highlight>
                <a:srgbClr val="FFFF00"/>
              </a:highlight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3C78D8"/>
                </a:solidFill>
                <a:highlight>
                  <a:srgbClr val="FFFF00"/>
                </a:highlight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rPr>
              <a:t>A 97.4%VALIDATION ACCURACY. </a:t>
            </a:r>
            <a:endParaRPr sz="1800" b="1">
              <a:solidFill>
                <a:srgbClr val="3C78D8"/>
              </a:solidFill>
              <a:highlight>
                <a:srgbClr val="FFFF00"/>
              </a:highlight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highlight>
                <a:schemeClr val="accent1"/>
              </a:highlight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highlight>
                <a:schemeClr val="accent1"/>
              </a:highlight>
              <a:latin typeface="Red Hat Text" panose="02010503040201060303"/>
              <a:ea typeface="Red Hat Text" panose="02010503040201060303"/>
              <a:cs typeface="Red Hat Text" panose="02010503040201060303"/>
              <a:sym typeface="Red Hat Text" panose="02010503040201060303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imandra template">
  <a:themeElements>
    <a:clrScheme name="Custom 347">
      <a:dk1>
        <a:srgbClr val="24283B"/>
      </a:dk1>
      <a:lt1>
        <a:srgbClr val="FFFFFF"/>
      </a:lt1>
      <a:dk2>
        <a:srgbClr val="80828B"/>
      </a:dk2>
      <a:lt2>
        <a:srgbClr val="EAECF0"/>
      </a:lt2>
      <a:accent1>
        <a:srgbClr val="FFCE00"/>
      </a:accent1>
      <a:accent2>
        <a:srgbClr val="FFF14C"/>
      </a:accent2>
      <a:accent3>
        <a:srgbClr val="9FE2D0"/>
      </a:accent3>
      <a:accent4>
        <a:srgbClr val="1AB6D1"/>
      </a:accent4>
      <a:accent5>
        <a:srgbClr val="0784B1"/>
      </a:accent5>
      <a:accent6>
        <a:srgbClr val="EE7673"/>
      </a:accent6>
      <a:hlink>
        <a:srgbClr val="3180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4484</Words>
  <Application>WPS Presentation</Application>
  <PresentationFormat/>
  <Paragraphs>235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SimSun</vt:lpstr>
      <vt:lpstr>Wingdings</vt:lpstr>
      <vt:lpstr>Arial</vt:lpstr>
      <vt:lpstr>Red Hat Display</vt:lpstr>
      <vt:lpstr>Red Hat Text</vt:lpstr>
      <vt:lpstr>Comic Sans MS</vt:lpstr>
      <vt:lpstr>Montserrat</vt:lpstr>
      <vt:lpstr>Microsoft YaHei</vt:lpstr>
      <vt:lpstr/>
      <vt:lpstr>Arial Unicode MS</vt:lpstr>
      <vt:lpstr>Calibri</vt:lpstr>
      <vt:lpstr>Timandra template</vt:lpstr>
      <vt:lpstr>                           Sourodeep Dhar 1805711</vt:lpstr>
      <vt:lpstr>Introduction</vt:lpstr>
      <vt:lpstr>Objective</vt:lpstr>
      <vt:lpstr>Contd..</vt:lpstr>
      <vt:lpstr>Sign Language Translator</vt:lpstr>
      <vt:lpstr>Data Flow Diagram</vt:lpstr>
      <vt:lpstr>PowerPoint 演示文稿</vt:lpstr>
      <vt:lpstr>PowerPoint 演示文稿</vt:lpstr>
      <vt:lpstr>PowerPoint 演示文稿</vt:lpstr>
      <vt:lpstr>PowerPoint 演示文稿</vt:lpstr>
      <vt:lpstr> Importing Libraries</vt:lpstr>
      <vt:lpstr>Preparing the Dataset Class</vt:lpstr>
      <vt:lpstr>Dataset Split and Loading</vt:lpstr>
      <vt:lpstr>Building and Training</vt:lpstr>
      <vt:lpstr>Training Set Output</vt:lpstr>
      <vt:lpstr>Validation </vt:lpstr>
      <vt:lpstr>Validation Output</vt:lpstr>
      <vt:lpstr>Linking the Camera Feed</vt:lpstr>
      <vt:lpstr>contd..</vt:lpstr>
      <vt:lpstr>Output/Result</vt:lpstr>
      <vt:lpstr>Output/Result</vt:lpstr>
      <vt:lpstr>Advantages</vt:lpstr>
      <vt:lpstr>Future Work</vt:lpstr>
      <vt:lpstr>Challenges</vt:lpstr>
      <vt:lpstr>Conclusion</vt:lpstr>
      <vt:lpstr>References(journals and web pages)</vt:lpstr>
      <vt:lpstr>References</vt:lpstr>
      <vt:lpstr>Team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                     KIIT UNIVERSITY         BHUBANESHWAR                Under the Guidance of          PROF. Chandani Kumari                          Submitted by:                            Nandini Kalita 1805675                            Reedam Ranjan 1805686                           Sourodeep Dhar 1805711</dc:title>
  <dc:creator/>
  <cp:lastModifiedBy>KIIT</cp:lastModifiedBy>
  <cp:revision>2</cp:revision>
  <dcterms:created xsi:type="dcterms:W3CDTF">2021-05-13T13:38:00Z</dcterms:created>
  <dcterms:modified xsi:type="dcterms:W3CDTF">2021-11-17T04:09:02Z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1033-10.2.0.6080</vt:lpwstr>
  </property>
</Properties>
</file>