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sldIdLst>
    <p:sldId id="256" r:id="rId2"/>
    <p:sldId id="267" r:id="rId3"/>
    <p:sldId id="269" r:id="rId4"/>
    <p:sldId id="270" r:id="rId5"/>
    <p:sldId id="273" r:id="rId6"/>
    <p:sldId id="271" r:id="rId7"/>
    <p:sldId id="272"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B3B"/>
    <a:srgbClr val="FF9797"/>
    <a:srgbClr val="FF1111"/>
    <a:srgbClr val="FF8989"/>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p:scale>
          <a:sx n="66" d="100"/>
          <a:sy n="66" d="100"/>
        </p:scale>
        <p:origin x="87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77E0E3-5BE9-4669-836B-0128DC1B5746}" type="datetimeFigureOut">
              <a:rPr lang="en-US" smtClean="0"/>
              <a:t>6/22/2021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151BFB-694F-40FF-BBC3-88E8A67CA21B}" type="slidenum">
              <a:rPr lang="en-US" smtClean="0"/>
              <a:t>‹#›</a:t>
            </a:fld>
            <a:endParaRPr lang="en-US"/>
          </a:p>
        </p:txBody>
      </p:sp>
    </p:spTree>
    <p:extLst>
      <p:ext uri="{BB962C8B-B14F-4D97-AF65-F5344CB8AC3E}">
        <p14:creationId xmlns:p14="http://schemas.microsoft.com/office/powerpoint/2010/main" val="1529345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D9434D7-CEF7-4FAD-AE3B-3712166F8FEF}" type="datetime1">
              <a:rPr lang="en-US" smtClean="0"/>
              <a:t>6/22/2021</a:t>
            </a:fld>
            <a:endParaRPr lang="en-US"/>
          </a:p>
        </p:txBody>
      </p:sp>
      <p:sp>
        <p:nvSpPr>
          <p:cNvPr id="5" name="Footer Placeholder 4"/>
          <p:cNvSpPr>
            <a:spLocks noGrp="1"/>
          </p:cNvSpPr>
          <p:nvPr>
            <p:ph type="ftr" sz="quarter" idx="11"/>
          </p:nvPr>
        </p:nvSpPr>
        <p:spPr/>
        <p:txBody>
          <a:bodyPr/>
          <a:lstStyle/>
          <a:p>
            <a:r>
              <a:rPr lang="en-US"/>
              <a:t>Reeha Khan</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1068D3-A6E0-4250-B1EE-935142EED90C}" type="datetime1">
              <a:rPr lang="en-US" smtClean="0"/>
              <a:t>6/22/2021</a:t>
            </a:fld>
            <a:endParaRPr lang="en-US"/>
          </a:p>
        </p:txBody>
      </p:sp>
      <p:sp>
        <p:nvSpPr>
          <p:cNvPr id="5" name="Footer Placeholder 4"/>
          <p:cNvSpPr>
            <a:spLocks noGrp="1"/>
          </p:cNvSpPr>
          <p:nvPr>
            <p:ph type="ftr" sz="quarter" idx="11"/>
          </p:nvPr>
        </p:nvSpPr>
        <p:spPr/>
        <p:txBody>
          <a:bodyPr/>
          <a:lstStyle/>
          <a:p>
            <a:r>
              <a:rPr lang="en-US"/>
              <a:t>Reeha Khan</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86980A-174D-48EF-96EF-4A8AEFF33FEF}" type="datetime1">
              <a:rPr lang="en-US" smtClean="0"/>
              <a:t>6/22/2021</a:t>
            </a:fld>
            <a:endParaRPr lang="en-US"/>
          </a:p>
        </p:txBody>
      </p:sp>
      <p:sp>
        <p:nvSpPr>
          <p:cNvPr id="5" name="Footer Placeholder 4"/>
          <p:cNvSpPr>
            <a:spLocks noGrp="1"/>
          </p:cNvSpPr>
          <p:nvPr>
            <p:ph type="ftr" sz="quarter" idx="11"/>
          </p:nvPr>
        </p:nvSpPr>
        <p:spPr/>
        <p:txBody>
          <a:bodyPr/>
          <a:lstStyle/>
          <a:p>
            <a:r>
              <a:rPr lang="en-US"/>
              <a:t>Reeha Khan</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7F6409-BFA0-4C89-84EB-BDD0B4B3437B}" type="datetime1">
              <a:rPr lang="en-US" smtClean="0"/>
              <a:t>6/22/2021</a:t>
            </a:fld>
            <a:endParaRPr lang="en-US"/>
          </a:p>
        </p:txBody>
      </p:sp>
      <p:sp>
        <p:nvSpPr>
          <p:cNvPr id="5" name="Footer Placeholder 4"/>
          <p:cNvSpPr>
            <a:spLocks noGrp="1"/>
          </p:cNvSpPr>
          <p:nvPr>
            <p:ph type="ftr" sz="quarter" idx="11"/>
          </p:nvPr>
        </p:nvSpPr>
        <p:spPr/>
        <p:txBody>
          <a:bodyPr/>
          <a:lstStyle/>
          <a:p>
            <a:r>
              <a:rPr lang="en-US"/>
              <a:t>Reeha Khan</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B7189B-B116-45B9-8F69-D5C9EC0BDFB1}" type="datetime1">
              <a:rPr lang="en-US" smtClean="0"/>
              <a:t>6/22/2021</a:t>
            </a:fld>
            <a:endParaRPr lang="en-US"/>
          </a:p>
        </p:txBody>
      </p:sp>
      <p:sp>
        <p:nvSpPr>
          <p:cNvPr id="5" name="Footer Placeholder 4"/>
          <p:cNvSpPr>
            <a:spLocks noGrp="1"/>
          </p:cNvSpPr>
          <p:nvPr>
            <p:ph type="ftr" sz="quarter" idx="11"/>
          </p:nvPr>
        </p:nvSpPr>
        <p:spPr/>
        <p:txBody>
          <a:bodyPr/>
          <a:lstStyle/>
          <a:p>
            <a:r>
              <a:rPr lang="en-US"/>
              <a:t>Reeha Khan</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1C812B-D923-4725-AD8C-20C96FFA2FB9}" type="datetime1">
              <a:rPr lang="en-US" smtClean="0"/>
              <a:t>6/22/2021</a:t>
            </a:fld>
            <a:endParaRPr lang="en-US"/>
          </a:p>
        </p:txBody>
      </p:sp>
      <p:sp>
        <p:nvSpPr>
          <p:cNvPr id="6" name="Footer Placeholder 5"/>
          <p:cNvSpPr>
            <a:spLocks noGrp="1"/>
          </p:cNvSpPr>
          <p:nvPr>
            <p:ph type="ftr" sz="quarter" idx="11"/>
          </p:nvPr>
        </p:nvSpPr>
        <p:spPr/>
        <p:txBody>
          <a:bodyPr/>
          <a:lstStyle/>
          <a:p>
            <a:r>
              <a:rPr lang="en-US"/>
              <a:t>Reeha Khan</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0D4A7EB-CB73-40AE-87D2-958AB3385A5F}" type="datetime1">
              <a:rPr lang="en-US" smtClean="0"/>
              <a:t>6/22/2021</a:t>
            </a:fld>
            <a:endParaRPr lang="en-US"/>
          </a:p>
        </p:txBody>
      </p:sp>
      <p:sp>
        <p:nvSpPr>
          <p:cNvPr id="8" name="Footer Placeholder 7"/>
          <p:cNvSpPr>
            <a:spLocks noGrp="1"/>
          </p:cNvSpPr>
          <p:nvPr>
            <p:ph type="ftr" sz="quarter" idx="11"/>
          </p:nvPr>
        </p:nvSpPr>
        <p:spPr/>
        <p:txBody>
          <a:bodyPr/>
          <a:lstStyle/>
          <a:p>
            <a:r>
              <a:rPr lang="en-US"/>
              <a:t>Reeha Khan</a:t>
            </a:r>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FA57E76-20C0-474B-BA07-1D2A80A3F987}" type="datetime1">
              <a:rPr lang="en-US" smtClean="0"/>
              <a:t>6/22/2021</a:t>
            </a:fld>
            <a:endParaRPr lang="en-US"/>
          </a:p>
        </p:txBody>
      </p:sp>
      <p:sp>
        <p:nvSpPr>
          <p:cNvPr id="4" name="Footer Placeholder 3"/>
          <p:cNvSpPr>
            <a:spLocks noGrp="1"/>
          </p:cNvSpPr>
          <p:nvPr>
            <p:ph type="ftr" sz="quarter" idx="11"/>
          </p:nvPr>
        </p:nvSpPr>
        <p:spPr/>
        <p:txBody>
          <a:bodyPr/>
          <a:lstStyle/>
          <a:p>
            <a:r>
              <a:rPr lang="en-US"/>
              <a:t>Reeha Khan</a:t>
            </a:r>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8C962B-9038-4E83-8E02-73722E582227}" type="datetime1">
              <a:rPr lang="en-US" smtClean="0"/>
              <a:t>6/22/2021</a:t>
            </a:fld>
            <a:endParaRPr lang="en-US"/>
          </a:p>
        </p:txBody>
      </p:sp>
      <p:sp>
        <p:nvSpPr>
          <p:cNvPr id="3" name="Footer Placeholder 2"/>
          <p:cNvSpPr>
            <a:spLocks noGrp="1"/>
          </p:cNvSpPr>
          <p:nvPr>
            <p:ph type="ftr" sz="quarter" idx="11"/>
          </p:nvPr>
        </p:nvSpPr>
        <p:spPr/>
        <p:txBody>
          <a:bodyPr/>
          <a:lstStyle/>
          <a:p>
            <a:r>
              <a:rPr lang="en-US"/>
              <a:t>Reeha Khan</a:t>
            </a:r>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5C93B4-3D0A-4C5E-9228-E26BB24EA6A5}" type="datetime1">
              <a:rPr lang="en-US" smtClean="0"/>
              <a:t>6/22/2021</a:t>
            </a:fld>
            <a:endParaRPr lang="en-US"/>
          </a:p>
        </p:txBody>
      </p:sp>
      <p:sp>
        <p:nvSpPr>
          <p:cNvPr id="6" name="Footer Placeholder 5"/>
          <p:cNvSpPr>
            <a:spLocks noGrp="1"/>
          </p:cNvSpPr>
          <p:nvPr>
            <p:ph type="ftr" sz="quarter" idx="11"/>
          </p:nvPr>
        </p:nvSpPr>
        <p:spPr/>
        <p:txBody>
          <a:bodyPr/>
          <a:lstStyle/>
          <a:p>
            <a:r>
              <a:rPr lang="en-US"/>
              <a:t>Reeha Khan</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0DB854-FCD2-4D1D-B3F5-3C017A900114}" type="datetime1">
              <a:rPr lang="en-US" smtClean="0"/>
              <a:t>6/22/2021</a:t>
            </a:fld>
            <a:endParaRPr lang="en-US"/>
          </a:p>
        </p:txBody>
      </p:sp>
      <p:sp>
        <p:nvSpPr>
          <p:cNvPr id="6" name="Footer Placeholder 5"/>
          <p:cNvSpPr>
            <a:spLocks noGrp="1"/>
          </p:cNvSpPr>
          <p:nvPr>
            <p:ph type="ftr" sz="quarter" idx="11"/>
          </p:nvPr>
        </p:nvSpPr>
        <p:spPr/>
        <p:txBody>
          <a:bodyPr/>
          <a:lstStyle/>
          <a:p>
            <a:r>
              <a:rPr lang="en-US"/>
              <a:t>Reeha Khan</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D35EF9-C427-4856-9564-A495E1C93022}" type="datetime1">
              <a:rPr lang="en-US" smtClean="0"/>
              <a:t>6/22/2021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Reeha Khan</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8" y="1891828"/>
            <a:ext cx="10293810" cy="3600986"/>
          </a:xfrm>
          <a:prstGeom prst="rect">
            <a:avLst/>
          </a:prstGeom>
          <a:solidFill>
            <a:srgbClr val="3B3B3B"/>
          </a:solidFill>
        </p:spPr>
        <p:txBody>
          <a:bodyPr wrap="square" rtlCol="0">
            <a:spAutoFit/>
          </a:bodyPr>
          <a:lstStyle/>
          <a:p>
            <a:r>
              <a:rPr lang="en-US" sz="6000" dirty="0">
                <a:solidFill>
                  <a:srgbClr val="FF6600"/>
                </a:solidFill>
              </a:rPr>
              <a:t>G2M insight for Cab Investment Firm</a:t>
            </a:r>
          </a:p>
          <a:p>
            <a:r>
              <a:rPr lang="en-US" sz="4000" dirty="0"/>
              <a:t>Virtual Internship Week 2</a:t>
            </a:r>
          </a:p>
          <a:p>
            <a:endParaRPr lang="en-US" sz="4000" dirty="0"/>
          </a:p>
          <a:p>
            <a:r>
              <a:rPr lang="en-US" sz="2800" b="1" dirty="0"/>
              <a:t>27</a:t>
            </a:r>
            <a:r>
              <a:rPr lang="en-US" sz="2800" b="1" baseline="30000" dirty="0"/>
              <a:t>th</a:t>
            </a:r>
            <a:r>
              <a:rPr lang="en-US" sz="2800" b="1" dirty="0"/>
              <a:t> June 2021</a:t>
            </a:r>
          </a:p>
        </p:txBody>
      </p:sp>
      <p:sp>
        <p:nvSpPr>
          <p:cNvPr id="2" name="Footer Placeholder 1">
            <a:extLst>
              <a:ext uri="{FF2B5EF4-FFF2-40B4-BE49-F238E27FC236}">
                <a16:creationId xmlns:a16="http://schemas.microsoft.com/office/drawing/2014/main" id="{17DB337F-169A-4B21-A8E2-462F98B762C6}"/>
              </a:ext>
            </a:extLst>
          </p:cNvPr>
          <p:cNvSpPr>
            <a:spLocks noGrp="1"/>
          </p:cNvSpPr>
          <p:nvPr>
            <p:ph type="ftr" sz="quarter" idx="11"/>
          </p:nvPr>
        </p:nvSpPr>
        <p:spPr/>
        <p:txBody>
          <a:bodyPr/>
          <a:lstStyle/>
          <a:p>
            <a:r>
              <a:rPr lang="en-US"/>
              <a:t>Reeha Khan</a:t>
            </a:r>
          </a:p>
        </p:txBody>
      </p:sp>
      <p:sp>
        <p:nvSpPr>
          <p:cNvPr id="3" name="Slide Number Placeholder 2">
            <a:extLst>
              <a:ext uri="{FF2B5EF4-FFF2-40B4-BE49-F238E27FC236}">
                <a16:creationId xmlns:a16="http://schemas.microsoft.com/office/drawing/2014/main" id="{4F26F81D-0F57-4F01-8152-3EBB27E3E523}"/>
              </a:ext>
            </a:extLst>
          </p:cNvPr>
          <p:cNvSpPr>
            <a:spLocks noGrp="1"/>
          </p:cNvSpPr>
          <p:nvPr>
            <p:ph type="sldNum" sz="quarter" idx="12"/>
          </p:nvPr>
        </p:nvSpPr>
        <p:spPr/>
        <p:txBody>
          <a:bodyPr/>
          <a:lstStyle/>
          <a:p>
            <a:fld id="{48F63A3B-78C7-47BE-AE5E-E10140E04643}" type="slidenum">
              <a:rPr lang="en-US" smtClean="0"/>
              <a:t>1</a:t>
            </a:fld>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78B25D-C6E0-4F32-942C-3837DF1F88D8}"/>
              </a:ext>
            </a:extLst>
          </p:cNvPr>
          <p:cNvSpPr>
            <a:spLocks noGrp="1"/>
          </p:cNvSpPr>
          <p:nvPr>
            <p:ph idx="1"/>
          </p:nvPr>
        </p:nvSpPr>
        <p:spPr>
          <a:xfrm>
            <a:off x="838200" y="4586514"/>
            <a:ext cx="10515600" cy="1590448"/>
          </a:xfrm>
        </p:spPr>
        <p:txBody>
          <a:bodyPr/>
          <a:lstStyle/>
          <a:p>
            <a:r>
              <a:rPr lang="en-US" dirty="0">
                <a:solidFill>
                  <a:srgbClr val="3B3B3B"/>
                </a:solidFill>
              </a:rPr>
              <a:t>For both of the cabs, customers between the age of 21-40 use more cabs than any age group.</a:t>
            </a:r>
          </a:p>
        </p:txBody>
      </p:sp>
      <p:pic>
        <p:nvPicPr>
          <p:cNvPr id="4098" name="Picture 2">
            <a:extLst>
              <a:ext uri="{FF2B5EF4-FFF2-40B4-BE49-F238E27FC236}">
                <a16:creationId xmlns:a16="http://schemas.microsoft.com/office/drawing/2014/main" id="{70151D0C-5073-45F1-BAC0-C8A6F34B45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518" y="696665"/>
            <a:ext cx="7943850" cy="369570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5F1ACF6E-02F7-4BB7-9E29-A8A118A01A75}"/>
              </a:ext>
            </a:extLst>
          </p:cNvPr>
          <p:cNvSpPr>
            <a:spLocks noGrp="1"/>
          </p:cNvSpPr>
          <p:nvPr>
            <p:ph type="ftr" sz="quarter" idx="11"/>
          </p:nvPr>
        </p:nvSpPr>
        <p:spPr/>
        <p:txBody>
          <a:bodyPr/>
          <a:lstStyle/>
          <a:p>
            <a:r>
              <a:rPr lang="en-US"/>
              <a:t>Reeha Khan</a:t>
            </a:r>
          </a:p>
        </p:txBody>
      </p:sp>
      <p:sp>
        <p:nvSpPr>
          <p:cNvPr id="5" name="Slide Number Placeholder 4">
            <a:extLst>
              <a:ext uri="{FF2B5EF4-FFF2-40B4-BE49-F238E27FC236}">
                <a16:creationId xmlns:a16="http://schemas.microsoft.com/office/drawing/2014/main" id="{DD3EE49F-C88A-4623-ACF0-57A11A417354}"/>
              </a:ext>
            </a:extLst>
          </p:cNvPr>
          <p:cNvSpPr>
            <a:spLocks noGrp="1"/>
          </p:cNvSpPr>
          <p:nvPr>
            <p:ph type="sldNum" sz="quarter" idx="12"/>
          </p:nvPr>
        </p:nvSpPr>
        <p:spPr/>
        <p:txBody>
          <a:bodyPr/>
          <a:lstStyle/>
          <a:p>
            <a:fld id="{48F63A3B-78C7-47BE-AE5E-E10140E04643}" type="slidenum">
              <a:rPr lang="en-US" smtClean="0"/>
              <a:t>10</a:t>
            </a:fld>
            <a:endParaRPr lang="en-US"/>
          </a:p>
        </p:txBody>
      </p:sp>
    </p:spTree>
    <p:extLst>
      <p:ext uri="{BB962C8B-B14F-4D97-AF65-F5344CB8AC3E}">
        <p14:creationId xmlns:p14="http://schemas.microsoft.com/office/powerpoint/2010/main" val="1129139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D3E55-8C08-4D6E-BBC9-1CE69CC584CD}"/>
              </a:ext>
            </a:extLst>
          </p:cNvPr>
          <p:cNvSpPr>
            <a:spLocks noGrp="1"/>
          </p:cNvSpPr>
          <p:nvPr>
            <p:ph type="title"/>
          </p:nvPr>
        </p:nvSpPr>
        <p:spPr/>
        <p:txBody>
          <a:bodyPr/>
          <a:lstStyle/>
          <a:p>
            <a:r>
              <a:rPr lang="en-US" dirty="0">
                <a:solidFill>
                  <a:srgbClr val="FF6600"/>
                </a:solidFill>
              </a:rPr>
              <a:t>Payment Mode Based Customer Distribution</a:t>
            </a:r>
          </a:p>
        </p:txBody>
      </p:sp>
      <p:sp>
        <p:nvSpPr>
          <p:cNvPr id="3" name="Content Placeholder 2">
            <a:extLst>
              <a:ext uri="{FF2B5EF4-FFF2-40B4-BE49-F238E27FC236}">
                <a16:creationId xmlns:a16="http://schemas.microsoft.com/office/drawing/2014/main" id="{2C89675F-90EA-4755-ADEE-23C5F2B78B45}"/>
              </a:ext>
            </a:extLst>
          </p:cNvPr>
          <p:cNvSpPr>
            <a:spLocks noGrp="1"/>
          </p:cNvSpPr>
          <p:nvPr>
            <p:ph idx="1"/>
          </p:nvPr>
        </p:nvSpPr>
        <p:spPr>
          <a:xfrm>
            <a:off x="8468138" y="2623279"/>
            <a:ext cx="2885661" cy="3553683"/>
          </a:xfrm>
        </p:spPr>
        <p:txBody>
          <a:bodyPr/>
          <a:lstStyle/>
          <a:p>
            <a:r>
              <a:rPr lang="en-US" dirty="0">
                <a:solidFill>
                  <a:srgbClr val="3B3B3B"/>
                </a:solidFill>
              </a:rPr>
              <a:t>It can be seen that more of the customers prefer to use Card in Yellow Cab than in Pink Cab.</a:t>
            </a:r>
          </a:p>
        </p:txBody>
      </p:sp>
      <p:pic>
        <p:nvPicPr>
          <p:cNvPr id="5122" name="Picture 2">
            <a:extLst>
              <a:ext uri="{FF2B5EF4-FFF2-40B4-BE49-F238E27FC236}">
                <a16:creationId xmlns:a16="http://schemas.microsoft.com/office/drawing/2014/main" id="{13824704-AC65-42C2-9978-C30424EAE6E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659" r="24659"/>
          <a:stretch/>
        </p:blipFill>
        <p:spPr bwMode="auto">
          <a:xfrm>
            <a:off x="838200" y="1690688"/>
            <a:ext cx="4108175" cy="28765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424537EE-888B-4AC6-ACF9-5017294607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024" r="24169"/>
          <a:stretch/>
        </p:blipFill>
        <p:spPr bwMode="auto">
          <a:xfrm>
            <a:off x="3955773" y="3616325"/>
            <a:ext cx="4280453" cy="287655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407A3720-0E9C-483A-A509-B1FD136A9E77}"/>
              </a:ext>
            </a:extLst>
          </p:cNvPr>
          <p:cNvSpPr>
            <a:spLocks noGrp="1"/>
          </p:cNvSpPr>
          <p:nvPr>
            <p:ph type="ftr" sz="quarter" idx="11"/>
          </p:nvPr>
        </p:nvSpPr>
        <p:spPr/>
        <p:txBody>
          <a:bodyPr/>
          <a:lstStyle/>
          <a:p>
            <a:r>
              <a:rPr lang="en-US"/>
              <a:t>Reeha Khan</a:t>
            </a:r>
          </a:p>
        </p:txBody>
      </p:sp>
      <p:sp>
        <p:nvSpPr>
          <p:cNvPr id="5" name="Slide Number Placeholder 4">
            <a:extLst>
              <a:ext uri="{FF2B5EF4-FFF2-40B4-BE49-F238E27FC236}">
                <a16:creationId xmlns:a16="http://schemas.microsoft.com/office/drawing/2014/main" id="{73A18483-4BBC-4F53-A1EA-CEF341511307}"/>
              </a:ext>
            </a:extLst>
          </p:cNvPr>
          <p:cNvSpPr>
            <a:spLocks noGrp="1"/>
          </p:cNvSpPr>
          <p:nvPr>
            <p:ph type="sldNum" sz="quarter" idx="12"/>
          </p:nvPr>
        </p:nvSpPr>
        <p:spPr/>
        <p:txBody>
          <a:bodyPr/>
          <a:lstStyle/>
          <a:p>
            <a:fld id="{48F63A3B-78C7-47BE-AE5E-E10140E04643}" type="slidenum">
              <a:rPr lang="en-US" smtClean="0"/>
              <a:t>11</a:t>
            </a:fld>
            <a:endParaRPr lang="en-US"/>
          </a:p>
        </p:txBody>
      </p:sp>
    </p:spTree>
    <p:extLst>
      <p:ext uri="{BB962C8B-B14F-4D97-AF65-F5344CB8AC3E}">
        <p14:creationId xmlns:p14="http://schemas.microsoft.com/office/powerpoint/2010/main" val="261915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72B28-18A8-492B-8759-66E75BBD0A58}"/>
              </a:ext>
            </a:extLst>
          </p:cNvPr>
          <p:cNvSpPr>
            <a:spLocks noGrp="1"/>
          </p:cNvSpPr>
          <p:nvPr>
            <p:ph type="title"/>
          </p:nvPr>
        </p:nvSpPr>
        <p:spPr/>
        <p:txBody>
          <a:bodyPr/>
          <a:lstStyle/>
          <a:p>
            <a:r>
              <a:rPr lang="en-US" dirty="0">
                <a:solidFill>
                  <a:srgbClr val="FF6600"/>
                </a:solidFill>
              </a:rPr>
              <a:t>Income Based Travel Frequency</a:t>
            </a:r>
          </a:p>
        </p:txBody>
      </p:sp>
      <p:pic>
        <p:nvPicPr>
          <p:cNvPr id="6146" name="Picture 2">
            <a:extLst>
              <a:ext uri="{FF2B5EF4-FFF2-40B4-BE49-F238E27FC236}">
                <a16:creationId xmlns:a16="http://schemas.microsoft.com/office/drawing/2014/main" id="{99415D7A-03AA-4DFB-9D5D-2B194FCF6F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2349776"/>
            <a:ext cx="7943850" cy="369570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C2A76F96-2771-4162-8010-5BEE43C2F5D3}"/>
              </a:ext>
            </a:extLst>
          </p:cNvPr>
          <p:cNvSpPr>
            <a:spLocks noGrp="1"/>
          </p:cNvSpPr>
          <p:nvPr>
            <p:ph type="ftr" sz="quarter" idx="11"/>
          </p:nvPr>
        </p:nvSpPr>
        <p:spPr/>
        <p:txBody>
          <a:bodyPr/>
          <a:lstStyle/>
          <a:p>
            <a:r>
              <a:rPr lang="en-US"/>
              <a:t>Reeha Khan</a:t>
            </a:r>
          </a:p>
        </p:txBody>
      </p:sp>
      <p:sp>
        <p:nvSpPr>
          <p:cNvPr id="5" name="Slide Number Placeholder 4">
            <a:extLst>
              <a:ext uri="{FF2B5EF4-FFF2-40B4-BE49-F238E27FC236}">
                <a16:creationId xmlns:a16="http://schemas.microsoft.com/office/drawing/2014/main" id="{5C7DAEA6-FEF2-44E7-BC08-9ADB0C3E3E32}"/>
              </a:ext>
            </a:extLst>
          </p:cNvPr>
          <p:cNvSpPr>
            <a:spLocks noGrp="1"/>
          </p:cNvSpPr>
          <p:nvPr>
            <p:ph type="sldNum" sz="quarter" idx="12"/>
          </p:nvPr>
        </p:nvSpPr>
        <p:spPr/>
        <p:txBody>
          <a:bodyPr/>
          <a:lstStyle/>
          <a:p>
            <a:fld id="{48F63A3B-78C7-47BE-AE5E-E10140E04643}" type="slidenum">
              <a:rPr lang="en-US" smtClean="0"/>
              <a:t>12</a:t>
            </a:fld>
            <a:endParaRPr lang="en-US"/>
          </a:p>
        </p:txBody>
      </p:sp>
    </p:spTree>
    <p:extLst>
      <p:ext uri="{BB962C8B-B14F-4D97-AF65-F5344CB8AC3E}">
        <p14:creationId xmlns:p14="http://schemas.microsoft.com/office/powerpoint/2010/main" val="93060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CCD897-809B-49F4-8085-3B798452C5A5}"/>
              </a:ext>
            </a:extLst>
          </p:cNvPr>
          <p:cNvSpPr>
            <a:spLocks noGrp="1"/>
          </p:cNvSpPr>
          <p:nvPr>
            <p:ph idx="1"/>
          </p:nvPr>
        </p:nvSpPr>
        <p:spPr>
          <a:xfrm>
            <a:off x="838200" y="4439477"/>
            <a:ext cx="10515600" cy="2111225"/>
          </a:xfrm>
        </p:spPr>
        <p:txBody>
          <a:bodyPr>
            <a:normAutofit lnSpcReduction="10000"/>
          </a:bodyPr>
          <a:lstStyle/>
          <a:p>
            <a:r>
              <a:rPr lang="en-US" dirty="0">
                <a:solidFill>
                  <a:srgbClr val="3B3B3B"/>
                </a:solidFill>
              </a:rPr>
              <a:t>Customers with income between 10,000 and 20,000 prefer to use cabs the most. </a:t>
            </a:r>
          </a:p>
          <a:p>
            <a:r>
              <a:rPr lang="en-US" dirty="0">
                <a:solidFill>
                  <a:srgbClr val="3B3B3B"/>
                </a:solidFill>
              </a:rPr>
              <a:t>However, for each income group the number of customers for Yellow Cab is significantly higher, showing that there are more customers for the Yellow Cab.</a:t>
            </a:r>
          </a:p>
        </p:txBody>
      </p:sp>
      <p:pic>
        <p:nvPicPr>
          <p:cNvPr id="7170" name="Picture 2">
            <a:extLst>
              <a:ext uri="{FF2B5EF4-FFF2-40B4-BE49-F238E27FC236}">
                <a16:creationId xmlns:a16="http://schemas.microsoft.com/office/drawing/2014/main" id="{377AD078-3DAD-417D-9001-5F73F77DC6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0213" y="570673"/>
            <a:ext cx="8001000" cy="369570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36D68193-12A5-40E5-B16B-D182CB20CEEC}"/>
              </a:ext>
            </a:extLst>
          </p:cNvPr>
          <p:cNvSpPr>
            <a:spLocks noGrp="1"/>
          </p:cNvSpPr>
          <p:nvPr>
            <p:ph type="ftr" sz="quarter" idx="11"/>
          </p:nvPr>
        </p:nvSpPr>
        <p:spPr/>
        <p:txBody>
          <a:bodyPr/>
          <a:lstStyle/>
          <a:p>
            <a:r>
              <a:rPr lang="en-US"/>
              <a:t>Reeha Khan</a:t>
            </a:r>
          </a:p>
        </p:txBody>
      </p:sp>
      <p:sp>
        <p:nvSpPr>
          <p:cNvPr id="5" name="Slide Number Placeholder 4">
            <a:extLst>
              <a:ext uri="{FF2B5EF4-FFF2-40B4-BE49-F238E27FC236}">
                <a16:creationId xmlns:a16="http://schemas.microsoft.com/office/drawing/2014/main" id="{8F72DFE3-E003-4334-9384-53F89B393756}"/>
              </a:ext>
            </a:extLst>
          </p:cNvPr>
          <p:cNvSpPr>
            <a:spLocks noGrp="1"/>
          </p:cNvSpPr>
          <p:nvPr>
            <p:ph type="sldNum" sz="quarter" idx="12"/>
          </p:nvPr>
        </p:nvSpPr>
        <p:spPr/>
        <p:txBody>
          <a:bodyPr/>
          <a:lstStyle/>
          <a:p>
            <a:fld id="{48F63A3B-78C7-47BE-AE5E-E10140E04643}" type="slidenum">
              <a:rPr lang="en-US" smtClean="0"/>
              <a:t>13</a:t>
            </a:fld>
            <a:endParaRPr lang="en-US"/>
          </a:p>
        </p:txBody>
      </p:sp>
    </p:spTree>
    <p:extLst>
      <p:ext uri="{BB962C8B-B14F-4D97-AF65-F5344CB8AC3E}">
        <p14:creationId xmlns:p14="http://schemas.microsoft.com/office/powerpoint/2010/main" val="554616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BA3EA-E5FF-49FC-8DF3-15DEBAE963E8}"/>
              </a:ext>
            </a:extLst>
          </p:cNvPr>
          <p:cNvSpPr>
            <a:spLocks noGrp="1"/>
          </p:cNvSpPr>
          <p:nvPr>
            <p:ph type="title"/>
          </p:nvPr>
        </p:nvSpPr>
        <p:spPr>
          <a:xfrm>
            <a:off x="838200" y="136525"/>
            <a:ext cx="10515600" cy="1152892"/>
          </a:xfrm>
        </p:spPr>
        <p:txBody>
          <a:bodyPr/>
          <a:lstStyle/>
          <a:p>
            <a:r>
              <a:rPr lang="en-US" dirty="0">
                <a:solidFill>
                  <a:srgbClr val="FF6600"/>
                </a:solidFill>
              </a:rPr>
              <a:t>Customer Distribution in each city</a:t>
            </a:r>
          </a:p>
        </p:txBody>
      </p:sp>
      <p:sp>
        <p:nvSpPr>
          <p:cNvPr id="3" name="Content Placeholder 2">
            <a:extLst>
              <a:ext uri="{FF2B5EF4-FFF2-40B4-BE49-F238E27FC236}">
                <a16:creationId xmlns:a16="http://schemas.microsoft.com/office/drawing/2014/main" id="{740FDA9F-5012-4A3E-B463-12AD3CB3D078}"/>
              </a:ext>
            </a:extLst>
          </p:cNvPr>
          <p:cNvSpPr>
            <a:spLocks noGrp="1"/>
          </p:cNvSpPr>
          <p:nvPr>
            <p:ph idx="1"/>
          </p:nvPr>
        </p:nvSpPr>
        <p:spPr>
          <a:xfrm>
            <a:off x="838200" y="5594349"/>
            <a:ext cx="10515599" cy="944563"/>
          </a:xfrm>
        </p:spPr>
        <p:txBody>
          <a:bodyPr>
            <a:normAutofit fontScale="92500"/>
          </a:bodyPr>
          <a:lstStyle/>
          <a:p>
            <a:r>
              <a:rPr lang="en-US" dirty="0">
                <a:solidFill>
                  <a:srgbClr val="3B3B3B"/>
                </a:solidFill>
              </a:rPr>
              <a:t>In the major cities of New York, Chicago and Washington, more customers prefer to use the Yellow Cab. In Los Angeles, customers prefer Pink Cab.</a:t>
            </a:r>
          </a:p>
        </p:txBody>
      </p:sp>
      <p:pic>
        <p:nvPicPr>
          <p:cNvPr id="8194" name="Picture 2">
            <a:extLst>
              <a:ext uri="{FF2B5EF4-FFF2-40B4-BE49-F238E27FC236}">
                <a16:creationId xmlns:a16="http://schemas.microsoft.com/office/drawing/2014/main" id="{9677605A-9DE9-4F41-AD74-4274A16D5A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416" r="20527"/>
          <a:stretch/>
        </p:blipFill>
        <p:spPr bwMode="auto">
          <a:xfrm>
            <a:off x="359546" y="1317578"/>
            <a:ext cx="5141842" cy="395287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91E68B36-4195-4B7B-AF95-C3701D43697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428" r="20527"/>
          <a:stretch/>
        </p:blipFill>
        <p:spPr bwMode="auto">
          <a:xfrm>
            <a:off x="6456332" y="1481707"/>
            <a:ext cx="5049077" cy="390525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A3F21D6D-A9F8-46B2-B984-37F43FFC11F9}"/>
              </a:ext>
            </a:extLst>
          </p:cNvPr>
          <p:cNvSpPr>
            <a:spLocks noGrp="1"/>
          </p:cNvSpPr>
          <p:nvPr>
            <p:ph type="ftr" sz="quarter" idx="11"/>
          </p:nvPr>
        </p:nvSpPr>
        <p:spPr/>
        <p:txBody>
          <a:bodyPr/>
          <a:lstStyle/>
          <a:p>
            <a:r>
              <a:rPr lang="en-US"/>
              <a:t>Reeha Khan</a:t>
            </a:r>
          </a:p>
        </p:txBody>
      </p:sp>
      <p:sp>
        <p:nvSpPr>
          <p:cNvPr id="5" name="Slide Number Placeholder 4">
            <a:extLst>
              <a:ext uri="{FF2B5EF4-FFF2-40B4-BE49-F238E27FC236}">
                <a16:creationId xmlns:a16="http://schemas.microsoft.com/office/drawing/2014/main" id="{6B243C17-B59C-45E8-B9E0-84A722C158E4}"/>
              </a:ext>
            </a:extLst>
          </p:cNvPr>
          <p:cNvSpPr>
            <a:spLocks noGrp="1"/>
          </p:cNvSpPr>
          <p:nvPr>
            <p:ph type="sldNum" sz="quarter" idx="12"/>
          </p:nvPr>
        </p:nvSpPr>
        <p:spPr/>
        <p:txBody>
          <a:bodyPr/>
          <a:lstStyle/>
          <a:p>
            <a:fld id="{48F63A3B-78C7-47BE-AE5E-E10140E04643}" type="slidenum">
              <a:rPr lang="en-US" smtClean="0"/>
              <a:t>14</a:t>
            </a:fld>
            <a:endParaRPr lang="en-US"/>
          </a:p>
        </p:txBody>
      </p:sp>
    </p:spTree>
    <p:extLst>
      <p:ext uri="{BB962C8B-B14F-4D97-AF65-F5344CB8AC3E}">
        <p14:creationId xmlns:p14="http://schemas.microsoft.com/office/powerpoint/2010/main" val="3555798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E40D4-5BD6-4A14-AD76-39CDBDD77B16}"/>
              </a:ext>
            </a:extLst>
          </p:cNvPr>
          <p:cNvSpPr>
            <a:spLocks noGrp="1"/>
          </p:cNvSpPr>
          <p:nvPr>
            <p:ph type="title"/>
          </p:nvPr>
        </p:nvSpPr>
        <p:spPr/>
        <p:txBody>
          <a:bodyPr/>
          <a:lstStyle/>
          <a:p>
            <a:r>
              <a:rPr lang="en-US" dirty="0">
                <a:solidFill>
                  <a:srgbClr val="FF6600"/>
                </a:solidFill>
              </a:rPr>
              <a:t>Number of Transaction per year</a:t>
            </a:r>
          </a:p>
        </p:txBody>
      </p:sp>
      <p:sp>
        <p:nvSpPr>
          <p:cNvPr id="3" name="Content Placeholder 2">
            <a:extLst>
              <a:ext uri="{FF2B5EF4-FFF2-40B4-BE49-F238E27FC236}">
                <a16:creationId xmlns:a16="http://schemas.microsoft.com/office/drawing/2014/main" id="{8A690575-DA16-4CD4-A285-B9F16005806A}"/>
              </a:ext>
            </a:extLst>
          </p:cNvPr>
          <p:cNvSpPr>
            <a:spLocks noGrp="1"/>
          </p:cNvSpPr>
          <p:nvPr>
            <p:ph idx="1"/>
          </p:nvPr>
        </p:nvSpPr>
        <p:spPr>
          <a:xfrm>
            <a:off x="8889166" y="1573966"/>
            <a:ext cx="2811125" cy="5284033"/>
          </a:xfrm>
        </p:spPr>
        <p:txBody>
          <a:bodyPr>
            <a:normAutofit/>
          </a:bodyPr>
          <a:lstStyle/>
          <a:p>
            <a:r>
              <a:rPr lang="en-US" dirty="0">
                <a:solidFill>
                  <a:srgbClr val="3B3B3B"/>
                </a:solidFill>
              </a:rPr>
              <a:t>The overall number of transactions for all the years is almost 4 times higher for the Yellow Cab. </a:t>
            </a:r>
          </a:p>
          <a:p>
            <a:r>
              <a:rPr lang="en-US" dirty="0">
                <a:solidFill>
                  <a:srgbClr val="3B3B3B"/>
                </a:solidFill>
              </a:rPr>
              <a:t>The customer reach has also increased more for the Yellow Cab in 2017.</a:t>
            </a:r>
          </a:p>
        </p:txBody>
      </p:sp>
      <p:pic>
        <p:nvPicPr>
          <p:cNvPr id="9218" name="Picture 2">
            <a:extLst>
              <a:ext uri="{FF2B5EF4-FFF2-40B4-BE49-F238E27FC236}">
                <a16:creationId xmlns:a16="http://schemas.microsoft.com/office/drawing/2014/main" id="{4FA697D0-5778-464F-AEC6-AF61D655E0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709" y="2081838"/>
            <a:ext cx="8210550" cy="3533775"/>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D6DE4132-5FC7-4C48-9566-7268D3E3B3BC}"/>
              </a:ext>
            </a:extLst>
          </p:cNvPr>
          <p:cNvSpPr>
            <a:spLocks noGrp="1"/>
          </p:cNvSpPr>
          <p:nvPr>
            <p:ph type="ftr" sz="quarter" idx="11"/>
          </p:nvPr>
        </p:nvSpPr>
        <p:spPr/>
        <p:txBody>
          <a:bodyPr/>
          <a:lstStyle/>
          <a:p>
            <a:r>
              <a:rPr lang="en-US"/>
              <a:t>Reeha Khan</a:t>
            </a:r>
          </a:p>
        </p:txBody>
      </p:sp>
      <p:sp>
        <p:nvSpPr>
          <p:cNvPr id="5" name="Slide Number Placeholder 4">
            <a:extLst>
              <a:ext uri="{FF2B5EF4-FFF2-40B4-BE49-F238E27FC236}">
                <a16:creationId xmlns:a16="http://schemas.microsoft.com/office/drawing/2014/main" id="{E73F7A43-5F45-4AF5-A4C3-A13FF1938A74}"/>
              </a:ext>
            </a:extLst>
          </p:cNvPr>
          <p:cNvSpPr>
            <a:spLocks noGrp="1"/>
          </p:cNvSpPr>
          <p:nvPr>
            <p:ph type="sldNum" sz="quarter" idx="12"/>
          </p:nvPr>
        </p:nvSpPr>
        <p:spPr/>
        <p:txBody>
          <a:bodyPr/>
          <a:lstStyle/>
          <a:p>
            <a:fld id="{48F63A3B-78C7-47BE-AE5E-E10140E04643}" type="slidenum">
              <a:rPr lang="en-US" smtClean="0"/>
              <a:t>15</a:t>
            </a:fld>
            <a:endParaRPr lang="en-US"/>
          </a:p>
        </p:txBody>
      </p:sp>
    </p:spTree>
    <p:extLst>
      <p:ext uri="{BB962C8B-B14F-4D97-AF65-F5344CB8AC3E}">
        <p14:creationId xmlns:p14="http://schemas.microsoft.com/office/powerpoint/2010/main" val="3485858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41866-385E-4889-B5D7-A3470BAAD15A}"/>
              </a:ext>
            </a:extLst>
          </p:cNvPr>
          <p:cNvSpPr>
            <a:spLocks noGrp="1"/>
          </p:cNvSpPr>
          <p:nvPr>
            <p:ph type="title"/>
          </p:nvPr>
        </p:nvSpPr>
        <p:spPr/>
        <p:txBody>
          <a:bodyPr/>
          <a:lstStyle/>
          <a:p>
            <a:r>
              <a:rPr lang="en-US" dirty="0">
                <a:solidFill>
                  <a:srgbClr val="FF6600"/>
                </a:solidFill>
              </a:rPr>
              <a:t>Profit Margin</a:t>
            </a:r>
          </a:p>
        </p:txBody>
      </p:sp>
      <p:pic>
        <p:nvPicPr>
          <p:cNvPr id="10242" name="Picture 2">
            <a:extLst>
              <a:ext uri="{FF2B5EF4-FFF2-40B4-BE49-F238E27FC236}">
                <a16:creationId xmlns:a16="http://schemas.microsoft.com/office/drawing/2014/main" id="{4E96FD4C-C50C-4E2C-ADC7-1CA550D47D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6210" y="1943925"/>
            <a:ext cx="8259579" cy="4122506"/>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EF49A933-E576-45DD-B6B2-85CF1B510310}"/>
              </a:ext>
            </a:extLst>
          </p:cNvPr>
          <p:cNvSpPr>
            <a:spLocks noGrp="1"/>
          </p:cNvSpPr>
          <p:nvPr>
            <p:ph type="ftr" sz="quarter" idx="11"/>
          </p:nvPr>
        </p:nvSpPr>
        <p:spPr/>
        <p:txBody>
          <a:bodyPr/>
          <a:lstStyle/>
          <a:p>
            <a:r>
              <a:rPr lang="en-US"/>
              <a:t>Reeha Khan</a:t>
            </a:r>
          </a:p>
        </p:txBody>
      </p:sp>
      <p:sp>
        <p:nvSpPr>
          <p:cNvPr id="5" name="Slide Number Placeholder 4">
            <a:extLst>
              <a:ext uri="{FF2B5EF4-FFF2-40B4-BE49-F238E27FC236}">
                <a16:creationId xmlns:a16="http://schemas.microsoft.com/office/drawing/2014/main" id="{77112F75-3C6C-4F7E-9D0D-279DB6E183DB}"/>
              </a:ext>
            </a:extLst>
          </p:cNvPr>
          <p:cNvSpPr>
            <a:spLocks noGrp="1"/>
          </p:cNvSpPr>
          <p:nvPr>
            <p:ph type="sldNum" sz="quarter" idx="12"/>
          </p:nvPr>
        </p:nvSpPr>
        <p:spPr/>
        <p:txBody>
          <a:bodyPr/>
          <a:lstStyle/>
          <a:p>
            <a:fld id="{48F63A3B-78C7-47BE-AE5E-E10140E04643}" type="slidenum">
              <a:rPr lang="en-US" smtClean="0"/>
              <a:t>16</a:t>
            </a:fld>
            <a:endParaRPr lang="en-US"/>
          </a:p>
        </p:txBody>
      </p:sp>
    </p:spTree>
    <p:extLst>
      <p:ext uri="{BB962C8B-B14F-4D97-AF65-F5344CB8AC3E}">
        <p14:creationId xmlns:p14="http://schemas.microsoft.com/office/powerpoint/2010/main" val="2138036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6865A7-F4B0-4561-BCC5-9A5E3D91DE52}"/>
              </a:ext>
            </a:extLst>
          </p:cNvPr>
          <p:cNvSpPr>
            <a:spLocks noGrp="1"/>
          </p:cNvSpPr>
          <p:nvPr>
            <p:ph idx="1"/>
          </p:nvPr>
        </p:nvSpPr>
        <p:spPr>
          <a:xfrm>
            <a:off x="838200" y="5051685"/>
            <a:ext cx="10515600" cy="1361962"/>
          </a:xfrm>
        </p:spPr>
        <p:txBody>
          <a:bodyPr/>
          <a:lstStyle/>
          <a:p>
            <a:r>
              <a:rPr lang="en-US" dirty="0">
                <a:solidFill>
                  <a:srgbClr val="3B3B3B"/>
                </a:solidFill>
              </a:rPr>
              <a:t>It can be easily seen that the Yellow Cab has kept more Profit Margin.</a:t>
            </a:r>
          </a:p>
        </p:txBody>
      </p:sp>
      <p:pic>
        <p:nvPicPr>
          <p:cNvPr id="11266" name="Picture 2">
            <a:extLst>
              <a:ext uri="{FF2B5EF4-FFF2-40B4-BE49-F238E27FC236}">
                <a16:creationId xmlns:a16="http://schemas.microsoft.com/office/drawing/2014/main" id="{65DA4E11-46B2-4DF6-B3ED-53DA0D7421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6444" y="834097"/>
            <a:ext cx="7579112" cy="3782873"/>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699F3BBD-8890-4A9C-89AF-F267AF97320A}"/>
              </a:ext>
            </a:extLst>
          </p:cNvPr>
          <p:cNvSpPr>
            <a:spLocks noGrp="1"/>
          </p:cNvSpPr>
          <p:nvPr>
            <p:ph type="ftr" sz="quarter" idx="11"/>
          </p:nvPr>
        </p:nvSpPr>
        <p:spPr/>
        <p:txBody>
          <a:bodyPr/>
          <a:lstStyle/>
          <a:p>
            <a:r>
              <a:rPr lang="en-US"/>
              <a:t>Reeha Khan</a:t>
            </a:r>
          </a:p>
        </p:txBody>
      </p:sp>
      <p:sp>
        <p:nvSpPr>
          <p:cNvPr id="5" name="Slide Number Placeholder 4">
            <a:extLst>
              <a:ext uri="{FF2B5EF4-FFF2-40B4-BE49-F238E27FC236}">
                <a16:creationId xmlns:a16="http://schemas.microsoft.com/office/drawing/2014/main" id="{395E3D60-3F10-490F-A9FA-A2B8B767838E}"/>
              </a:ext>
            </a:extLst>
          </p:cNvPr>
          <p:cNvSpPr>
            <a:spLocks noGrp="1"/>
          </p:cNvSpPr>
          <p:nvPr>
            <p:ph type="sldNum" sz="quarter" idx="12"/>
          </p:nvPr>
        </p:nvSpPr>
        <p:spPr/>
        <p:txBody>
          <a:bodyPr/>
          <a:lstStyle/>
          <a:p>
            <a:fld id="{48F63A3B-78C7-47BE-AE5E-E10140E04643}" type="slidenum">
              <a:rPr lang="en-US" smtClean="0"/>
              <a:t>17</a:t>
            </a:fld>
            <a:endParaRPr lang="en-US"/>
          </a:p>
        </p:txBody>
      </p:sp>
    </p:spTree>
    <p:extLst>
      <p:ext uri="{BB962C8B-B14F-4D97-AF65-F5344CB8AC3E}">
        <p14:creationId xmlns:p14="http://schemas.microsoft.com/office/powerpoint/2010/main" val="1144875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3071C-9080-4367-A950-3494BE8CC611}"/>
              </a:ext>
            </a:extLst>
          </p:cNvPr>
          <p:cNvSpPr>
            <a:spLocks noGrp="1"/>
          </p:cNvSpPr>
          <p:nvPr>
            <p:ph type="title"/>
          </p:nvPr>
        </p:nvSpPr>
        <p:spPr/>
        <p:txBody>
          <a:bodyPr/>
          <a:lstStyle/>
          <a:p>
            <a:r>
              <a:rPr lang="en-US" dirty="0">
                <a:solidFill>
                  <a:srgbClr val="FF6600"/>
                </a:solidFill>
              </a:rPr>
              <a:t>Price Charged per Gender</a:t>
            </a:r>
          </a:p>
        </p:txBody>
      </p:sp>
      <p:sp>
        <p:nvSpPr>
          <p:cNvPr id="3" name="Content Placeholder 2">
            <a:extLst>
              <a:ext uri="{FF2B5EF4-FFF2-40B4-BE49-F238E27FC236}">
                <a16:creationId xmlns:a16="http://schemas.microsoft.com/office/drawing/2014/main" id="{2963A720-13DA-4547-8E02-2463F830B6BD}"/>
              </a:ext>
            </a:extLst>
          </p:cNvPr>
          <p:cNvSpPr>
            <a:spLocks noGrp="1"/>
          </p:cNvSpPr>
          <p:nvPr>
            <p:ph idx="1"/>
          </p:nvPr>
        </p:nvSpPr>
        <p:spPr>
          <a:xfrm>
            <a:off x="8964118" y="1825624"/>
            <a:ext cx="2943068" cy="5032375"/>
          </a:xfrm>
        </p:spPr>
        <p:txBody>
          <a:bodyPr/>
          <a:lstStyle/>
          <a:p>
            <a:r>
              <a:rPr lang="en-US" dirty="0">
                <a:solidFill>
                  <a:srgbClr val="3B3B3B"/>
                </a:solidFill>
              </a:rPr>
              <a:t>The price charged for the Pink Cab is the same for both genders, however, the Yellow Cab seems to give more discounts to the females.</a:t>
            </a:r>
          </a:p>
        </p:txBody>
      </p:sp>
      <p:pic>
        <p:nvPicPr>
          <p:cNvPr id="12290" name="Picture 2">
            <a:extLst>
              <a:ext uri="{FF2B5EF4-FFF2-40B4-BE49-F238E27FC236}">
                <a16:creationId xmlns:a16="http://schemas.microsoft.com/office/drawing/2014/main" id="{E478C996-C163-48BF-AF0F-86A7EC0841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051" r="26086"/>
          <a:stretch/>
        </p:blipFill>
        <p:spPr bwMode="auto">
          <a:xfrm>
            <a:off x="284814" y="1581306"/>
            <a:ext cx="4482060" cy="3905250"/>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2768DED1-384B-4BB7-9601-12512013403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867" r="25268"/>
          <a:stretch/>
        </p:blipFill>
        <p:spPr bwMode="auto">
          <a:xfrm>
            <a:off x="4253457" y="2451100"/>
            <a:ext cx="4482061" cy="390525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FFFB48DF-FB93-493C-8A30-A1C045A7B8B4}"/>
              </a:ext>
            </a:extLst>
          </p:cNvPr>
          <p:cNvSpPr>
            <a:spLocks noGrp="1"/>
          </p:cNvSpPr>
          <p:nvPr>
            <p:ph type="ftr" sz="quarter" idx="11"/>
          </p:nvPr>
        </p:nvSpPr>
        <p:spPr/>
        <p:txBody>
          <a:bodyPr/>
          <a:lstStyle/>
          <a:p>
            <a:r>
              <a:rPr lang="en-US"/>
              <a:t>Reeha Khan</a:t>
            </a:r>
          </a:p>
        </p:txBody>
      </p:sp>
      <p:sp>
        <p:nvSpPr>
          <p:cNvPr id="5" name="Slide Number Placeholder 4">
            <a:extLst>
              <a:ext uri="{FF2B5EF4-FFF2-40B4-BE49-F238E27FC236}">
                <a16:creationId xmlns:a16="http://schemas.microsoft.com/office/drawing/2014/main" id="{B43D0F2E-E38E-4A10-B3BD-0399890B0B1B}"/>
              </a:ext>
            </a:extLst>
          </p:cNvPr>
          <p:cNvSpPr>
            <a:spLocks noGrp="1"/>
          </p:cNvSpPr>
          <p:nvPr>
            <p:ph type="sldNum" sz="quarter" idx="12"/>
          </p:nvPr>
        </p:nvSpPr>
        <p:spPr/>
        <p:txBody>
          <a:bodyPr/>
          <a:lstStyle/>
          <a:p>
            <a:fld id="{48F63A3B-78C7-47BE-AE5E-E10140E04643}" type="slidenum">
              <a:rPr lang="en-US" smtClean="0"/>
              <a:t>18</a:t>
            </a:fld>
            <a:endParaRPr lang="en-US"/>
          </a:p>
        </p:txBody>
      </p:sp>
    </p:spTree>
    <p:extLst>
      <p:ext uri="{BB962C8B-B14F-4D97-AF65-F5344CB8AC3E}">
        <p14:creationId xmlns:p14="http://schemas.microsoft.com/office/powerpoint/2010/main" val="2521556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C9B3A-7BA7-4BE9-9FA6-2BEA55DA406A}"/>
              </a:ext>
            </a:extLst>
          </p:cNvPr>
          <p:cNvSpPr>
            <a:spLocks noGrp="1"/>
          </p:cNvSpPr>
          <p:nvPr>
            <p:ph type="title"/>
          </p:nvPr>
        </p:nvSpPr>
        <p:spPr/>
        <p:txBody>
          <a:bodyPr/>
          <a:lstStyle/>
          <a:p>
            <a:r>
              <a:rPr lang="en-US" dirty="0">
                <a:solidFill>
                  <a:srgbClr val="FF6600"/>
                </a:solidFill>
              </a:rPr>
              <a:t>Summary</a:t>
            </a:r>
          </a:p>
        </p:txBody>
      </p:sp>
      <p:graphicFrame>
        <p:nvGraphicFramePr>
          <p:cNvPr id="4" name="Table 4">
            <a:extLst>
              <a:ext uri="{FF2B5EF4-FFF2-40B4-BE49-F238E27FC236}">
                <a16:creationId xmlns:a16="http://schemas.microsoft.com/office/drawing/2014/main" id="{F7A75E4D-1D6D-414B-AA96-5007C38E7E2C}"/>
              </a:ext>
            </a:extLst>
          </p:cNvPr>
          <p:cNvGraphicFramePr>
            <a:graphicFrameLocks noGrp="1"/>
          </p:cNvGraphicFramePr>
          <p:nvPr>
            <p:ph idx="1"/>
            <p:extLst>
              <p:ext uri="{D42A27DB-BD31-4B8C-83A1-F6EECF244321}">
                <p14:modId xmlns:p14="http://schemas.microsoft.com/office/powerpoint/2010/main" val="1570672598"/>
              </p:ext>
            </p:extLst>
          </p:nvPr>
        </p:nvGraphicFramePr>
        <p:xfrm>
          <a:off x="838200" y="1825625"/>
          <a:ext cx="10515600" cy="4363720"/>
        </p:xfrm>
        <a:graphic>
          <a:graphicData uri="http://schemas.openxmlformats.org/drawingml/2006/table">
            <a:tbl>
              <a:tblPr firstRow="1" bandRow="1"/>
              <a:tblGrid>
                <a:gridCol w="4723151">
                  <a:extLst>
                    <a:ext uri="{9D8B030D-6E8A-4147-A177-3AD203B41FA5}">
                      <a16:colId xmlns:a16="http://schemas.microsoft.com/office/drawing/2014/main" val="2450698638"/>
                    </a:ext>
                  </a:extLst>
                </a:gridCol>
                <a:gridCol w="2923082">
                  <a:extLst>
                    <a:ext uri="{9D8B030D-6E8A-4147-A177-3AD203B41FA5}">
                      <a16:colId xmlns:a16="http://schemas.microsoft.com/office/drawing/2014/main" val="2218524832"/>
                    </a:ext>
                  </a:extLst>
                </a:gridCol>
                <a:gridCol w="2869367">
                  <a:extLst>
                    <a:ext uri="{9D8B030D-6E8A-4147-A177-3AD203B41FA5}">
                      <a16:colId xmlns:a16="http://schemas.microsoft.com/office/drawing/2014/main" val="68944844"/>
                    </a:ext>
                  </a:extLst>
                </a:gridCol>
              </a:tblGrid>
              <a:tr h="370840">
                <a:tc>
                  <a:txBody>
                    <a:bodyPr/>
                    <a:lstStyle/>
                    <a:p>
                      <a:pPr algn="ctr"/>
                      <a:endParaRPr lang="en-US" dirty="0">
                        <a:solidFill>
                          <a:srgbClr val="3B3B3B"/>
                        </a:solidFill>
                      </a:endParaRPr>
                    </a:p>
                  </a:txBody>
                  <a:tcPr>
                    <a:noFill/>
                  </a:tcPr>
                </a:tc>
                <a:tc>
                  <a:txBody>
                    <a:bodyPr/>
                    <a:lstStyle/>
                    <a:p>
                      <a:pPr algn="ctr"/>
                      <a:r>
                        <a:rPr lang="en-US" sz="2000" b="1" dirty="0">
                          <a:solidFill>
                            <a:srgbClr val="3B3B3B"/>
                          </a:solidFill>
                        </a:rPr>
                        <a:t>Pink Cab</a:t>
                      </a:r>
                    </a:p>
                  </a:txBody>
                  <a:tcPr>
                    <a:solidFill>
                      <a:srgbClr val="FF9797"/>
                    </a:solidFill>
                  </a:tcPr>
                </a:tc>
                <a:tc>
                  <a:txBody>
                    <a:bodyPr/>
                    <a:lstStyle/>
                    <a:p>
                      <a:pPr algn="ctr"/>
                      <a:r>
                        <a:rPr lang="en-US" sz="2000" b="1" dirty="0">
                          <a:solidFill>
                            <a:srgbClr val="3B3B3B"/>
                          </a:solidFill>
                        </a:rPr>
                        <a:t>Yellow Cab</a:t>
                      </a:r>
                    </a:p>
                  </a:txBody>
                  <a:tcPr>
                    <a:solidFill>
                      <a:srgbClr val="FFFF00"/>
                    </a:solidFill>
                  </a:tcPr>
                </a:tc>
                <a:extLst>
                  <a:ext uri="{0D108BD9-81ED-4DB2-BD59-A6C34878D82A}">
                    <a16:rowId xmlns:a16="http://schemas.microsoft.com/office/drawing/2014/main" val="2954531338"/>
                  </a:ext>
                </a:extLst>
              </a:tr>
              <a:tr h="370840">
                <a:tc>
                  <a:txBody>
                    <a:bodyPr/>
                    <a:lstStyle/>
                    <a:p>
                      <a:pPr algn="ctr"/>
                      <a:r>
                        <a:rPr lang="en-US" i="1" dirty="0">
                          <a:solidFill>
                            <a:srgbClr val="3B3B3B"/>
                          </a:solidFill>
                        </a:rPr>
                        <a:t>Distance Travelled</a:t>
                      </a:r>
                    </a:p>
                  </a:txBody>
                  <a:tcPr>
                    <a:noFill/>
                  </a:tcPr>
                </a:tc>
                <a:tc>
                  <a:txBody>
                    <a:bodyPr/>
                    <a:lstStyle/>
                    <a:p>
                      <a:pPr algn="ctr"/>
                      <a:r>
                        <a:rPr lang="en-US" dirty="0">
                          <a:solidFill>
                            <a:srgbClr val="3B3B3B"/>
                          </a:solidFill>
                        </a:rPr>
                        <a:t>lesser</a:t>
                      </a:r>
                    </a:p>
                  </a:txBody>
                  <a:tcPr>
                    <a:noFill/>
                  </a:tcPr>
                </a:tc>
                <a:tc>
                  <a:txBody>
                    <a:bodyPr/>
                    <a:lstStyle/>
                    <a:p>
                      <a:pPr algn="ctr"/>
                      <a:r>
                        <a:rPr lang="en-US" dirty="0">
                          <a:solidFill>
                            <a:srgbClr val="3B3B3B"/>
                          </a:solidFill>
                        </a:rPr>
                        <a:t>greater</a:t>
                      </a:r>
                    </a:p>
                  </a:txBody>
                  <a:tcPr>
                    <a:solidFill>
                      <a:srgbClr val="92D050"/>
                    </a:solidFill>
                  </a:tcPr>
                </a:tc>
                <a:extLst>
                  <a:ext uri="{0D108BD9-81ED-4DB2-BD59-A6C34878D82A}">
                    <a16:rowId xmlns:a16="http://schemas.microsoft.com/office/drawing/2014/main" val="1234709755"/>
                  </a:ext>
                </a:extLst>
              </a:tr>
              <a:tr h="370840">
                <a:tc>
                  <a:txBody>
                    <a:bodyPr/>
                    <a:lstStyle/>
                    <a:p>
                      <a:pPr algn="ctr"/>
                      <a:r>
                        <a:rPr lang="en-US" i="1" dirty="0">
                          <a:solidFill>
                            <a:srgbClr val="3B3B3B"/>
                          </a:solidFill>
                        </a:rPr>
                        <a:t>No. Of Customers</a:t>
                      </a:r>
                    </a:p>
                  </a:txBody>
                  <a:tcPr>
                    <a:noFill/>
                  </a:tcPr>
                </a:tc>
                <a:tc>
                  <a:txBody>
                    <a:bodyPr/>
                    <a:lstStyle/>
                    <a:p>
                      <a:pPr algn="ctr"/>
                      <a:r>
                        <a:rPr lang="en-US" dirty="0">
                          <a:solidFill>
                            <a:srgbClr val="3B3B3B"/>
                          </a:solidFill>
                        </a:rPr>
                        <a:t>lesser</a:t>
                      </a:r>
                    </a:p>
                  </a:txBody>
                  <a:tcPr>
                    <a:noFill/>
                  </a:tcPr>
                </a:tc>
                <a:tc>
                  <a:txBody>
                    <a:bodyPr/>
                    <a:lstStyle/>
                    <a:p>
                      <a:pPr algn="ctr"/>
                      <a:r>
                        <a:rPr lang="en-US" dirty="0">
                          <a:solidFill>
                            <a:srgbClr val="3B3B3B"/>
                          </a:solidFill>
                        </a:rPr>
                        <a:t>greater</a:t>
                      </a:r>
                    </a:p>
                  </a:txBody>
                  <a:tcPr>
                    <a:solidFill>
                      <a:srgbClr val="92D050"/>
                    </a:solidFill>
                  </a:tcPr>
                </a:tc>
                <a:extLst>
                  <a:ext uri="{0D108BD9-81ED-4DB2-BD59-A6C34878D82A}">
                    <a16:rowId xmlns:a16="http://schemas.microsoft.com/office/drawing/2014/main" val="1854408042"/>
                  </a:ext>
                </a:extLst>
              </a:tr>
              <a:tr h="370840">
                <a:tc>
                  <a:txBody>
                    <a:bodyPr/>
                    <a:lstStyle/>
                    <a:p>
                      <a:pPr algn="ctr"/>
                      <a:r>
                        <a:rPr lang="en-US" i="1" dirty="0">
                          <a:solidFill>
                            <a:srgbClr val="3B3B3B"/>
                          </a:solidFill>
                        </a:rPr>
                        <a:t>Female Customers Percentage</a:t>
                      </a:r>
                    </a:p>
                  </a:txBody>
                  <a:tcPr>
                    <a:noFill/>
                  </a:tcPr>
                </a:tc>
                <a:tc>
                  <a:txBody>
                    <a:bodyPr/>
                    <a:lstStyle/>
                    <a:p>
                      <a:pPr algn="ctr"/>
                      <a:r>
                        <a:rPr lang="en-US" dirty="0">
                          <a:solidFill>
                            <a:srgbClr val="3B3B3B"/>
                          </a:solidFill>
                        </a:rPr>
                        <a:t>greater</a:t>
                      </a:r>
                    </a:p>
                  </a:txBody>
                  <a:tcPr>
                    <a:solidFill>
                      <a:srgbClr val="92D050"/>
                    </a:solidFill>
                  </a:tcPr>
                </a:tc>
                <a:tc>
                  <a:txBody>
                    <a:bodyPr/>
                    <a:lstStyle/>
                    <a:p>
                      <a:pPr algn="ctr"/>
                      <a:r>
                        <a:rPr lang="en-US" dirty="0">
                          <a:solidFill>
                            <a:srgbClr val="3B3B3B"/>
                          </a:solidFill>
                        </a:rPr>
                        <a:t>lesser</a:t>
                      </a:r>
                    </a:p>
                  </a:txBody>
                  <a:tcPr>
                    <a:noFill/>
                  </a:tcPr>
                </a:tc>
                <a:extLst>
                  <a:ext uri="{0D108BD9-81ED-4DB2-BD59-A6C34878D82A}">
                    <a16:rowId xmlns:a16="http://schemas.microsoft.com/office/drawing/2014/main" val="1721450200"/>
                  </a:ext>
                </a:extLst>
              </a:tr>
              <a:tr h="370840">
                <a:tc>
                  <a:txBody>
                    <a:bodyPr/>
                    <a:lstStyle/>
                    <a:p>
                      <a:pPr algn="ctr"/>
                      <a:r>
                        <a:rPr lang="en-US" i="1" dirty="0">
                          <a:solidFill>
                            <a:srgbClr val="3B3B3B"/>
                          </a:solidFill>
                        </a:rPr>
                        <a:t>Age Based Customers ratio</a:t>
                      </a:r>
                    </a:p>
                  </a:txBody>
                  <a:tcPr>
                    <a:noFill/>
                  </a:tcPr>
                </a:tc>
                <a:tc>
                  <a:txBody>
                    <a:bodyPr/>
                    <a:lstStyle/>
                    <a:p>
                      <a:pPr algn="ctr"/>
                      <a:r>
                        <a:rPr lang="en-US" dirty="0">
                          <a:solidFill>
                            <a:srgbClr val="3B3B3B"/>
                          </a:solidFill>
                        </a:rPr>
                        <a:t>Same</a:t>
                      </a:r>
                    </a:p>
                  </a:txBody>
                  <a:tcPr>
                    <a:solidFill>
                      <a:srgbClr val="92D050"/>
                    </a:solidFill>
                  </a:tcPr>
                </a:tc>
                <a:tc>
                  <a:txBody>
                    <a:bodyPr/>
                    <a:lstStyle/>
                    <a:p>
                      <a:pPr algn="ctr"/>
                      <a:r>
                        <a:rPr lang="en-US" dirty="0">
                          <a:solidFill>
                            <a:srgbClr val="3B3B3B"/>
                          </a:solidFill>
                        </a:rPr>
                        <a:t>Same</a:t>
                      </a:r>
                    </a:p>
                  </a:txBody>
                  <a:tcPr>
                    <a:solidFill>
                      <a:srgbClr val="92D050"/>
                    </a:solidFill>
                  </a:tcPr>
                </a:tc>
                <a:extLst>
                  <a:ext uri="{0D108BD9-81ED-4DB2-BD59-A6C34878D82A}">
                    <a16:rowId xmlns:a16="http://schemas.microsoft.com/office/drawing/2014/main" val="3018107773"/>
                  </a:ext>
                </a:extLst>
              </a:tr>
              <a:tr h="370840">
                <a:tc>
                  <a:txBody>
                    <a:bodyPr/>
                    <a:lstStyle/>
                    <a:p>
                      <a:pPr algn="ctr"/>
                      <a:r>
                        <a:rPr lang="en-US" i="1" dirty="0">
                          <a:solidFill>
                            <a:srgbClr val="3B3B3B"/>
                          </a:solidFill>
                        </a:rPr>
                        <a:t>Income Based Customers ratio</a:t>
                      </a:r>
                    </a:p>
                  </a:txBody>
                  <a:tcPr>
                    <a:noFill/>
                  </a:tcPr>
                </a:tc>
                <a:tc>
                  <a:txBody>
                    <a:bodyPr/>
                    <a:lstStyle/>
                    <a:p>
                      <a:pPr algn="ctr"/>
                      <a:r>
                        <a:rPr lang="en-US" dirty="0">
                          <a:solidFill>
                            <a:srgbClr val="3B3B3B"/>
                          </a:solidFill>
                        </a:rPr>
                        <a:t>Same</a:t>
                      </a:r>
                    </a:p>
                  </a:txBody>
                  <a:tcPr>
                    <a:solidFill>
                      <a:srgbClr val="92D050"/>
                    </a:solidFill>
                  </a:tcPr>
                </a:tc>
                <a:tc>
                  <a:txBody>
                    <a:bodyPr/>
                    <a:lstStyle/>
                    <a:p>
                      <a:pPr algn="ctr"/>
                      <a:r>
                        <a:rPr lang="en-US" dirty="0">
                          <a:solidFill>
                            <a:srgbClr val="3B3B3B"/>
                          </a:solidFill>
                        </a:rPr>
                        <a:t>Same</a:t>
                      </a:r>
                    </a:p>
                  </a:txBody>
                  <a:tcPr>
                    <a:solidFill>
                      <a:srgbClr val="92D050"/>
                    </a:solidFill>
                  </a:tcPr>
                </a:tc>
                <a:extLst>
                  <a:ext uri="{0D108BD9-81ED-4DB2-BD59-A6C34878D82A}">
                    <a16:rowId xmlns:a16="http://schemas.microsoft.com/office/drawing/2014/main" val="1613143990"/>
                  </a:ext>
                </a:extLst>
              </a:tr>
              <a:tr h="370840">
                <a:tc>
                  <a:txBody>
                    <a:bodyPr/>
                    <a:lstStyle/>
                    <a:p>
                      <a:pPr algn="ctr"/>
                      <a:r>
                        <a:rPr lang="en-US" i="1" dirty="0">
                          <a:solidFill>
                            <a:srgbClr val="3B3B3B"/>
                          </a:solidFill>
                        </a:rPr>
                        <a:t>Customers Percentage using Card for payment</a:t>
                      </a:r>
                    </a:p>
                  </a:txBody>
                  <a:tcPr>
                    <a:noFill/>
                  </a:tcPr>
                </a:tc>
                <a:tc>
                  <a:txBody>
                    <a:bodyPr/>
                    <a:lstStyle/>
                    <a:p>
                      <a:pPr algn="ctr"/>
                      <a:r>
                        <a:rPr lang="en-US" dirty="0">
                          <a:solidFill>
                            <a:srgbClr val="3B3B3B"/>
                          </a:solidFill>
                        </a:rPr>
                        <a:t>lesser </a:t>
                      </a:r>
                    </a:p>
                  </a:txBody>
                  <a:tcPr>
                    <a:noFill/>
                  </a:tcPr>
                </a:tc>
                <a:tc>
                  <a:txBody>
                    <a:bodyPr/>
                    <a:lstStyle/>
                    <a:p>
                      <a:pPr algn="ctr"/>
                      <a:r>
                        <a:rPr lang="en-US" dirty="0">
                          <a:solidFill>
                            <a:srgbClr val="3B3B3B"/>
                          </a:solidFill>
                        </a:rPr>
                        <a:t>greater</a:t>
                      </a:r>
                    </a:p>
                  </a:txBody>
                  <a:tcPr>
                    <a:solidFill>
                      <a:srgbClr val="92D050"/>
                    </a:solidFill>
                  </a:tcPr>
                </a:tc>
                <a:extLst>
                  <a:ext uri="{0D108BD9-81ED-4DB2-BD59-A6C34878D82A}">
                    <a16:rowId xmlns:a16="http://schemas.microsoft.com/office/drawing/2014/main" val="453534049"/>
                  </a:ext>
                </a:extLst>
              </a:tr>
              <a:tr h="370840">
                <a:tc>
                  <a:txBody>
                    <a:bodyPr/>
                    <a:lstStyle/>
                    <a:p>
                      <a:pPr algn="ctr"/>
                      <a:r>
                        <a:rPr lang="en-US" i="1" dirty="0">
                          <a:solidFill>
                            <a:srgbClr val="3B3B3B"/>
                          </a:solidFill>
                        </a:rPr>
                        <a:t>Customers Percentage in major cities</a:t>
                      </a:r>
                    </a:p>
                  </a:txBody>
                  <a:tcPr>
                    <a:noFill/>
                  </a:tcPr>
                </a:tc>
                <a:tc>
                  <a:txBody>
                    <a:bodyPr/>
                    <a:lstStyle/>
                    <a:p>
                      <a:pPr algn="ctr"/>
                      <a:r>
                        <a:rPr lang="en-US" dirty="0">
                          <a:solidFill>
                            <a:srgbClr val="3B3B3B"/>
                          </a:solidFill>
                        </a:rPr>
                        <a:t>Los Angeles</a:t>
                      </a:r>
                    </a:p>
                  </a:txBody>
                  <a:tcPr>
                    <a:noFill/>
                  </a:tcPr>
                </a:tc>
                <a:tc>
                  <a:txBody>
                    <a:bodyPr/>
                    <a:lstStyle/>
                    <a:p>
                      <a:pPr algn="ctr"/>
                      <a:r>
                        <a:rPr lang="en-US" dirty="0">
                          <a:solidFill>
                            <a:srgbClr val="3B3B3B"/>
                          </a:solidFill>
                        </a:rPr>
                        <a:t>New York, Chicago, Washington</a:t>
                      </a:r>
                    </a:p>
                  </a:txBody>
                  <a:tcPr>
                    <a:solidFill>
                      <a:srgbClr val="92D050"/>
                    </a:solidFill>
                  </a:tcPr>
                </a:tc>
                <a:extLst>
                  <a:ext uri="{0D108BD9-81ED-4DB2-BD59-A6C34878D82A}">
                    <a16:rowId xmlns:a16="http://schemas.microsoft.com/office/drawing/2014/main" val="3206010055"/>
                  </a:ext>
                </a:extLst>
              </a:tr>
              <a:tr h="370840">
                <a:tc>
                  <a:txBody>
                    <a:bodyPr/>
                    <a:lstStyle/>
                    <a:p>
                      <a:pPr algn="ctr"/>
                      <a:r>
                        <a:rPr lang="en-US" i="1" dirty="0">
                          <a:solidFill>
                            <a:srgbClr val="3B3B3B"/>
                          </a:solidFill>
                        </a:rPr>
                        <a:t>Increase in Customer Reach</a:t>
                      </a:r>
                    </a:p>
                  </a:txBody>
                  <a:tcPr>
                    <a:noFill/>
                  </a:tcPr>
                </a:tc>
                <a:tc>
                  <a:txBody>
                    <a:bodyPr/>
                    <a:lstStyle/>
                    <a:p>
                      <a:pPr algn="ctr"/>
                      <a:r>
                        <a:rPr lang="en-US" dirty="0">
                          <a:solidFill>
                            <a:srgbClr val="3B3B3B"/>
                          </a:solidFill>
                        </a:rPr>
                        <a:t>lesser</a:t>
                      </a:r>
                    </a:p>
                  </a:txBody>
                  <a:tcPr>
                    <a:noFill/>
                  </a:tcPr>
                </a:tc>
                <a:tc>
                  <a:txBody>
                    <a:bodyPr/>
                    <a:lstStyle/>
                    <a:p>
                      <a:pPr algn="ctr"/>
                      <a:r>
                        <a:rPr lang="en-US" dirty="0">
                          <a:solidFill>
                            <a:srgbClr val="3B3B3B"/>
                          </a:solidFill>
                        </a:rPr>
                        <a:t>greater</a:t>
                      </a:r>
                    </a:p>
                  </a:txBody>
                  <a:tcPr>
                    <a:solidFill>
                      <a:srgbClr val="92D050"/>
                    </a:solidFill>
                  </a:tcPr>
                </a:tc>
                <a:extLst>
                  <a:ext uri="{0D108BD9-81ED-4DB2-BD59-A6C34878D82A}">
                    <a16:rowId xmlns:a16="http://schemas.microsoft.com/office/drawing/2014/main" val="940755318"/>
                  </a:ext>
                </a:extLst>
              </a:tr>
              <a:tr h="0">
                <a:tc>
                  <a:txBody>
                    <a:bodyPr/>
                    <a:lstStyle/>
                    <a:p>
                      <a:pPr algn="ctr"/>
                      <a:r>
                        <a:rPr lang="en-US" i="1" dirty="0">
                          <a:solidFill>
                            <a:srgbClr val="3B3B3B"/>
                          </a:solidFill>
                        </a:rPr>
                        <a:t>Profit Margin</a:t>
                      </a:r>
                    </a:p>
                  </a:txBody>
                  <a:tcPr>
                    <a:noFill/>
                  </a:tcPr>
                </a:tc>
                <a:tc>
                  <a:txBody>
                    <a:bodyPr/>
                    <a:lstStyle/>
                    <a:p>
                      <a:pPr algn="ctr"/>
                      <a:r>
                        <a:rPr lang="en-US" dirty="0">
                          <a:solidFill>
                            <a:srgbClr val="3B3B3B"/>
                          </a:solidFill>
                        </a:rPr>
                        <a:t>lesser</a:t>
                      </a:r>
                    </a:p>
                  </a:txBody>
                  <a:tcPr>
                    <a:noFill/>
                  </a:tcPr>
                </a:tc>
                <a:tc>
                  <a:txBody>
                    <a:bodyPr/>
                    <a:lstStyle/>
                    <a:p>
                      <a:pPr algn="ctr"/>
                      <a:r>
                        <a:rPr lang="en-US" dirty="0">
                          <a:solidFill>
                            <a:srgbClr val="3B3B3B"/>
                          </a:solidFill>
                        </a:rPr>
                        <a:t>greater</a:t>
                      </a:r>
                    </a:p>
                  </a:txBody>
                  <a:tcPr>
                    <a:solidFill>
                      <a:srgbClr val="92D050"/>
                    </a:solidFill>
                  </a:tcPr>
                </a:tc>
                <a:extLst>
                  <a:ext uri="{0D108BD9-81ED-4DB2-BD59-A6C34878D82A}">
                    <a16:rowId xmlns:a16="http://schemas.microsoft.com/office/drawing/2014/main" val="2620111477"/>
                  </a:ext>
                </a:extLst>
              </a:tr>
              <a:tr h="0">
                <a:tc>
                  <a:txBody>
                    <a:bodyPr/>
                    <a:lstStyle/>
                    <a:p>
                      <a:pPr algn="ctr"/>
                      <a:r>
                        <a:rPr lang="en-US" i="1" dirty="0">
                          <a:solidFill>
                            <a:srgbClr val="3B3B3B"/>
                          </a:solidFill>
                        </a:rPr>
                        <a:t>Percentage Discounts to females</a:t>
                      </a:r>
                    </a:p>
                  </a:txBody>
                  <a:tcPr>
                    <a:noFill/>
                  </a:tcPr>
                </a:tc>
                <a:tc>
                  <a:txBody>
                    <a:bodyPr/>
                    <a:lstStyle/>
                    <a:p>
                      <a:pPr algn="ctr"/>
                      <a:r>
                        <a:rPr lang="en-US" dirty="0">
                          <a:solidFill>
                            <a:srgbClr val="3B3B3B"/>
                          </a:solidFill>
                        </a:rPr>
                        <a:t>lesser</a:t>
                      </a:r>
                    </a:p>
                  </a:txBody>
                  <a:tcPr>
                    <a:noFill/>
                  </a:tcPr>
                </a:tc>
                <a:tc>
                  <a:txBody>
                    <a:bodyPr/>
                    <a:lstStyle/>
                    <a:p>
                      <a:pPr algn="ctr"/>
                      <a:r>
                        <a:rPr lang="en-US" dirty="0">
                          <a:solidFill>
                            <a:srgbClr val="3B3B3B"/>
                          </a:solidFill>
                        </a:rPr>
                        <a:t>greater</a:t>
                      </a:r>
                    </a:p>
                  </a:txBody>
                  <a:tcPr>
                    <a:solidFill>
                      <a:srgbClr val="92D050"/>
                    </a:solidFill>
                  </a:tcPr>
                </a:tc>
                <a:extLst>
                  <a:ext uri="{0D108BD9-81ED-4DB2-BD59-A6C34878D82A}">
                    <a16:rowId xmlns:a16="http://schemas.microsoft.com/office/drawing/2014/main" val="2731440396"/>
                  </a:ext>
                </a:extLst>
              </a:tr>
            </a:tbl>
          </a:graphicData>
        </a:graphic>
      </p:graphicFrame>
      <p:sp>
        <p:nvSpPr>
          <p:cNvPr id="5" name="Footer Placeholder 4">
            <a:extLst>
              <a:ext uri="{FF2B5EF4-FFF2-40B4-BE49-F238E27FC236}">
                <a16:creationId xmlns:a16="http://schemas.microsoft.com/office/drawing/2014/main" id="{7D4E22C2-926D-4CA5-8060-630D2DE88B7D}"/>
              </a:ext>
            </a:extLst>
          </p:cNvPr>
          <p:cNvSpPr>
            <a:spLocks noGrp="1"/>
          </p:cNvSpPr>
          <p:nvPr>
            <p:ph type="ftr" sz="quarter" idx="11"/>
          </p:nvPr>
        </p:nvSpPr>
        <p:spPr/>
        <p:txBody>
          <a:bodyPr/>
          <a:lstStyle/>
          <a:p>
            <a:r>
              <a:rPr lang="en-US"/>
              <a:t>Reeha Khan</a:t>
            </a:r>
          </a:p>
        </p:txBody>
      </p:sp>
      <p:sp>
        <p:nvSpPr>
          <p:cNvPr id="6" name="Slide Number Placeholder 5">
            <a:extLst>
              <a:ext uri="{FF2B5EF4-FFF2-40B4-BE49-F238E27FC236}">
                <a16:creationId xmlns:a16="http://schemas.microsoft.com/office/drawing/2014/main" id="{793DA7E1-0CFE-4B5B-8DC9-B897C6C44206}"/>
              </a:ext>
            </a:extLst>
          </p:cNvPr>
          <p:cNvSpPr>
            <a:spLocks noGrp="1"/>
          </p:cNvSpPr>
          <p:nvPr>
            <p:ph type="sldNum" sz="quarter" idx="12"/>
          </p:nvPr>
        </p:nvSpPr>
        <p:spPr/>
        <p:txBody>
          <a:bodyPr/>
          <a:lstStyle/>
          <a:p>
            <a:fld id="{48F63A3B-78C7-47BE-AE5E-E10140E04643}" type="slidenum">
              <a:rPr lang="en-US" smtClean="0"/>
              <a:t>19</a:t>
            </a:fld>
            <a:endParaRPr lang="en-US"/>
          </a:p>
        </p:txBody>
      </p:sp>
    </p:spTree>
    <p:extLst>
      <p:ext uri="{BB962C8B-B14F-4D97-AF65-F5344CB8AC3E}">
        <p14:creationId xmlns:p14="http://schemas.microsoft.com/office/powerpoint/2010/main" val="20675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620487" y="620486"/>
            <a:ext cx="6858002" cy="5617030"/>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Footer Placeholder 4">
            <a:extLst>
              <a:ext uri="{FF2B5EF4-FFF2-40B4-BE49-F238E27FC236}">
                <a16:creationId xmlns:a16="http://schemas.microsoft.com/office/drawing/2014/main" id="{8D6953C5-F9D6-4B4D-B4D1-289A0284B71A}"/>
              </a:ext>
            </a:extLst>
          </p:cNvPr>
          <p:cNvSpPr>
            <a:spLocks noGrp="1"/>
          </p:cNvSpPr>
          <p:nvPr>
            <p:ph type="ftr" sz="quarter" idx="11"/>
          </p:nvPr>
        </p:nvSpPr>
        <p:spPr/>
        <p:txBody>
          <a:bodyPr/>
          <a:lstStyle/>
          <a:p>
            <a:r>
              <a:rPr lang="en-US"/>
              <a:t>Reeha Khan</a:t>
            </a:r>
          </a:p>
        </p:txBody>
      </p:sp>
      <p:sp>
        <p:nvSpPr>
          <p:cNvPr id="6" name="Slide Number Placeholder 5">
            <a:extLst>
              <a:ext uri="{FF2B5EF4-FFF2-40B4-BE49-F238E27FC236}">
                <a16:creationId xmlns:a16="http://schemas.microsoft.com/office/drawing/2014/main" id="{83BAB572-30D0-41BE-8AEC-7BA83C625115}"/>
              </a:ext>
            </a:extLst>
          </p:cNvPr>
          <p:cNvSpPr>
            <a:spLocks noGrp="1"/>
          </p:cNvSpPr>
          <p:nvPr>
            <p:ph type="sldNum" sz="quarter" idx="12"/>
          </p:nvPr>
        </p:nvSpPr>
        <p:spPr/>
        <p:txBody>
          <a:bodyPr/>
          <a:lstStyle/>
          <a:p>
            <a:fld id="{48F63A3B-78C7-47BE-AE5E-E10140E04643}" type="slidenum">
              <a:rPr lang="en-US" smtClean="0"/>
              <a:t>2</a:t>
            </a:fld>
            <a:endParaRPr lang="en-US"/>
          </a:p>
        </p:txBody>
      </p:sp>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B2C6E-6D64-46F6-A778-D66F6A6FDE19}"/>
              </a:ext>
            </a:extLst>
          </p:cNvPr>
          <p:cNvSpPr>
            <a:spLocks noGrp="1"/>
          </p:cNvSpPr>
          <p:nvPr>
            <p:ph type="title"/>
          </p:nvPr>
        </p:nvSpPr>
        <p:spPr>
          <a:xfrm>
            <a:off x="838200" y="564922"/>
            <a:ext cx="10515600" cy="1325563"/>
          </a:xfrm>
        </p:spPr>
        <p:txBody>
          <a:bodyPr/>
          <a:lstStyle/>
          <a:p>
            <a:r>
              <a:rPr lang="en-US" dirty="0">
                <a:solidFill>
                  <a:srgbClr val="FF6600"/>
                </a:solidFill>
              </a:rPr>
              <a:t>Recommendation and Summary</a:t>
            </a:r>
          </a:p>
        </p:txBody>
      </p:sp>
      <p:sp>
        <p:nvSpPr>
          <p:cNvPr id="3" name="Content Placeholder 2">
            <a:extLst>
              <a:ext uri="{FF2B5EF4-FFF2-40B4-BE49-F238E27FC236}">
                <a16:creationId xmlns:a16="http://schemas.microsoft.com/office/drawing/2014/main" id="{8835F6FB-E56A-470D-A0A0-390EC5AFCAE7}"/>
              </a:ext>
            </a:extLst>
          </p:cNvPr>
          <p:cNvSpPr>
            <a:spLocks noGrp="1"/>
          </p:cNvSpPr>
          <p:nvPr>
            <p:ph idx="1"/>
          </p:nvPr>
        </p:nvSpPr>
        <p:spPr>
          <a:xfrm>
            <a:off x="838200" y="2130425"/>
            <a:ext cx="10515600" cy="4351338"/>
          </a:xfrm>
        </p:spPr>
        <p:txBody>
          <a:bodyPr/>
          <a:lstStyle/>
          <a:p>
            <a:r>
              <a:rPr lang="en-US" dirty="0">
                <a:solidFill>
                  <a:srgbClr val="3B3B3B"/>
                </a:solidFill>
              </a:rPr>
              <a:t>Based on the points stated in the previous table, we suggest that it is better to invest in the </a:t>
            </a:r>
            <a:r>
              <a:rPr lang="en-US" dirty="0">
                <a:solidFill>
                  <a:srgbClr val="3B3B3B"/>
                </a:solidFill>
                <a:highlight>
                  <a:srgbClr val="FFFF00"/>
                </a:highlight>
              </a:rPr>
              <a:t>Yellow Cab</a:t>
            </a:r>
            <a:r>
              <a:rPr lang="en-US" dirty="0">
                <a:solidFill>
                  <a:srgbClr val="3B3B3B"/>
                </a:solidFill>
              </a:rPr>
              <a:t>.</a:t>
            </a:r>
          </a:p>
          <a:p>
            <a:r>
              <a:rPr lang="en-US" dirty="0">
                <a:solidFill>
                  <a:srgbClr val="3B3B3B"/>
                </a:solidFill>
              </a:rPr>
              <a:t>Yellow Cab has more customers, covered more distance, have gained more customers trust which can be seen by more customers using card and the customer reach increasing. </a:t>
            </a:r>
          </a:p>
          <a:p>
            <a:r>
              <a:rPr lang="en-US" dirty="0">
                <a:solidFill>
                  <a:srgbClr val="3B3B3B"/>
                </a:solidFill>
              </a:rPr>
              <a:t>It is also very popular in most of the major cities. Yellow Cab provides discounts to females, but also has kept the profit margin high. </a:t>
            </a:r>
          </a:p>
        </p:txBody>
      </p:sp>
      <p:sp>
        <p:nvSpPr>
          <p:cNvPr id="4" name="Footer Placeholder 3">
            <a:extLst>
              <a:ext uri="{FF2B5EF4-FFF2-40B4-BE49-F238E27FC236}">
                <a16:creationId xmlns:a16="http://schemas.microsoft.com/office/drawing/2014/main" id="{20F2BC63-338B-4B8C-9F2D-9D182A1C15D7}"/>
              </a:ext>
            </a:extLst>
          </p:cNvPr>
          <p:cNvSpPr>
            <a:spLocks noGrp="1"/>
          </p:cNvSpPr>
          <p:nvPr>
            <p:ph type="ftr" sz="quarter" idx="11"/>
          </p:nvPr>
        </p:nvSpPr>
        <p:spPr/>
        <p:txBody>
          <a:bodyPr/>
          <a:lstStyle/>
          <a:p>
            <a:r>
              <a:rPr lang="en-US"/>
              <a:t>Reeha Khan</a:t>
            </a:r>
          </a:p>
        </p:txBody>
      </p:sp>
      <p:sp>
        <p:nvSpPr>
          <p:cNvPr id="5" name="Slide Number Placeholder 4">
            <a:extLst>
              <a:ext uri="{FF2B5EF4-FFF2-40B4-BE49-F238E27FC236}">
                <a16:creationId xmlns:a16="http://schemas.microsoft.com/office/drawing/2014/main" id="{2E767D58-EF1D-4194-8DC3-A87351F383AA}"/>
              </a:ext>
            </a:extLst>
          </p:cNvPr>
          <p:cNvSpPr>
            <a:spLocks noGrp="1"/>
          </p:cNvSpPr>
          <p:nvPr>
            <p:ph type="sldNum" sz="quarter" idx="12"/>
          </p:nvPr>
        </p:nvSpPr>
        <p:spPr/>
        <p:txBody>
          <a:bodyPr/>
          <a:lstStyle/>
          <a:p>
            <a:fld id="{48F63A3B-78C7-47BE-AE5E-E10140E04643}" type="slidenum">
              <a:rPr lang="en-US" smtClean="0"/>
              <a:t>20</a:t>
            </a:fld>
            <a:endParaRPr lang="en-US"/>
          </a:p>
        </p:txBody>
      </p:sp>
    </p:spTree>
    <p:extLst>
      <p:ext uri="{BB962C8B-B14F-4D97-AF65-F5344CB8AC3E}">
        <p14:creationId xmlns:p14="http://schemas.microsoft.com/office/powerpoint/2010/main" val="4179817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649515" y="649514"/>
            <a:ext cx="6858002" cy="5558973"/>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Footer Placeholder 2">
            <a:extLst>
              <a:ext uri="{FF2B5EF4-FFF2-40B4-BE49-F238E27FC236}">
                <a16:creationId xmlns:a16="http://schemas.microsoft.com/office/drawing/2014/main" id="{35EA7FFF-CA0C-4246-9A8E-B9062CCE12C0}"/>
              </a:ext>
            </a:extLst>
          </p:cNvPr>
          <p:cNvSpPr>
            <a:spLocks noGrp="1"/>
          </p:cNvSpPr>
          <p:nvPr>
            <p:ph type="ftr" sz="quarter" idx="11"/>
          </p:nvPr>
        </p:nvSpPr>
        <p:spPr/>
        <p:txBody>
          <a:bodyPr/>
          <a:lstStyle/>
          <a:p>
            <a:r>
              <a:rPr lang="en-US"/>
              <a:t>Reeha Khan</a:t>
            </a:r>
          </a:p>
        </p:txBody>
      </p:sp>
      <p:sp>
        <p:nvSpPr>
          <p:cNvPr id="5" name="Slide Number Placeholder 4">
            <a:extLst>
              <a:ext uri="{FF2B5EF4-FFF2-40B4-BE49-F238E27FC236}">
                <a16:creationId xmlns:a16="http://schemas.microsoft.com/office/drawing/2014/main" id="{2F16D7CC-6737-4469-AD10-1FF5D0EF7B3C}"/>
              </a:ext>
            </a:extLst>
          </p:cNvPr>
          <p:cNvSpPr>
            <a:spLocks noGrp="1"/>
          </p:cNvSpPr>
          <p:nvPr>
            <p:ph type="sldNum" sz="quarter" idx="12"/>
          </p:nvPr>
        </p:nvSpPr>
        <p:spPr/>
        <p:txBody>
          <a:bodyPr/>
          <a:lstStyle/>
          <a:p>
            <a:fld id="{48F63A3B-78C7-47BE-AE5E-E10140E04643}" type="slidenum">
              <a:rPr lang="en-US" smtClean="0"/>
              <a:t>21</a:t>
            </a:fld>
            <a:endParaRPr lang="en-US"/>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1EB32-3533-451D-8674-623A7FE4F91A}"/>
              </a:ext>
            </a:extLst>
          </p:cNvPr>
          <p:cNvSpPr>
            <a:spLocks noGrp="1"/>
          </p:cNvSpPr>
          <p:nvPr>
            <p:ph type="title"/>
          </p:nvPr>
        </p:nvSpPr>
        <p:spPr/>
        <p:txBody>
          <a:bodyPr/>
          <a:lstStyle/>
          <a:p>
            <a:r>
              <a:rPr lang="en-US" sz="4400" dirty="0">
                <a:solidFill>
                  <a:srgbClr val="FF6600"/>
                </a:solidFill>
              </a:rPr>
              <a:t> Executive Summary</a:t>
            </a:r>
            <a:endParaRPr lang="en-US" dirty="0"/>
          </a:p>
        </p:txBody>
      </p:sp>
      <p:sp>
        <p:nvSpPr>
          <p:cNvPr id="3" name="Content Placeholder 2">
            <a:extLst>
              <a:ext uri="{FF2B5EF4-FFF2-40B4-BE49-F238E27FC236}">
                <a16:creationId xmlns:a16="http://schemas.microsoft.com/office/drawing/2014/main" id="{940AB7BB-A301-4853-8520-403693064BC3}"/>
              </a:ext>
            </a:extLst>
          </p:cNvPr>
          <p:cNvSpPr>
            <a:spLocks noGrp="1"/>
          </p:cNvSpPr>
          <p:nvPr>
            <p:ph idx="1"/>
          </p:nvPr>
        </p:nvSpPr>
        <p:spPr/>
        <p:txBody>
          <a:bodyPr/>
          <a:lstStyle/>
          <a:p>
            <a:r>
              <a:rPr lang="en-US" b="0" i="0" dirty="0">
                <a:solidFill>
                  <a:srgbClr val="2D3B45"/>
                </a:solidFill>
                <a:effectLst/>
                <a:latin typeface="Lato Extended"/>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p:txBody>
      </p:sp>
      <p:sp>
        <p:nvSpPr>
          <p:cNvPr id="4" name="Footer Placeholder 3">
            <a:extLst>
              <a:ext uri="{FF2B5EF4-FFF2-40B4-BE49-F238E27FC236}">
                <a16:creationId xmlns:a16="http://schemas.microsoft.com/office/drawing/2014/main" id="{ED4A82D9-6CF8-44EB-A0C9-3559226FD54E}"/>
              </a:ext>
            </a:extLst>
          </p:cNvPr>
          <p:cNvSpPr>
            <a:spLocks noGrp="1"/>
          </p:cNvSpPr>
          <p:nvPr>
            <p:ph type="ftr" sz="quarter" idx="11"/>
          </p:nvPr>
        </p:nvSpPr>
        <p:spPr/>
        <p:txBody>
          <a:bodyPr/>
          <a:lstStyle/>
          <a:p>
            <a:r>
              <a:rPr lang="en-US"/>
              <a:t>Reeha Khan</a:t>
            </a:r>
          </a:p>
        </p:txBody>
      </p:sp>
      <p:sp>
        <p:nvSpPr>
          <p:cNvPr id="5" name="Slide Number Placeholder 4">
            <a:extLst>
              <a:ext uri="{FF2B5EF4-FFF2-40B4-BE49-F238E27FC236}">
                <a16:creationId xmlns:a16="http://schemas.microsoft.com/office/drawing/2014/main" id="{E18497CC-489C-4D4C-9286-00CFC860A540}"/>
              </a:ext>
            </a:extLst>
          </p:cNvPr>
          <p:cNvSpPr>
            <a:spLocks noGrp="1"/>
          </p:cNvSpPr>
          <p:nvPr>
            <p:ph type="sldNum" sz="quarter" idx="12"/>
          </p:nvPr>
        </p:nvSpPr>
        <p:spPr/>
        <p:txBody>
          <a:bodyPr/>
          <a:lstStyle/>
          <a:p>
            <a:fld id="{48F63A3B-78C7-47BE-AE5E-E10140E04643}" type="slidenum">
              <a:rPr lang="en-US" smtClean="0"/>
              <a:t>3</a:t>
            </a:fld>
            <a:endParaRPr lang="en-US"/>
          </a:p>
        </p:txBody>
      </p:sp>
    </p:spTree>
    <p:extLst>
      <p:ext uri="{BB962C8B-B14F-4D97-AF65-F5344CB8AC3E}">
        <p14:creationId xmlns:p14="http://schemas.microsoft.com/office/powerpoint/2010/main" val="2417764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E6B17-637F-4B2B-8748-1FA89A60E616}"/>
              </a:ext>
            </a:extLst>
          </p:cNvPr>
          <p:cNvSpPr>
            <a:spLocks noGrp="1"/>
          </p:cNvSpPr>
          <p:nvPr>
            <p:ph type="title"/>
          </p:nvPr>
        </p:nvSpPr>
        <p:spPr/>
        <p:txBody>
          <a:bodyPr/>
          <a:lstStyle/>
          <a:p>
            <a:r>
              <a:rPr lang="en-US" sz="4400" dirty="0">
                <a:solidFill>
                  <a:srgbClr val="FF6600"/>
                </a:solidFill>
              </a:rPr>
              <a:t> Problem Statement</a:t>
            </a:r>
            <a:endParaRPr lang="en-US" dirty="0"/>
          </a:p>
        </p:txBody>
      </p:sp>
      <p:sp>
        <p:nvSpPr>
          <p:cNvPr id="3" name="Content Placeholder 2">
            <a:extLst>
              <a:ext uri="{FF2B5EF4-FFF2-40B4-BE49-F238E27FC236}">
                <a16:creationId xmlns:a16="http://schemas.microsoft.com/office/drawing/2014/main" id="{C6AA6BB8-5168-499C-AC4A-346C992A2EF0}"/>
              </a:ext>
            </a:extLst>
          </p:cNvPr>
          <p:cNvSpPr>
            <a:spLocks noGrp="1"/>
          </p:cNvSpPr>
          <p:nvPr>
            <p:ph idx="1"/>
          </p:nvPr>
        </p:nvSpPr>
        <p:spPr/>
        <p:txBody>
          <a:bodyPr>
            <a:normAutofit/>
          </a:bodyPr>
          <a:lstStyle/>
          <a:p>
            <a:r>
              <a:rPr lang="en-US" dirty="0">
                <a:solidFill>
                  <a:srgbClr val="2D3B45"/>
                </a:solidFill>
                <a:latin typeface="Lato Extended"/>
              </a:rPr>
              <a:t>Cab Companies included:</a:t>
            </a:r>
          </a:p>
          <a:p>
            <a:pPr marL="514350" indent="-514350">
              <a:buFont typeface="+mj-lt"/>
              <a:buAutoNum type="arabicPeriod"/>
            </a:pPr>
            <a:r>
              <a:rPr lang="en-US" dirty="0">
                <a:solidFill>
                  <a:srgbClr val="2D3B45"/>
                </a:solidFill>
                <a:latin typeface="Lato Extended"/>
              </a:rPr>
              <a:t>Yellow Cab</a:t>
            </a:r>
          </a:p>
          <a:p>
            <a:pPr marL="514350" indent="-514350">
              <a:buFont typeface="+mj-lt"/>
              <a:buAutoNum type="arabicPeriod"/>
            </a:pPr>
            <a:r>
              <a:rPr lang="en-US" dirty="0">
                <a:solidFill>
                  <a:srgbClr val="2D3B45"/>
                </a:solidFill>
                <a:latin typeface="Lato Extended"/>
              </a:rPr>
              <a:t>Pink Cab</a:t>
            </a:r>
          </a:p>
          <a:p>
            <a:r>
              <a:rPr lang="en-US" dirty="0">
                <a:solidFill>
                  <a:srgbClr val="2D3B45"/>
                </a:solidFill>
                <a:latin typeface="Lato Extended"/>
              </a:rPr>
              <a:t>The task is to identify the right company to invest in.</a:t>
            </a:r>
          </a:p>
          <a:p>
            <a:pPr marL="0" indent="0">
              <a:buNone/>
            </a:pPr>
            <a:endParaRPr lang="en-US" dirty="0">
              <a:solidFill>
                <a:srgbClr val="2D3B45"/>
              </a:solidFill>
              <a:latin typeface="Lato Extended"/>
            </a:endParaRPr>
          </a:p>
        </p:txBody>
      </p:sp>
      <p:sp>
        <p:nvSpPr>
          <p:cNvPr id="4" name="Footer Placeholder 3">
            <a:extLst>
              <a:ext uri="{FF2B5EF4-FFF2-40B4-BE49-F238E27FC236}">
                <a16:creationId xmlns:a16="http://schemas.microsoft.com/office/drawing/2014/main" id="{F1B0BDBB-80C3-4600-8A0C-7826E377B446}"/>
              </a:ext>
            </a:extLst>
          </p:cNvPr>
          <p:cNvSpPr>
            <a:spLocks noGrp="1"/>
          </p:cNvSpPr>
          <p:nvPr>
            <p:ph type="ftr" sz="quarter" idx="11"/>
          </p:nvPr>
        </p:nvSpPr>
        <p:spPr/>
        <p:txBody>
          <a:bodyPr/>
          <a:lstStyle/>
          <a:p>
            <a:r>
              <a:rPr lang="en-US"/>
              <a:t>Reeha Khan</a:t>
            </a:r>
          </a:p>
        </p:txBody>
      </p:sp>
      <p:sp>
        <p:nvSpPr>
          <p:cNvPr id="5" name="Slide Number Placeholder 4">
            <a:extLst>
              <a:ext uri="{FF2B5EF4-FFF2-40B4-BE49-F238E27FC236}">
                <a16:creationId xmlns:a16="http://schemas.microsoft.com/office/drawing/2014/main" id="{AB9DA604-FDBB-4900-B699-1BE861670FAA}"/>
              </a:ext>
            </a:extLst>
          </p:cNvPr>
          <p:cNvSpPr>
            <a:spLocks noGrp="1"/>
          </p:cNvSpPr>
          <p:nvPr>
            <p:ph type="sldNum" sz="quarter" idx="12"/>
          </p:nvPr>
        </p:nvSpPr>
        <p:spPr/>
        <p:txBody>
          <a:bodyPr/>
          <a:lstStyle/>
          <a:p>
            <a:fld id="{48F63A3B-78C7-47BE-AE5E-E10140E04643}" type="slidenum">
              <a:rPr lang="en-US" smtClean="0"/>
              <a:t>4</a:t>
            </a:fld>
            <a:endParaRPr lang="en-US"/>
          </a:p>
        </p:txBody>
      </p:sp>
    </p:spTree>
    <p:extLst>
      <p:ext uri="{BB962C8B-B14F-4D97-AF65-F5344CB8AC3E}">
        <p14:creationId xmlns:p14="http://schemas.microsoft.com/office/powerpoint/2010/main" val="4031633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7231C-F500-45DB-9185-FF5019B482EE}"/>
              </a:ext>
            </a:extLst>
          </p:cNvPr>
          <p:cNvSpPr>
            <a:spLocks noGrp="1"/>
          </p:cNvSpPr>
          <p:nvPr>
            <p:ph type="title"/>
          </p:nvPr>
        </p:nvSpPr>
        <p:spPr/>
        <p:txBody>
          <a:bodyPr/>
          <a:lstStyle/>
          <a:p>
            <a:r>
              <a:rPr lang="en-US" dirty="0">
                <a:solidFill>
                  <a:srgbClr val="FF6600"/>
                </a:solidFill>
              </a:rPr>
              <a:t>Data Exploration</a:t>
            </a:r>
          </a:p>
        </p:txBody>
      </p:sp>
      <p:sp>
        <p:nvSpPr>
          <p:cNvPr id="3" name="Content Placeholder 2">
            <a:extLst>
              <a:ext uri="{FF2B5EF4-FFF2-40B4-BE49-F238E27FC236}">
                <a16:creationId xmlns:a16="http://schemas.microsoft.com/office/drawing/2014/main" id="{3FC93405-EF4E-41EC-9FC7-B1F3A5A0725B}"/>
              </a:ext>
            </a:extLst>
          </p:cNvPr>
          <p:cNvSpPr>
            <a:spLocks noGrp="1"/>
          </p:cNvSpPr>
          <p:nvPr>
            <p:ph idx="1"/>
          </p:nvPr>
        </p:nvSpPr>
        <p:spPr/>
        <p:txBody>
          <a:bodyPr/>
          <a:lstStyle/>
          <a:p>
            <a:r>
              <a:rPr lang="en-US" dirty="0">
                <a:solidFill>
                  <a:srgbClr val="2D3B45"/>
                </a:solidFill>
                <a:latin typeface="Lato Extended"/>
              </a:rPr>
              <a:t>There are 4 datasets:</a:t>
            </a:r>
          </a:p>
          <a:p>
            <a:pPr marL="514350" indent="-514350" algn="l">
              <a:buFont typeface="+mj-lt"/>
              <a:buAutoNum type="arabicPeriod"/>
            </a:pPr>
            <a:r>
              <a:rPr lang="en-GB" sz="2800" i="0" dirty="0">
                <a:solidFill>
                  <a:srgbClr val="2D3B45"/>
                </a:solidFill>
                <a:effectLst/>
                <a:latin typeface="Lato Extended"/>
                <a:cs typeface="Arial" panose="020B0604020202020204" pitchFamily="34" charset="0"/>
              </a:rPr>
              <a:t>Cab_Data.csv</a:t>
            </a:r>
          </a:p>
          <a:p>
            <a:pPr marL="514350" indent="-514350" algn="l">
              <a:buFont typeface="+mj-lt"/>
              <a:buAutoNum type="arabicPeriod"/>
            </a:pPr>
            <a:r>
              <a:rPr lang="en-GB" sz="2800" i="0" dirty="0">
                <a:solidFill>
                  <a:srgbClr val="2D3B45"/>
                </a:solidFill>
                <a:effectLst/>
                <a:latin typeface="Lato Extended"/>
                <a:cs typeface="Arial" panose="020B0604020202020204" pitchFamily="34" charset="0"/>
              </a:rPr>
              <a:t>Customer_ID.csv</a:t>
            </a:r>
          </a:p>
          <a:p>
            <a:pPr marL="514350" indent="-514350" algn="l">
              <a:buFont typeface="+mj-lt"/>
              <a:buAutoNum type="arabicPeriod"/>
            </a:pPr>
            <a:r>
              <a:rPr lang="en-GB" sz="2800" i="0" dirty="0" err="1">
                <a:solidFill>
                  <a:srgbClr val="2D3B45"/>
                </a:solidFill>
                <a:effectLst/>
                <a:latin typeface="Lato Extended"/>
                <a:cs typeface="Arial" panose="020B0604020202020204" pitchFamily="34" charset="0"/>
              </a:rPr>
              <a:t>Transaction_ID</a:t>
            </a:r>
            <a:r>
              <a:rPr lang="en-GB" sz="2800" i="0" dirty="0">
                <a:solidFill>
                  <a:srgbClr val="2D3B45"/>
                </a:solidFill>
                <a:effectLst/>
                <a:latin typeface="Lato Extended"/>
                <a:cs typeface="Arial" panose="020B0604020202020204" pitchFamily="34" charset="0"/>
              </a:rPr>
              <a:t>. Csv</a:t>
            </a:r>
          </a:p>
          <a:p>
            <a:pPr marL="514350" indent="-514350" algn="l">
              <a:buFont typeface="+mj-lt"/>
              <a:buAutoNum type="arabicPeriod"/>
            </a:pPr>
            <a:r>
              <a:rPr lang="en-GB" sz="2800" i="0" dirty="0">
                <a:solidFill>
                  <a:srgbClr val="2D3B45"/>
                </a:solidFill>
                <a:effectLst/>
                <a:latin typeface="Lato Extended"/>
                <a:cs typeface="Arial" panose="020B0604020202020204" pitchFamily="34" charset="0"/>
              </a:rPr>
              <a:t>City.csv</a:t>
            </a:r>
          </a:p>
          <a:p>
            <a:endParaRPr lang="en-US" dirty="0"/>
          </a:p>
          <a:p>
            <a:r>
              <a:rPr lang="en-US" dirty="0" err="1">
                <a:solidFill>
                  <a:srgbClr val="3B3B3B"/>
                </a:solidFill>
                <a:latin typeface="Lato Extended"/>
              </a:rPr>
              <a:t>TimeFrame</a:t>
            </a:r>
            <a:r>
              <a:rPr lang="en-US" dirty="0">
                <a:solidFill>
                  <a:srgbClr val="3B3B3B"/>
                </a:solidFill>
                <a:latin typeface="Lato Extended"/>
              </a:rPr>
              <a:t> of the Data: 2016-01-31 to 2018-12-31</a:t>
            </a:r>
          </a:p>
          <a:p>
            <a:r>
              <a:rPr lang="en-US" dirty="0">
                <a:solidFill>
                  <a:srgbClr val="3B3B3B"/>
                </a:solidFill>
                <a:latin typeface="Lato Extended"/>
              </a:rPr>
              <a:t>Total Data Points: 355,032</a:t>
            </a:r>
          </a:p>
        </p:txBody>
      </p:sp>
      <p:sp>
        <p:nvSpPr>
          <p:cNvPr id="4" name="Footer Placeholder 3">
            <a:extLst>
              <a:ext uri="{FF2B5EF4-FFF2-40B4-BE49-F238E27FC236}">
                <a16:creationId xmlns:a16="http://schemas.microsoft.com/office/drawing/2014/main" id="{0637BF4B-C6CD-424B-B81A-FFFDEC49C016}"/>
              </a:ext>
            </a:extLst>
          </p:cNvPr>
          <p:cNvSpPr>
            <a:spLocks noGrp="1"/>
          </p:cNvSpPr>
          <p:nvPr>
            <p:ph type="ftr" sz="quarter" idx="11"/>
          </p:nvPr>
        </p:nvSpPr>
        <p:spPr/>
        <p:txBody>
          <a:bodyPr/>
          <a:lstStyle/>
          <a:p>
            <a:r>
              <a:rPr lang="en-US"/>
              <a:t>Reeha Khan</a:t>
            </a:r>
          </a:p>
        </p:txBody>
      </p:sp>
      <p:sp>
        <p:nvSpPr>
          <p:cNvPr id="5" name="Slide Number Placeholder 4">
            <a:extLst>
              <a:ext uri="{FF2B5EF4-FFF2-40B4-BE49-F238E27FC236}">
                <a16:creationId xmlns:a16="http://schemas.microsoft.com/office/drawing/2014/main" id="{C1E0906D-0470-4A2D-98B6-86428A7DB23C}"/>
              </a:ext>
            </a:extLst>
          </p:cNvPr>
          <p:cNvSpPr>
            <a:spLocks noGrp="1"/>
          </p:cNvSpPr>
          <p:nvPr>
            <p:ph type="sldNum" sz="quarter" idx="12"/>
          </p:nvPr>
        </p:nvSpPr>
        <p:spPr/>
        <p:txBody>
          <a:bodyPr/>
          <a:lstStyle/>
          <a:p>
            <a:fld id="{48F63A3B-78C7-47BE-AE5E-E10140E04643}" type="slidenum">
              <a:rPr lang="en-US" smtClean="0"/>
              <a:t>5</a:t>
            </a:fld>
            <a:endParaRPr lang="en-US"/>
          </a:p>
        </p:txBody>
      </p:sp>
    </p:spTree>
    <p:extLst>
      <p:ext uri="{BB962C8B-B14F-4D97-AF65-F5344CB8AC3E}">
        <p14:creationId xmlns:p14="http://schemas.microsoft.com/office/powerpoint/2010/main" val="3149702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8" y="1891828"/>
            <a:ext cx="10293810" cy="3046988"/>
          </a:xfrm>
          <a:prstGeom prst="rect">
            <a:avLst/>
          </a:prstGeom>
          <a:solidFill>
            <a:srgbClr val="3B3B3B"/>
          </a:solidFill>
        </p:spPr>
        <p:txBody>
          <a:bodyPr wrap="square" rtlCol="0">
            <a:spAutoFit/>
          </a:bodyPr>
          <a:lstStyle/>
          <a:p>
            <a:r>
              <a:rPr lang="en-US" sz="9600" b="0" i="0" dirty="0">
                <a:solidFill>
                  <a:srgbClr val="FF6600"/>
                </a:solidFill>
                <a:effectLst/>
                <a:latin typeface="arial" panose="020B0604020202020204" pitchFamily="34" charset="0"/>
              </a:rPr>
              <a:t>Exploratory </a:t>
            </a:r>
            <a:r>
              <a:rPr lang="en-US" sz="9600" b="1" i="0" dirty="0">
                <a:solidFill>
                  <a:srgbClr val="FF6600"/>
                </a:solidFill>
                <a:effectLst/>
                <a:latin typeface="arial" panose="020B0604020202020204" pitchFamily="34" charset="0"/>
              </a:rPr>
              <a:t>Data</a:t>
            </a:r>
            <a:r>
              <a:rPr lang="en-US" sz="9600" b="0" i="0" dirty="0">
                <a:solidFill>
                  <a:srgbClr val="FF6600"/>
                </a:solidFill>
                <a:effectLst/>
                <a:latin typeface="arial" panose="020B0604020202020204" pitchFamily="34" charset="0"/>
              </a:rPr>
              <a:t> Analysis</a:t>
            </a:r>
            <a:endParaRPr lang="en-US" sz="4400" b="1" dirty="0">
              <a:solidFill>
                <a:srgbClr val="FF6600"/>
              </a:solidFill>
            </a:endParaRPr>
          </a:p>
        </p:txBody>
      </p:sp>
      <p:sp>
        <p:nvSpPr>
          <p:cNvPr id="2" name="Footer Placeholder 1">
            <a:extLst>
              <a:ext uri="{FF2B5EF4-FFF2-40B4-BE49-F238E27FC236}">
                <a16:creationId xmlns:a16="http://schemas.microsoft.com/office/drawing/2014/main" id="{6CA7CEF3-295A-4983-B5CD-7EF1F988087C}"/>
              </a:ext>
            </a:extLst>
          </p:cNvPr>
          <p:cNvSpPr>
            <a:spLocks noGrp="1"/>
          </p:cNvSpPr>
          <p:nvPr>
            <p:ph type="ftr" sz="quarter" idx="11"/>
          </p:nvPr>
        </p:nvSpPr>
        <p:spPr/>
        <p:txBody>
          <a:bodyPr/>
          <a:lstStyle/>
          <a:p>
            <a:r>
              <a:rPr lang="en-US"/>
              <a:t>Reeha Khan</a:t>
            </a:r>
          </a:p>
        </p:txBody>
      </p:sp>
      <p:sp>
        <p:nvSpPr>
          <p:cNvPr id="3" name="Slide Number Placeholder 2">
            <a:extLst>
              <a:ext uri="{FF2B5EF4-FFF2-40B4-BE49-F238E27FC236}">
                <a16:creationId xmlns:a16="http://schemas.microsoft.com/office/drawing/2014/main" id="{BB84E2CB-6CB3-4065-8CA4-B7C9555CD46A}"/>
              </a:ext>
            </a:extLst>
          </p:cNvPr>
          <p:cNvSpPr>
            <a:spLocks noGrp="1"/>
          </p:cNvSpPr>
          <p:nvPr>
            <p:ph type="sldNum" sz="quarter" idx="12"/>
          </p:nvPr>
        </p:nvSpPr>
        <p:spPr/>
        <p:txBody>
          <a:bodyPr/>
          <a:lstStyle/>
          <a:p>
            <a:fld id="{48F63A3B-78C7-47BE-AE5E-E10140E04643}" type="slidenum">
              <a:rPr lang="en-US" smtClean="0"/>
              <a:t>6</a:t>
            </a:fld>
            <a:endParaRPr lang="en-US"/>
          </a:p>
        </p:txBody>
      </p:sp>
    </p:spTree>
    <p:extLst>
      <p:ext uri="{BB962C8B-B14F-4D97-AF65-F5344CB8AC3E}">
        <p14:creationId xmlns:p14="http://schemas.microsoft.com/office/powerpoint/2010/main" val="817246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CBFAD-837E-4916-B8FF-C80DA7AA045C}"/>
              </a:ext>
            </a:extLst>
          </p:cNvPr>
          <p:cNvSpPr>
            <a:spLocks noGrp="1"/>
          </p:cNvSpPr>
          <p:nvPr>
            <p:ph type="title"/>
          </p:nvPr>
        </p:nvSpPr>
        <p:spPr/>
        <p:txBody>
          <a:bodyPr/>
          <a:lstStyle/>
          <a:p>
            <a:r>
              <a:rPr lang="en-US" dirty="0">
                <a:solidFill>
                  <a:srgbClr val="FF6600"/>
                </a:solidFill>
              </a:rPr>
              <a:t>Statistics of the Total Distance Travelled by Both Cabs</a:t>
            </a:r>
          </a:p>
        </p:txBody>
      </p:sp>
      <p:graphicFrame>
        <p:nvGraphicFramePr>
          <p:cNvPr id="8" name="Table 6">
            <a:extLst>
              <a:ext uri="{FF2B5EF4-FFF2-40B4-BE49-F238E27FC236}">
                <a16:creationId xmlns:a16="http://schemas.microsoft.com/office/drawing/2014/main" id="{C3C5474A-B09E-4947-B168-571FE69B8779}"/>
              </a:ext>
            </a:extLst>
          </p:cNvPr>
          <p:cNvGraphicFramePr>
            <a:graphicFrameLocks/>
          </p:cNvGraphicFramePr>
          <p:nvPr>
            <p:extLst>
              <p:ext uri="{D42A27DB-BD31-4B8C-83A1-F6EECF244321}">
                <p14:modId xmlns:p14="http://schemas.microsoft.com/office/powerpoint/2010/main" val="2115108482"/>
              </p:ext>
            </p:extLst>
          </p:nvPr>
        </p:nvGraphicFramePr>
        <p:xfrm>
          <a:off x="990600" y="1978025"/>
          <a:ext cx="5710002" cy="3332480"/>
        </p:xfrm>
        <a:graphic>
          <a:graphicData uri="http://schemas.openxmlformats.org/drawingml/2006/table">
            <a:tbl>
              <a:tblPr firstRow="1" bandRow="1">
                <a:tableStyleId>{21E4AEA4-8DFA-4A89-87EB-49C32662AFE0}</a:tableStyleId>
              </a:tblPr>
              <a:tblGrid>
                <a:gridCol w="1903334">
                  <a:extLst>
                    <a:ext uri="{9D8B030D-6E8A-4147-A177-3AD203B41FA5}">
                      <a16:colId xmlns:a16="http://schemas.microsoft.com/office/drawing/2014/main" val="3869646373"/>
                    </a:ext>
                  </a:extLst>
                </a:gridCol>
                <a:gridCol w="1903334">
                  <a:extLst>
                    <a:ext uri="{9D8B030D-6E8A-4147-A177-3AD203B41FA5}">
                      <a16:colId xmlns:a16="http://schemas.microsoft.com/office/drawing/2014/main" val="1046662782"/>
                    </a:ext>
                  </a:extLst>
                </a:gridCol>
                <a:gridCol w="1903334">
                  <a:extLst>
                    <a:ext uri="{9D8B030D-6E8A-4147-A177-3AD203B41FA5}">
                      <a16:colId xmlns:a16="http://schemas.microsoft.com/office/drawing/2014/main" val="2256276608"/>
                    </a:ext>
                  </a:extLst>
                </a:gridCol>
              </a:tblGrid>
              <a:tr h="370840">
                <a:tc>
                  <a:txBody>
                    <a:bodyPr/>
                    <a:lstStyle/>
                    <a:p>
                      <a:pPr algn="ctr"/>
                      <a:endParaRPr lang="en-US" dirty="0"/>
                    </a:p>
                  </a:txBody>
                  <a:tcPr/>
                </a:tc>
                <a:tc>
                  <a:txBody>
                    <a:bodyPr/>
                    <a:lstStyle/>
                    <a:p>
                      <a:pPr algn="ctr"/>
                      <a:r>
                        <a:rPr lang="en-US" dirty="0" err="1"/>
                        <a:t>PinkCab</a:t>
                      </a:r>
                      <a:endParaRPr lang="en-US" dirty="0"/>
                    </a:p>
                  </a:txBody>
                  <a:tcPr/>
                </a:tc>
                <a:tc>
                  <a:txBody>
                    <a:bodyPr/>
                    <a:lstStyle/>
                    <a:p>
                      <a:pPr algn="ctr"/>
                      <a:r>
                        <a:rPr lang="en-US" dirty="0" err="1"/>
                        <a:t>YellowCab</a:t>
                      </a:r>
                      <a:endParaRPr lang="en-US" dirty="0"/>
                    </a:p>
                  </a:txBody>
                  <a:tcPr/>
                </a:tc>
                <a:extLst>
                  <a:ext uri="{0D108BD9-81ED-4DB2-BD59-A6C34878D82A}">
                    <a16:rowId xmlns:a16="http://schemas.microsoft.com/office/drawing/2014/main" val="3123071534"/>
                  </a:ext>
                </a:extLst>
              </a:tr>
              <a:tr h="370840">
                <a:tc>
                  <a:txBody>
                    <a:bodyPr/>
                    <a:lstStyle/>
                    <a:p>
                      <a:pPr algn="ctr" fontAlgn="ctr"/>
                      <a:r>
                        <a:rPr lang="en-US" b="1" dirty="0">
                          <a:effectLst/>
                        </a:rPr>
                        <a:t>Count</a:t>
                      </a:r>
                    </a:p>
                  </a:txBody>
                  <a:tcPr anchor="ctr"/>
                </a:tc>
                <a:tc>
                  <a:txBody>
                    <a:bodyPr/>
                    <a:lstStyle/>
                    <a:p>
                      <a:pPr algn="ctr" fontAlgn="ctr"/>
                      <a:r>
                        <a:rPr lang="en-US">
                          <a:effectLst/>
                        </a:rPr>
                        <a:t>84711.000000</a:t>
                      </a:r>
                    </a:p>
                  </a:txBody>
                  <a:tcPr anchor="ctr"/>
                </a:tc>
                <a:tc>
                  <a:txBody>
                    <a:bodyPr/>
                    <a:lstStyle/>
                    <a:p>
                      <a:pPr algn="ctr" fontAlgn="ctr"/>
                      <a:r>
                        <a:rPr lang="en-US" dirty="0">
                          <a:effectLst/>
                        </a:rPr>
                        <a:t>274681.000000</a:t>
                      </a:r>
                    </a:p>
                  </a:txBody>
                  <a:tcPr anchor="ctr"/>
                </a:tc>
                <a:extLst>
                  <a:ext uri="{0D108BD9-81ED-4DB2-BD59-A6C34878D82A}">
                    <a16:rowId xmlns:a16="http://schemas.microsoft.com/office/drawing/2014/main" val="2234422371"/>
                  </a:ext>
                </a:extLst>
              </a:tr>
              <a:tr h="370840">
                <a:tc>
                  <a:txBody>
                    <a:bodyPr/>
                    <a:lstStyle/>
                    <a:p>
                      <a:pPr algn="ctr" fontAlgn="ctr"/>
                      <a:r>
                        <a:rPr lang="en-US" b="1">
                          <a:effectLst/>
                        </a:rPr>
                        <a:t>Mean</a:t>
                      </a:r>
                    </a:p>
                  </a:txBody>
                  <a:tcPr anchor="ctr"/>
                </a:tc>
                <a:tc>
                  <a:txBody>
                    <a:bodyPr/>
                    <a:lstStyle/>
                    <a:p>
                      <a:pPr algn="ctr" fontAlgn="ctr"/>
                      <a:r>
                        <a:rPr lang="en-US">
                          <a:effectLst/>
                        </a:rPr>
                        <a:t>22.559917</a:t>
                      </a:r>
                    </a:p>
                  </a:txBody>
                  <a:tcPr anchor="ctr"/>
                </a:tc>
                <a:tc>
                  <a:txBody>
                    <a:bodyPr/>
                    <a:lstStyle/>
                    <a:p>
                      <a:pPr algn="ctr" fontAlgn="ctr"/>
                      <a:r>
                        <a:rPr lang="en-US" dirty="0">
                          <a:effectLst/>
                        </a:rPr>
                        <a:t>22.569517</a:t>
                      </a:r>
                    </a:p>
                  </a:txBody>
                  <a:tcPr anchor="ctr"/>
                </a:tc>
                <a:extLst>
                  <a:ext uri="{0D108BD9-81ED-4DB2-BD59-A6C34878D82A}">
                    <a16:rowId xmlns:a16="http://schemas.microsoft.com/office/drawing/2014/main" val="3734861944"/>
                  </a:ext>
                </a:extLst>
              </a:tr>
              <a:tr h="370840">
                <a:tc>
                  <a:txBody>
                    <a:bodyPr/>
                    <a:lstStyle/>
                    <a:p>
                      <a:pPr algn="ctr" fontAlgn="ctr"/>
                      <a:r>
                        <a:rPr lang="en-US" b="1">
                          <a:effectLst/>
                        </a:rPr>
                        <a:t>Std. Dev.</a:t>
                      </a:r>
                    </a:p>
                  </a:txBody>
                  <a:tcPr anchor="ctr"/>
                </a:tc>
                <a:tc>
                  <a:txBody>
                    <a:bodyPr/>
                    <a:lstStyle/>
                    <a:p>
                      <a:pPr algn="ctr" fontAlgn="ctr"/>
                      <a:r>
                        <a:rPr lang="en-US">
                          <a:effectLst/>
                        </a:rPr>
                        <a:t>12.231092</a:t>
                      </a:r>
                    </a:p>
                  </a:txBody>
                  <a:tcPr anchor="ctr"/>
                </a:tc>
                <a:tc>
                  <a:txBody>
                    <a:bodyPr/>
                    <a:lstStyle/>
                    <a:p>
                      <a:pPr algn="ctr" fontAlgn="ctr"/>
                      <a:r>
                        <a:rPr lang="en-US" dirty="0">
                          <a:effectLst/>
                        </a:rPr>
                        <a:t>12.234298</a:t>
                      </a:r>
                    </a:p>
                  </a:txBody>
                  <a:tcPr anchor="ctr"/>
                </a:tc>
                <a:extLst>
                  <a:ext uri="{0D108BD9-81ED-4DB2-BD59-A6C34878D82A}">
                    <a16:rowId xmlns:a16="http://schemas.microsoft.com/office/drawing/2014/main" val="923709232"/>
                  </a:ext>
                </a:extLst>
              </a:tr>
              <a:tr h="370840">
                <a:tc>
                  <a:txBody>
                    <a:bodyPr/>
                    <a:lstStyle/>
                    <a:p>
                      <a:pPr algn="ctr" fontAlgn="ctr"/>
                      <a:r>
                        <a:rPr lang="en-US" b="1">
                          <a:effectLst/>
                        </a:rPr>
                        <a:t>Min</a:t>
                      </a:r>
                    </a:p>
                  </a:txBody>
                  <a:tcPr anchor="ctr"/>
                </a:tc>
                <a:tc>
                  <a:txBody>
                    <a:bodyPr/>
                    <a:lstStyle/>
                    <a:p>
                      <a:pPr algn="ctr" fontAlgn="ctr"/>
                      <a:r>
                        <a:rPr lang="en-US">
                          <a:effectLst/>
                        </a:rPr>
                        <a:t>1.900000</a:t>
                      </a:r>
                    </a:p>
                  </a:txBody>
                  <a:tcPr anchor="ctr"/>
                </a:tc>
                <a:tc>
                  <a:txBody>
                    <a:bodyPr/>
                    <a:lstStyle/>
                    <a:p>
                      <a:pPr algn="ctr" fontAlgn="ctr"/>
                      <a:r>
                        <a:rPr lang="en-US" dirty="0">
                          <a:effectLst/>
                        </a:rPr>
                        <a:t>1.900000</a:t>
                      </a:r>
                    </a:p>
                  </a:txBody>
                  <a:tcPr anchor="ctr"/>
                </a:tc>
                <a:extLst>
                  <a:ext uri="{0D108BD9-81ED-4DB2-BD59-A6C34878D82A}">
                    <a16:rowId xmlns:a16="http://schemas.microsoft.com/office/drawing/2014/main" val="21607968"/>
                  </a:ext>
                </a:extLst>
              </a:tr>
              <a:tr h="370840">
                <a:tc>
                  <a:txBody>
                    <a:bodyPr/>
                    <a:lstStyle/>
                    <a:p>
                      <a:pPr algn="ctr" fontAlgn="ctr"/>
                      <a:r>
                        <a:rPr lang="en-US" b="1">
                          <a:effectLst/>
                        </a:rPr>
                        <a:t>25%</a:t>
                      </a:r>
                    </a:p>
                  </a:txBody>
                  <a:tcPr anchor="ctr"/>
                </a:tc>
                <a:tc>
                  <a:txBody>
                    <a:bodyPr/>
                    <a:lstStyle/>
                    <a:p>
                      <a:pPr algn="ctr" fontAlgn="ctr"/>
                      <a:r>
                        <a:rPr lang="en-US">
                          <a:effectLst/>
                        </a:rPr>
                        <a:t>12.000000</a:t>
                      </a:r>
                    </a:p>
                  </a:txBody>
                  <a:tcPr anchor="ctr"/>
                </a:tc>
                <a:tc>
                  <a:txBody>
                    <a:bodyPr/>
                    <a:lstStyle/>
                    <a:p>
                      <a:pPr algn="ctr" fontAlgn="ctr"/>
                      <a:r>
                        <a:rPr lang="en-US">
                          <a:effectLst/>
                        </a:rPr>
                        <a:t>11.990000</a:t>
                      </a:r>
                    </a:p>
                  </a:txBody>
                  <a:tcPr anchor="ctr"/>
                </a:tc>
                <a:extLst>
                  <a:ext uri="{0D108BD9-81ED-4DB2-BD59-A6C34878D82A}">
                    <a16:rowId xmlns:a16="http://schemas.microsoft.com/office/drawing/2014/main" val="429169099"/>
                  </a:ext>
                </a:extLst>
              </a:tr>
              <a:tr h="370840">
                <a:tc>
                  <a:txBody>
                    <a:bodyPr/>
                    <a:lstStyle/>
                    <a:p>
                      <a:pPr algn="ctr" fontAlgn="ctr"/>
                      <a:r>
                        <a:rPr lang="en-US" b="1">
                          <a:effectLst/>
                        </a:rPr>
                        <a:t>50%</a:t>
                      </a:r>
                    </a:p>
                  </a:txBody>
                  <a:tcPr anchor="ctr"/>
                </a:tc>
                <a:tc>
                  <a:txBody>
                    <a:bodyPr/>
                    <a:lstStyle/>
                    <a:p>
                      <a:pPr algn="ctr" fontAlgn="ctr"/>
                      <a:r>
                        <a:rPr lang="en-US">
                          <a:effectLst/>
                        </a:rPr>
                        <a:t>22.440000</a:t>
                      </a:r>
                    </a:p>
                  </a:txBody>
                  <a:tcPr anchor="ctr"/>
                </a:tc>
                <a:tc>
                  <a:txBody>
                    <a:bodyPr/>
                    <a:lstStyle/>
                    <a:p>
                      <a:pPr algn="ctr" fontAlgn="ctr"/>
                      <a:r>
                        <a:rPr lang="en-US">
                          <a:effectLst/>
                        </a:rPr>
                        <a:t>22.440000</a:t>
                      </a:r>
                    </a:p>
                  </a:txBody>
                  <a:tcPr anchor="ctr"/>
                </a:tc>
                <a:extLst>
                  <a:ext uri="{0D108BD9-81ED-4DB2-BD59-A6C34878D82A}">
                    <a16:rowId xmlns:a16="http://schemas.microsoft.com/office/drawing/2014/main" val="2262866422"/>
                  </a:ext>
                </a:extLst>
              </a:tr>
              <a:tr h="0">
                <a:tc>
                  <a:txBody>
                    <a:bodyPr/>
                    <a:lstStyle/>
                    <a:p>
                      <a:pPr algn="ctr" fontAlgn="ctr"/>
                      <a:r>
                        <a:rPr lang="en-US" b="1">
                          <a:effectLst/>
                        </a:rPr>
                        <a:t>75%</a:t>
                      </a:r>
                    </a:p>
                  </a:txBody>
                  <a:tcPr anchor="ctr"/>
                </a:tc>
                <a:tc>
                  <a:txBody>
                    <a:bodyPr/>
                    <a:lstStyle/>
                    <a:p>
                      <a:pPr algn="ctr" fontAlgn="ctr"/>
                      <a:r>
                        <a:rPr lang="en-US">
                          <a:effectLst/>
                        </a:rPr>
                        <a:t>32.960000</a:t>
                      </a:r>
                    </a:p>
                  </a:txBody>
                  <a:tcPr anchor="ctr"/>
                </a:tc>
                <a:tc>
                  <a:txBody>
                    <a:bodyPr/>
                    <a:lstStyle/>
                    <a:p>
                      <a:pPr algn="ctr" fontAlgn="ctr"/>
                      <a:r>
                        <a:rPr lang="en-US">
                          <a:effectLst/>
                        </a:rPr>
                        <a:t>32.960000</a:t>
                      </a:r>
                    </a:p>
                  </a:txBody>
                  <a:tcPr anchor="ctr"/>
                </a:tc>
                <a:extLst>
                  <a:ext uri="{0D108BD9-81ED-4DB2-BD59-A6C34878D82A}">
                    <a16:rowId xmlns:a16="http://schemas.microsoft.com/office/drawing/2014/main" val="888652442"/>
                  </a:ext>
                </a:extLst>
              </a:tr>
              <a:tr h="370840">
                <a:tc>
                  <a:txBody>
                    <a:bodyPr/>
                    <a:lstStyle/>
                    <a:p>
                      <a:pPr algn="ctr" fontAlgn="ctr"/>
                      <a:r>
                        <a:rPr lang="en-US" b="1">
                          <a:effectLst/>
                        </a:rPr>
                        <a:t>Max</a:t>
                      </a:r>
                    </a:p>
                  </a:txBody>
                  <a:tcPr anchor="ctr"/>
                </a:tc>
                <a:tc>
                  <a:txBody>
                    <a:bodyPr/>
                    <a:lstStyle/>
                    <a:p>
                      <a:pPr algn="ctr" fontAlgn="ctr"/>
                      <a:r>
                        <a:rPr lang="en-US">
                          <a:effectLst/>
                        </a:rPr>
                        <a:t>48.000000</a:t>
                      </a:r>
                    </a:p>
                  </a:txBody>
                  <a:tcPr anchor="ctr"/>
                </a:tc>
                <a:tc>
                  <a:txBody>
                    <a:bodyPr/>
                    <a:lstStyle/>
                    <a:p>
                      <a:pPr algn="ctr" fontAlgn="ctr"/>
                      <a:r>
                        <a:rPr lang="en-US" dirty="0">
                          <a:effectLst/>
                        </a:rPr>
                        <a:t>48.000000</a:t>
                      </a:r>
                    </a:p>
                  </a:txBody>
                  <a:tcPr anchor="ctr"/>
                </a:tc>
                <a:extLst>
                  <a:ext uri="{0D108BD9-81ED-4DB2-BD59-A6C34878D82A}">
                    <a16:rowId xmlns:a16="http://schemas.microsoft.com/office/drawing/2014/main" val="2254233162"/>
                  </a:ext>
                </a:extLst>
              </a:tr>
            </a:tbl>
          </a:graphicData>
        </a:graphic>
      </p:graphicFrame>
      <p:sp>
        <p:nvSpPr>
          <p:cNvPr id="10" name="Content Placeholder 9">
            <a:extLst>
              <a:ext uri="{FF2B5EF4-FFF2-40B4-BE49-F238E27FC236}">
                <a16:creationId xmlns:a16="http://schemas.microsoft.com/office/drawing/2014/main" id="{C60EB5D3-E9CF-4688-B33E-9B6CF991540C}"/>
              </a:ext>
            </a:extLst>
          </p:cNvPr>
          <p:cNvSpPr>
            <a:spLocks noGrp="1"/>
          </p:cNvSpPr>
          <p:nvPr>
            <p:ph idx="1"/>
          </p:nvPr>
        </p:nvSpPr>
        <p:spPr>
          <a:xfrm>
            <a:off x="7345180" y="1825625"/>
            <a:ext cx="4008620" cy="4351338"/>
          </a:xfrm>
        </p:spPr>
        <p:txBody>
          <a:bodyPr/>
          <a:lstStyle/>
          <a:p>
            <a:r>
              <a:rPr lang="en-US" dirty="0">
                <a:solidFill>
                  <a:srgbClr val="3B3B3B"/>
                </a:solidFill>
              </a:rPr>
              <a:t>The mean, standard deviation, minimum, maximum and all the percentiles are the same for both the cabs. However, the overall distance travelled for Yellow Cab is greater than Pink Cab.</a:t>
            </a:r>
          </a:p>
        </p:txBody>
      </p:sp>
      <p:sp>
        <p:nvSpPr>
          <p:cNvPr id="11" name="Footer Placeholder 10">
            <a:extLst>
              <a:ext uri="{FF2B5EF4-FFF2-40B4-BE49-F238E27FC236}">
                <a16:creationId xmlns:a16="http://schemas.microsoft.com/office/drawing/2014/main" id="{1F389E35-AF00-455A-BDF1-9616B5EBFC63}"/>
              </a:ext>
            </a:extLst>
          </p:cNvPr>
          <p:cNvSpPr>
            <a:spLocks noGrp="1"/>
          </p:cNvSpPr>
          <p:nvPr>
            <p:ph type="ftr" sz="quarter" idx="11"/>
          </p:nvPr>
        </p:nvSpPr>
        <p:spPr/>
        <p:txBody>
          <a:bodyPr/>
          <a:lstStyle/>
          <a:p>
            <a:r>
              <a:rPr lang="en-US"/>
              <a:t>Reeha Khan</a:t>
            </a:r>
          </a:p>
        </p:txBody>
      </p:sp>
      <p:sp>
        <p:nvSpPr>
          <p:cNvPr id="12" name="Slide Number Placeholder 11">
            <a:extLst>
              <a:ext uri="{FF2B5EF4-FFF2-40B4-BE49-F238E27FC236}">
                <a16:creationId xmlns:a16="http://schemas.microsoft.com/office/drawing/2014/main" id="{5333FFBE-D406-44DB-92C6-38B46A8830A5}"/>
              </a:ext>
            </a:extLst>
          </p:cNvPr>
          <p:cNvSpPr>
            <a:spLocks noGrp="1"/>
          </p:cNvSpPr>
          <p:nvPr>
            <p:ph type="sldNum" sz="quarter" idx="12"/>
          </p:nvPr>
        </p:nvSpPr>
        <p:spPr/>
        <p:txBody>
          <a:bodyPr/>
          <a:lstStyle/>
          <a:p>
            <a:fld id="{48F63A3B-78C7-47BE-AE5E-E10140E04643}" type="slidenum">
              <a:rPr lang="en-US" smtClean="0"/>
              <a:t>7</a:t>
            </a:fld>
            <a:endParaRPr lang="en-US"/>
          </a:p>
        </p:txBody>
      </p:sp>
    </p:spTree>
    <p:extLst>
      <p:ext uri="{BB962C8B-B14F-4D97-AF65-F5344CB8AC3E}">
        <p14:creationId xmlns:p14="http://schemas.microsoft.com/office/powerpoint/2010/main" val="3464291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13657-9CF0-4257-87BE-3550C8C038D7}"/>
              </a:ext>
            </a:extLst>
          </p:cNvPr>
          <p:cNvSpPr>
            <a:spLocks noGrp="1"/>
          </p:cNvSpPr>
          <p:nvPr>
            <p:ph type="title"/>
          </p:nvPr>
        </p:nvSpPr>
        <p:spPr/>
        <p:txBody>
          <a:bodyPr/>
          <a:lstStyle/>
          <a:p>
            <a:r>
              <a:rPr lang="en-US" dirty="0">
                <a:solidFill>
                  <a:srgbClr val="FF6600"/>
                </a:solidFill>
              </a:rPr>
              <a:t>Gender Based Percentage Distribution</a:t>
            </a:r>
          </a:p>
        </p:txBody>
      </p:sp>
      <p:sp>
        <p:nvSpPr>
          <p:cNvPr id="3" name="Content Placeholder 2">
            <a:extLst>
              <a:ext uri="{FF2B5EF4-FFF2-40B4-BE49-F238E27FC236}">
                <a16:creationId xmlns:a16="http://schemas.microsoft.com/office/drawing/2014/main" id="{7FB606F6-7F1B-47F5-8A5D-F5F5CDB706AE}"/>
              </a:ext>
            </a:extLst>
          </p:cNvPr>
          <p:cNvSpPr>
            <a:spLocks noGrp="1"/>
          </p:cNvSpPr>
          <p:nvPr>
            <p:ph idx="1"/>
          </p:nvPr>
        </p:nvSpPr>
        <p:spPr>
          <a:xfrm>
            <a:off x="7991061" y="2739054"/>
            <a:ext cx="3694044" cy="3313841"/>
          </a:xfrm>
        </p:spPr>
        <p:txBody>
          <a:bodyPr/>
          <a:lstStyle/>
          <a:p>
            <a:r>
              <a:rPr lang="en-US" dirty="0">
                <a:solidFill>
                  <a:srgbClr val="3B3B3B"/>
                </a:solidFill>
              </a:rPr>
              <a:t>It can be seen that the overall percentage of females in Pink Cab is greater than in Yellow Cab.</a:t>
            </a:r>
          </a:p>
        </p:txBody>
      </p:sp>
      <p:pic>
        <p:nvPicPr>
          <p:cNvPr id="2052" name="Picture 4">
            <a:extLst>
              <a:ext uri="{FF2B5EF4-FFF2-40B4-BE49-F238E27FC236}">
                <a16:creationId xmlns:a16="http://schemas.microsoft.com/office/drawing/2014/main" id="{D0F52087-B5FA-411E-99C9-D16F578D547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212" r="24774"/>
          <a:stretch/>
        </p:blipFill>
        <p:spPr bwMode="auto">
          <a:xfrm>
            <a:off x="506895" y="1782083"/>
            <a:ext cx="4041913" cy="28765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9CBC7B5A-0CF7-4FFF-8007-165A6312B41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803" r="26295"/>
          <a:stretch/>
        </p:blipFill>
        <p:spPr bwMode="auto">
          <a:xfrm>
            <a:off x="3604591" y="3651063"/>
            <a:ext cx="3882887" cy="287655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408303E1-0EEA-4431-831F-B6A055501EF0}"/>
              </a:ext>
            </a:extLst>
          </p:cNvPr>
          <p:cNvSpPr>
            <a:spLocks noGrp="1"/>
          </p:cNvSpPr>
          <p:nvPr>
            <p:ph type="ftr" sz="quarter" idx="11"/>
          </p:nvPr>
        </p:nvSpPr>
        <p:spPr/>
        <p:txBody>
          <a:bodyPr/>
          <a:lstStyle/>
          <a:p>
            <a:r>
              <a:rPr lang="en-US"/>
              <a:t>Reeha Khan</a:t>
            </a:r>
          </a:p>
        </p:txBody>
      </p:sp>
      <p:sp>
        <p:nvSpPr>
          <p:cNvPr id="5" name="Slide Number Placeholder 4">
            <a:extLst>
              <a:ext uri="{FF2B5EF4-FFF2-40B4-BE49-F238E27FC236}">
                <a16:creationId xmlns:a16="http://schemas.microsoft.com/office/drawing/2014/main" id="{15408E8C-1EB3-4C58-9A8A-D33649F7C222}"/>
              </a:ext>
            </a:extLst>
          </p:cNvPr>
          <p:cNvSpPr>
            <a:spLocks noGrp="1"/>
          </p:cNvSpPr>
          <p:nvPr>
            <p:ph type="sldNum" sz="quarter" idx="12"/>
          </p:nvPr>
        </p:nvSpPr>
        <p:spPr/>
        <p:txBody>
          <a:bodyPr/>
          <a:lstStyle/>
          <a:p>
            <a:fld id="{48F63A3B-78C7-47BE-AE5E-E10140E04643}" type="slidenum">
              <a:rPr lang="en-US" smtClean="0"/>
              <a:t>8</a:t>
            </a:fld>
            <a:endParaRPr lang="en-US"/>
          </a:p>
        </p:txBody>
      </p:sp>
    </p:spTree>
    <p:extLst>
      <p:ext uri="{BB962C8B-B14F-4D97-AF65-F5344CB8AC3E}">
        <p14:creationId xmlns:p14="http://schemas.microsoft.com/office/powerpoint/2010/main" val="1799545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9C7D7-A1DC-4AB8-8CC2-98DC1C5076E7}"/>
              </a:ext>
            </a:extLst>
          </p:cNvPr>
          <p:cNvSpPr>
            <a:spLocks noGrp="1"/>
          </p:cNvSpPr>
          <p:nvPr>
            <p:ph type="title"/>
          </p:nvPr>
        </p:nvSpPr>
        <p:spPr/>
        <p:txBody>
          <a:bodyPr/>
          <a:lstStyle/>
          <a:p>
            <a:r>
              <a:rPr lang="en-US" dirty="0">
                <a:solidFill>
                  <a:srgbClr val="FF6600"/>
                </a:solidFill>
              </a:rPr>
              <a:t>Age Based Travel Frequency</a:t>
            </a:r>
          </a:p>
        </p:txBody>
      </p:sp>
      <p:pic>
        <p:nvPicPr>
          <p:cNvPr id="3074" name="Picture 2">
            <a:extLst>
              <a:ext uri="{FF2B5EF4-FFF2-40B4-BE49-F238E27FC236}">
                <a16:creationId xmlns:a16="http://schemas.microsoft.com/office/drawing/2014/main" id="{9F59F07D-F265-45F3-B57D-8D6F52BEC7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2100435"/>
            <a:ext cx="7943850" cy="369570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C07F780A-72D6-4238-9E44-62932195EA04}"/>
              </a:ext>
            </a:extLst>
          </p:cNvPr>
          <p:cNvSpPr>
            <a:spLocks noGrp="1"/>
          </p:cNvSpPr>
          <p:nvPr>
            <p:ph type="ftr" sz="quarter" idx="11"/>
          </p:nvPr>
        </p:nvSpPr>
        <p:spPr/>
        <p:txBody>
          <a:bodyPr/>
          <a:lstStyle/>
          <a:p>
            <a:r>
              <a:rPr lang="en-US"/>
              <a:t>Reeha Khan</a:t>
            </a:r>
          </a:p>
        </p:txBody>
      </p:sp>
      <p:sp>
        <p:nvSpPr>
          <p:cNvPr id="5" name="Slide Number Placeholder 4">
            <a:extLst>
              <a:ext uri="{FF2B5EF4-FFF2-40B4-BE49-F238E27FC236}">
                <a16:creationId xmlns:a16="http://schemas.microsoft.com/office/drawing/2014/main" id="{53598F2D-834F-4D20-9536-288C508905EE}"/>
              </a:ext>
            </a:extLst>
          </p:cNvPr>
          <p:cNvSpPr>
            <a:spLocks noGrp="1"/>
          </p:cNvSpPr>
          <p:nvPr>
            <p:ph type="sldNum" sz="quarter" idx="12"/>
          </p:nvPr>
        </p:nvSpPr>
        <p:spPr/>
        <p:txBody>
          <a:bodyPr/>
          <a:lstStyle/>
          <a:p>
            <a:fld id="{48F63A3B-78C7-47BE-AE5E-E10140E04643}" type="slidenum">
              <a:rPr lang="en-US" smtClean="0"/>
              <a:t>9</a:t>
            </a:fld>
            <a:endParaRPr lang="en-US"/>
          </a:p>
        </p:txBody>
      </p:sp>
    </p:spTree>
    <p:extLst>
      <p:ext uri="{BB962C8B-B14F-4D97-AF65-F5344CB8AC3E}">
        <p14:creationId xmlns:p14="http://schemas.microsoft.com/office/powerpoint/2010/main" val="28527760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151</TotalTime>
  <Words>695</Words>
  <Application>Microsoft Office PowerPoint</Application>
  <PresentationFormat>Widescreen</PresentationFormat>
  <Paragraphs>158</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Arial</vt:lpstr>
      <vt:lpstr>Calibri</vt:lpstr>
      <vt:lpstr>Calibri Light</vt:lpstr>
      <vt:lpstr>Lato Extended</vt:lpstr>
      <vt:lpstr>Office Theme</vt:lpstr>
      <vt:lpstr>PowerPoint Presentation</vt:lpstr>
      <vt:lpstr>   Agenda</vt:lpstr>
      <vt:lpstr> Executive Summary</vt:lpstr>
      <vt:lpstr> Problem Statement</vt:lpstr>
      <vt:lpstr>Data Exploration</vt:lpstr>
      <vt:lpstr>PowerPoint Presentation</vt:lpstr>
      <vt:lpstr>Statistics of the Total Distance Travelled by Both Cabs</vt:lpstr>
      <vt:lpstr>Gender Based Percentage Distribution</vt:lpstr>
      <vt:lpstr>Age Based Travel Frequency</vt:lpstr>
      <vt:lpstr>PowerPoint Presentation</vt:lpstr>
      <vt:lpstr>Payment Mode Based Customer Distribution</vt:lpstr>
      <vt:lpstr>Income Based Travel Frequency</vt:lpstr>
      <vt:lpstr>PowerPoint Presentation</vt:lpstr>
      <vt:lpstr>Customer Distribution in each city</vt:lpstr>
      <vt:lpstr>Number of Transaction per year</vt:lpstr>
      <vt:lpstr>Profit Margin</vt:lpstr>
      <vt:lpstr>PowerPoint Presentation</vt:lpstr>
      <vt:lpstr>Price Charged per Gender</vt:lpstr>
      <vt:lpstr>Summary</vt:lpstr>
      <vt:lpstr>Recommendation and 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REEHA KHAN</dc:creator>
  <cp:lastModifiedBy>REEHA KHAN</cp:lastModifiedBy>
  <cp:revision>12</cp:revision>
  <dcterms:created xsi:type="dcterms:W3CDTF">2021-06-22T11:54:52Z</dcterms:created>
  <dcterms:modified xsi:type="dcterms:W3CDTF">2021-06-22T14:26:08Z</dcterms:modified>
</cp:coreProperties>
</file>