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5" r:id="rId39"/>
    <p:sldId id="296" r:id="rId40"/>
    <p:sldId id="293" r:id="rId41"/>
    <p:sldId id="294"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DF92D0-45AA-409E-B772-CCD60C74A733}" type="datetimeFigureOut">
              <a:rPr lang="en-US" smtClean="0"/>
              <a:pPr/>
              <a:t>10/1/2020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FE9D04-5D3C-45DB-B386-A5DA77A3C8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9ECAD7-B872-410B-829D-6E64BDDF0323}"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ECAD7-B872-410B-829D-6E64BDDF0323}"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ECAD7-B872-410B-829D-6E64BDDF0323}"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9ECAD7-B872-410B-829D-6E64BDDF0323}"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9ECAD7-B872-410B-829D-6E64BDDF0323}" type="datetimeFigureOut">
              <a:rPr lang="en-US" smtClean="0"/>
              <a:pPr/>
              <a:t>10/1/2020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9ECAD7-B872-410B-829D-6E64BDDF0323}" type="datetimeFigureOut">
              <a:rPr lang="en-US" smtClean="0"/>
              <a:pPr/>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9ECAD7-B872-410B-829D-6E64BDDF0323}" type="datetimeFigureOut">
              <a:rPr lang="en-US" smtClean="0"/>
              <a:pPr/>
              <a:t>10/1/2020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9ECAD7-B872-410B-829D-6E64BDDF0323}" type="datetimeFigureOut">
              <a:rPr lang="en-US" smtClean="0"/>
              <a:pPr/>
              <a:t>10/1/2020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9ECAD7-B872-410B-829D-6E64BDDF0323}" type="datetimeFigureOut">
              <a:rPr lang="en-US" smtClean="0"/>
              <a:pPr/>
              <a:t>10/1/2020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9ECAD7-B872-410B-829D-6E64BDDF0323}" type="datetimeFigureOut">
              <a:rPr lang="en-US" smtClean="0"/>
              <a:pPr/>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9ECAD7-B872-410B-829D-6E64BDDF0323}" type="datetimeFigureOut">
              <a:rPr lang="en-US" smtClean="0"/>
              <a:pPr/>
              <a:t>10/1/2020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7F385-E075-4F53-8BCD-0547283AFDE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ECAD7-B872-410B-829D-6E64BDDF0323}" type="datetimeFigureOut">
              <a:rPr lang="en-US" smtClean="0"/>
              <a:pPr/>
              <a:t>10/1/2020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D7F385-E075-4F53-8BCD-0547283AFD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NATIONALISM IN INDIA</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b="1" u="sng" dirty="0" smtClean="0"/>
              <a:t>Khilafat</a:t>
            </a:r>
            <a:endParaRPr lang="en-US" dirty="0"/>
          </a:p>
        </p:txBody>
      </p:sp>
      <p:sp>
        <p:nvSpPr>
          <p:cNvPr id="3" name="Content Placeholder 2"/>
          <p:cNvSpPr>
            <a:spLocks noGrp="1"/>
          </p:cNvSpPr>
          <p:nvPr>
            <p:ph idx="1"/>
          </p:nvPr>
        </p:nvSpPr>
        <p:spPr>
          <a:xfrm>
            <a:off x="457200" y="928670"/>
            <a:ext cx="8229600" cy="5643602"/>
          </a:xfrm>
        </p:spPr>
        <p:txBody>
          <a:bodyPr>
            <a:normAutofit lnSpcReduction="10000"/>
          </a:bodyPr>
          <a:lstStyle/>
          <a:p>
            <a:r>
              <a:rPr lang="en-IN" dirty="0" smtClean="0"/>
              <a:t>As the Rowlatt satyagraha was limited mostly to cities and towns, Mahatma Gandhi felt the need to launch a more broad based movement in India. He was certain that no such movement could be organised without bringing the Hindus and Muslims closer together. One way of doing this, he felt , was to take up the Khilafat issue.</a:t>
            </a:r>
          </a:p>
          <a:p>
            <a:r>
              <a:rPr lang="en-IN" dirty="0" smtClean="0"/>
              <a:t>The First World War had ended with the defeat of Ottoman Turkey. The Ottoman emperor was the spiritual head of the Islamic World(the Khalifa). </a:t>
            </a:r>
          </a:p>
          <a:p>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txBody>
          <a:bodyPr>
            <a:normAutofit lnSpcReduction="10000"/>
          </a:bodyPr>
          <a:lstStyle/>
          <a:p>
            <a:r>
              <a:rPr lang="en-IN" dirty="0" smtClean="0"/>
              <a:t>To defend the Khalifa’s temporal powers, a Khilafat Committee was formed in Bombay in March 1919 by Ali Brothers </a:t>
            </a:r>
            <a:r>
              <a:rPr lang="en-IN" dirty="0" err="1" smtClean="0"/>
              <a:t>i.e</a:t>
            </a:r>
            <a:r>
              <a:rPr lang="en-IN" dirty="0" smtClean="0"/>
              <a:t> Muhammad Ali and Shaukat Ali. They began discussing with Mahatma Gandhi about the possibility of a united mass action on the issue.</a:t>
            </a:r>
          </a:p>
          <a:p>
            <a:r>
              <a:rPr lang="en-IN" dirty="0" smtClean="0"/>
              <a:t>Gandhiji saw this an opportunity to bring Muslims under the umbrella of a unified national movement. At the Calcutta session of the Congress in Sept 1920, he convinced other leaders of the need to start a non- cooperation movement in support of Khilafat as well as for Swaraj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u="sng" dirty="0" smtClean="0"/>
              <a:t>Why Non-Cooperation?</a:t>
            </a:r>
            <a:endParaRPr lang="en-US" u="sng" dirty="0"/>
          </a:p>
        </p:txBody>
      </p:sp>
      <p:sp>
        <p:nvSpPr>
          <p:cNvPr id="3" name="Content Placeholder 2"/>
          <p:cNvSpPr>
            <a:spLocks noGrp="1"/>
          </p:cNvSpPr>
          <p:nvPr>
            <p:ph idx="1"/>
          </p:nvPr>
        </p:nvSpPr>
        <p:spPr>
          <a:xfrm>
            <a:off x="285720" y="928670"/>
            <a:ext cx="8643998" cy="5643602"/>
          </a:xfrm>
        </p:spPr>
        <p:txBody>
          <a:bodyPr>
            <a:normAutofit/>
          </a:bodyPr>
          <a:lstStyle/>
          <a:p>
            <a:r>
              <a:rPr lang="en-IN" sz="2800" dirty="0" smtClean="0"/>
              <a:t>In his famous book Hind Swaraj(1909) Mahatma Gandhi declared that British rule was established in India with the cooperation of Indians, and had survived only because of this cooperation. If Indians refused to cooperate, British rule in India would collapse within a year, and swaraj would come.</a:t>
            </a:r>
          </a:p>
          <a:p>
            <a:r>
              <a:rPr lang="en-IN" sz="2800" dirty="0" smtClean="0"/>
              <a:t>Gandhiji proposed that the movement should unfold in stages:</a:t>
            </a:r>
          </a:p>
          <a:p>
            <a:r>
              <a:rPr lang="en-IN" sz="2800" dirty="0" smtClean="0"/>
              <a:t> (a) Surrender of titles. </a:t>
            </a:r>
          </a:p>
          <a:p>
            <a:r>
              <a:rPr lang="en-IN" sz="2800" dirty="0" smtClean="0"/>
              <a:t>(b) Boycott of British administration and goods.</a:t>
            </a:r>
          </a:p>
          <a:p>
            <a:r>
              <a:rPr lang="en-IN" sz="2800" dirty="0" smtClean="0"/>
              <a:t>(c) Full civil disobedience campaign</a:t>
            </a:r>
          </a:p>
          <a:p>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6072230"/>
          </a:xfrm>
        </p:spPr>
        <p:txBody>
          <a:bodyPr>
            <a:normAutofit lnSpcReduction="10000"/>
          </a:bodyPr>
          <a:lstStyle/>
          <a:p>
            <a:r>
              <a:rPr lang="en-IN" dirty="0" smtClean="0"/>
              <a:t>Through the summer of 1920 Mahatma Gandhi and Shaukat Ali toured extensively, mobilising popular support for the movement.</a:t>
            </a:r>
          </a:p>
          <a:p>
            <a:r>
              <a:rPr lang="en-IN" dirty="0" smtClean="0"/>
              <a:t>Many within Congress were reluctant to boycott the council elections scheduled for November 1920, and feared that the movement might lead to popular violence.</a:t>
            </a:r>
          </a:p>
          <a:p>
            <a:r>
              <a:rPr lang="en-IN" dirty="0" smtClean="0"/>
              <a:t>In the months between Sept and Dec there was an intense tussle within the Congress. Finally, at the Congress session at Nagpur in December 1920, a compromise was worked out and the Non-Cooperation programme was adopted.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Autofit/>
          </a:bodyPr>
          <a:lstStyle/>
          <a:p>
            <a:r>
              <a:rPr lang="en-US" sz="3200" dirty="0" smtClean="0">
                <a:latin typeface="Arial Narrow" pitchFamily="34" charset="0"/>
              </a:rPr>
              <a:t>DIFFERING STRANDS WITHIN THE MOVEMENT</a:t>
            </a:r>
            <a:endParaRPr lang="en-US" sz="3200" dirty="0">
              <a:latin typeface="Arial Narrow" pitchFamily="34" charset="0"/>
            </a:endParaRPr>
          </a:p>
        </p:txBody>
      </p:sp>
      <p:sp>
        <p:nvSpPr>
          <p:cNvPr id="3" name="Content Placeholder 2"/>
          <p:cNvSpPr>
            <a:spLocks noGrp="1"/>
          </p:cNvSpPr>
          <p:nvPr>
            <p:ph idx="1"/>
          </p:nvPr>
        </p:nvSpPr>
        <p:spPr>
          <a:xfrm>
            <a:off x="457200" y="1000108"/>
            <a:ext cx="8229600" cy="5572164"/>
          </a:xfrm>
        </p:spPr>
        <p:txBody>
          <a:bodyPr>
            <a:normAutofit lnSpcReduction="10000"/>
          </a:bodyPr>
          <a:lstStyle/>
          <a:p>
            <a:r>
              <a:rPr lang="en-US" sz="2800" dirty="0" smtClean="0"/>
              <a:t>The Non cooperation Khilafat Movement began in January 1921. Various social groups participated in this movement, each with its own specific aspiration. All of them responded to the call of Swaraj, but the term meant different things to different people.</a:t>
            </a:r>
          </a:p>
          <a:p>
            <a:r>
              <a:rPr lang="en-US" sz="2800" b="1" dirty="0" smtClean="0"/>
              <a:t>The Movement in the Towns</a:t>
            </a:r>
            <a:r>
              <a:rPr lang="en-US" sz="2800" dirty="0" smtClean="0"/>
              <a:t>: The movement started with middle class participation in the cities. Students left government controlled schools and colleges, teachers resigned and lawyers gave up their legal practices.</a:t>
            </a:r>
          </a:p>
          <a:p>
            <a:r>
              <a:rPr lang="en-US" sz="2800" dirty="0" smtClean="0"/>
              <a:t>The council elections were boycotted in most provinces except Madras where Justice </a:t>
            </a:r>
            <a:r>
              <a:rPr lang="en-US" sz="2800" smtClean="0"/>
              <a:t>Party participated.</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lnSpcReduction="10000"/>
          </a:bodyPr>
          <a:lstStyle/>
          <a:p>
            <a:r>
              <a:rPr lang="en-US" sz="2800" dirty="0" smtClean="0"/>
              <a:t>The </a:t>
            </a:r>
            <a:r>
              <a:rPr lang="en-US" sz="2800" b="1" dirty="0" smtClean="0"/>
              <a:t>effects of non cooperation </a:t>
            </a:r>
            <a:r>
              <a:rPr lang="en-US" sz="2800" dirty="0" smtClean="0"/>
              <a:t>on the economic front were more dramatic.</a:t>
            </a:r>
          </a:p>
          <a:p>
            <a:r>
              <a:rPr lang="en-US" sz="2800" dirty="0" smtClean="0"/>
              <a:t>(a) Foreign goods were boycotted, liquor shops picketed, and foreign cloth burnt in huge </a:t>
            </a:r>
            <a:r>
              <a:rPr lang="en-US" sz="2800" dirty="0" err="1" smtClean="0"/>
              <a:t>bonefires</a:t>
            </a:r>
            <a:r>
              <a:rPr lang="en-US" sz="2800" dirty="0" smtClean="0"/>
              <a:t>.</a:t>
            </a:r>
          </a:p>
          <a:p>
            <a:r>
              <a:rPr lang="en-US" sz="2800" dirty="0" smtClean="0"/>
              <a:t>(b) The import of foreign cloth halved between 1921 and 1922, its value dropping from Rs 102 crore to 57 crore.</a:t>
            </a:r>
          </a:p>
          <a:p>
            <a:r>
              <a:rPr lang="en-US" sz="2800" dirty="0" smtClean="0"/>
              <a:t>(c) Merchants and traders refused to trade in foreign goods or finance foreign trade.</a:t>
            </a:r>
          </a:p>
          <a:p>
            <a:r>
              <a:rPr lang="en-US" sz="2800" dirty="0" smtClean="0"/>
              <a:t>(d) Production of Indian textile mills and handlooms went up.</a:t>
            </a:r>
          </a:p>
          <a:p>
            <a:r>
              <a:rPr lang="en-US" sz="2800" dirty="0" smtClean="0"/>
              <a:t>Causes of slowed down of the movement : </a:t>
            </a:r>
          </a:p>
          <a:p>
            <a:r>
              <a:rPr lang="en-US" sz="2800" dirty="0" smtClean="0"/>
              <a:t>(a) Expensive nature of Khadi cloth</a:t>
            </a:r>
          </a:p>
          <a:p>
            <a:r>
              <a:rPr lang="en-US" sz="2800" dirty="0" smtClean="0"/>
              <a:t>(b) Absence of alternative Indian institution. </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fontScale="92500" lnSpcReduction="10000"/>
          </a:bodyPr>
          <a:lstStyle/>
          <a:p>
            <a:r>
              <a:rPr lang="en-US" u="sng" dirty="0" smtClean="0"/>
              <a:t>Rebellion in the Countryside</a:t>
            </a:r>
            <a:r>
              <a:rPr lang="en-US" dirty="0" smtClean="0"/>
              <a:t>: NCM drew into its fold the struggles of peasants and tribal's which were developing in different parts of India in the years after the war.</a:t>
            </a:r>
          </a:p>
          <a:p>
            <a:r>
              <a:rPr lang="en-US" dirty="0" smtClean="0"/>
              <a:t>In Awadh peasants were led by Baba Ramchandra. The movement was against the talukdars and landlords for: </a:t>
            </a:r>
          </a:p>
          <a:p>
            <a:r>
              <a:rPr lang="en-US" dirty="0" smtClean="0"/>
              <a:t>(a) high rent demand and a variety of other cesses.</a:t>
            </a:r>
          </a:p>
          <a:p>
            <a:r>
              <a:rPr lang="en-US" dirty="0" smtClean="0"/>
              <a:t>(b) Peasants had to do </a:t>
            </a:r>
            <a:r>
              <a:rPr lang="en-US" dirty="0" err="1" smtClean="0"/>
              <a:t>begar</a:t>
            </a:r>
            <a:r>
              <a:rPr lang="en-US" dirty="0" smtClean="0"/>
              <a:t> and work at landlords’ farms without any payment.</a:t>
            </a:r>
          </a:p>
          <a:p>
            <a:r>
              <a:rPr lang="en-US" dirty="0" smtClean="0"/>
              <a:t>(c) As tenants they had no security of tenure, being regularly evicted so that they could acquire no right over the leased land.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lstStyle/>
          <a:p>
            <a:r>
              <a:rPr lang="en-US" sz="2800" dirty="0" smtClean="0"/>
              <a:t>The peasant movement demanded  reduction of revenue, abolition of </a:t>
            </a:r>
            <a:r>
              <a:rPr lang="en-US" sz="2800" dirty="0" err="1" smtClean="0"/>
              <a:t>begar</a:t>
            </a:r>
            <a:r>
              <a:rPr lang="en-US" sz="2800" dirty="0" smtClean="0"/>
              <a:t>, and social boycott of oppressive landlords. </a:t>
            </a:r>
          </a:p>
          <a:p>
            <a:r>
              <a:rPr lang="en-US" sz="2800" dirty="0" err="1" smtClean="0"/>
              <a:t>Nai</a:t>
            </a:r>
            <a:r>
              <a:rPr lang="en-US" sz="2800" dirty="0" smtClean="0"/>
              <a:t> – dhobi bandhs were organized by Panchayats to deprive landlords of the services of even barbers and washermen.</a:t>
            </a:r>
          </a:p>
          <a:p>
            <a:r>
              <a:rPr lang="en-US" sz="2800" dirty="0" smtClean="0"/>
              <a:t>In October 1920, the Oudh Kisan Sabha was set up headed by Jawaharlal Nehru, Baba Ramchandra and a few others. Within a month ,over 300 branches had been set up in the villages around the region</a:t>
            </a:r>
          </a:p>
          <a:p>
            <a:r>
              <a:rPr lang="en-US" sz="2800" dirty="0" smtClean="0"/>
              <a:t>When the NCM began in 1921 the efforts of the Congress was to integrate the Awadh peasant struggle into the wider struggle.</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lstStyle/>
          <a:p>
            <a:r>
              <a:rPr lang="en-US" dirty="0" smtClean="0"/>
              <a:t>The peasant movement , however , developed in forms that the congress leadership was unhappy. As the movement spread in 1921, the houses of talukdars and merchants were attacked, bazaars were looted, and grain hoards were taken over.</a:t>
            </a:r>
          </a:p>
          <a:p>
            <a:r>
              <a:rPr lang="en-US" dirty="0" smtClean="0"/>
              <a:t>In many places local leaders told peasants that Gandhiji had declared that to taxes were to be paid and land was to be redistributed among the poor. The name of the Mahatma was being invoked to sanction all action and aspirations.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85000" lnSpcReduction="20000"/>
          </a:bodyPr>
          <a:lstStyle/>
          <a:p>
            <a:r>
              <a:rPr lang="en-US" dirty="0" smtClean="0"/>
              <a:t>Tribal peasants interpreted the message of Mahatma Gandhi and the idea of Swaraj in another way. In the </a:t>
            </a:r>
            <a:r>
              <a:rPr lang="en-US" dirty="0" err="1" smtClean="0"/>
              <a:t>Gudem</a:t>
            </a:r>
            <a:r>
              <a:rPr lang="en-US" dirty="0" smtClean="0"/>
              <a:t> Hills of Andhra Pradesh a militant guerrilla movement spread in the early 1921- not a form of struggle that the Congress could approve. It was led by </a:t>
            </a:r>
            <a:r>
              <a:rPr lang="en-US" dirty="0" err="1" smtClean="0"/>
              <a:t>Alluri</a:t>
            </a:r>
            <a:r>
              <a:rPr lang="en-US" dirty="0" smtClean="0"/>
              <a:t> </a:t>
            </a:r>
            <a:r>
              <a:rPr lang="en-US" dirty="0" err="1" smtClean="0"/>
              <a:t>Sitaram</a:t>
            </a:r>
            <a:r>
              <a:rPr lang="en-US" dirty="0" smtClean="0"/>
              <a:t> </a:t>
            </a:r>
            <a:r>
              <a:rPr lang="en-US" dirty="0" err="1" smtClean="0"/>
              <a:t>Raju</a:t>
            </a:r>
            <a:r>
              <a:rPr lang="en-US" dirty="0" smtClean="0"/>
              <a:t>. </a:t>
            </a:r>
          </a:p>
          <a:p>
            <a:r>
              <a:rPr lang="en-US" dirty="0" smtClean="0"/>
              <a:t>He talked of the greatness of Mahatma Gandhi,  said that he was inspired by NCM , and persuaded people to wear Khadi and give up drinking.</a:t>
            </a:r>
          </a:p>
          <a:p>
            <a:r>
              <a:rPr lang="en-US" dirty="0" smtClean="0"/>
              <a:t>But at the same time he asserted that India could be liberated only by the use of force, not non violence. The rebels attacked government institutions and carried on guerrilla warfare for achieving swaraj.</a:t>
            </a:r>
          </a:p>
          <a:p>
            <a:r>
              <a:rPr lang="en-US" dirty="0" err="1" smtClean="0"/>
              <a:t>Raju</a:t>
            </a:r>
            <a:r>
              <a:rPr lang="en-US" dirty="0" smtClean="0"/>
              <a:t> was captured and executed in 1924, and over time became a folk hero.</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9718"/>
          </a:xfrm>
        </p:spPr>
        <p:txBody>
          <a:bodyPr>
            <a:normAutofit fontScale="90000"/>
          </a:bodyPr>
          <a:lstStyle/>
          <a:p>
            <a:r>
              <a:rPr lang="en-IN" u="sng" dirty="0" smtClean="0"/>
              <a:t>Nationalism in India</a:t>
            </a:r>
            <a:endParaRPr lang="en-US" u="sng" dirty="0"/>
          </a:p>
        </p:txBody>
      </p:sp>
      <p:sp>
        <p:nvSpPr>
          <p:cNvPr id="3" name="Content Placeholder 2"/>
          <p:cNvSpPr>
            <a:spLocks noGrp="1"/>
          </p:cNvSpPr>
          <p:nvPr>
            <p:ph idx="1"/>
          </p:nvPr>
        </p:nvSpPr>
        <p:spPr>
          <a:xfrm>
            <a:off x="214282" y="785794"/>
            <a:ext cx="8786874" cy="5786478"/>
          </a:xfrm>
        </p:spPr>
        <p:txBody>
          <a:bodyPr>
            <a:normAutofit fontScale="92500" lnSpcReduction="20000"/>
          </a:bodyPr>
          <a:lstStyle/>
          <a:p>
            <a:r>
              <a:rPr lang="en-IN" dirty="0" smtClean="0"/>
              <a:t>In India the growth of modern nationalism is intimately connected to the anti-colonial movement. People began discovering their unity in the process of their struggle with colonialism.</a:t>
            </a:r>
          </a:p>
          <a:p>
            <a:r>
              <a:rPr lang="en-IN" dirty="0" smtClean="0"/>
              <a:t>The sense of being oppressed under colonialism provided a shared bond that tied many different groups together.</a:t>
            </a:r>
          </a:p>
          <a:p>
            <a:r>
              <a:rPr lang="en-IN" dirty="0" smtClean="0"/>
              <a:t>But each class and group felt the effects of colonialism differently, their experiences were varied, and their notions of freedom were not always the same. </a:t>
            </a:r>
          </a:p>
          <a:p>
            <a:r>
              <a:rPr lang="en-IN" dirty="0" smtClean="0"/>
              <a:t>The Congress under Mahatma Gandhi tried to forge these groups together within one movement. But the unity did not emerge without conflict.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US" u="sng" dirty="0" smtClean="0"/>
              <a:t>SWARAJ IN THE PLANTATIONS</a:t>
            </a:r>
            <a:endParaRPr lang="en-US" u="sng" dirty="0"/>
          </a:p>
        </p:txBody>
      </p:sp>
      <p:sp>
        <p:nvSpPr>
          <p:cNvPr id="3" name="Content Placeholder 2"/>
          <p:cNvSpPr>
            <a:spLocks noGrp="1"/>
          </p:cNvSpPr>
          <p:nvPr>
            <p:ph idx="1"/>
          </p:nvPr>
        </p:nvSpPr>
        <p:spPr>
          <a:xfrm>
            <a:off x="457200" y="857232"/>
            <a:ext cx="8229600" cy="5715040"/>
          </a:xfrm>
        </p:spPr>
        <p:txBody>
          <a:bodyPr>
            <a:normAutofit fontScale="85000" lnSpcReduction="10000"/>
          </a:bodyPr>
          <a:lstStyle/>
          <a:p>
            <a:r>
              <a:rPr lang="en-US" dirty="0" smtClean="0"/>
              <a:t>Workers too had their own understanding of Mahatma Gandhi and the notion of swaraj.</a:t>
            </a:r>
          </a:p>
          <a:p>
            <a:r>
              <a:rPr lang="en-US" dirty="0" smtClean="0"/>
              <a:t>For plantation workers in Assam , freedom meant the right to move freely in and out of the confined space in which they were enclosed, and it meant retaining a link with the village from which they had come.</a:t>
            </a:r>
          </a:p>
          <a:p>
            <a:r>
              <a:rPr lang="en-IN" dirty="0" smtClean="0"/>
              <a:t>Under the Inland Emigration Act of 1859 plantation workers were not permitted to leave the Tea gardens without permission.</a:t>
            </a:r>
          </a:p>
          <a:p>
            <a:r>
              <a:rPr lang="en-IN" dirty="0" smtClean="0"/>
              <a:t>During NCM , thousands of workers defied the authorities , left the plantations and headed home. They believed that Gandhi Raj was coming and everyone would be given land in their destination.</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rmAutofit fontScale="92500" lnSpcReduction="10000"/>
          </a:bodyPr>
          <a:lstStyle/>
          <a:p>
            <a:r>
              <a:rPr lang="en-IN" dirty="0" smtClean="0"/>
              <a:t>The visions of these movements were not defined by the Congress programme. They interpreted the term swaraj in their own ways, imagining it to be a time when all suffering and all troubles would be over.</a:t>
            </a:r>
          </a:p>
          <a:p>
            <a:r>
              <a:rPr lang="en-IN" dirty="0" smtClean="0"/>
              <a:t>Yet, when the tribal's chanted </a:t>
            </a:r>
            <a:r>
              <a:rPr lang="en-IN" dirty="0" err="1" smtClean="0"/>
              <a:t>Gan</a:t>
            </a:r>
            <a:r>
              <a:rPr lang="en-IN" dirty="0" smtClean="0"/>
              <a:t>  </a:t>
            </a:r>
            <a:r>
              <a:rPr lang="en-IN" dirty="0" err="1" smtClean="0"/>
              <a:t>dhiji’s</a:t>
            </a:r>
            <a:r>
              <a:rPr lang="en-IN" dirty="0" smtClean="0"/>
              <a:t> name and raised slogans demanding “</a:t>
            </a:r>
            <a:r>
              <a:rPr lang="en-IN" dirty="0" err="1" smtClean="0"/>
              <a:t>Swatantra</a:t>
            </a:r>
            <a:r>
              <a:rPr lang="en-IN" dirty="0" smtClean="0"/>
              <a:t> Bharat” , they were also emotionally relating to an all India agitation.</a:t>
            </a:r>
          </a:p>
          <a:p>
            <a:r>
              <a:rPr lang="en-IN" dirty="0" smtClean="0"/>
              <a:t>When they acted in the name of Mahatma Gandhi , or linked their movement to that of the Congress , they were identifying with a movement which went beyond the limits of their </a:t>
            </a:r>
            <a:r>
              <a:rPr lang="en-IN" smtClean="0"/>
              <a:t>immediate locality.</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t>Swaraj in Plantations</a:t>
            </a:r>
            <a:endParaRPr lang="en-US" dirty="0"/>
          </a:p>
        </p:txBody>
      </p:sp>
      <p:sp>
        <p:nvSpPr>
          <p:cNvPr id="3" name="Content Placeholder 2"/>
          <p:cNvSpPr>
            <a:spLocks noGrp="1"/>
          </p:cNvSpPr>
          <p:nvPr>
            <p:ph idx="1"/>
          </p:nvPr>
        </p:nvSpPr>
        <p:spPr>
          <a:xfrm>
            <a:off x="457200" y="928670"/>
            <a:ext cx="8229600" cy="5572164"/>
          </a:xfrm>
        </p:spPr>
        <p:txBody>
          <a:bodyPr>
            <a:normAutofit fontScale="85000" lnSpcReduction="10000"/>
          </a:bodyPr>
          <a:lstStyle/>
          <a:p>
            <a:r>
              <a:rPr lang="en-IN" dirty="0" smtClean="0"/>
              <a:t>Plantation workers in Assam, freedom meant</a:t>
            </a:r>
          </a:p>
          <a:p>
            <a:r>
              <a:rPr lang="en-IN" dirty="0" smtClean="0"/>
              <a:t> the right to move freely in and out of the confined space in which they were enclosed.</a:t>
            </a:r>
          </a:p>
          <a:p>
            <a:r>
              <a:rPr lang="en-IN" dirty="0" smtClean="0"/>
              <a:t>It also meant retaining a link with the village from which they had come.</a:t>
            </a:r>
          </a:p>
          <a:p>
            <a:r>
              <a:rPr lang="en-IN" dirty="0" smtClean="0"/>
              <a:t>Under the Inland Emigration Act 1859 plantation workers were not permitted to leave the tea garden without permission, and in fact they were rarely given such permission.</a:t>
            </a:r>
          </a:p>
          <a:p>
            <a:r>
              <a:rPr lang="en-IN" dirty="0" smtClean="0"/>
              <a:t>When they heard of the NCM thousands of workers defied the authorities, left the plantations and headed home. They believed that Gandhi Raj was coming and everyone would be given land in their own villages.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fontScale="92500" lnSpcReduction="20000"/>
          </a:bodyPr>
          <a:lstStyle/>
          <a:p>
            <a:r>
              <a:rPr lang="en-IN" dirty="0" smtClean="0"/>
              <a:t>The vision of these movements were not defined by the Congress Programme. They interpreted the term swaraj in their own ways, imagining it to be a time when all suffering and all troubles would be over.</a:t>
            </a:r>
          </a:p>
          <a:p>
            <a:r>
              <a:rPr lang="en-IN" dirty="0" smtClean="0"/>
              <a:t>Yet, when the tribal's chanted Gandhiji’s name and raised slogans demanding “</a:t>
            </a:r>
            <a:r>
              <a:rPr lang="en-IN" dirty="0" err="1" smtClean="0"/>
              <a:t>Swatantra</a:t>
            </a:r>
            <a:r>
              <a:rPr lang="en-IN" dirty="0" smtClean="0"/>
              <a:t> Bharat”, they were also emotionally relating to an all India agitation.</a:t>
            </a:r>
          </a:p>
          <a:p>
            <a:r>
              <a:rPr lang="en-IN" dirty="0" smtClean="0"/>
              <a:t>When they acted in the name of Mahatma Gandhi , or linked their movement to that of the Congress , they were identifying with a movement which went beyond the limits of their immediate locality.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IN" dirty="0" smtClean="0"/>
              <a:t>Towards Civil Disobedience</a:t>
            </a:r>
            <a:endParaRPr lang="en-US" dirty="0"/>
          </a:p>
        </p:txBody>
      </p:sp>
      <p:sp>
        <p:nvSpPr>
          <p:cNvPr id="3" name="Content Placeholder 2"/>
          <p:cNvSpPr>
            <a:spLocks noGrp="1"/>
          </p:cNvSpPr>
          <p:nvPr>
            <p:ph idx="1"/>
          </p:nvPr>
        </p:nvSpPr>
        <p:spPr>
          <a:xfrm>
            <a:off x="457200" y="928670"/>
            <a:ext cx="8229600" cy="5715040"/>
          </a:xfrm>
        </p:spPr>
        <p:txBody>
          <a:bodyPr/>
          <a:lstStyle/>
          <a:p>
            <a:r>
              <a:rPr lang="en-IN" dirty="0" smtClean="0"/>
              <a:t>In Feb 1922, Mahatma Gandhi decided to withdraw the NCM. He felt the movement was turning violent in many places and Satyagrahis needed to be properly trained before they would be ready for mass struggle. </a:t>
            </a:r>
          </a:p>
          <a:p>
            <a:r>
              <a:rPr lang="en-IN" dirty="0" smtClean="0"/>
              <a:t>Formation of Swaraj party by Motilal Nehru and CR Das in 1923 within the congress to argue for a return to council politics.</a:t>
            </a:r>
          </a:p>
          <a:p>
            <a:r>
              <a:rPr lang="en-IN" dirty="0" smtClean="0"/>
              <a:t>But leaders like Jawaharlal Nehru and </a:t>
            </a:r>
            <a:r>
              <a:rPr lang="en-IN" dirty="0" err="1" smtClean="0"/>
              <a:t>Subhas</a:t>
            </a:r>
            <a:r>
              <a:rPr lang="en-IN" dirty="0" smtClean="0"/>
              <a:t> Ch Bose pressed for more radical mass agitation and for full independence.</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normAutofit lnSpcReduction="10000"/>
          </a:bodyPr>
          <a:lstStyle/>
          <a:p>
            <a:r>
              <a:rPr lang="en-IN" dirty="0" smtClean="0"/>
              <a:t>Two factors again shaped Indian politics towards the late 1920’s.</a:t>
            </a:r>
          </a:p>
          <a:p>
            <a:r>
              <a:rPr lang="en-IN" dirty="0" smtClean="0"/>
              <a:t>The effects of the worldwide economic depression. Agricultural prices began to fall from 1926 and collapsed after 1930. Peasants found it difficult to sell their harvests and pay their revenue. By 1930, the country was in turmoil.</a:t>
            </a:r>
          </a:p>
          <a:p>
            <a:r>
              <a:rPr lang="en-IN" dirty="0" smtClean="0"/>
              <a:t>The Simon Commission was set up in response to the nationalist demand . It was to look into the functioning of the constitutional system in India and suggest changes. The commission did not have a single Indian member.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85000" lnSpcReduction="10000"/>
          </a:bodyPr>
          <a:lstStyle/>
          <a:p>
            <a:r>
              <a:rPr lang="en-IN" dirty="0" smtClean="0"/>
              <a:t>When the commission arrived in India in 1928, it was greeted with the slogan “Go back Simon”. All parties including the Congress, Muslim League participated in the demonstrations.</a:t>
            </a:r>
          </a:p>
          <a:p>
            <a:r>
              <a:rPr lang="en-IN" dirty="0" smtClean="0"/>
              <a:t>In effort to win Indians , the Viceroy, Lord Irwin announced in October 1929 , dominion status for India in an unspecified future, and a Round Table Conference to discuss a future constitution.</a:t>
            </a:r>
          </a:p>
          <a:p>
            <a:r>
              <a:rPr lang="en-IN" dirty="0" smtClean="0"/>
              <a:t>This did not satisfy the congress leaders.  In Dec 1929 under the Presidency of Jawaharlal Nehru , the Lahore Congress formalised the demand of Purna Swaraj. It was declared that 26 January 1930, would be celebrated as the Independence day and the people to take pledge  to struggle for complete independence.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8229600" cy="571504"/>
          </a:xfrm>
        </p:spPr>
        <p:txBody>
          <a:bodyPr>
            <a:normAutofit fontScale="90000"/>
          </a:bodyPr>
          <a:lstStyle/>
          <a:p>
            <a:r>
              <a:rPr lang="en-IN" dirty="0" smtClean="0"/>
              <a:t> </a:t>
            </a:r>
            <a:r>
              <a:rPr lang="en-IN" sz="3100" dirty="0" smtClean="0"/>
              <a:t>The Salt March and the Civil Disobedience Movement</a:t>
            </a:r>
            <a:endParaRPr lang="en-US" dirty="0"/>
          </a:p>
        </p:txBody>
      </p:sp>
      <p:sp>
        <p:nvSpPr>
          <p:cNvPr id="3" name="Content Placeholder 2"/>
          <p:cNvSpPr>
            <a:spLocks noGrp="1"/>
          </p:cNvSpPr>
          <p:nvPr>
            <p:ph idx="1"/>
          </p:nvPr>
        </p:nvSpPr>
        <p:spPr>
          <a:xfrm>
            <a:off x="457200" y="928670"/>
            <a:ext cx="8401080" cy="5572164"/>
          </a:xfrm>
        </p:spPr>
        <p:txBody>
          <a:bodyPr>
            <a:normAutofit fontScale="92500" lnSpcReduction="20000"/>
          </a:bodyPr>
          <a:lstStyle/>
          <a:p>
            <a:r>
              <a:rPr lang="en-IN" sz="2800" dirty="0" smtClean="0"/>
              <a:t>The celebration of 26 January as Independence day attracted very little attention. So Mahatma Gandhi had to find a way to relate this abstract idea of freedom to more concrete issues of everyday life.</a:t>
            </a:r>
          </a:p>
          <a:p>
            <a:r>
              <a:rPr lang="en-IN" sz="2800" dirty="0" smtClean="0"/>
              <a:t>Mahatma Gandhi found in salt a powerful symbol that could unite the nation. Salt was something consumed by the rich and the poor alike, and it was one of the most essential items of food. So tax on salt and the government monopoly over its production revealed the most oppressive face of the British rule.</a:t>
            </a:r>
          </a:p>
          <a:p>
            <a:r>
              <a:rPr lang="en-IN" sz="2800" dirty="0" smtClean="0"/>
              <a:t>On 31 January 1930, Mahatma Gandhi sent a letter to Viceroy Irwin stating eleven demands of general interest as well as specific interest of different classes. It was an ultimatum. If the demands were not fulfilled by 11 March the Congress would launch a Civil Disobedience Campaign.</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401080" cy="6286544"/>
          </a:xfrm>
        </p:spPr>
        <p:txBody>
          <a:bodyPr/>
          <a:lstStyle/>
          <a:p>
            <a:r>
              <a:rPr lang="en-IN" dirty="0" smtClean="0"/>
              <a:t>As Irwin was not willing to negotiate , Mahatma Gandhi started his famous salt march accompanied by 78 of his trusted volunteers. It was over 240 miles, from Gandhiji’s ashram in Sabarmati to the Gujarati coastal town of Dandi. It took 24 days to complete. Thousands came to hear Mahatma Gandhi and he told them what he meant by Swaraj and urged them to peacefully defy the British. On 06 April he reached Dandi , and ceremonially violated the law, manufacturing salt by boiling sea water.</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a:bodyPr>
          <a:lstStyle/>
          <a:p>
            <a:r>
              <a:rPr lang="en-IN" sz="2800" dirty="0" smtClean="0"/>
              <a:t>This marked the beginning of CDM. It was different from NCM. People were now asked not only to refuse cooperation with the British , but also to break colonial rule. </a:t>
            </a:r>
          </a:p>
          <a:p>
            <a:r>
              <a:rPr lang="en-IN" sz="2800" dirty="0" smtClean="0"/>
              <a:t>Thousands in different parts of the country broke the salt law, manufactured salt and demonstrated in front of government salt factories.</a:t>
            </a:r>
          </a:p>
          <a:p>
            <a:r>
              <a:rPr lang="en-IN" sz="2800" dirty="0" smtClean="0"/>
              <a:t>As the movement spread, foreign cloth was boycotted , and liquor shops were picketed. Peasants refused to pay revenue and Chaukidari taxes, village officials resigned, and in many places forest people violated forests laws- going into Reserved Forests to collect wood and graze cattle.</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Autofit/>
          </a:bodyPr>
          <a:lstStyle/>
          <a:p>
            <a:r>
              <a:rPr lang="en-IN" sz="3200" b="1" u="sng" dirty="0" smtClean="0"/>
              <a:t>The First World War, Khilafat and Non-Cooperation </a:t>
            </a:r>
            <a:endParaRPr lang="en-US" sz="3200" b="1" u="sng" dirty="0"/>
          </a:p>
        </p:txBody>
      </p:sp>
      <p:sp>
        <p:nvSpPr>
          <p:cNvPr id="3" name="Content Placeholder 2"/>
          <p:cNvSpPr>
            <a:spLocks noGrp="1"/>
          </p:cNvSpPr>
          <p:nvPr>
            <p:ph idx="1"/>
          </p:nvPr>
        </p:nvSpPr>
        <p:spPr>
          <a:xfrm>
            <a:off x="214282" y="1357298"/>
            <a:ext cx="8786874" cy="5286412"/>
          </a:xfrm>
        </p:spPr>
        <p:txBody>
          <a:bodyPr>
            <a:normAutofit fontScale="92500" lnSpcReduction="20000"/>
          </a:bodyPr>
          <a:lstStyle/>
          <a:p>
            <a:r>
              <a:rPr lang="en-IN" dirty="0" smtClean="0"/>
              <a:t>In the years after 1919, the national movement was spreading to new areas, incorporating new social groups, and developing new modes of struggle.</a:t>
            </a:r>
          </a:p>
          <a:p>
            <a:r>
              <a:rPr lang="en-IN" dirty="0" smtClean="0"/>
              <a:t>First of all, the first world war created a new economic and political situation.</a:t>
            </a:r>
          </a:p>
          <a:p>
            <a:r>
              <a:rPr lang="en-IN" dirty="0" smtClean="0"/>
              <a:t>It led to huge increase in defence expenditure which was financed by war loans and increasing taxes: customs duties were raised and income tax introduced.</a:t>
            </a:r>
          </a:p>
          <a:p>
            <a:r>
              <a:rPr lang="en-IN" dirty="0" smtClean="0"/>
              <a:t>Through the war years prices increased- doubling between 1913 and 1918- leading to extreme hardship for the common people.</a:t>
            </a:r>
          </a:p>
          <a:p>
            <a:pPr>
              <a:buNone/>
            </a:pPr>
            <a:r>
              <a:rPr lang="en-IN" dirty="0" smtClean="0"/>
              <a:t>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92500"/>
          </a:bodyPr>
          <a:lstStyle/>
          <a:p>
            <a:r>
              <a:rPr lang="en-IN" dirty="0" smtClean="0"/>
              <a:t>Worried by the developments, the government began arresting the Congress leaders one by one. This led to violent clashes in many places. A frightened government responded with a policy of brutal repression. Peaceful satyagrahis were attacked , women and children were beaten, and about 100,000 people were arrested.</a:t>
            </a:r>
          </a:p>
          <a:p>
            <a:r>
              <a:rPr lang="en-IN" dirty="0" smtClean="0"/>
              <a:t>In such a situation , Gandhiji once again decided to call off the movement and entered into a pact with Irwin </a:t>
            </a:r>
            <a:r>
              <a:rPr lang="en-IN" b="1" dirty="0" smtClean="0"/>
              <a:t>on 05</a:t>
            </a:r>
            <a:r>
              <a:rPr lang="en-IN" b="1" baseline="30000" dirty="0" smtClean="0"/>
              <a:t>th</a:t>
            </a:r>
            <a:r>
              <a:rPr lang="en-IN" b="1" dirty="0" smtClean="0"/>
              <a:t> March 1931</a:t>
            </a:r>
            <a:r>
              <a:rPr lang="en-IN" dirty="0" smtClean="0"/>
              <a:t>. According to it Gandhiji consented to participated in a Round Table Conference in London and the government agreed to release the political prisoners.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normAutofit lnSpcReduction="10000"/>
          </a:bodyPr>
          <a:lstStyle/>
          <a:p>
            <a:r>
              <a:rPr lang="en-IN" dirty="0" smtClean="0"/>
              <a:t>In December 1931, </a:t>
            </a:r>
            <a:r>
              <a:rPr lang="en-IN" dirty="0" err="1" smtClean="0"/>
              <a:t>Gandhiji</a:t>
            </a:r>
            <a:r>
              <a:rPr lang="en-IN" dirty="0" smtClean="0"/>
              <a:t> went to London for the conference, but the negotiations broke down and he returned disappointed.</a:t>
            </a:r>
          </a:p>
          <a:p>
            <a:r>
              <a:rPr lang="en-IN" dirty="0" smtClean="0"/>
              <a:t>Back in India, he discovered that the government had began a new cycle of repression. Leaders were in jail. Congress had been declared illegal, and a series of measures had been imposed to prevent meetings, demonstrations and boycotts.</a:t>
            </a:r>
          </a:p>
          <a:p>
            <a:r>
              <a:rPr lang="en-IN" dirty="0" smtClean="0"/>
              <a:t>With great apprehension , Mahatma Gandhi relaunched the CDM. For over a year , the movement continued , but by 1934 it lost its momentum.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Autofit/>
          </a:bodyPr>
          <a:lstStyle/>
          <a:p>
            <a:r>
              <a:rPr lang="en-US" sz="3200" dirty="0" smtClean="0"/>
              <a:t>HOW THE PARTICIPANTS SAW THE MOVEMENT</a:t>
            </a:r>
            <a:endParaRPr lang="en-US" sz="3200" dirty="0"/>
          </a:p>
        </p:txBody>
      </p:sp>
      <p:sp>
        <p:nvSpPr>
          <p:cNvPr id="3" name="Content Placeholder 2"/>
          <p:cNvSpPr>
            <a:spLocks noGrp="1"/>
          </p:cNvSpPr>
          <p:nvPr>
            <p:ph idx="1"/>
          </p:nvPr>
        </p:nvSpPr>
        <p:spPr>
          <a:xfrm>
            <a:off x="457200" y="1000108"/>
            <a:ext cx="8229600" cy="5572164"/>
          </a:xfrm>
        </p:spPr>
        <p:txBody>
          <a:bodyPr>
            <a:normAutofit fontScale="92500" lnSpcReduction="20000"/>
          </a:bodyPr>
          <a:lstStyle/>
          <a:p>
            <a:r>
              <a:rPr lang="en-US" dirty="0" smtClean="0"/>
              <a:t>Different social groups participated in the CDM with different objectives.</a:t>
            </a:r>
          </a:p>
          <a:p>
            <a:r>
              <a:rPr lang="en-US" dirty="0" smtClean="0"/>
              <a:t>In the countryside , rich peasant communities  like </a:t>
            </a:r>
            <a:r>
              <a:rPr lang="en-US" dirty="0" err="1" smtClean="0"/>
              <a:t>Patidars</a:t>
            </a:r>
            <a:r>
              <a:rPr lang="en-US" dirty="0" smtClean="0"/>
              <a:t> of Gujarat and </a:t>
            </a:r>
            <a:r>
              <a:rPr lang="en-US" dirty="0" err="1" smtClean="0"/>
              <a:t>Jats</a:t>
            </a:r>
            <a:r>
              <a:rPr lang="en-US" dirty="0" smtClean="0"/>
              <a:t> of UP were active in the movement. They were enthusiastic supporters of CDM , organizing their communities , and at times forcing reluctant members to participate in the boycott programme. For them the fight for swaraj was a struggle against high revenues. They were deeply disappointed when the movement was called off in 1931 without the revenue rates being revised . So when the movement was restarted in 1932 many of them refused to participate.</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04"/>
            <a:ext cx="8715436" cy="6143668"/>
          </a:xfrm>
        </p:spPr>
        <p:txBody>
          <a:bodyPr>
            <a:normAutofit fontScale="92500" lnSpcReduction="10000"/>
          </a:bodyPr>
          <a:lstStyle/>
          <a:p>
            <a:r>
              <a:rPr lang="en-US" dirty="0" smtClean="0"/>
              <a:t>The poor peasantry were small tenants cultivating land they had rented from landlords. They found it difficult to pay their rent. They wanted the unpaid rent to the landlords to be remitted. They joined a variety of radical movements, often led by socialists and communists. Congress was unwilling to support no rent campaign in most places. So the relationship between the poor peasantry and the congress remained uncertain.</a:t>
            </a:r>
          </a:p>
          <a:p>
            <a:r>
              <a:rPr lang="en-US" dirty="0" smtClean="0"/>
              <a:t>During the First World War , Indian merchants and Industrialists had made huge profit and become powerful. Keen on expanding their business , they now reacted against colonial policies that restricted business activities.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786874" cy="6215106"/>
          </a:xfrm>
        </p:spPr>
        <p:txBody>
          <a:bodyPr>
            <a:normAutofit fontScale="85000" lnSpcReduction="10000"/>
          </a:bodyPr>
          <a:lstStyle/>
          <a:p>
            <a:r>
              <a:rPr lang="en-US" dirty="0" smtClean="0"/>
              <a:t>They wanted protection against imports of foreign goods, and a rupee sterling foreign exchange ratio that would discourage imports.</a:t>
            </a:r>
          </a:p>
          <a:p>
            <a:r>
              <a:rPr lang="en-US" dirty="0" smtClean="0"/>
              <a:t>To organize business interest , they formed the Indian Industrial and Commercial Congress in 1920 and the Federation of the Indian Chamber of Commerce and Industries(FICCI) in 1927.</a:t>
            </a:r>
          </a:p>
          <a:p>
            <a:r>
              <a:rPr lang="en-US" dirty="0" smtClean="0"/>
              <a:t>They gave financial assistance and refused to buy or sell imported goods. They came to see swaraj as a time when colonial restrictions on business would no longer exist and trade and industry would flourish without constraints. </a:t>
            </a:r>
          </a:p>
          <a:p>
            <a:r>
              <a:rPr lang="en-US" dirty="0" smtClean="0"/>
              <a:t>But after the failure of RTC , they were apprehensive of the spread of militant activities and worried about prolonged disruption of business , as well as the growing influence of socialism amongst the younger members of the Congress.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4" y="285728"/>
            <a:ext cx="8715436" cy="6286544"/>
          </a:xfrm>
        </p:spPr>
        <p:txBody>
          <a:bodyPr>
            <a:normAutofit fontScale="92500"/>
          </a:bodyPr>
          <a:lstStyle/>
          <a:p>
            <a:r>
              <a:rPr lang="en-US" dirty="0" smtClean="0"/>
              <a:t>The industrial working classes did not participated in the CDM in large numbers, except in the Nagpur region. As the industrialist came closer to the Congress ,workers stayed aloof. </a:t>
            </a:r>
          </a:p>
          <a:p>
            <a:r>
              <a:rPr lang="en-US" dirty="0" smtClean="0"/>
              <a:t>But in spite  of it some workers did participated  in the movement selectively adopting some of the ideas of the Gandhian programme, like boycott of foreign goods, as part of their own movements against low wages and poor working conditions.</a:t>
            </a:r>
          </a:p>
          <a:p>
            <a:r>
              <a:rPr lang="en-US" dirty="0" smtClean="0"/>
              <a:t>But the congress was reluctant to include workers demand as part of its programme of struggle. It felt that this would alienate industrialists and divide the anti- </a:t>
            </a:r>
            <a:r>
              <a:rPr lang="en-US" smtClean="0"/>
              <a:t>imperial forces.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68280"/>
          </a:xfrm>
        </p:spPr>
        <p:txBody>
          <a:bodyPr>
            <a:normAutofit fontScale="90000"/>
          </a:bodyPr>
          <a:lstStyle/>
          <a:p>
            <a:r>
              <a:rPr lang="en-IN" dirty="0" smtClean="0"/>
              <a:t>Participation of Women</a:t>
            </a:r>
            <a:endParaRPr lang="en-US" dirty="0"/>
          </a:p>
        </p:txBody>
      </p:sp>
      <p:sp>
        <p:nvSpPr>
          <p:cNvPr id="3" name="Content Placeholder 2"/>
          <p:cNvSpPr>
            <a:spLocks noGrp="1"/>
          </p:cNvSpPr>
          <p:nvPr>
            <p:ph idx="1"/>
          </p:nvPr>
        </p:nvSpPr>
        <p:spPr>
          <a:xfrm>
            <a:off x="142844" y="714356"/>
            <a:ext cx="8929750" cy="5929354"/>
          </a:xfrm>
        </p:spPr>
        <p:txBody>
          <a:bodyPr>
            <a:noAutofit/>
          </a:bodyPr>
          <a:lstStyle/>
          <a:p>
            <a:r>
              <a:rPr lang="en-IN" sz="2400" dirty="0" smtClean="0"/>
              <a:t>Another important features of CDM was large scale participation of Women. During salt march , thousands of women came out of their homes to listen to him.</a:t>
            </a:r>
          </a:p>
          <a:p>
            <a:r>
              <a:rPr lang="en-IN" sz="2400" dirty="0" smtClean="0"/>
              <a:t>Women participated in protest marches, manufactured salt, and picketed foreign cloth and liquor </a:t>
            </a:r>
            <a:r>
              <a:rPr lang="en-IN" sz="2400" dirty="0" err="1" smtClean="0"/>
              <a:t>shops.Many</a:t>
            </a:r>
            <a:r>
              <a:rPr lang="en-IN" sz="2400" dirty="0" smtClean="0"/>
              <a:t> went to jail.</a:t>
            </a:r>
          </a:p>
          <a:p>
            <a:r>
              <a:rPr lang="en-IN" sz="2400" dirty="0" smtClean="0"/>
              <a:t>In urban areas these women were from high caste families and in rural areas they came from rich peasant households. Moved by Gandhiji’s call, they began to see service to the nation as a sacred duty of women.</a:t>
            </a:r>
          </a:p>
          <a:p>
            <a:r>
              <a:rPr lang="en-IN" sz="2400" dirty="0" smtClean="0"/>
              <a:t>This increased public role did not necessarily mean any radical change in the way the position of women was visualised. </a:t>
            </a:r>
          </a:p>
          <a:p>
            <a:r>
              <a:rPr lang="en-IN" sz="2400" dirty="0" smtClean="0"/>
              <a:t>Gandhiji was convinced that it was the duty of women to look after home and heart, be good mothers and good wives. Congress was also reluctant to allow women to hold any position of authority within the organisation. It was keen only on their symbolic presence</a:t>
            </a: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dirty="0" smtClean="0"/>
              <a:t>The Limits of CDM</a:t>
            </a:r>
            <a:endParaRPr lang="en-US" dirty="0"/>
          </a:p>
        </p:txBody>
      </p:sp>
      <p:sp>
        <p:nvSpPr>
          <p:cNvPr id="3" name="Content Placeholder 2"/>
          <p:cNvSpPr>
            <a:spLocks noGrp="1"/>
          </p:cNvSpPr>
          <p:nvPr>
            <p:ph idx="1"/>
          </p:nvPr>
        </p:nvSpPr>
        <p:spPr>
          <a:xfrm>
            <a:off x="214282" y="857232"/>
            <a:ext cx="8715436" cy="5715040"/>
          </a:xfrm>
        </p:spPr>
        <p:txBody>
          <a:bodyPr>
            <a:normAutofit fontScale="85000" lnSpcReduction="20000"/>
          </a:bodyPr>
          <a:lstStyle/>
          <a:p>
            <a:r>
              <a:rPr lang="en-IN" sz="3300" u="sng" dirty="0" smtClean="0"/>
              <a:t>Limited participation of Dalits or Untouchables</a:t>
            </a:r>
            <a:r>
              <a:rPr lang="en-IN" sz="3300" dirty="0" smtClean="0"/>
              <a:t>: In 1930’s the untouchables had begun to call themselves dalits or oppressed. Congress had ignored the dalits, for fear of offending the sanatanis , the conservative high caste Hindus.</a:t>
            </a:r>
          </a:p>
          <a:p>
            <a:r>
              <a:rPr lang="en-IN" sz="3300" dirty="0" smtClean="0"/>
              <a:t>But Mahatma Gandhi tried to uplift the untouchables . For that he called them as Harijan, or the children of God.</a:t>
            </a:r>
          </a:p>
          <a:p>
            <a:r>
              <a:rPr lang="en-IN" sz="3300" dirty="0" smtClean="0"/>
              <a:t>Organised satyagraha to secure them entry into temples, access to public wells, tanks, roads, and schools.</a:t>
            </a:r>
          </a:p>
          <a:p>
            <a:r>
              <a:rPr lang="en-IN" sz="3300" dirty="0" smtClean="0"/>
              <a:t>Cleaned the toilets to dignify the works of the </a:t>
            </a:r>
            <a:r>
              <a:rPr lang="en-IN" sz="3300" dirty="0" err="1" smtClean="0"/>
              <a:t>bhangi</a:t>
            </a:r>
            <a:r>
              <a:rPr lang="en-IN" sz="3300" dirty="0" smtClean="0"/>
              <a:t>(sweepers) and persuaded upper castes to change their hearts and give up the sin of untouchability.</a:t>
            </a:r>
          </a:p>
          <a:p>
            <a:endParaRPr lang="en-IN" sz="3300" dirty="0" smtClean="0"/>
          </a:p>
          <a:p>
            <a:endParaRPr lang="en-IN" dirty="0" smtClean="0"/>
          </a:p>
          <a:p>
            <a:endParaRPr lang="en-IN" dirty="0" smtClean="0"/>
          </a:p>
          <a:p>
            <a:pPr>
              <a:buNone/>
            </a:pPr>
            <a:endParaRPr lang="en-IN"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214290"/>
            <a:ext cx="8715436" cy="6357982"/>
          </a:xfrm>
        </p:spPr>
        <p:txBody>
          <a:bodyPr/>
          <a:lstStyle/>
          <a:p>
            <a:r>
              <a:rPr lang="en-IN" dirty="0" smtClean="0"/>
              <a:t>But many </a:t>
            </a:r>
            <a:r>
              <a:rPr lang="en-IN" dirty="0" err="1" smtClean="0"/>
              <a:t>Dalit</a:t>
            </a:r>
            <a:r>
              <a:rPr lang="en-IN" dirty="0" smtClean="0"/>
              <a:t> leaders were keen on a different political solution to the problems of the community. </a:t>
            </a:r>
          </a:p>
          <a:p>
            <a:r>
              <a:rPr lang="en-IN" dirty="0" smtClean="0"/>
              <a:t>They began organising themselves , demanding reserved seats in educational institutions, and a separate  electorate that would choose </a:t>
            </a:r>
            <a:r>
              <a:rPr lang="en-IN" dirty="0" err="1" smtClean="0"/>
              <a:t>dalit</a:t>
            </a:r>
            <a:r>
              <a:rPr lang="en-IN" dirty="0" smtClean="0"/>
              <a:t> members  for legislative councils.</a:t>
            </a:r>
          </a:p>
          <a:p>
            <a:r>
              <a:rPr lang="en-IN" dirty="0" smtClean="0"/>
              <a:t>Political empowerment , they believed , would resolve the problems of their social disabilities.</a:t>
            </a:r>
          </a:p>
          <a:p>
            <a:r>
              <a:rPr lang="en-IN" dirty="0" err="1" smtClean="0"/>
              <a:t>Dalit</a:t>
            </a:r>
            <a:r>
              <a:rPr lang="en-IN" dirty="0" smtClean="0"/>
              <a:t> participation in the CDM was limited , particularly in Maharashtra and Nagpur region where their organisation was quit strong.</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429420"/>
          </a:xfrm>
        </p:spPr>
        <p:txBody>
          <a:bodyPr>
            <a:normAutofit fontScale="92500" lnSpcReduction="20000"/>
          </a:bodyPr>
          <a:lstStyle/>
          <a:p>
            <a:r>
              <a:rPr lang="en-IN" dirty="0" smtClean="0"/>
              <a:t>Dr BR Ambedkar, who organised the dalits into the Depressed Classes Association in 1930, clashed with Mahatma Gandhi at the second Round Table Conference by demanding separate electorates for Dalits and the British Govt. conceded his demand.</a:t>
            </a:r>
          </a:p>
          <a:p>
            <a:r>
              <a:rPr lang="en-IN" dirty="0" smtClean="0"/>
              <a:t>Mahatma Gandhi begun a fast unto death in protest of it. He believed that separate electorates for dalits would slow down the process of their integration into society. Ambedkar ultimately accepted Gandhiji’s position and the result was the Poona Pact of September 1932. it gave the Depressed classes reserved seats in provincial and central legislative council, but they were to be voted in by the general electorate.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571480"/>
            <a:ext cx="8643998" cy="6072230"/>
          </a:xfrm>
        </p:spPr>
        <p:txBody>
          <a:bodyPr>
            <a:normAutofit lnSpcReduction="10000"/>
          </a:bodyPr>
          <a:lstStyle/>
          <a:p>
            <a:r>
              <a:rPr lang="en-IN" dirty="0" smtClean="0"/>
              <a:t>Forced recruitment in rural areas caused widespread anger.</a:t>
            </a:r>
          </a:p>
          <a:p>
            <a:r>
              <a:rPr lang="en-IN" dirty="0" smtClean="0"/>
              <a:t>In 1918-19 and 1920-21 </a:t>
            </a:r>
            <a:r>
              <a:rPr lang="en-IN" b="1" dirty="0" smtClean="0"/>
              <a:t>crops failed </a:t>
            </a:r>
            <a:r>
              <a:rPr lang="en-IN" dirty="0" smtClean="0"/>
              <a:t>in many parts of India resulting in acute shortage of food.</a:t>
            </a:r>
          </a:p>
          <a:p>
            <a:r>
              <a:rPr lang="en-IN" dirty="0" smtClean="0"/>
              <a:t>It was accompanied by an influenza epidemic. According to the census of 1921, 12 to 13 million people perished as a result of famines and the epidemic.</a:t>
            </a:r>
          </a:p>
          <a:p>
            <a:r>
              <a:rPr lang="en-IN" dirty="0" smtClean="0"/>
              <a:t>People hoped that their hardships would end after the war was over. But that did not happen.</a:t>
            </a:r>
          </a:p>
          <a:p>
            <a:r>
              <a:rPr lang="en-IN" dirty="0" smtClean="0"/>
              <a:t>At this stage a new leader appeared and suggested a new mode of struggle.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6286544"/>
          </a:xfrm>
        </p:spPr>
        <p:txBody>
          <a:bodyPr>
            <a:normAutofit fontScale="92500"/>
          </a:bodyPr>
          <a:lstStyle/>
          <a:p>
            <a:r>
              <a:rPr lang="en-IN" dirty="0" smtClean="0"/>
              <a:t>Muslim political organisations in India were also lukewarm in the response to the CDM: After the decline of the NCM and Khilafat movement a large section of Muslims felt alienated from the Congress because:</a:t>
            </a:r>
          </a:p>
          <a:p>
            <a:r>
              <a:rPr lang="en-IN" dirty="0" smtClean="0"/>
              <a:t>From mid 1920s the Congress came to be more visibly associated with openly Hindu religious nationalist groups like Hindu Mahasabha.</a:t>
            </a:r>
          </a:p>
          <a:p>
            <a:r>
              <a:rPr lang="en-IN" dirty="0" smtClean="0"/>
              <a:t>Each community organised religious processions with militant fervour, provoking Hindu-Muslim communal clashes and riots in various cities. Every riots deepened the distance between the two communities.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92500" lnSpcReduction="10000"/>
          </a:bodyPr>
          <a:lstStyle/>
          <a:p>
            <a:r>
              <a:rPr lang="en-IN" dirty="0" smtClean="0"/>
              <a:t>Failure of the effort to negotiate between congress and Muslim League: The important differences between The Congress and Muslim League were over the question of representation in the future assemblies that were to be elected. Muhammad Ali Jinnah was willing to give up the demand for separate electorates, if Muslims were assured reserved seats in the Central Assembly and representation in proportion to population in the Muslim –dominated provinces.</a:t>
            </a:r>
          </a:p>
          <a:p>
            <a:r>
              <a:rPr lang="en-IN" dirty="0" smtClean="0"/>
              <a:t>Negotiations over the question of representation continued but all hope of resolving the issue at the All Parties Conference in 1928 disappeared when Hindu Mahasabha strongly opposed efforts at compromise.</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txBody>
          <a:bodyPr/>
          <a:lstStyle/>
          <a:p>
            <a:r>
              <a:rPr lang="en-IN" dirty="0" smtClean="0"/>
              <a:t>Starting of the CDM in an atmosphere of suspicion and distrust  between communities: Alienated from the Congress , large sections of Muslims could not responded to the call for a united struggle.</a:t>
            </a:r>
          </a:p>
          <a:p>
            <a:r>
              <a:rPr lang="en-IN" dirty="0" smtClean="0"/>
              <a:t>Many Muslim leaders and intellectuals expressed their concern about the status of Muslims as a minority within India. </a:t>
            </a:r>
          </a:p>
          <a:p>
            <a:r>
              <a:rPr lang="en-IN" dirty="0" smtClean="0"/>
              <a:t>They feared that the culture and identity of minorities would be submerged under the domination of a Hindu majority. </a:t>
            </a:r>
            <a:endParaRPr lang="en-US" dirty="0" smtClean="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dirty="0" smtClean="0"/>
              <a:t>The Sense of Collective Belonging</a:t>
            </a:r>
            <a:endParaRPr lang="en-US" dirty="0"/>
          </a:p>
        </p:txBody>
      </p:sp>
      <p:sp>
        <p:nvSpPr>
          <p:cNvPr id="3" name="Content Placeholder 2"/>
          <p:cNvSpPr>
            <a:spLocks noGrp="1"/>
          </p:cNvSpPr>
          <p:nvPr>
            <p:ph idx="1"/>
          </p:nvPr>
        </p:nvSpPr>
        <p:spPr>
          <a:xfrm>
            <a:off x="285720" y="928670"/>
            <a:ext cx="8572560" cy="5643602"/>
          </a:xfrm>
        </p:spPr>
        <p:txBody>
          <a:bodyPr>
            <a:normAutofit fontScale="92500" lnSpcReduction="10000"/>
          </a:bodyPr>
          <a:lstStyle/>
          <a:p>
            <a:r>
              <a:rPr lang="en-IN" dirty="0" smtClean="0"/>
              <a:t>Nationalism spreads among Indians when we begin to believe that we are all part of the same nation and discovering some unity that binds us.</a:t>
            </a:r>
          </a:p>
          <a:p>
            <a:r>
              <a:rPr lang="en-IN" dirty="0" smtClean="0"/>
              <a:t>The sense of collective belonging came partly through the experience of united struggles and a variety of cultural processes. History and fiction, folklore and songs, popular prints and symbols, all played a part in the making of nationalism.</a:t>
            </a:r>
          </a:p>
          <a:p>
            <a:r>
              <a:rPr lang="en-IN" dirty="0" smtClean="0"/>
              <a:t>The identity of the nation is most often symbolised in a figure or image. It helps create an image with which people can identify the nation. The identity of India came to be visually associated with the image of Bharat Mata.</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86544"/>
          </a:xfrm>
        </p:spPr>
        <p:txBody>
          <a:bodyPr/>
          <a:lstStyle/>
          <a:p>
            <a:r>
              <a:rPr lang="en-US" dirty="0" smtClean="0"/>
              <a:t>The image was first created by </a:t>
            </a:r>
            <a:r>
              <a:rPr lang="en-US" dirty="0" err="1" smtClean="0"/>
              <a:t>Bankim</a:t>
            </a:r>
            <a:r>
              <a:rPr lang="en-US" dirty="0" smtClean="0"/>
              <a:t> Chandra </a:t>
            </a:r>
            <a:r>
              <a:rPr lang="en-US" dirty="0" err="1" smtClean="0"/>
              <a:t>Chattopadhyay</a:t>
            </a:r>
            <a:r>
              <a:rPr lang="en-US" dirty="0" smtClean="0"/>
              <a:t> “ </a:t>
            </a:r>
            <a:r>
              <a:rPr lang="en-US" dirty="0" err="1" smtClean="0"/>
              <a:t>Vande</a:t>
            </a:r>
            <a:r>
              <a:rPr lang="en-US" dirty="0" smtClean="0"/>
              <a:t> </a:t>
            </a:r>
            <a:r>
              <a:rPr lang="en-US" dirty="0" err="1" smtClean="0"/>
              <a:t>Mataram</a:t>
            </a:r>
            <a:r>
              <a:rPr lang="en-US" dirty="0" smtClean="0"/>
              <a:t>” as a </a:t>
            </a:r>
            <a:r>
              <a:rPr lang="en-US" dirty="0" err="1" smtClean="0"/>
              <a:t>hyme</a:t>
            </a:r>
            <a:r>
              <a:rPr lang="en-US" dirty="0" smtClean="0"/>
              <a:t> to the motherland. It was sung during the </a:t>
            </a:r>
            <a:r>
              <a:rPr lang="en-US" dirty="0" err="1" smtClean="0"/>
              <a:t>Swadesh</a:t>
            </a:r>
            <a:r>
              <a:rPr lang="en-US" dirty="0" smtClean="0"/>
              <a:t> Movement in Bengal in 1906. </a:t>
            </a:r>
          </a:p>
          <a:p>
            <a:r>
              <a:rPr lang="en-US" dirty="0" err="1" smtClean="0"/>
              <a:t>Abhinindra</a:t>
            </a:r>
            <a:r>
              <a:rPr lang="en-US" dirty="0" smtClean="0"/>
              <a:t> </a:t>
            </a:r>
            <a:r>
              <a:rPr lang="en-US" dirty="0" err="1" smtClean="0"/>
              <a:t>Nath</a:t>
            </a:r>
            <a:r>
              <a:rPr lang="en-US" dirty="0" smtClean="0"/>
              <a:t> Tagore painted his famous image of Bharat Mata. </a:t>
            </a:r>
            <a:r>
              <a:rPr lang="en-US" dirty="0" err="1" smtClean="0"/>
              <a:t>Hevportrayed</a:t>
            </a:r>
            <a:r>
              <a:rPr lang="en-US" dirty="0" smtClean="0"/>
              <a:t> her as an ascetic figure; she is calm, composed , divine and spiritual.</a:t>
            </a:r>
          </a:p>
          <a:p>
            <a:r>
              <a:rPr lang="en-US" dirty="0" smtClean="0"/>
              <a:t>In subsequent years Bharat Mata acquired different forms by different artists. Devotion to this mother figure came to be seen as evidence of one’s nationalism.</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92500" lnSpcReduction="10000"/>
          </a:bodyPr>
          <a:lstStyle/>
          <a:p>
            <a:r>
              <a:rPr lang="en-US" dirty="0" smtClean="0"/>
              <a:t>Ideas of nationalism is also developed through revival of Indian folklore. In late 19</a:t>
            </a:r>
            <a:r>
              <a:rPr lang="en-US" baseline="30000" dirty="0" smtClean="0"/>
              <a:t>th</a:t>
            </a:r>
            <a:r>
              <a:rPr lang="en-US" dirty="0" smtClean="0"/>
              <a:t> century nationalists began recording of folk tales sung by bards and they toured villages to gather folk songs and legends. They </a:t>
            </a:r>
            <a:r>
              <a:rPr lang="en-US" dirty="0" err="1" smtClean="0"/>
              <a:t>belived</a:t>
            </a:r>
            <a:r>
              <a:rPr lang="en-US" dirty="0" smtClean="0"/>
              <a:t> :</a:t>
            </a:r>
          </a:p>
          <a:p>
            <a:r>
              <a:rPr lang="en-US" dirty="0" smtClean="0"/>
              <a:t>It will gave a true picture of traditional culture that had been corrupted and damaged by outside forces.</a:t>
            </a:r>
          </a:p>
          <a:p>
            <a:r>
              <a:rPr lang="en-US" dirty="0" smtClean="0"/>
              <a:t>It was essential to preserve this in order to discover one’s national identity and restore a sense of pride in one’s past.</a:t>
            </a:r>
          </a:p>
          <a:p>
            <a:r>
              <a:rPr lang="en-US" dirty="0" smtClean="0"/>
              <a:t>In Bengal , </a:t>
            </a:r>
            <a:r>
              <a:rPr lang="en-US" dirty="0" err="1" smtClean="0"/>
              <a:t>Rabindra</a:t>
            </a:r>
            <a:r>
              <a:rPr lang="en-US" dirty="0" err="1" smtClean="0"/>
              <a:t>n</a:t>
            </a:r>
            <a:r>
              <a:rPr lang="en-US" dirty="0" err="1" smtClean="0"/>
              <a:t>ath</a:t>
            </a:r>
            <a:r>
              <a:rPr lang="en-US" dirty="0" smtClean="0"/>
              <a:t>  Tagore himself began collecting ballads, nursery rhymes and myths, and led the movement for folk revival.</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fontScale="92500"/>
          </a:bodyPr>
          <a:lstStyle/>
          <a:p>
            <a:r>
              <a:rPr lang="en-US" dirty="0" smtClean="0"/>
              <a:t>In Madras, </a:t>
            </a:r>
            <a:r>
              <a:rPr lang="en-US" dirty="0" err="1" smtClean="0"/>
              <a:t>Natesa</a:t>
            </a:r>
            <a:r>
              <a:rPr lang="en-US" dirty="0" smtClean="0"/>
              <a:t> </a:t>
            </a:r>
            <a:r>
              <a:rPr lang="en-US" dirty="0" err="1" smtClean="0"/>
              <a:t>astri</a:t>
            </a:r>
            <a:r>
              <a:rPr lang="en-US" dirty="0" smtClean="0"/>
              <a:t> published a massive four volume collection of Tamil folk tales, The Folklore of Southern India. He believed that folklore was national literature; it was the most trustworthy manifestation of people’s real thoughts and characteristics.</a:t>
            </a:r>
          </a:p>
          <a:p>
            <a:r>
              <a:rPr lang="en-US" dirty="0" smtClean="0"/>
              <a:t>Nationalists leaders started using popular icons and symbols in unifying people and inspiring in them a feeling of nationalism. During Swadeshi movement a </a:t>
            </a:r>
            <a:r>
              <a:rPr lang="en-US" dirty="0" err="1" smtClean="0"/>
              <a:t>tricolour</a:t>
            </a:r>
            <a:r>
              <a:rPr lang="en-US" dirty="0" smtClean="0"/>
              <a:t> flag(red, green and yellow) was designed. It had eight lotuses representing eight provinces of British India and a crescent moon representing Hindus and Muslims.</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normAutofit fontScale="92500" lnSpcReduction="10000"/>
          </a:bodyPr>
          <a:lstStyle/>
          <a:p>
            <a:r>
              <a:rPr lang="en-US" dirty="0" smtClean="0"/>
              <a:t>By 1921, </a:t>
            </a:r>
            <a:r>
              <a:rPr lang="en-US" dirty="0" err="1" smtClean="0"/>
              <a:t>Gandhiji</a:t>
            </a:r>
            <a:r>
              <a:rPr lang="en-US" dirty="0" smtClean="0"/>
              <a:t> had designed the </a:t>
            </a:r>
            <a:r>
              <a:rPr lang="en-US" dirty="0" err="1" smtClean="0"/>
              <a:t>Swaraj</a:t>
            </a:r>
            <a:r>
              <a:rPr lang="en-US" dirty="0" smtClean="0"/>
              <a:t> flag. It was a </a:t>
            </a:r>
            <a:r>
              <a:rPr lang="en-US" dirty="0" err="1" smtClean="0"/>
              <a:t>tricolour</a:t>
            </a:r>
            <a:r>
              <a:rPr lang="en-US" dirty="0" smtClean="0"/>
              <a:t>(red, green and white) and had spinning wheel in the centre, representing the </a:t>
            </a:r>
            <a:r>
              <a:rPr lang="en-US" dirty="0" err="1" smtClean="0"/>
              <a:t>Gandhian</a:t>
            </a:r>
            <a:r>
              <a:rPr lang="en-US" dirty="0" smtClean="0"/>
              <a:t> ideal </a:t>
            </a:r>
            <a:r>
              <a:rPr lang="en-US" dirty="0" err="1" smtClean="0"/>
              <a:t>ofd</a:t>
            </a:r>
            <a:r>
              <a:rPr lang="en-US" dirty="0" smtClean="0"/>
              <a:t> Self help. Carrying the flag , holding it aloft, during marches became a </a:t>
            </a:r>
            <a:r>
              <a:rPr lang="en-US" dirty="0" err="1" smtClean="0"/>
              <a:t>symble</a:t>
            </a:r>
            <a:r>
              <a:rPr lang="en-US" dirty="0" smtClean="0"/>
              <a:t> of defiance.</a:t>
            </a:r>
          </a:p>
          <a:p>
            <a:r>
              <a:rPr lang="en-US" dirty="0" smtClean="0"/>
              <a:t>Another means of creating feeling of nationalism was through reinterpretation of history. Indians began feeling that to instill a sense of pride in the nation , through reinterpretation of History. Nationalist historians urged the readers to take pride in India’s great achievements in the past and struggle to change the miserable conditions of life under British rule.</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143668"/>
          </a:xfrm>
        </p:spPr>
        <p:txBody>
          <a:bodyPr/>
          <a:lstStyle/>
          <a:p>
            <a:r>
              <a:rPr lang="en-US" dirty="0" smtClean="0"/>
              <a:t>These efforts to unify people were not without problems. When the past being glorified was Hindu, when the images celebrated were drawn from Hindu iconography , then people of other communities felt left out.</a:t>
            </a:r>
          </a:p>
          <a:p>
            <a:r>
              <a:rPr lang="en-US" dirty="0" smtClean="0"/>
              <a:t>A growing anger against the colonial rule , thus bringing together various groups and classes of Indians  into a common struggle for freedom . Congress under Mahatma Gandhi tried to channel people’s grievances into organized movements for independent.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u="sng" dirty="0" smtClean="0"/>
              <a:t>The Idea of satyagraha</a:t>
            </a:r>
            <a:endParaRPr lang="en-US" u="sng" dirty="0"/>
          </a:p>
        </p:txBody>
      </p:sp>
      <p:sp>
        <p:nvSpPr>
          <p:cNvPr id="3" name="Content Placeholder 2"/>
          <p:cNvSpPr>
            <a:spLocks noGrp="1"/>
          </p:cNvSpPr>
          <p:nvPr>
            <p:ph idx="1"/>
          </p:nvPr>
        </p:nvSpPr>
        <p:spPr>
          <a:xfrm>
            <a:off x="214282" y="1000108"/>
            <a:ext cx="8715436" cy="5643602"/>
          </a:xfrm>
        </p:spPr>
        <p:txBody>
          <a:bodyPr>
            <a:normAutofit fontScale="92500" lnSpcReduction="20000"/>
          </a:bodyPr>
          <a:lstStyle/>
          <a:p>
            <a:r>
              <a:rPr lang="en-IN" dirty="0" smtClean="0"/>
              <a:t>Satyagraha means a novel method of mass agitation. The idea of Satyagraha emphasised the power of truth and the need to search for truth.</a:t>
            </a:r>
          </a:p>
          <a:p>
            <a:r>
              <a:rPr lang="en-IN" dirty="0" smtClean="0"/>
              <a:t>It suggested that if the cause was true, if the struggle was against injustice, then physical forces was not necessary to fight for oppressor. A satyagrahi could win the battle through non violence.</a:t>
            </a:r>
          </a:p>
          <a:p>
            <a:r>
              <a:rPr lang="en-IN" dirty="0" smtClean="0"/>
              <a:t>This could be done by appealing to the conscience of the oppressor. People had to be persuaded to see the truth, instead of being forced to accept truth through the use of violence.</a:t>
            </a:r>
          </a:p>
          <a:p>
            <a:r>
              <a:rPr lang="en-IN" dirty="0" smtClean="0"/>
              <a:t> By this struggle , truth was bound to ultimately triumph. Mahatma Gandhi believed that this dharma of non violence could unite all Indians.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8643998" cy="6215106"/>
          </a:xfrm>
        </p:spPr>
        <p:txBody>
          <a:bodyPr>
            <a:normAutofit fontScale="92500" lnSpcReduction="10000"/>
          </a:bodyPr>
          <a:lstStyle/>
          <a:p>
            <a:r>
              <a:rPr lang="en-IN" dirty="0" smtClean="0"/>
              <a:t>After arriving in India, Mahatma Gandhi successfully organised satyagraha movements in various places.</a:t>
            </a:r>
          </a:p>
          <a:p>
            <a:r>
              <a:rPr lang="en-IN" dirty="0" smtClean="0"/>
              <a:t>In 1916 he travelled to Champaran in Bihar to inspire the peasants to struggle against the oppressive plantation system.</a:t>
            </a:r>
          </a:p>
          <a:p>
            <a:r>
              <a:rPr lang="en-IN" dirty="0" smtClean="0"/>
              <a:t>In 1917 he organised a satyagraha to support the peasants of the Kheda district of Gujarat. Affected by crop failure and plague epidemic, the peasants of Kheda could not pay the revenue, and were demanding that revenue collection be relaxed.</a:t>
            </a:r>
          </a:p>
          <a:p>
            <a:r>
              <a:rPr lang="en-IN" dirty="0" smtClean="0"/>
              <a:t>In 1918, Mahatma Gandhi went to Ahmadabad to organise satyagraha movement amongst cotton mill workers.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r>
              <a:rPr lang="en-IN" u="sng" dirty="0" smtClean="0"/>
              <a:t>The Rowlatt Act</a:t>
            </a:r>
            <a:endParaRPr lang="en-US" u="sng" dirty="0"/>
          </a:p>
        </p:txBody>
      </p:sp>
      <p:sp>
        <p:nvSpPr>
          <p:cNvPr id="3" name="Content Placeholder 2"/>
          <p:cNvSpPr>
            <a:spLocks noGrp="1"/>
          </p:cNvSpPr>
          <p:nvPr>
            <p:ph idx="1"/>
          </p:nvPr>
        </p:nvSpPr>
        <p:spPr>
          <a:xfrm>
            <a:off x="214282" y="1071546"/>
            <a:ext cx="8715436" cy="5572164"/>
          </a:xfrm>
        </p:spPr>
        <p:txBody>
          <a:bodyPr>
            <a:normAutofit lnSpcReduction="10000"/>
          </a:bodyPr>
          <a:lstStyle/>
          <a:p>
            <a:r>
              <a:rPr lang="en-IN" dirty="0" smtClean="0"/>
              <a:t>In 1919 Mahatma Gandhi decided to launch a nationwide satyagraha against the proposed Rowlatt Act of 1919. Imperial legislative council passed the Act despite the united opposition of Indian members.</a:t>
            </a:r>
          </a:p>
          <a:p>
            <a:r>
              <a:rPr lang="en-IN" dirty="0" smtClean="0"/>
              <a:t>The Act gave the government enormous  powers to repress political activities and allowed detention of political prisoners without trial for two years.</a:t>
            </a:r>
          </a:p>
          <a:p>
            <a:r>
              <a:rPr lang="en-IN" dirty="0" smtClean="0"/>
              <a:t>Mahatma Gandhi wanted non-violence civil disobedience against the Rowlatt laws, which would start with a hartal on 6 April.</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594"/>
          </a:xfrm>
        </p:spPr>
        <p:txBody>
          <a:bodyPr>
            <a:normAutofit fontScale="90000"/>
          </a:bodyPr>
          <a:lstStyle/>
          <a:p>
            <a:r>
              <a:rPr lang="en-IN" b="1" u="sng" dirty="0" smtClean="0"/>
              <a:t>Jallianwalla Bagh Incident</a:t>
            </a:r>
            <a:endParaRPr lang="en-US" b="1" u="sng" dirty="0"/>
          </a:p>
        </p:txBody>
      </p:sp>
      <p:sp>
        <p:nvSpPr>
          <p:cNvPr id="3" name="Content Placeholder 2"/>
          <p:cNvSpPr>
            <a:spLocks noGrp="1"/>
          </p:cNvSpPr>
          <p:nvPr>
            <p:ph idx="1"/>
          </p:nvPr>
        </p:nvSpPr>
        <p:spPr>
          <a:xfrm>
            <a:off x="214282" y="1000108"/>
            <a:ext cx="8715436" cy="5643602"/>
          </a:xfrm>
        </p:spPr>
        <p:txBody>
          <a:bodyPr>
            <a:noAutofit/>
          </a:bodyPr>
          <a:lstStyle/>
          <a:p>
            <a:r>
              <a:rPr lang="en-IN" dirty="0" smtClean="0"/>
              <a:t>Rallies were organised, workers went on strike and shops closed down. Alarmed by the popular upsurge the British administration decided to clamp down on nationalists.</a:t>
            </a:r>
          </a:p>
          <a:p>
            <a:r>
              <a:rPr lang="en-IN" dirty="0" smtClean="0"/>
              <a:t>Local leaders were picked up from Amritsar and Mahatma Gandhi was barred from entering Delhi.</a:t>
            </a:r>
          </a:p>
          <a:p>
            <a:r>
              <a:rPr lang="en-IN" dirty="0" smtClean="0"/>
              <a:t>On 10</a:t>
            </a:r>
            <a:r>
              <a:rPr lang="en-IN" baseline="30000" dirty="0" smtClean="0"/>
              <a:t>th</a:t>
            </a:r>
            <a:r>
              <a:rPr lang="en-IN" dirty="0" smtClean="0"/>
              <a:t>  April  the police in Amritsar fired upon a peaceful procession provoking widespread violence. </a:t>
            </a:r>
            <a:r>
              <a:rPr lang="en-IN" b="1" dirty="0" smtClean="0"/>
              <a:t>Martial law </a:t>
            </a:r>
            <a:r>
              <a:rPr lang="en-IN" dirty="0" smtClean="0"/>
              <a:t>was imposed and General Dyer took command.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428604"/>
            <a:ext cx="8715436" cy="6143668"/>
          </a:xfrm>
        </p:spPr>
        <p:txBody>
          <a:bodyPr>
            <a:normAutofit fontScale="92500"/>
          </a:bodyPr>
          <a:lstStyle/>
          <a:p>
            <a:r>
              <a:rPr lang="en-IN" dirty="0" smtClean="0"/>
              <a:t>On 13 April a large crowd gathered in the enclosed ground of Jallianwalla Bagh. Dyer entered the area, blocked the exit points, and opened fire on the crowd, killing hundreds. His object was to “produce a moral effect”, to create in the minds of satyagrahis a feeling of terror and awe.</a:t>
            </a:r>
          </a:p>
          <a:p>
            <a:r>
              <a:rPr lang="en-IN" dirty="0" smtClean="0"/>
              <a:t>As the news of Jallianwalla Bagh spread, crowds' took to the streets in many north Indian Towns.</a:t>
            </a:r>
          </a:p>
          <a:p>
            <a:r>
              <a:rPr lang="en-IN" dirty="0" smtClean="0"/>
              <a:t>The government responded with brutal repression, seeking to humiliate and terrorise people.</a:t>
            </a:r>
          </a:p>
          <a:p>
            <a:r>
              <a:rPr lang="en-IN" dirty="0" smtClean="0"/>
              <a:t>Seeing violence spread, Mahatma Gandhi called off the movement.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786</TotalTime>
  <Words>4845</Words>
  <Application>Microsoft Office PowerPoint</Application>
  <PresentationFormat>On-screen Show (4:3)</PresentationFormat>
  <Paragraphs>175</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NATIONALISM IN INDIA</vt:lpstr>
      <vt:lpstr>Nationalism in India</vt:lpstr>
      <vt:lpstr>The First World War, Khilafat and Non-Cooperation </vt:lpstr>
      <vt:lpstr>Slide 4</vt:lpstr>
      <vt:lpstr>The Idea of satyagraha</vt:lpstr>
      <vt:lpstr>Slide 6</vt:lpstr>
      <vt:lpstr>The Rowlatt Act</vt:lpstr>
      <vt:lpstr>Jallianwalla Bagh Incident</vt:lpstr>
      <vt:lpstr>Slide 9</vt:lpstr>
      <vt:lpstr>Khilafat</vt:lpstr>
      <vt:lpstr>Slide 11</vt:lpstr>
      <vt:lpstr>Why Non-Cooperation?</vt:lpstr>
      <vt:lpstr>Slide 13</vt:lpstr>
      <vt:lpstr>DIFFERING STRANDS WITHIN THE MOVEMENT</vt:lpstr>
      <vt:lpstr>Slide 15</vt:lpstr>
      <vt:lpstr>Slide 16</vt:lpstr>
      <vt:lpstr>Slide 17</vt:lpstr>
      <vt:lpstr>Slide 18</vt:lpstr>
      <vt:lpstr>Slide 19</vt:lpstr>
      <vt:lpstr>SWARAJ IN THE PLANTATIONS</vt:lpstr>
      <vt:lpstr>Slide 21</vt:lpstr>
      <vt:lpstr>Swaraj in Plantations</vt:lpstr>
      <vt:lpstr>Slide 23</vt:lpstr>
      <vt:lpstr>Towards Civil Disobedience</vt:lpstr>
      <vt:lpstr>Slide 25</vt:lpstr>
      <vt:lpstr>Slide 26</vt:lpstr>
      <vt:lpstr> The Salt March and the Civil Disobedience Movement</vt:lpstr>
      <vt:lpstr>Slide 28</vt:lpstr>
      <vt:lpstr>Slide 29</vt:lpstr>
      <vt:lpstr>Slide 30</vt:lpstr>
      <vt:lpstr>Slide 31</vt:lpstr>
      <vt:lpstr>HOW THE PARTICIPANTS SAW THE MOVEMENT</vt:lpstr>
      <vt:lpstr>Slide 33</vt:lpstr>
      <vt:lpstr>Slide 34</vt:lpstr>
      <vt:lpstr>Slide 35</vt:lpstr>
      <vt:lpstr>Participation of Women</vt:lpstr>
      <vt:lpstr>The Limits of CDM</vt:lpstr>
      <vt:lpstr>Slide 38</vt:lpstr>
      <vt:lpstr>Slide 39</vt:lpstr>
      <vt:lpstr>Slide 40</vt:lpstr>
      <vt:lpstr>Slide 41</vt:lpstr>
      <vt:lpstr>Slide 42</vt:lpstr>
      <vt:lpstr>The Sense of Collective Belonging</vt:lpstr>
      <vt:lpstr>Slide 44</vt:lpstr>
      <vt:lpstr>Slide 45</vt:lpstr>
      <vt:lpstr>Slide 46</vt:lpstr>
      <vt:lpstr>Slide 47</vt:lpstr>
      <vt:lpstr>Slide 48</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NATIONALISM IN INDIA</dc:title>
  <dc:creator>Arshia</dc:creator>
  <cp:lastModifiedBy>Admin-Akc</cp:lastModifiedBy>
  <cp:revision>108</cp:revision>
  <dcterms:created xsi:type="dcterms:W3CDTF">2020-08-16T07:05:33Z</dcterms:created>
  <dcterms:modified xsi:type="dcterms:W3CDTF">2020-10-01T06:13:01Z</dcterms:modified>
</cp:coreProperties>
</file>