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16"/>
  </p:notesMasterIdLst>
  <p:handoutMasterIdLst>
    <p:handoutMasterId r:id="rId17"/>
  </p:handoutMasterIdLst>
  <p:sldIdLst>
    <p:sldId id="314" r:id="rId5"/>
    <p:sldId id="315" r:id="rId6"/>
    <p:sldId id="316" r:id="rId7"/>
    <p:sldId id="317" r:id="rId8"/>
    <p:sldId id="318" r:id="rId9"/>
    <p:sldId id="319" r:id="rId10"/>
    <p:sldId id="320" r:id="rId11"/>
    <p:sldId id="321" r:id="rId12"/>
    <p:sldId id="322" r:id="rId13"/>
    <p:sldId id="326" r:id="rId14"/>
    <p:sldId id="309" r:id="rId15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545F3F-3957-9813-C10E-2CD6C248C8C5}" v="11" dt="2025-03-12T15:04:50.277"/>
    <p1510:client id="{A52008C2-E988-D532-B8FC-DEB056D81D9F}" v="415" dt="2025-03-11T22:44:27.087"/>
    <p1510:client id="{F0C617F1-298E-AE1A-C66A-227931016DC0}" v="543" dt="2025-03-12T13:31:04.56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965" autoAdjust="0"/>
    <p:restoredTop sz="95388" autoAdjust="0"/>
  </p:normalViewPr>
  <p:slideViewPr>
    <p:cSldViewPr snapToGrid="0">
      <p:cViewPr varScale="1">
        <p:scale>
          <a:sx n="102" d="100"/>
          <a:sy n="102" d="100"/>
        </p:scale>
        <p:origin x="1224" y="114"/>
      </p:cViewPr>
      <p:guideLst>
        <p:guide orient="horz" pos="3360"/>
        <p:guide pos="3840"/>
      </p:guideLst>
    </p:cSldViewPr>
  </p:slideViewPr>
  <p:outlineViewPr>
    <p:cViewPr>
      <p:scale>
        <a:sx n="33" d="100"/>
        <a:sy n="33" d="100"/>
      </p:scale>
      <p:origin x="0" y="-1267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80" d="100"/>
          <a:sy n="80" d="100"/>
        </p:scale>
        <p:origin x="3984" y="14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ru-RU" sz="1200"/>
            </a:lvl1pPr>
          </a:lstStyle>
          <a:p>
            <a:pPr rtl="0"/>
            <a:fld id="{5AEF3960-21C3-437A-8872-5CF9241DE9E6}" type="datetime1">
              <a:rPr lang="ru-RU" smtClean="0"/>
              <a:t>12.03.2025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ru-RU" sz="1200"/>
            </a:lvl1pPr>
          </a:lstStyle>
          <a:p>
            <a:pPr rtl="0"/>
            <a:fld id="{4BF9A36D-7FAC-478F-9944-F324014F6FD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ru-RU" sz="1200"/>
            </a:lvl1pPr>
          </a:lstStyle>
          <a:p>
            <a:fld id="{47E79353-2898-40D4-97DB-0A6C00999803}" type="datetime1">
              <a:rPr lang="ru-RU" smtClean="0"/>
              <a:pPr/>
              <a:t>12.03.2025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ru-RU"/>
            </a:defPPr>
          </a:lstStyle>
          <a:p>
            <a:pPr lvl="0" rtl="0"/>
            <a:r>
              <a:rPr lang="ru-RU"/>
              <a:t>Щелкните, чтобы изменить стили текста образца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ru-RU" sz="1200"/>
            </a:lvl1pPr>
          </a:lstStyle>
          <a:p>
            <a:pPr rtl="0"/>
            <a:fld id="{D4B9A9E5-4F7F-4A7D-9DE1-89923232926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4B9A9E5-4F7F-4A7D-9DE1-899232329269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691378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F6B0DB-5A3D-04B0-44E8-332264C306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C5DF8C80-0104-8C50-7002-EC7AB64E29D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FEE4BB89-9C62-D06E-69EE-887233B201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D63572D-2D22-744A-D905-B8A4572EAB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4B9A9E5-4F7F-4A7D-9DE1-899232329269}" type="slidenum">
              <a:rPr lang="ru-RU" smtClean="0"/>
              <a:t>10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437426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4B9A9E5-4F7F-4A7D-9DE1-899232329269}" type="slidenum">
              <a:rPr lang="ru-RU" smtClean="0"/>
              <a:t>11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299665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4B9A9E5-4F7F-4A7D-9DE1-899232329269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989693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4B9A9E5-4F7F-4A7D-9DE1-899232329269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285505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4B9A9E5-4F7F-4A7D-9DE1-899232329269}" type="slidenum">
              <a:rPr lang="ru-RU" smtClean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360335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4B9A9E5-4F7F-4A7D-9DE1-899232329269}" type="slidenum">
              <a:rPr lang="ru-RU" smtClean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312420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4B9A9E5-4F7F-4A7D-9DE1-899232329269}" type="slidenum">
              <a:rPr lang="ru-RU" smtClean="0"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864728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4B9A9E5-4F7F-4A7D-9DE1-899232329269}" type="slidenum">
              <a:rPr lang="ru-RU" smtClean="0"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551265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4B9A9E5-4F7F-4A7D-9DE1-899232329269}" type="slidenum">
              <a:rPr lang="ru-RU" smtClean="0"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842295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4B9A9E5-4F7F-4A7D-9DE1-899232329269}" type="slidenum">
              <a:rPr lang="ru-RU" smtClean="0"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86565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3.svg"/><Relationship Id="rId4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0.svg"/><Relationship Id="rId4" Type="http://schemas.openxmlformats.org/officeDocument/2006/relationships/image" Target="../media/image17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874996-9779-1D0F-B5C6-7FE85FFF1E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773681"/>
            <a:ext cx="5674360" cy="3200400"/>
          </a:xfrm>
        </p:spPr>
        <p:txBody>
          <a:bodyPr rtlCol="0" anchor="b">
            <a:normAutofit/>
          </a:bodyPr>
          <a:lstStyle>
            <a:lvl1pPr>
              <a:defRPr lang="ru-RU" sz="48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pic>
        <p:nvPicPr>
          <p:cNvPr id="7" name="Графический объект 6">
            <a:extLst>
              <a:ext uri="{FF2B5EF4-FFF2-40B4-BE49-F238E27FC236}">
                <a16:creationId xmlns:a16="http://schemas.microsoft.com/office/drawing/2014/main" id="{96B97173-A601-1D66-1651-4FE0D76A0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454" t="1728"/>
          <a:stretch/>
        </p:blipFill>
        <p:spPr>
          <a:xfrm>
            <a:off x="-1" y="0"/>
            <a:ext cx="8264995" cy="5320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847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содержимое и таблица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Графический объект 1">
            <a:extLst>
              <a:ext uri="{FF2B5EF4-FFF2-40B4-BE49-F238E27FC236}">
                <a16:creationId xmlns:a16="http://schemas.microsoft.com/office/drawing/2014/main" id="{BE5D17C7-3503-7305-8191-20863B7388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55824" b="26760"/>
          <a:stretch/>
        </p:blipFill>
        <p:spPr>
          <a:xfrm>
            <a:off x="9229725" y="1835240"/>
            <a:ext cx="2962275" cy="5022760"/>
          </a:xfrm>
          <a:prstGeom prst="rect">
            <a:avLst/>
          </a:prstGeom>
        </p:spPr>
      </p:pic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C76E1AE6-3E01-1CBD-CAEC-11056D00AD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43413" y="1835240"/>
            <a:ext cx="7000875" cy="42798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>
              <a:latin typeface="Arial" panose="020B0604020202020204" pitchFamily="34" charset="0"/>
            </a:endParaRPr>
          </a:p>
        </p:txBody>
      </p:sp>
      <p:pic>
        <p:nvPicPr>
          <p:cNvPr id="9" name="Графический объект 8">
            <a:extLst>
              <a:ext uri="{FF2B5EF4-FFF2-40B4-BE49-F238E27FC236}">
                <a16:creationId xmlns:a16="http://schemas.microsoft.com/office/drawing/2014/main" id="{90E28F03-2149-7C50-779B-6A2D8D789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60903" r="75060" b="10347"/>
          <a:stretch/>
        </p:blipFill>
        <p:spPr>
          <a:xfrm rot="16200000">
            <a:off x="149650" y="-149653"/>
            <a:ext cx="1672375" cy="1971675"/>
          </a:xfrm>
          <a:prstGeom prst="rect">
            <a:avLst/>
          </a:prstGeom>
        </p:spPr>
      </p:pic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CA4CAE4E-4252-8471-C50B-1DD5AFBFEC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365125"/>
            <a:ext cx="10363202" cy="1603462"/>
          </a:xfrm>
        </p:spPr>
        <p:txBody>
          <a:bodyPr rtlCol="0">
            <a:normAutofit/>
          </a:bodyPr>
          <a:lstStyle>
            <a:lvl1pPr>
              <a:defRPr lang="ru-RU" sz="3200"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11" name="Объект 10">
            <a:extLst>
              <a:ext uri="{FF2B5EF4-FFF2-40B4-BE49-F238E27FC236}">
                <a16:creationId xmlns:a16="http://schemas.microsoft.com/office/drawing/2014/main" id="{E493CE42-5465-91AC-A1F4-A4821AE37A9C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3299013" cy="3914910"/>
          </a:xfrm>
        </p:spPr>
        <p:txBody>
          <a:bodyPr rtlCol="0"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lang="ru-RU" sz="2000" b="0"/>
            </a:lvl1pPr>
            <a:lvl2pPr>
              <a:spcBef>
                <a:spcPts val="0"/>
              </a:spcBef>
              <a:spcAft>
                <a:spcPts val="1200"/>
              </a:spcAft>
              <a:defRPr lang="ru-RU" sz="1800" b="0"/>
            </a:lvl2pPr>
            <a:lvl3pPr>
              <a:spcBef>
                <a:spcPts val="0"/>
              </a:spcBef>
              <a:spcAft>
                <a:spcPts val="1200"/>
              </a:spcAft>
              <a:defRPr lang="ru-RU" sz="1600" b="0"/>
            </a:lvl3pPr>
            <a:lvl4pPr>
              <a:spcBef>
                <a:spcPts val="0"/>
              </a:spcBef>
              <a:spcAft>
                <a:spcPts val="1200"/>
              </a:spcAft>
              <a:defRPr lang="ru-RU" sz="1400" b="0"/>
            </a:lvl4pPr>
            <a:lvl5pPr>
              <a:spcBef>
                <a:spcPts val="0"/>
              </a:spcBef>
              <a:spcAft>
                <a:spcPts val="1200"/>
              </a:spcAft>
              <a:defRPr lang="ru-RU" sz="1400" b="0"/>
            </a:lvl5pPr>
          </a:lstStyle>
          <a:p>
            <a:pPr lvl="0" rtl="0"/>
            <a:r>
              <a:rPr lang="ru-RU"/>
              <a:t>Текст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13" name="Заполнитель таблицы 12">
            <a:extLst>
              <a:ext uri="{FF2B5EF4-FFF2-40B4-BE49-F238E27FC236}">
                <a16:creationId xmlns:a16="http://schemas.microsoft.com/office/drawing/2014/main" id="{156A00B1-F3E3-B7FF-58F4-61DE3EF07C07}"/>
              </a:ext>
            </a:extLst>
          </p:cNvPr>
          <p:cNvSpPr>
            <a:spLocks noGrp="1"/>
          </p:cNvSpPr>
          <p:nvPr>
            <p:ph type="tbl" sz="quarter" idx="11" hasCustomPrompt="1"/>
          </p:nvPr>
        </p:nvSpPr>
        <p:spPr>
          <a:xfrm>
            <a:off x="4602163" y="2017713"/>
            <a:ext cx="6675437" cy="3932237"/>
          </a:xfrm>
        </p:spPr>
        <p:txBody>
          <a:bodyPr rtlCol="0">
            <a:normAutofit/>
          </a:bodyPr>
          <a:lstStyle>
            <a:lvl1pPr>
              <a:defRPr lang="ru-RU" sz="2000"/>
            </a:lvl1pPr>
          </a:lstStyle>
          <a:p>
            <a:pPr rtl="0"/>
            <a:r>
              <a:rPr lang="ru-RU"/>
              <a:t>Щелкните значок, чтобы вставить таблицу</a:t>
            </a:r>
          </a:p>
        </p:txBody>
      </p:sp>
      <p:sp>
        <p:nvSpPr>
          <p:cNvPr id="5" name="Номер слайда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ru-RU" sz="1200">
                <a:solidFill>
                  <a:schemeClr val="tx1"/>
                </a:solidFill>
              </a:defRPr>
            </a:lvl1pPr>
          </a:lstStyle>
          <a:p>
            <a:pPr rtl="0"/>
            <a:fld id="{B5CEABB6-07DC-46E8-9B57-56EC44A396E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56214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два объекта содержимого 3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Графический объект 7">
            <a:extLst>
              <a:ext uri="{FF2B5EF4-FFF2-40B4-BE49-F238E27FC236}">
                <a16:creationId xmlns:a16="http://schemas.microsoft.com/office/drawing/2014/main" id="{13A42171-0D82-07BF-4667-498861CC2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883" t="34408" r="46636" b="1"/>
          <a:stretch/>
        </p:blipFill>
        <p:spPr>
          <a:xfrm flipH="1" flipV="1">
            <a:off x="10506072" y="3984078"/>
            <a:ext cx="1685928" cy="2873921"/>
          </a:xfrm>
          <a:prstGeom prst="rect">
            <a:avLst/>
          </a:prstGeom>
        </p:spPr>
      </p:pic>
      <p:pic>
        <p:nvPicPr>
          <p:cNvPr id="9" name="Графический объект 8">
            <a:extLst>
              <a:ext uri="{FF2B5EF4-FFF2-40B4-BE49-F238E27FC236}">
                <a16:creationId xmlns:a16="http://schemas.microsoft.com/office/drawing/2014/main" id="{13C71A0D-EE6D-54C4-71DE-04BE28558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9718" t="47145" r="39389" b="8754"/>
          <a:stretch/>
        </p:blipFill>
        <p:spPr>
          <a:xfrm rot="5400000" flipV="1">
            <a:off x="9781526" y="-311511"/>
            <a:ext cx="2098964" cy="2721985"/>
          </a:xfrm>
          <a:prstGeom prst="rect">
            <a:avLst/>
          </a:prstGeom>
        </p:spPr>
      </p:pic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3F82FA92-501B-5A05-E15F-2FB9BCEBE3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1990" y="434225"/>
            <a:ext cx="9524998" cy="1499627"/>
          </a:xfrm>
        </p:spPr>
        <p:txBody>
          <a:bodyPr rtlCol="0">
            <a:normAutofit/>
          </a:bodyPr>
          <a:lstStyle>
            <a:lvl1pPr>
              <a:defRPr lang="ru-RU" sz="3200"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11" name="Объект 10">
            <a:extLst>
              <a:ext uri="{FF2B5EF4-FFF2-40B4-BE49-F238E27FC236}">
                <a16:creationId xmlns:a16="http://schemas.microsoft.com/office/drawing/2014/main" id="{B463EEE0-BE31-122C-586C-8BA8D90371E6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6257366" cy="391491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 lang="ru-RU" sz="2000" b="0"/>
            </a:lvl1pPr>
            <a:lvl2pPr marL="228600">
              <a:spcBef>
                <a:spcPts val="0"/>
              </a:spcBef>
              <a:spcAft>
                <a:spcPts val="1200"/>
              </a:spcAft>
              <a:defRPr lang="ru-RU" sz="2000" b="0"/>
            </a:lvl2pPr>
            <a:lvl3pPr marL="685800">
              <a:spcBef>
                <a:spcPts val="0"/>
              </a:spcBef>
              <a:spcAft>
                <a:spcPts val="1200"/>
              </a:spcAft>
              <a:defRPr lang="ru-RU" sz="1800" b="0"/>
            </a:lvl3pPr>
            <a:lvl4pPr marL="914400">
              <a:spcBef>
                <a:spcPts val="0"/>
              </a:spcBef>
              <a:spcAft>
                <a:spcPts val="1200"/>
              </a:spcAft>
              <a:defRPr lang="ru-RU" sz="1600" b="0"/>
            </a:lvl4pPr>
            <a:lvl5pPr marL="1143000">
              <a:spcBef>
                <a:spcPts val="0"/>
              </a:spcBef>
              <a:spcAft>
                <a:spcPts val="1200"/>
              </a:spcAft>
              <a:defRPr lang="ru-RU" sz="1600" b="0"/>
            </a:lvl5pPr>
          </a:lstStyle>
          <a:p>
            <a:pPr lvl="0" rtl="0"/>
            <a:r>
              <a:rPr lang="ru-RU"/>
              <a:t>Текст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12" name="Объект 10">
            <a:extLst>
              <a:ext uri="{FF2B5EF4-FFF2-40B4-BE49-F238E27FC236}">
                <a16:creationId xmlns:a16="http://schemas.microsoft.com/office/drawing/2014/main" id="{52C157D5-2C68-BA6A-033B-A4CC016CA68F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7967475" y="2018119"/>
            <a:ext cx="2449514" cy="3931919"/>
          </a:xfrm>
        </p:spPr>
        <p:txBody>
          <a:bodyPr rtlCol="0"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lang="ru-RU" sz="2000" b="1"/>
            </a:lvl1pPr>
            <a:lvl2pPr marL="411480">
              <a:spcBef>
                <a:spcPts val="0"/>
              </a:spcBef>
              <a:spcAft>
                <a:spcPts val="1200"/>
              </a:spcAft>
              <a:defRPr lang="ru-RU" sz="1800" b="1"/>
            </a:lvl2pPr>
            <a:lvl3pPr marL="502920">
              <a:spcBef>
                <a:spcPts val="0"/>
              </a:spcBef>
              <a:spcAft>
                <a:spcPts val="1200"/>
              </a:spcAft>
              <a:defRPr lang="ru-RU" sz="1600" b="1"/>
            </a:lvl3pPr>
            <a:lvl4pPr marL="594360">
              <a:spcBef>
                <a:spcPts val="0"/>
              </a:spcBef>
              <a:spcAft>
                <a:spcPts val="1200"/>
              </a:spcAft>
              <a:defRPr lang="ru-RU" sz="1400" b="1"/>
            </a:lvl4pPr>
            <a:lvl5pPr marL="685800">
              <a:spcBef>
                <a:spcPts val="0"/>
              </a:spcBef>
              <a:spcAft>
                <a:spcPts val="1200"/>
              </a:spcAft>
              <a:defRPr lang="ru-RU" sz="1400" b="1"/>
            </a:lvl5pPr>
          </a:lstStyle>
          <a:p>
            <a:pPr lvl="0" rtl="0"/>
            <a:r>
              <a:rPr lang="ru-RU"/>
              <a:t>Текст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5" name="Номер слайда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ru-RU" sz="1200">
                <a:solidFill>
                  <a:schemeClr val="tx1"/>
                </a:solidFill>
              </a:defRPr>
            </a:lvl1pPr>
          </a:lstStyle>
          <a:p>
            <a:pPr rtl="0"/>
            <a:fld id="{B5CEABB6-07DC-46E8-9B57-56EC44A396E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198423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Графический объект 2">
            <a:extLst>
              <a:ext uri="{FF2B5EF4-FFF2-40B4-BE49-F238E27FC236}">
                <a16:creationId xmlns:a16="http://schemas.microsoft.com/office/drawing/2014/main" id="{15CC9A46-E0E7-B31D-3E27-6F4303A45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883" t="18052" r="46636"/>
          <a:stretch/>
        </p:blipFill>
        <p:spPr>
          <a:xfrm rot="16200000" flipH="1" flipV="1">
            <a:off x="9553763" y="-952310"/>
            <a:ext cx="1685928" cy="3590547"/>
          </a:xfrm>
          <a:prstGeom prst="rect">
            <a:avLst/>
          </a:prstGeom>
        </p:spPr>
      </p:pic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767669DC-4C7F-9B50-FCC0-F2AF5B2A95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3545" y="584477"/>
            <a:ext cx="10354052" cy="1209765"/>
          </a:xfrm>
        </p:spPr>
        <p:txBody>
          <a:bodyPr rtlCol="0">
            <a:normAutofit/>
          </a:bodyPr>
          <a:lstStyle>
            <a:lvl1pPr>
              <a:defRPr lang="ru-RU" sz="3200"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9" name="Заполнитель таблицы 8">
            <a:extLst>
              <a:ext uri="{FF2B5EF4-FFF2-40B4-BE49-F238E27FC236}">
                <a16:creationId xmlns:a16="http://schemas.microsoft.com/office/drawing/2014/main" id="{BEF581C2-7562-2E21-E6DD-20AEFC43AABC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923545" y="2009775"/>
            <a:ext cx="10354052" cy="3931920"/>
          </a:xfrm>
        </p:spPr>
        <p:txBody>
          <a:bodyPr rtlCol="0">
            <a:normAutofit/>
          </a:bodyPr>
          <a:lstStyle>
            <a:lvl1pPr>
              <a:defRPr lang="ru-RU" sz="2400"/>
            </a:lvl1pPr>
          </a:lstStyle>
          <a:p>
            <a:pPr rtl="0"/>
            <a:r>
              <a:rPr lang="ru-RU"/>
              <a:t>Щелкните значок, чтобы добавить таблицу</a:t>
            </a:r>
          </a:p>
        </p:txBody>
      </p:sp>
      <p:sp>
        <p:nvSpPr>
          <p:cNvPr id="5" name="Номер слайда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ru-RU" sz="1200">
                <a:solidFill>
                  <a:schemeClr val="tx1"/>
                </a:solidFill>
              </a:defRPr>
            </a:lvl1pPr>
          </a:lstStyle>
          <a:p>
            <a:pPr rtl="0"/>
            <a:fld id="{B5CEABB6-07DC-46E8-9B57-56EC44A396E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63842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ключение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E3A3E8B6-2BD8-19E0-7F51-7A25EF836F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1515" y="374090"/>
            <a:ext cx="5057104" cy="3624984"/>
          </a:xfrm>
        </p:spPr>
        <p:txBody>
          <a:bodyPr rtlCol="0" anchor="b">
            <a:normAutofit/>
          </a:bodyPr>
          <a:lstStyle>
            <a:lvl1pPr>
              <a:defRPr lang="ru-RU" sz="48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id="{B1F96043-F6A4-F581-7DB8-96138F0E401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1514" y="4172989"/>
            <a:ext cx="5057103" cy="2519363"/>
          </a:xfrm>
        </p:spPr>
        <p:txBody>
          <a:bodyPr rtlCol="0"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lang="ru-RU" sz="2000" baseline="0">
                <a:solidFill>
                  <a:schemeClr val="bg1"/>
                </a:solidFill>
              </a:defRPr>
            </a:lvl1pPr>
            <a:lvl2pPr marL="742950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lang="ru-RU" sz="1800" baseline="0">
                <a:solidFill>
                  <a:schemeClr val="bg1"/>
                </a:solidFill>
              </a:defRPr>
            </a:lvl2pPr>
            <a:lvl3pPr marL="1200150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lang="ru-RU" sz="1600" baseline="0">
                <a:solidFill>
                  <a:schemeClr val="bg1"/>
                </a:solidFill>
              </a:defRPr>
            </a:lvl3pPr>
            <a:lvl4pPr marL="1657350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lang="ru-RU" sz="1400" baseline="0">
                <a:solidFill>
                  <a:schemeClr val="bg1"/>
                </a:solidFill>
              </a:defRPr>
            </a:lvl4pPr>
            <a:lvl5pPr marL="2000250" indent="-1714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lang="ru-RU" sz="120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pic>
        <p:nvPicPr>
          <p:cNvPr id="2" name="Графический объект 1">
            <a:extLst>
              <a:ext uri="{FF2B5EF4-FFF2-40B4-BE49-F238E27FC236}">
                <a16:creationId xmlns:a16="http://schemas.microsoft.com/office/drawing/2014/main" id="{C805DE67-EFB0-F6F3-6C08-2FE90284C3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151" r="18577"/>
          <a:stretch/>
        </p:blipFill>
        <p:spPr>
          <a:xfrm flipH="1">
            <a:off x="0" y="0"/>
            <a:ext cx="51816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347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вед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Графический объект 8">
            <a:extLst>
              <a:ext uri="{FF2B5EF4-FFF2-40B4-BE49-F238E27FC236}">
                <a16:creationId xmlns:a16="http://schemas.microsoft.com/office/drawing/2014/main" id="{0DFB311A-EAAD-7656-C753-E8C7399485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4533" t="18691" r="1" b="-131"/>
          <a:stretch/>
        </p:blipFill>
        <p:spPr>
          <a:xfrm rot="5400000">
            <a:off x="7851419" y="-1244552"/>
            <a:ext cx="3096029" cy="5585137"/>
          </a:xfrm>
          <a:custGeom>
            <a:avLst/>
            <a:gdLst>
              <a:gd name="connsiteX0" fmla="*/ 0 w 1756624"/>
              <a:gd name="connsiteY0" fmla="*/ 0 h 6858000"/>
              <a:gd name="connsiteX1" fmla="*/ 1756624 w 1756624"/>
              <a:gd name="connsiteY1" fmla="*/ 0 h 6858000"/>
              <a:gd name="connsiteX2" fmla="*/ 1756624 w 1756624"/>
              <a:gd name="connsiteY2" fmla="*/ 6858000 h 6858000"/>
              <a:gd name="connsiteX3" fmla="*/ 0 w 175662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56624" h="6858000">
                <a:moveTo>
                  <a:pt x="0" y="0"/>
                </a:moveTo>
                <a:lnTo>
                  <a:pt x="1756624" y="0"/>
                </a:lnTo>
                <a:lnTo>
                  <a:pt x="17566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10" name="Графический объект 9">
            <a:extLst>
              <a:ext uri="{FF2B5EF4-FFF2-40B4-BE49-F238E27FC236}">
                <a16:creationId xmlns:a16="http://schemas.microsoft.com/office/drawing/2014/main" id="{1612F0DE-D367-10BB-1F71-60AA6527C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4151" r="18577"/>
          <a:stretch/>
        </p:blipFill>
        <p:spPr>
          <a:xfrm>
            <a:off x="7010400" y="0"/>
            <a:ext cx="51816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4F5799-FC34-2F2D-D11E-9B472CAF06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315533"/>
            <a:ext cx="5181600" cy="2376868"/>
          </a:xfrm>
        </p:spPr>
        <p:txBody>
          <a:bodyPr rtlCol="0" anchor="b">
            <a:normAutofit/>
          </a:bodyPr>
          <a:lstStyle>
            <a:lvl1pPr>
              <a:defRPr lang="ru-RU" sz="3200"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2575025C-084B-CD7A-F546-0E13BA13CFEF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400" y="2844800"/>
            <a:ext cx="5181600" cy="3128963"/>
          </a:xfrm>
        </p:spPr>
        <p:txBody>
          <a:bodyPr rtlCol="0">
            <a:normAutofit/>
          </a:bodyPr>
          <a:lstStyle>
            <a:lvl1pPr marL="0" indent="0">
              <a:lnSpc>
                <a:spcPct val="120000"/>
              </a:lnSpc>
              <a:buNone/>
              <a:defRPr lang="ru-RU" sz="2000"/>
            </a:lvl1pPr>
            <a:lvl2pPr>
              <a:lnSpc>
                <a:spcPct val="120000"/>
              </a:lnSpc>
              <a:defRPr lang="ru-RU" sz="1800"/>
            </a:lvl2pPr>
            <a:lvl3pPr>
              <a:lnSpc>
                <a:spcPct val="120000"/>
              </a:lnSpc>
              <a:defRPr lang="ru-RU" sz="1600"/>
            </a:lvl3pPr>
            <a:lvl4pPr>
              <a:lnSpc>
                <a:spcPct val="120000"/>
              </a:lnSpc>
              <a:defRPr lang="ru-RU" sz="1400"/>
            </a:lvl4pPr>
            <a:lvl5pPr>
              <a:lnSpc>
                <a:spcPct val="120000"/>
              </a:lnSpc>
              <a:defRPr lang="ru-RU" sz="1400"/>
            </a:lvl5pPr>
          </a:lstStyle>
          <a:p>
            <a:pPr lvl="0" rtl="0"/>
            <a:r>
              <a:rPr lang="ru-RU"/>
              <a:t>Текст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5" name="Номер слайда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ru-RU" sz="1200">
                <a:solidFill>
                  <a:schemeClr val="tx1"/>
                </a:solidFill>
              </a:defRPr>
            </a:lvl1pPr>
          </a:lstStyle>
          <a:p>
            <a:pPr rtl="0"/>
            <a:fld id="{B5CEABB6-07DC-46E8-9B57-56EC44A396E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38750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Графический объект 6">
            <a:extLst>
              <a:ext uri="{FF2B5EF4-FFF2-40B4-BE49-F238E27FC236}">
                <a16:creationId xmlns:a16="http://schemas.microsoft.com/office/drawing/2014/main" id="{B5DE041D-A3BF-94FF-029C-719D4DADA2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3300" t="13815"/>
          <a:stretch/>
        </p:blipFill>
        <p:spPr>
          <a:xfrm>
            <a:off x="0" y="-1"/>
            <a:ext cx="4239206" cy="3776193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EE605D-0584-F71C-A97D-B672F13E391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2580640"/>
            <a:ext cx="5181600" cy="3368819"/>
          </a:xfrm>
        </p:spPr>
        <p:txBody>
          <a:bodyPr rtlCol="0" anchor="b">
            <a:normAutofit/>
          </a:bodyPr>
          <a:lstStyle>
            <a:lvl1pPr>
              <a:defRPr lang="ru-RU" sz="48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9" name="Рисунок 8">
            <a:extLst>
              <a:ext uri="{FF2B5EF4-FFF2-40B4-BE49-F238E27FC236}">
                <a16:creationId xmlns:a16="http://schemas.microsoft.com/office/drawing/2014/main" id="{59AF635C-89E6-F6EF-FA6A-417A9A84BF4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085840" y="-10159"/>
            <a:ext cx="6116320" cy="6868160"/>
          </a:xfrm>
          <a:custGeom>
            <a:avLst/>
            <a:gdLst>
              <a:gd name="connsiteX0" fmla="*/ 0 w 6116320"/>
              <a:gd name="connsiteY0" fmla="*/ 0 h 6880225"/>
              <a:gd name="connsiteX1" fmla="*/ 6116320 w 6116320"/>
              <a:gd name="connsiteY1" fmla="*/ 0 h 6880225"/>
              <a:gd name="connsiteX2" fmla="*/ 6116320 w 6116320"/>
              <a:gd name="connsiteY2" fmla="*/ 6880225 h 6880225"/>
              <a:gd name="connsiteX3" fmla="*/ 0 w 6116320"/>
              <a:gd name="connsiteY3" fmla="*/ 6880225 h 6880225"/>
              <a:gd name="connsiteX4" fmla="*/ 0 w 6116320"/>
              <a:gd name="connsiteY4" fmla="*/ 0 h 6880225"/>
              <a:gd name="connsiteX0" fmla="*/ 0 w 6116320"/>
              <a:gd name="connsiteY0" fmla="*/ 0 h 6880225"/>
              <a:gd name="connsiteX1" fmla="*/ 6116320 w 6116320"/>
              <a:gd name="connsiteY1" fmla="*/ 0 h 6880225"/>
              <a:gd name="connsiteX2" fmla="*/ 6116320 w 6116320"/>
              <a:gd name="connsiteY2" fmla="*/ 6880225 h 6880225"/>
              <a:gd name="connsiteX3" fmla="*/ 2052320 w 6116320"/>
              <a:gd name="connsiteY3" fmla="*/ 6880225 h 6880225"/>
              <a:gd name="connsiteX4" fmla="*/ 0 w 6116320"/>
              <a:gd name="connsiteY4" fmla="*/ 0 h 6880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16320" h="6880225">
                <a:moveTo>
                  <a:pt x="0" y="0"/>
                </a:moveTo>
                <a:lnTo>
                  <a:pt x="6116320" y="0"/>
                </a:lnTo>
                <a:lnTo>
                  <a:pt x="6116320" y="6880225"/>
                </a:lnTo>
                <a:lnTo>
                  <a:pt x="2052320" y="6880225"/>
                </a:lnTo>
                <a:lnTo>
                  <a:pt x="0" y="0"/>
                </a:lnTo>
                <a:close/>
              </a:path>
            </a:pathLst>
          </a:custGeom>
        </p:spPr>
        <p:txBody>
          <a:bodyPr rtlCol="0">
            <a:normAutofit/>
          </a:bodyPr>
          <a:lstStyle>
            <a:lvl1pPr marL="0" indent="0" algn="ctr">
              <a:buNone/>
              <a:defRPr lang="ru-RU" sz="20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Щелкните значок, чтобы вставить рисунок</a:t>
            </a:r>
          </a:p>
        </p:txBody>
      </p:sp>
    </p:spTree>
    <p:extLst>
      <p:ext uri="{BB962C8B-B14F-4D97-AF65-F5344CB8AC3E}">
        <p14:creationId xmlns:p14="http://schemas.microsoft.com/office/powerpoint/2010/main" val="736789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зор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Графический объект 7">
            <a:extLst>
              <a:ext uri="{FF2B5EF4-FFF2-40B4-BE49-F238E27FC236}">
                <a16:creationId xmlns:a16="http://schemas.microsoft.com/office/drawing/2014/main" id="{2B74EE53-DB22-C27E-074F-A7129585F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5158" t="-5374" b="78533"/>
          <a:stretch/>
        </p:blipFill>
        <p:spPr>
          <a:xfrm rot="10800000">
            <a:off x="6324600" y="0"/>
            <a:ext cx="5867400" cy="1647324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8AEF0C-FA4B-8C23-0132-5529EC244F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6480" y="1310639"/>
            <a:ext cx="4805997" cy="2689629"/>
          </a:xfrm>
        </p:spPr>
        <p:txBody>
          <a:bodyPr rtlCol="0" anchor="b">
            <a:normAutofit/>
          </a:bodyPr>
          <a:lstStyle>
            <a:lvl1pPr>
              <a:defRPr lang="ru-RU" sz="4800"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12" name="Рисунок 11">
            <a:extLst>
              <a:ext uri="{FF2B5EF4-FFF2-40B4-BE49-F238E27FC236}">
                <a16:creationId xmlns:a16="http://schemas.microsoft.com/office/drawing/2014/main" id="{B3DD4867-9B0B-647C-1F78-5E50BF30F08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-1016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05384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405384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</p:spPr>
        <p:txBody>
          <a:bodyPr rtlCol="0">
            <a:normAutofit/>
          </a:bodyPr>
          <a:lstStyle>
            <a:lvl1pPr marL="0" indent="0" algn="ctr">
              <a:buNone/>
              <a:defRPr lang="ru-RU" sz="2000"/>
            </a:lvl1pPr>
          </a:lstStyle>
          <a:p>
            <a:pPr rtl="0"/>
            <a:r>
              <a:rPr lang="ru-RU"/>
              <a:t>Щелкните значок, чтобы добавить фото</a:t>
            </a:r>
          </a:p>
        </p:txBody>
      </p:sp>
      <p:sp>
        <p:nvSpPr>
          <p:cNvPr id="10" name="Объект 9">
            <a:extLst>
              <a:ext uri="{FF2B5EF4-FFF2-40B4-BE49-F238E27FC236}">
                <a16:creationId xmlns:a16="http://schemas.microsoft.com/office/drawing/2014/main" id="{BFF4D65D-965A-5E86-4D91-C72D1D03A8B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126163" y="4172990"/>
            <a:ext cx="4805997" cy="2389736"/>
          </a:xfrm>
        </p:spPr>
        <p:txBody>
          <a:bodyPr rtlCol="0">
            <a:normAutofit/>
          </a:bodyPr>
          <a:lstStyle>
            <a:lvl1pPr marL="0" indent="0">
              <a:buFont typeface="Arial" panose="020B0604020202020204" pitchFamily="34" charset="0"/>
              <a:buNone/>
              <a:defRPr lang="ru-RU" sz="2000"/>
            </a:lvl1pPr>
            <a:lvl2pPr marL="457200" indent="0">
              <a:buNone/>
              <a:defRPr lang="ru-RU" sz="1800"/>
            </a:lvl2pPr>
            <a:lvl3pPr marL="914400" indent="0">
              <a:buNone/>
              <a:defRPr lang="ru-RU" sz="1600"/>
            </a:lvl3pPr>
            <a:lvl4pPr marL="1371600" indent="0">
              <a:buNone/>
              <a:defRPr lang="ru-RU" sz="1400"/>
            </a:lvl4pPr>
            <a:lvl5pPr marL="1828800" indent="0">
              <a:buNone/>
              <a:defRPr lang="ru-RU" sz="1400"/>
            </a:lvl5pPr>
          </a:lstStyle>
          <a:p>
            <a:pPr lvl="0" rtl="0"/>
            <a:r>
              <a:rPr lang="ru-RU"/>
              <a:t>Текст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26365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Графический объект 2">
            <a:extLst>
              <a:ext uri="{FF2B5EF4-FFF2-40B4-BE49-F238E27FC236}">
                <a16:creationId xmlns:a16="http://schemas.microsoft.com/office/drawing/2014/main" id="{04C9F686-E069-3B60-9625-01EE6A41D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5239"/>
          <a:stretch/>
        </p:blipFill>
        <p:spPr>
          <a:xfrm flipH="1">
            <a:off x="9135414" y="0"/>
            <a:ext cx="3056586" cy="6858000"/>
          </a:xfrm>
          <a:custGeom>
            <a:avLst/>
            <a:gdLst>
              <a:gd name="connsiteX0" fmla="*/ 4284372 w 4284372"/>
              <a:gd name="connsiteY0" fmla="*/ 0 h 6858000"/>
              <a:gd name="connsiteX1" fmla="*/ 0 w 4284372"/>
              <a:gd name="connsiteY1" fmla="*/ 0 h 6858000"/>
              <a:gd name="connsiteX2" fmla="*/ 0 w 4284372"/>
              <a:gd name="connsiteY2" fmla="*/ 6858000 h 6858000"/>
              <a:gd name="connsiteX3" fmla="*/ 4284372 w 428437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84372" h="6858000">
                <a:moveTo>
                  <a:pt x="4284372" y="0"/>
                </a:moveTo>
                <a:lnTo>
                  <a:pt x="0" y="0"/>
                </a:lnTo>
                <a:lnTo>
                  <a:pt x="0" y="6858000"/>
                </a:lnTo>
                <a:lnTo>
                  <a:pt x="4284372" y="6858000"/>
                </a:lnTo>
                <a:close/>
              </a:path>
            </a:pathLst>
          </a:custGeom>
        </p:spPr>
      </p:pic>
      <p:pic>
        <p:nvPicPr>
          <p:cNvPr id="9" name="Графический объект 8">
            <a:extLst>
              <a:ext uri="{FF2B5EF4-FFF2-40B4-BE49-F238E27FC236}">
                <a16:creationId xmlns:a16="http://schemas.microsoft.com/office/drawing/2014/main" id="{6D7227F9-50F9-820B-69B7-924C02120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b="2330"/>
          <a:stretch/>
        </p:blipFill>
        <p:spPr>
          <a:xfrm>
            <a:off x="7810500" y="3025140"/>
            <a:ext cx="4381500" cy="383286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8D1E69-316E-A8E1-7ADA-040A0E4907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365125"/>
            <a:ext cx="7273637" cy="1646555"/>
          </a:xfrm>
        </p:spPr>
        <p:txBody>
          <a:bodyPr rtlCol="0">
            <a:normAutofit/>
          </a:bodyPr>
          <a:lstStyle>
            <a:lvl1pPr>
              <a:defRPr lang="ru-RU" sz="3200"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11" name="Объект 10">
            <a:extLst>
              <a:ext uri="{FF2B5EF4-FFF2-40B4-BE49-F238E27FC236}">
                <a16:creationId xmlns:a16="http://schemas.microsoft.com/office/drawing/2014/main" id="{61069CA0-E0AB-99C6-10DB-13AAC019DD7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11363"/>
            <a:ext cx="7273638" cy="4155757"/>
          </a:xfrm>
        </p:spPr>
        <p:txBody>
          <a:bodyPr rtlCol="0"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lang="ru-RU" sz="2000"/>
            </a:lvl1pPr>
            <a:lvl2pPr>
              <a:spcBef>
                <a:spcPts val="0"/>
              </a:spcBef>
              <a:spcAft>
                <a:spcPts val="1200"/>
              </a:spcAft>
              <a:defRPr lang="ru-RU" sz="1800"/>
            </a:lvl2pPr>
            <a:lvl3pPr>
              <a:spcBef>
                <a:spcPts val="0"/>
              </a:spcBef>
              <a:spcAft>
                <a:spcPts val="1200"/>
              </a:spcAft>
              <a:defRPr lang="ru-RU" sz="1600"/>
            </a:lvl3pPr>
            <a:lvl4pPr>
              <a:spcBef>
                <a:spcPts val="0"/>
              </a:spcBef>
              <a:spcAft>
                <a:spcPts val="1200"/>
              </a:spcAft>
              <a:defRPr lang="ru-RU" sz="1400"/>
            </a:lvl4pPr>
            <a:lvl5pPr>
              <a:spcBef>
                <a:spcPts val="0"/>
              </a:spcBef>
              <a:spcAft>
                <a:spcPts val="1200"/>
              </a:spcAft>
              <a:defRPr lang="ru-RU" sz="1400"/>
            </a:lvl5pPr>
          </a:lstStyle>
          <a:p>
            <a:pPr lvl="0" rtl="0"/>
            <a:r>
              <a:rPr lang="ru-RU"/>
              <a:t>Текст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5" name="Номер слайда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ru-RU" sz="1200">
                <a:solidFill>
                  <a:schemeClr val="tx1"/>
                </a:solidFill>
              </a:defRPr>
            </a:lvl1pPr>
          </a:lstStyle>
          <a:p>
            <a:pPr rtl="0"/>
            <a:fld id="{B5CEABB6-07DC-46E8-9B57-56EC44A396E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15213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содержимое и изображение слева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Графический объект 5">
            <a:extLst>
              <a:ext uri="{FF2B5EF4-FFF2-40B4-BE49-F238E27FC236}">
                <a16:creationId xmlns:a16="http://schemas.microsoft.com/office/drawing/2014/main" id="{4589277D-BC14-E7E0-5822-5575F563E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8039100" y="228600"/>
            <a:ext cx="4381500" cy="39243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DB1BDE-C8F3-ACC0-740B-CBD812877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375285"/>
            <a:ext cx="4896678" cy="3624984"/>
          </a:xfrm>
        </p:spPr>
        <p:txBody>
          <a:bodyPr rtlCol="0" anchor="b">
            <a:normAutofit/>
          </a:bodyPr>
          <a:lstStyle>
            <a:lvl1pPr>
              <a:defRPr lang="ru-RU" sz="4800">
                <a:solidFill>
                  <a:schemeClr val="bg1"/>
                </a:solidFill>
              </a:defRPr>
            </a:lvl1pPr>
          </a:lstStyle>
          <a:p>
            <a:pPr rtl="0"/>
            <a:endParaRPr lang="ru-RU" dirty="0"/>
          </a:p>
        </p:txBody>
      </p:sp>
      <p:sp>
        <p:nvSpPr>
          <p:cNvPr id="11" name="Рисунок 10">
            <a:extLst>
              <a:ext uri="{FF2B5EF4-FFF2-40B4-BE49-F238E27FC236}">
                <a16:creationId xmlns:a16="http://schemas.microsoft.com/office/drawing/2014/main" id="{128597A3-47D0-F393-55D9-07FFD951F39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586 w 6096586"/>
              <a:gd name="connsiteY0" fmla="*/ 0 h 6858000"/>
              <a:gd name="connsiteX1" fmla="*/ 4054426 w 6096586"/>
              <a:gd name="connsiteY1" fmla="*/ 0 h 6858000"/>
              <a:gd name="connsiteX2" fmla="*/ 6096586 w 6096586"/>
              <a:gd name="connsiteY2" fmla="*/ 6858000 h 6858000"/>
              <a:gd name="connsiteX3" fmla="*/ 586 w 6096586"/>
              <a:gd name="connsiteY3" fmla="*/ 6858000 h 6858000"/>
              <a:gd name="connsiteX4" fmla="*/ 586 w 6096586"/>
              <a:gd name="connsiteY4" fmla="*/ 3669792 h 6858000"/>
              <a:gd name="connsiteX5" fmla="*/ 586 w 6096586"/>
              <a:gd name="connsiteY5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950976 w 6096000"/>
              <a:gd name="connsiteY3" fmla="*/ 6858000 h 6858000"/>
              <a:gd name="connsiteX4" fmla="*/ 0 w 6096000"/>
              <a:gd name="connsiteY4" fmla="*/ 3669792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950976 w 6096000"/>
              <a:gd name="connsiteY3" fmla="*/ 6858000 h 6858000"/>
              <a:gd name="connsiteX4" fmla="*/ 0 w 6096000"/>
              <a:gd name="connsiteY4" fmla="*/ 3669792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950976 w 6096000"/>
              <a:gd name="connsiteY3" fmla="*/ 6858000 h 6858000"/>
              <a:gd name="connsiteX4" fmla="*/ 0 w 6096000"/>
              <a:gd name="connsiteY4" fmla="*/ 3669792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4053840" y="0"/>
                </a:lnTo>
                <a:lnTo>
                  <a:pt x="6096000" y="6858000"/>
                </a:lnTo>
                <a:lnTo>
                  <a:pt x="950976" y="6858000"/>
                </a:lnTo>
                <a:lnTo>
                  <a:pt x="0" y="3669792"/>
                </a:lnTo>
                <a:lnTo>
                  <a:pt x="0" y="0"/>
                </a:lnTo>
                <a:close/>
              </a:path>
            </a:pathLst>
          </a:custGeom>
        </p:spPr>
        <p:txBody>
          <a:bodyPr rtlCol="0">
            <a:normAutofit/>
          </a:bodyPr>
          <a:lstStyle>
            <a:lvl1pPr marL="0" indent="0" algn="l">
              <a:buNone/>
              <a:defRPr lang="ru-RU" sz="20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Щелкните значок, чтобы добавить фото</a:t>
            </a:r>
          </a:p>
        </p:txBody>
      </p:sp>
      <p:sp>
        <p:nvSpPr>
          <p:cNvPr id="9" name="Объект 10">
            <a:extLst>
              <a:ext uri="{FF2B5EF4-FFF2-40B4-BE49-F238E27FC236}">
                <a16:creationId xmlns:a16="http://schemas.microsoft.com/office/drawing/2014/main" id="{4BF260CE-C6E3-AE7A-DB8E-A72A1CF5B54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096000" y="4172990"/>
            <a:ext cx="4896677" cy="2309726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 lang="ru-RU" sz="2000">
                <a:solidFill>
                  <a:schemeClr val="bg1"/>
                </a:solidFill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ru-RU" sz="1800">
                <a:solidFill>
                  <a:schemeClr val="bg1"/>
                </a:solidFill>
              </a:defRPr>
            </a:lvl2pPr>
            <a:lvl3pPr marL="12001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ru-RU" sz="1600">
                <a:solidFill>
                  <a:schemeClr val="bg1"/>
                </a:solidFill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ru-RU" sz="1400">
                <a:solidFill>
                  <a:schemeClr val="bg1"/>
                </a:solidFill>
              </a:defRPr>
            </a:lvl4pPr>
            <a:lvl5pPr marL="21145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ru-RU"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/>
              <a:t>Текст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789111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два объекта содержимого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Графический объект 7">
            <a:extLst>
              <a:ext uri="{FF2B5EF4-FFF2-40B4-BE49-F238E27FC236}">
                <a16:creationId xmlns:a16="http://schemas.microsoft.com/office/drawing/2014/main" id="{D6E20435-B9A5-359D-133D-5D3EED409C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55" t="41988" r="53993" b="33420"/>
          <a:stretch/>
        </p:blipFill>
        <p:spPr>
          <a:xfrm rot="10800000">
            <a:off x="9198864" y="-5"/>
            <a:ext cx="2993136" cy="1517907"/>
          </a:xfrm>
          <a:prstGeom prst="rect">
            <a:avLst/>
          </a:prstGeom>
        </p:spPr>
      </p:pic>
      <p:pic>
        <p:nvPicPr>
          <p:cNvPr id="9" name="Графический объект 8">
            <a:extLst>
              <a:ext uri="{FF2B5EF4-FFF2-40B4-BE49-F238E27FC236}">
                <a16:creationId xmlns:a16="http://schemas.microsoft.com/office/drawing/2014/main" id="{7B99CAE4-AA9B-52BA-7DE8-8245CE705D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5445" t="24819" r="46503"/>
          <a:stretch/>
        </p:blipFill>
        <p:spPr>
          <a:xfrm rot="16200000">
            <a:off x="961221" y="4525179"/>
            <a:ext cx="1371600" cy="3294042"/>
          </a:xfrm>
          <a:prstGeom prst="rect">
            <a:avLst/>
          </a:prstGeom>
        </p:spPr>
      </p:pic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28DFE681-710B-6FE5-B8E0-3BC9DB9F12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365125"/>
            <a:ext cx="10363201" cy="1629601"/>
          </a:xfrm>
        </p:spPr>
        <p:txBody>
          <a:bodyPr rtlCol="0">
            <a:normAutofit/>
          </a:bodyPr>
          <a:lstStyle>
            <a:lvl1pPr>
              <a:defRPr lang="ru-RU" sz="3200"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11" name="Объект 10">
            <a:extLst>
              <a:ext uri="{FF2B5EF4-FFF2-40B4-BE49-F238E27FC236}">
                <a16:creationId xmlns:a16="http://schemas.microsoft.com/office/drawing/2014/main" id="{3FE383D3-6A16-1891-FF52-470B26B94042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4992709" cy="3747180"/>
          </a:xfrm>
        </p:spPr>
        <p:txBody>
          <a:bodyPr rtlCol="0"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lang="ru-RU" sz="2000"/>
            </a:lvl1pPr>
            <a:lvl2pPr>
              <a:spcBef>
                <a:spcPts val="0"/>
              </a:spcBef>
              <a:spcAft>
                <a:spcPts val="1200"/>
              </a:spcAft>
              <a:defRPr lang="ru-RU" sz="1800"/>
            </a:lvl2pPr>
            <a:lvl3pPr>
              <a:spcBef>
                <a:spcPts val="0"/>
              </a:spcBef>
              <a:spcAft>
                <a:spcPts val="1200"/>
              </a:spcAft>
              <a:defRPr lang="ru-RU" sz="1600"/>
            </a:lvl3pPr>
            <a:lvl4pPr>
              <a:spcBef>
                <a:spcPts val="0"/>
              </a:spcBef>
              <a:spcAft>
                <a:spcPts val="1200"/>
              </a:spcAft>
              <a:defRPr lang="ru-RU" sz="1400"/>
            </a:lvl4pPr>
            <a:lvl5pPr>
              <a:spcBef>
                <a:spcPts val="0"/>
              </a:spcBef>
              <a:spcAft>
                <a:spcPts val="1200"/>
              </a:spcAft>
              <a:defRPr lang="ru-RU" sz="1400"/>
            </a:lvl5pPr>
          </a:lstStyle>
          <a:p>
            <a:pPr lvl="0" rtl="0"/>
            <a:r>
              <a:rPr lang="ru-RU"/>
              <a:t>Текст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12" name="Объект 10">
            <a:extLst>
              <a:ext uri="{FF2B5EF4-FFF2-40B4-BE49-F238E27FC236}">
                <a16:creationId xmlns:a16="http://schemas.microsoft.com/office/drawing/2014/main" id="{74B5EB04-CA6E-7417-56DF-A55B21E94B74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284891" y="2022250"/>
            <a:ext cx="4992709" cy="3747180"/>
          </a:xfrm>
        </p:spPr>
        <p:txBody>
          <a:bodyPr rtlCol="0"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lang="ru-RU" sz="2000"/>
            </a:lvl1pPr>
            <a:lvl2pPr>
              <a:spcBef>
                <a:spcPts val="0"/>
              </a:spcBef>
              <a:spcAft>
                <a:spcPts val="1200"/>
              </a:spcAft>
              <a:defRPr lang="ru-RU" sz="1800"/>
            </a:lvl2pPr>
            <a:lvl3pPr>
              <a:spcBef>
                <a:spcPts val="0"/>
              </a:spcBef>
              <a:spcAft>
                <a:spcPts val="1200"/>
              </a:spcAft>
              <a:defRPr lang="ru-RU" sz="1600"/>
            </a:lvl3pPr>
            <a:lvl4pPr>
              <a:spcBef>
                <a:spcPts val="0"/>
              </a:spcBef>
              <a:spcAft>
                <a:spcPts val="1200"/>
              </a:spcAft>
              <a:defRPr lang="ru-RU" sz="1400"/>
            </a:lvl4pPr>
            <a:lvl5pPr>
              <a:spcBef>
                <a:spcPts val="0"/>
              </a:spcBef>
              <a:spcAft>
                <a:spcPts val="1200"/>
              </a:spcAft>
              <a:defRPr lang="ru-RU" sz="1400"/>
            </a:lvl5pPr>
          </a:lstStyle>
          <a:p>
            <a:pPr lvl="0" rtl="0"/>
            <a:r>
              <a:rPr lang="ru-RU"/>
              <a:t>Текст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5" name="Номер слайда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ru-RU" sz="1200">
                <a:solidFill>
                  <a:schemeClr val="tx1"/>
                </a:solidFill>
              </a:defRPr>
            </a:lvl1pPr>
          </a:lstStyle>
          <a:p>
            <a:pPr rtl="0"/>
            <a:fld id="{B5CEABB6-07DC-46E8-9B57-56EC44A396E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17792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два объекта содержимого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Графический объект 7">
            <a:extLst>
              <a:ext uri="{FF2B5EF4-FFF2-40B4-BE49-F238E27FC236}">
                <a16:creationId xmlns:a16="http://schemas.microsoft.com/office/drawing/2014/main" id="{A783FA55-EF1D-66CF-8FD5-29086D71E6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81" t="40714" r="61027" b="44471"/>
          <a:stretch/>
        </p:blipFill>
        <p:spPr>
          <a:xfrm rot="10800000" flipV="1">
            <a:off x="-26830" y="5950040"/>
            <a:ext cx="2513521" cy="914400"/>
          </a:xfrm>
          <a:prstGeom prst="rect">
            <a:avLst/>
          </a:prstGeom>
        </p:spPr>
      </p:pic>
      <p:pic>
        <p:nvPicPr>
          <p:cNvPr id="9" name="Графический объект 8">
            <a:extLst>
              <a:ext uri="{FF2B5EF4-FFF2-40B4-BE49-F238E27FC236}">
                <a16:creationId xmlns:a16="http://schemas.microsoft.com/office/drawing/2014/main" id="{542CEFED-8DE0-0155-A5B6-A44051A6D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8883" t="18052" r="46636"/>
          <a:stretch/>
        </p:blipFill>
        <p:spPr>
          <a:xfrm rot="16200000" flipH="1" flipV="1">
            <a:off x="9553763" y="-952310"/>
            <a:ext cx="1685928" cy="3590547"/>
          </a:xfrm>
          <a:prstGeom prst="rect">
            <a:avLst/>
          </a:prstGeom>
        </p:spPr>
      </p:pic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57FC493E-284F-ADBA-D92D-883CAB13AD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8" y="365125"/>
            <a:ext cx="10439401" cy="1617017"/>
          </a:xfrm>
        </p:spPr>
        <p:txBody>
          <a:bodyPr rtlCol="0">
            <a:normAutofit/>
          </a:bodyPr>
          <a:lstStyle>
            <a:lvl1pPr>
              <a:defRPr lang="ru-RU" sz="3200"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11" name="Объект 10">
            <a:extLst>
              <a:ext uri="{FF2B5EF4-FFF2-40B4-BE49-F238E27FC236}">
                <a16:creationId xmlns:a16="http://schemas.microsoft.com/office/drawing/2014/main" id="{4B8B2035-4AA9-D25E-9F15-3ED36F734D1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3310129" cy="3747180"/>
          </a:xfrm>
        </p:spPr>
        <p:txBody>
          <a:bodyPr rtlCol="0"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lang="ru-RU" sz="2000" b="1"/>
            </a:lvl1pPr>
            <a:lvl2pPr>
              <a:spcBef>
                <a:spcPts val="0"/>
              </a:spcBef>
              <a:spcAft>
                <a:spcPts val="1200"/>
              </a:spcAft>
              <a:defRPr lang="ru-RU" sz="1800" b="1"/>
            </a:lvl2pPr>
            <a:lvl3pPr>
              <a:spcBef>
                <a:spcPts val="0"/>
              </a:spcBef>
              <a:spcAft>
                <a:spcPts val="1200"/>
              </a:spcAft>
              <a:defRPr lang="ru-RU" sz="1600" b="1"/>
            </a:lvl3pPr>
            <a:lvl4pPr>
              <a:spcBef>
                <a:spcPts val="0"/>
              </a:spcBef>
              <a:spcAft>
                <a:spcPts val="1200"/>
              </a:spcAft>
              <a:defRPr lang="ru-RU" sz="1400" b="1"/>
            </a:lvl4pPr>
            <a:lvl5pPr>
              <a:spcBef>
                <a:spcPts val="0"/>
              </a:spcBef>
              <a:spcAft>
                <a:spcPts val="1200"/>
              </a:spcAft>
              <a:defRPr lang="ru-RU" sz="1400" b="1"/>
            </a:lvl5pPr>
          </a:lstStyle>
          <a:p>
            <a:pPr lvl="0" rtl="0"/>
            <a:r>
              <a:rPr lang="ru-RU"/>
              <a:t>Текст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12" name="Объект 10">
            <a:extLst>
              <a:ext uri="{FF2B5EF4-FFF2-40B4-BE49-F238E27FC236}">
                <a16:creationId xmlns:a16="http://schemas.microsoft.com/office/drawing/2014/main" id="{6A694422-6B3E-3D80-AC41-FD1CED52ACAB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602310" y="2018120"/>
            <a:ext cx="6751489" cy="3747180"/>
          </a:xfrm>
        </p:spPr>
        <p:txBody>
          <a:bodyPr rtlCol="0"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lang="ru-RU" sz="2000"/>
            </a:lvl1pPr>
            <a:lvl2pPr>
              <a:spcBef>
                <a:spcPts val="0"/>
              </a:spcBef>
              <a:spcAft>
                <a:spcPts val="1200"/>
              </a:spcAft>
              <a:defRPr lang="ru-RU" sz="1800"/>
            </a:lvl2pPr>
            <a:lvl3pPr>
              <a:spcBef>
                <a:spcPts val="0"/>
              </a:spcBef>
              <a:spcAft>
                <a:spcPts val="1200"/>
              </a:spcAft>
              <a:defRPr lang="ru-RU" sz="1600"/>
            </a:lvl3pPr>
            <a:lvl4pPr>
              <a:spcBef>
                <a:spcPts val="0"/>
              </a:spcBef>
              <a:spcAft>
                <a:spcPts val="1200"/>
              </a:spcAft>
              <a:defRPr lang="ru-RU" sz="1400"/>
            </a:lvl4pPr>
            <a:lvl5pPr>
              <a:spcBef>
                <a:spcPts val="0"/>
              </a:spcBef>
              <a:spcAft>
                <a:spcPts val="1200"/>
              </a:spcAft>
              <a:defRPr lang="ru-RU" sz="1400"/>
            </a:lvl5pPr>
          </a:lstStyle>
          <a:p>
            <a:pPr lvl="0" rtl="0"/>
            <a:r>
              <a:rPr lang="ru-RU"/>
              <a:t>Текст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5" name="Номер слайда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ru-RU" sz="1200">
                <a:solidFill>
                  <a:schemeClr val="tx1"/>
                </a:solidFill>
              </a:defRPr>
            </a:lvl1pPr>
          </a:lstStyle>
          <a:p>
            <a:pPr rtl="0"/>
            <a:fld id="{B5CEABB6-07DC-46E8-9B57-56EC44A396E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82813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содержимое и изображение справа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Графический объект 7">
            <a:extLst>
              <a:ext uri="{FF2B5EF4-FFF2-40B4-BE49-F238E27FC236}">
                <a16:creationId xmlns:a16="http://schemas.microsoft.com/office/drawing/2014/main" id="{48DBD2A1-633E-7A22-751B-5CEFCA93F2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7703" t="485" b="67543"/>
          <a:stretch/>
        </p:blipFill>
        <p:spPr>
          <a:xfrm rot="5400000">
            <a:off x="-115162" y="115164"/>
            <a:ext cx="1895058" cy="1664735"/>
          </a:xfrm>
          <a:prstGeom prst="rect">
            <a:avLst/>
          </a:prstGeom>
        </p:spPr>
      </p:pic>
      <p:sp>
        <p:nvSpPr>
          <p:cNvPr id="9" name="Заголовок 8">
            <a:extLst>
              <a:ext uri="{FF2B5EF4-FFF2-40B4-BE49-F238E27FC236}">
                <a16:creationId xmlns:a16="http://schemas.microsoft.com/office/drawing/2014/main" id="{3E7BF4D0-D641-9859-157D-B9094EF3DA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6385" y="446313"/>
            <a:ext cx="5179615" cy="1448747"/>
          </a:xfrm>
        </p:spPr>
        <p:txBody>
          <a:bodyPr rtlCol="0">
            <a:normAutofit/>
          </a:bodyPr>
          <a:lstStyle>
            <a:lvl1pPr>
              <a:defRPr lang="ru-RU" sz="3200"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10" name="Объект 10">
            <a:extLst>
              <a:ext uri="{FF2B5EF4-FFF2-40B4-BE49-F238E27FC236}">
                <a16:creationId xmlns:a16="http://schemas.microsoft.com/office/drawing/2014/main" id="{115AE488-757F-4C5A-7733-85C1D1EA98D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5181600" cy="3747180"/>
          </a:xfrm>
        </p:spPr>
        <p:txBody>
          <a:bodyPr rtlCol="0"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lang="ru-RU" sz="2000" b="0"/>
            </a:lvl1pPr>
            <a:lvl2pPr>
              <a:spcBef>
                <a:spcPts val="0"/>
              </a:spcBef>
              <a:spcAft>
                <a:spcPts val="1200"/>
              </a:spcAft>
              <a:defRPr lang="ru-RU" sz="1800" b="0"/>
            </a:lvl2pPr>
            <a:lvl3pPr>
              <a:spcBef>
                <a:spcPts val="0"/>
              </a:spcBef>
              <a:spcAft>
                <a:spcPts val="1200"/>
              </a:spcAft>
              <a:defRPr lang="ru-RU" sz="1600" b="0"/>
            </a:lvl3pPr>
            <a:lvl4pPr>
              <a:spcBef>
                <a:spcPts val="0"/>
              </a:spcBef>
              <a:spcAft>
                <a:spcPts val="1200"/>
              </a:spcAft>
              <a:defRPr lang="ru-RU" sz="1400" b="0"/>
            </a:lvl4pPr>
            <a:lvl5pPr>
              <a:spcBef>
                <a:spcPts val="0"/>
              </a:spcBef>
              <a:spcAft>
                <a:spcPts val="1200"/>
              </a:spcAft>
              <a:defRPr lang="ru-RU" sz="1400" b="0"/>
            </a:lvl5pPr>
          </a:lstStyle>
          <a:p>
            <a:pPr lvl="0" rtl="0"/>
            <a:r>
              <a:rPr lang="ru-RU"/>
              <a:t>Текст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5" name="Номер слайда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ru-RU" sz="1200">
                <a:solidFill>
                  <a:schemeClr val="tx1"/>
                </a:solidFill>
              </a:defRPr>
            </a:lvl1pPr>
          </a:lstStyle>
          <a:p>
            <a:pPr rtl="0"/>
            <a:fld id="{B5CEABB6-07DC-46E8-9B57-56EC44A396E5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2" name="Рисунок 11">
            <a:extLst>
              <a:ext uri="{FF2B5EF4-FFF2-40B4-BE49-F238E27FC236}">
                <a16:creationId xmlns:a16="http://schemas.microsoft.com/office/drawing/2014/main" id="{39DD264F-42B5-DBB0-9839-DB4C6827ED7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76950" y="0"/>
            <a:ext cx="6115050" cy="6868886"/>
          </a:xfrm>
          <a:custGeom>
            <a:avLst/>
            <a:gdLst>
              <a:gd name="connsiteX0" fmla="*/ 0 w 6115050"/>
              <a:gd name="connsiteY0" fmla="*/ 0 h 6858000"/>
              <a:gd name="connsiteX1" fmla="*/ 6115050 w 6115050"/>
              <a:gd name="connsiteY1" fmla="*/ 0 h 6858000"/>
              <a:gd name="connsiteX2" fmla="*/ 6115050 w 6115050"/>
              <a:gd name="connsiteY2" fmla="*/ 6858000 h 6858000"/>
              <a:gd name="connsiteX3" fmla="*/ 0 w 6115050"/>
              <a:gd name="connsiteY3" fmla="*/ 6858000 h 6858000"/>
              <a:gd name="connsiteX4" fmla="*/ 0 w 6115050"/>
              <a:gd name="connsiteY4" fmla="*/ 0 h 6858000"/>
              <a:gd name="connsiteX0" fmla="*/ 2024742 w 6115050"/>
              <a:gd name="connsiteY0" fmla="*/ 0 h 6858000"/>
              <a:gd name="connsiteX1" fmla="*/ 6115050 w 6115050"/>
              <a:gd name="connsiteY1" fmla="*/ 0 h 6858000"/>
              <a:gd name="connsiteX2" fmla="*/ 6115050 w 6115050"/>
              <a:gd name="connsiteY2" fmla="*/ 6858000 h 6858000"/>
              <a:gd name="connsiteX3" fmla="*/ 0 w 6115050"/>
              <a:gd name="connsiteY3" fmla="*/ 6858000 h 6858000"/>
              <a:gd name="connsiteX4" fmla="*/ 2024742 w 6115050"/>
              <a:gd name="connsiteY4" fmla="*/ 0 h 6858000"/>
              <a:gd name="connsiteX0" fmla="*/ 2024742 w 6115050"/>
              <a:gd name="connsiteY0" fmla="*/ 0 h 6858000"/>
              <a:gd name="connsiteX1" fmla="*/ 6115050 w 6115050"/>
              <a:gd name="connsiteY1" fmla="*/ 0 h 6858000"/>
              <a:gd name="connsiteX2" fmla="*/ 6115050 w 6115050"/>
              <a:gd name="connsiteY2" fmla="*/ 3603171 h 6858000"/>
              <a:gd name="connsiteX3" fmla="*/ 6115050 w 6115050"/>
              <a:gd name="connsiteY3" fmla="*/ 6858000 h 6858000"/>
              <a:gd name="connsiteX4" fmla="*/ 0 w 6115050"/>
              <a:gd name="connsiteY4" fmla="*/ 6858000 h 6858000"/>
              <a:gd name="connsiteX5" fmla="*/ 2024742 w 6115050"/>
              <a:gd name="connsiteY5" fmla="*/ 0 h 6858000"/>
              <a:gd name="connsiteX0" fmla="*/ 2024742 w 6115050"/>
              <a:gd name="connsiteY0" fmla="*/ 0 h 6868886"/>
              <a:gd name="connsiteX1" fmla="*/ 6115050 w 6115050"/>
              <a:gd name="connsiteY1" fmla="*/ 0 h 6868886"/>
              <a:gd name="connsiteX2" fmla="*/ 6115050 w 6115050"/>
              <a:gd name="connsiteY2" fmla="*/ 3603171 h 6868886"/>
              <a:gd name="connsiteX3" fmla="*/ 5157107 w 6115050"/>
              <a:gd name="connsiteY3" fmla="*/ 6868886 h 6868886"/>
              <a:gd name="connsiteX4" fmla="*/ 0 w 6115050"/>
              <a:gd name="connsiteY4" fmla="*/ 6858000 h 6868886"/>
              <a:gd name="connsiteX5" fmla="*/ 2024742 w 6115050"/>
              <a:gd name="connsiteY5" fmla="*/ 0 h 6868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15050" h="6868886">
                <a:moveTo>
                  <a:pt x="2024742" y="0"/>
                </a:moveTo>
                <a:lnTo>
                  <a:pt x="6115050" y="0"/>
                </a:lnTo>
                <a:lnTo>
                  <a:pt x="6115050" y="3603171"/>
                </a:lnTo>
                <a:lnTo>
                  <a:pt x="5157107" y="6868886"/>
                </a:lnTo>
                <a:lnTo>
                  <a:pt x="0" y="6858000"/>
                </a:lnTo>
                <a:lnTo>
                  <a:pt x="2024742" y="0"/>
                </a:lnTo>
                <a:close/>
              </a:path>
            </a:pathLst>
          </a:custGeom>
        </p:spPr>
        <p:txBody>
          <a:bodyPr rtlCol="0">
            <a:normAutofit/>
          </a:bodyPr>
          <a:lstStyle>
            <a:lvl1pPr marL="0" indent="0" algn="r">
              <a:buNone/>
              <a:defRPr lang="ru-RU" sz="2000"/>
            </a:lvl1pPr>
          </a:lstStyle>
          <a:p>
            <a:pPr rtl="0"/>
            <a:r>
              <a:rPr lang="ru-RU"/>
              <a:t>Щелкните значок, чтобы добавить фото</a:t>
            </a:r>
          </a:p>
        </p:txBody>
      </p:sp>
    </p:spTree>
    <p:extLst>
      <p:ext uri="{BB962C8B-B14F-4D97-AF65-F5344CB8AC3E}">
        <p14:creationId xmlns:p14="http://schemas.microsoft.com/office/powerpoint/2010/main" val="3467008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ru-RU"/>
            </a:defPPr>
          </a:lstStyle>
          <a:p>
            <a:pPr rtl="0"/>
            <a:r>
              <a:rPr lang="ru-RU" dirty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ru-RU"/>
            </a:defPPr>
          </a:lstStyle>
          <a:p>
            <a:pPr lvl="0" rtl="0"/>
            <a:r>
              <a:rPr lang="ru-RU" dirty="0"/>
              <a:t>Щелкните, чтобы изменить стили текста образца слайда</a:t>
            </a:r>
          </a:p>
          <a:p>
            <a:pPr lvl="1" rtl="0"/>
            <a:r>
              <a:rPr lang="ru-RU" dirty="0"/>
              <a:t>Второй уровень</a:t>
            </a:r>
          </a:p>
          <a:p>
            <a:pPr lvl="2" rtl="0"/>
            <a:r>
              <a:rPr lang="ru-RU" dirty="0"/>
              <a:t>Третий уровень</a:t>
            </a:r>
          </a:p>
          <a:p>
            <a:pPr lvl="3" rtl="0"/>
            <a:r>
              <a:rPr lang="ru-RU" dirty="0"/>
              <a:t>Четвертый уровень</a:t>
            </a:r>
          </a:p>
          <a:p>
            <a:pPr lvl="4" rtl="0"/>
            <a:r>
              <a:rPr lang="ru-RU" dirty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ru-RU"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ru-RU"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r>
              <a:rPr lang="ru-RU" dirty="0"/>
              <a:t>Набор слайдов для презентации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ru-RU"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B5CEABB6-07DC-46E8-9B57-56EC44A396E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06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ru-RU" sz="4400" kern="1200" cap="all" baseline="0">
          <a:solidFill>
            <a:schemeClr val="tx1"/>
          </a:solidFill>
          <a:latin typeface="Arial" panose="020B06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ru-RU"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0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isolution.pro/ru/t/physics-part2/physics-neurophysics/fizika-nejrofizika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440D96-BFFB-05BD-30ED-0352500CD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2773681"/>
            <a:ext cx="5674360" cy="3200400"/>
          </a:xfrm>
        </p:spPr>
        <p:txBody>
          <a:bodyPr rtlCol="0">
            <a:normAutofit/>
          </a:bodyPr>
          <a:lstStyle>
            <a:defPPr>
              <a:defRPr lang="ru-RU"/>
            </a:defPPr>
          </a:lstStyle>
          <a:p>
            <a:r>
              <a:rPr lang="ru-RU" dirty="0">
                <a:solidFill>
                  <a:srgbClr val="FFFFFF"/>
                </a:solidFill>
                <a:latin typeface="Arial"/>
                <a:cs typeface="Arial"/>
              </a:rPr>
              <a:t>библиотека </a:t>
            </a:r>
            <a:r>
              <a:rPr lang="ru-RU" dirty="0" err="1">
                <a:solidFill>
                  <a:srgbClr val="FFFFFF"/>
                </a:solidFill>
                <a:latin typeface="Arial"/>
                <a:cs typeface="Arial"/>
              </a:rPr>
              <a:t>TensoRFlow</a:t>
            </a:r>
            <a:r>
              <a:rPr lang="ru-RU" dirty="0">
                <a:solidFill>
                  <a:srgbClr val="FFFFFF"/>
                </a:solidFill>
                <a:latin typeface="Arial"/>
                <a:cs typeface="Arial"/>
              </a:rPr>
              <a:t> в Python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45390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C310D9-D77E-F292-948C-E742BC8BC0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51963937-0D8B-1AC8-9BBA-D2EA89417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848015"/>
            <a:ext cx="2060155" cy="862049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>
                <a:latin typeface="Arial"/>
              </a:rPr>
              <a:t>Вывод</a:t>
            </a:r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4F40043-CA5F-E978-928C-CC35EAFE4FA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2101161"/>
            <a:ext cx="6595430" cy="4478528"/>
          </a:xfrm>
        </p:spPr>
        <p:txBody>
          <a:bodyPr vert="horz" lIns="91440" tIns="45720" rIns="91440" bIns="45720" rtlCol="0" anchor="t">
            <a:noAutofit/>
          </a:bodyPr>
          <a:lstStyle>
            <a:defPPr>
              <a:defRPr lang="ru-RU"/>
            </a:defPPr>
          </a:lstStyle>
          <a:p>
            <a:r>
              <a:rPr lang="ru-RU" dirty="0" err="1">
                <a:latin typeface="Arial"/>
                <a:cs typeface="Arial"/>
              </a:rPr>
              <a:t>TensorFlow</a:t>
            </a:r>
            <a:r>
              <a:rPr lang="ru-RU" dirty="0">
                <a:latin typeface="Arial"/>
                <a:cs typeface="Arial"/>
              </a:rPr>
              <a:t> - это мощная и гибкая библиотека, которая делает доступным использование искусственного интеллекта для широкого круга разработчиков и исследователей. С ее помощью можно решать задачи машинного обучения и глубокого обучения, создавая нейросети для распознавания изображений, обработки текста, создания рекомендательных систем и многого другого.</a:t>
            </a:r>
            <a:endParaRPr lang="ru-RU" dirty="0"/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0181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Графический объект 2">
            <a:extLst>
              <a:ext uri="{FF2B5EF4-FFF2-40B4-BE49-F238E27FC236}">
                <a16:creationId xmlns:a16="http://schemas.microsoft.com/office/drawing/2014/main" id="{77B52831-0916-294C-0ACB-9774B9805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4151" r="18577"/>
          <a:stretch/>
        </p:blipFill>
        <p:spPr>
          <a:xfrm flipH="1">
            <a:off x="0" y="0"/>
            <a:ext cx="5422231" cy="6858000"/>
          </a:xfrm>
          <a:prstGeom prst="rect">
            <a:avLst/>
          </a:prstGeom>
        </p:spPr>
      </p:pic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E82E216E-9EE0-9D3F-D692-083F575A3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3298" y="1999078"/>
            <a:ext cx="5938452" cy="3358743"/>
          </a:xfrm>
        </p:spPr>
        <p:txBody>
          <a:bodyPr rtlCol="0">
            <a:normAutofit/>
          </a:bodyPr>
          <a:lstStyle>
            <a:defPPr>
              <a:defRPr lang="ru-RU"/>
            </a:defPPr>
          </a:lstStyle>
          <a:p>
            <a:pPr algn="ctr"/>
            <a:r>
              <a:rPr lang="ru-RU" sz="7200" dirty="0">
                <a:latin typeface="Arial"/>
              </a:rPr>
              <a:t>Спасибо ЗА ВНИМАНИЕ!</a:t>
            </a:r>
            <a:endParaRPr lang="ru-RU" sz="7200" dirty="0"/>
          </a:p>
        </p:txBody>
      </p:sp>
    </p:spTree>
    <p:extLst>
      <p:ext uri="{BB962C8B-B14F-4D97-AF65-F5344CB8AC3E}">
        <p14:creationId xmlns:p14="http://schemas.microsoft.com/office/powerpoint/2010/main" val="769932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3474D05E-8A36-8D9F-519E-DB514A69D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15533"/>
            <a:ext cx="5181600" cy="2376868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>
                <a:latin typeface="Arial"/>
              </a:rPr>
              <a:t>ВВЕДЕНИЕ</a:t>
            </a:r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20C1E08-E337-110E-DB8E-41BA4A3341A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2844800"/>
            <a:ext cx="5181600" cy="3128963"/>
          </a:xfrm>
        </p:spPr>
        <p:txBody>
          <a:bodyPr vert="horz" lIns="91440" tIns="45720" rIns="91440" bIns="45720" rtlCol="0" anchor="t">
            <a:normAutofit/>
          </a:bodyPr>
          <a:lstStyle>
            <a:defPPr>
              <a:defRPr lang="ru-RU"/>
            </a:defPPr>
          </a:lstStyle>
          <a:p>
            <a:r>
              <a:rPr lang="ru-RU" dirty="0">
                <a:latin typeface="Arial"/>
                <a:cs typeface="Arial"/>
              </a:rPr>
              <a:t>В современном мире технологии глубокого и машинного обучения занимают центральное место в развитии информационных систем. Среди платформ, предназначенных для реализации этих технологий, широкой популярностью пользуется библиотека </a:t>
            </a:r>
            <a:r>
              <a:rPr lang="ru-RU" dirty="0" err="1">
                <a:latin typeface="Arial"/>
                <a:cs typeface="Arial"/>
              </a:rPr>
              <a:t>TensorFlow</a:t>
            </a:r>
            <a:r>
              <a:rPr lang="ru-RU" dirty="0">
                <a:latin typeface="Arial"/>
                <a:cs typeface="Arial"/>
              </a:rPr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42059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36FD5F-786B-1974-5F47-94CA02CFA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6255" y="827122"/>
            <a:ext cx="3804492" cy="1431687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dirty="0">
                <a:latin typeface="Arial"/>
              </a:rPr>
              <a:t>ИСТОРИЯ СОЗДАНИЯ</a:t>
            </a:r>
            <a:endParaRPr lang="ru-RU" dirty="0"/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F28819F3-7D3B-EB42-24FD-3C0BBC5963B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20464" r="20464"/>
          <a:stretch/>
        </p:blipFill>
        <p:spPr>
          <a:xfrm>
            <a:off x="6085840" y="-10159"/>
            <a:ext cx="6116320" cy="686816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0F41E2F-EAC5-6014-9D5A-72B9A346CAED}"/>
              </a:ext>
            </a:extLst>
          </p:cNvPr>
          <p:cNvSpPr txBox="1"/>
          <p:nvPr/>
        </p:nvSpPr>
        <p:spPr>
          <a:xfrm>
            <a:off x="744658" y="3506358"/>
            <a:ext cx="5956452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Arial"/>
                <a:cs typeface="Times New Roman"/>
              </a:rPr>
              <a:t>TensorFlow - </a:t>
            </a:r>
            <a:r>
              <a:rPr lang="en-US" sz="2000" dirty="0" err="1">
                <a:solidFill>
                  <a:schemeClr val="bg1"/>
                </a:solidFill>
                <a:latin typeface="Arial"/>
                <a:cs typeface="Times New Roman"/>
              </a:rPr>
              <a:t>одна</a:t>
            </a:r>
            <a:r>
              <a:rPr lang="en-US" sz="2000" dirty="0">
                <a:solidFill>
                  <a:schemeClr val="bg1"/>
                </a:solidFill>
                <a:latin typeface="Arial"/>
                <a:cs typeface="Times New Roman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/>
                <a:cs typeface="Times New Roman"/>
              </a:rPr>
              <a:t>из</a:t>
            </a:r>
            <a:r>
              <a:rPr lang="en-US" sz="2000" dirty="0">
                <a:solidFill>
                  <a:schemeClr val="bg1"/>
                </a:solidFill>
                <a:latin typeface="Arial"/>
                <a:cs typeface="Times New Roman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/>
                <a:cs typeface="Times New Roman"/>
              </a:rPr>
              <a:t>самых</a:t>
            </a:r>
            <a:r>
              <a:rPr lang="en-US" sz="2000" dirty="0">
                <a:solidFill>
                  <a:schemeClr val="bg1"/>
                </a:solidFill>
                <a:latin typeface="Arial"/>
                <a:cs typeface="Times New Roman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/>
                <a:cs typeface="Times New Roman"/>
              </a:rPr>
              <a:t>мощных</a:t>
            </a:r>
            <a:r>
              <a:rPr lang="en-US" sz="2000" dirty="0">
                <a:solidFill>
                  <a:schemeClr val="bg1"/>
                </a:solidFill>
                <a:latin typeface="Arial"/>
                <a:cs typeface="Times New Roman"/>
              </a:rPr>
              <a:t> и </a:t>
            </a:r>
            <a:r>
              <a:rPr lang="en-US" sz="2000" dirty="0" err="1">
                <a:solidFill>
                  <a:schemeClr val="bg1"/>
                </a:solidFill>
                <a:latin typeface="Arial"/>
                <a:cs typeface="Times New Roman"/>
              </a:rPr>
              <a:t>популярных</a:t>
            </a:r>
            <a:r>
              <a:rPr lang="en-US" sz="2000" dirty="0">
                <a:solidFill>
                  <a:schemeClr val="bg1"/>
                </a:solidFill>
                <a:latin typeface="Arial"/>
                <a:cs typeface="Times New Roman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/>
                <a:cs typeface="Times New Roman"/>
              </a:rPr>
              <a:t>библиотек</a:t>
            </a:r>
            <a:r>
              <a:rPr lang="en-US" sz="2000" dirty="0">
                <a:solidFill>
                  <a:schemeClr val="bg1"/>
                </a:solidFill>
                <a:latin typeface="Arial"/>
                <a:cs typeface="Times New Roman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/>
                <a:cs typeface="Times New Roman"/>
              </a:rPr>
              <a:t>для</a:t>
            </a:r>
            <a:r>
              <a:rPr lang="en-US" sz="2000" dirty="0">
                <a:solidFill>
                  <a:schemeClr val="bg1"/>
                </a:solidFill>
                <a:latin typeface="Arial"/>
                <a:cs typeface="Times New Roman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/>
                <a:cs typeface="Times New Roman"/>
              </a:rPr>
              <a:t>машинного</a:t>
            </a:r>
            <a:r>
              <a:rPr lang="en-US" sz="2000" dirty="0">
                <a:solidFill>
                  <a:schemeClr val="bg1"/>
                </a:solidFill>
                <a:latin typeface="Arial"/>
                <a:cs typeface="Times New Roman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/>
                <a:cs typeface="Times New Roman"/>
              </a:rPr>
              <a:t>обучения</a:t>
            </a:r>
            <a:r>
              <a:rPr lang="en-US" sz="2000" dirty="0">
                <a:solidFill>
                  <a:schemeClr val="bg1"/>
                </a:solidFill>
                <a:latin typeface="Arial"/>
                <a:cs typeface="Times New Roman"/>
              </a:rPr>
              <a:t>. </a:t>
            </a:r>
            <a:r>
              <a:rPr lang="en-US" sz="2000" dirty="0" err="1">
                <a:solidFill>
                  <a:schemeClr val="bg1"/>
                </a:solidFill>
                <a:latin typeface="Arial"/>
                <a:cs typeface="Times New Roman"/>
              </a:rPr>
              <a:t>Разработана</a:t>
            </a:r>
            <a:r>
              <a:rPr lang="en-US" sz="2000" dirty="0">
                <a:solidFill>
                  <a:schemeClr val="bg1"/>
                </a:solidFill>
                <a:latin typeface="Arial"/>
                <a:cs typeface="Times New Roman"/>
              </a:rPr>
              <a:t> в 2015 </a:t>
            </a:r>
            <a:r>
              <a:rPr lang="en-US" sz="2000" dirty="0" err="1">
                <a:solidFill>
                  <a:schemeClr val="bg1"/>
                </a:solidFill>
                <a:latin typeface="Arial"/>
                <a:cs typeface="Times New Roman"/>
              </a:rPr>
              <a:t>году</a:t>
            </a:r>
            <a:r>
              <a:rPr lang="en-US" sz="2000" dirty="0">
                <a:solidFill>
                  <a:schemeClr val="bg1"/>
                </a:solidFill>
                <a:latin typeface="Arial"/>
                <a:cs typeface="Times New Roman"/>
              </a:rPr>
              <a:t>. TensorFlow </a:t>
            </a:r>
            <a:r>
              <a:rPr lang="en-US" sz="2000" dirty="0" err="1">
                <a:solidFill>
                  <a:schemeClr val="bg1"/>
                </a:solidFill>
                <a:latin typeface="Arial"/>
                <a:cs typeface="Times New Roman"/>
              </a:rPr>
              <a:t>был</a:t>
            </a:r>
            <a:r>
              <a:rPr lang="en-US" sz="2000" dirty="0">
                <a:solidFill>
                  <a:schemeClr val="bg1"/>
                </a:solidFill>
                <a:latin typeface="Arial"/>
                <a:cs typeface="Times New Roman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/>
                <a:cs typeface="Times New Roman"/>
              </a:rPr>
              <a:t>представлен</a:t>
            </a:r>
            <a:r>
              <a:rPr lang="en-US" sz="2000" dirty="0">
                <a:solidFill>
                  <a:schemeClr val="bg1"/>
                </a:solidFill>
                <a:latin typeface="Arial"/>
                <a:cs typeface="Times New Roman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/>
                <a:cs typeface="Times New Roman"/>
              </a:rPr>
              <a:t>как</a:t>
            </a:r>
            <a:r>
              <a:rPr lang="en-US" sz="2000" dirty="0">
                <a:solidFill>
                  <a:schemeClr val="bg1"/>
                </a:solidFill>
                <a:latin typeface="Arial"/>
                <a:cs typeface="Times New Roman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/>
                <a:cs typeface="Times New Roman"/>
              </a:rPr>
              <a:t>преемник</a:t>
            </a:r>
            <a:r>
              <a:rPr lang="en-US" sz="2000" dirty="0">
                <a:solidFill>
                  <a:schemeClr val="bg1"/>
                </a:solidFill>
                <a:latin typeface="Arial"/>
                <a:cs typeface="Times New Roman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/>
                <a:cs typeface="Times New Roman"/>
              </a:rPr>
              <a:t>предыдущей</a:t>
            </a:r>
            <a:r>
              <a:rPr lang="en-US" sz="2000" dirty="0">
                <a:solidFill>
                  <a:schemeClr val="bg1"/>
                </a:solidFill>
                <a:latin typeface="Arial"/>
                <a:cs typeface="Times New Roman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/>
                <a:cs typeface="Times New Roman"/>
              </a:rPr>
              <a:t>системы</a:t>
            </a:r>
            <a:r>
              <a:rPr lang="en-US" sz="2000" dirty="0">
                <a:solidFill>
                  <a:schemeClr val="bg1"/>
                </a:solidFill>
                <a:latin typeface="Arial"/>
                <a:cs typeface="Times New Roman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/>
                <a:cs typeface="Times New Roman"/>
              </a:rPr>
              <a:t>распределённого</a:t>
            </a:r>
            <a:r>
              <a:rPr lang="en-US" sz="2000" dirty="0">
                <a:solidFill>
                  <a:schemeClr val="bg1"/>
                </a:solidFill>
                <a:latin typeface="Arial"/>
                <a:cs typeface="Times New Roman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/>
                <a:cs typeface="Times New Roman"/>
              </a:rPr>
              <a:t>обучения</a:t>
            </a:r>
            <a:r>
              <a:rPr lang="en-US" sz="2000" dirty="0">
                <a:solidFill>
                  <a:schemeClr val="bg1"/>
                </a:solidFill>
                <a:latin typeface="Arial"/>
                <a:cs typeface="Times New Roman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/>
                <a:cs typeface="Times New Roman"/>
              </a:rPr>
              <a:t>DistBelief</a:t>
            </a:r>
            <a:r>
              <a:rPr lang="en-US" sz="2000" dirty="0">
                <a:solidFill>
                  <a:schemeClr val="bg1"/>
                </a:solidFill>
                <a:latin typeface="Arial"/>
                <a:cs typeface="Times New Roman"/>
              </a:rPr>
              <a:t>. </a:t>
            </a:r>
            <a:r>
              <a:rPr lang="en-US" sz="2000" dirty="0" err="1">
                <a:solidFill>
                  <a:schemeClr val="bg1"/>
                </a:solidFill>
                <a:latin typeface="Arial"/>
                <a:cs typeface="Times New Roman"/>
              </a:rPr>
              <a:t>Библиотека</a:t>
            </a:r>
            <a:r>
              <a:rPr lang="en-US" sz="2000" dirty="0">
                <a:solidFill>
                  <a:schemeClr val="bg1"/>
                </a:solidFill>
                <a:latin typeface="Arial"/>
                <a:cs typeface="Times New Roman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/>
                <a:cs typeface="Times New Roman"/>
              </a:rPr>
              <a:t>быстро</a:t>
            </a:r>
            <a:r>
              <a:rPr lang="en-US" sz="2000" dirty="0">
                <a:solidFill>
                  <a:schemeClr val="bg1"/>
                </a:solidFill>
                <a:latin typeface="Arial"/>
                <a:cs typeface="Times New Roman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/>
                <a:cs typeface="Times New Roman"/>
              </a:rPr>
              <a:t>завоевала</a:t>
            </a:r>
            <a:r>
              <a:rPr lang="en-US" sz="2000" dirty="0">
                <a:solidFill>
                  <a:schemeClr val="bg1"/>
                </a:solidFill>
                <a:latin typeface="Arial"/>
                <a:cs typeface="Times New Roman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/>
                <a:cs typeface="Times New Roman"/>
              </a:rPr>
              <a:t>популярность</a:t>
            </a:r>
            <a:r>
              <a:rPr lang="en-US" sz="2000" dirty="0">
                <a:solidFill>
                  <a:schemeClr val="bg1"/>
                </a:solidFill>
                <a:latin typeface="Arial"/>
                <a:cs typeface="Times New Roman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/>
                <a:cs typeface="Times New Roman"/>
              </a:rPr>
              <a:t>благодаря</a:t>
            </a:r>
            <a:r>
              <a:rPr lang="en-US" sz="2000" dirty="0">
                <a:solidFill>
                  <a:schemeClr val="bg1"/>
                </a:solidFill>
                <a:latin typeface="Arial"/>
                <a:cs typeface="Times New Roman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/>
                <a:cs typeface="Times New Roman"/>
              </a:rPr>
              <a:t>своей</a:t>
            </a:r>
            <a:r>
              <a:rPr lang="en-US" sz="2000" dirty="0">
                <a:solidFill>
                  <a:schemeClr val="bg1"/>
                </a:solidFill>
                <a:latin typeface="Arial"/>
                <a:cs typeface="Times New Roman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/>
                <a:cs typeface="Times New Roman"/>
              </a:rPr>
              <a:t>гибкости</a:t>
            </a:r>
            <a:r>
              <a:rPr lang="en-US" sz="2000" dirty="0">
                <a:solidFill>
                  <a:schemeClr val="bg1"/>
                </a:solidFill>
                <a:latin typeface="Arial"/>
                <a:cs typeface="Times New Roman"/>
              </a:rPr>
              <a:t> и </a:t>
            </a:r>
            <a:r>
              <a:rPr lang="en-US" sz="2000" dirty="0" err="1">
                <a:solidFill>
                  <a:schemeClr val="bg1"/>
                </a:solidFill>
                <a:latin typeface="Arial"/>
                <a:cs typeface="Times New Roman"/>
              </a:rPr>
              <a:t>масштабируемости</a:t>
            </a:r>
            <a:r>
              <a:rPr lang="en-US" sz="2000" dirty="0">
                <a:solidFill>
                  <a:schemeClr val="bg1"/>
                </a:solidFill>
                <a:latin typeface="Arial"/>
                <a:cs typeface="Times New Roman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93742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ADD59383-E6CD-CF57-B9CF-5820B1CEC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7007" y="1110112"/>
            <a:ext cx="4836075" cy="2108103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dirty="0">
                <a:latin typeface="Arial"/>
              </a:rPr>
              <a:t>ОСНОВНЫЕ ПРИНЦИПЫ И КОНЦЕПЦИИ</a:t>
            </a:r>
            <a:endParaRPr lang="ru-RU" dirty="0"/>
          </a:p>
        </p:txBody>
      </p:sp>
      <p:pic>
        <p:nvPicPr>
          <p:cNvPr id="5" name="Рисунок 4" descr="Изображение выглядит как диаграмма, круг&#10;&#10;Содержимое, созданное ИИ, может быть неверным.">
            <a:extLst>
              <a:ext uri="{FF2B5EF4-FFF2-40B4-BE49-F238E27FC236}">
                <a16:creationId xmlns:a16="http://schemas.microsoft.com/office/drawing/2014/main" id="{95D91661-037A-ECB3-7904-2C3843A98D95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rcRect l="13757" r="13757"/>
          <a:stretch/>
        </p:blipFill>
        <p:spPr>
          <a:xfrm>
            <a:off x="0" y="1563"/>
            <a:ext cx="6096000" cy="6858000"/>
          </a:xfrm>
          <a:prstGeom prst="rect">
            <a:avLst/>
          </a:prstGeom>
        </p:spPr>
      </p:pic>
      <p:sp>
        <p:nvSpPr>
          <p:cNvPr id="8" name="Объект 7">
            <a:extLst>
              <a:ext uri="{FF2B5EF4-FFF2-40B4-BE49-F238E27FC236}">
                <a16:creationId xmlns:a16="http://schemas.microsoft.com/office/drawing/2014/main" id="{8B672BC8-D7EC-066C-9025-5F29713D849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326690" y="3642521"/>
            <a:ext cx="4836075" cy="2601214"/>
          </a:xfrm>
        </p:spPr>
        <p:txBody>
          <a:bodyPr vert="horz" lIns="91440" tIns="45720" rIns="91440" bIns="45720" rtlCol="0" anchor="t">
            <a:normAutofit/>
          </a:bodyPr>
          <a:lstStyle>
            <a:defPPr>
              <a:defRPr lang="ru-RU"/>
            </a:defPPr>
          </a:lstStyle>
          <a:p>
            <a:r>
              <a:rPr lang="ru-RU" dirty="0">
                <a:latin typeface="Arial"/>
                <a:cs typeface="Arial"/>
              </a:rPr>
              <a:t>В основе работы </a:t>
            </a:r>
            <a:r>
              <a:rPr lang="ru-RU" dirty="0" err="1">
                <a:latin typeface="Arial"/>
                <a:cs typeface="Arial"/>
              </a:rPr>
              <a:t>TensorFlow</a:t>
            </a:r>
            <a:r>
              <a:rPr lang="ru-RU" dirty="0">
                <a:latin typeface="Arial"/>
                <a:cs typeface="Arial"/>
              </a:rPr>
              <a:t> лежит концепция построения вычислительного графа. Основные элементы графа:</a:t>
            </a:r>
          </a:p>
          <a:p>
            <a:pPr marL="342900" indent="-342900">
              <a:buChar char="•"/>
            </a:pPr>
            <a:r>
              <a:rPr lang="ru-RU" dirty="0">
                <a:latin typeface="Arial"/>
                <a:cs typeface="Arial"/>
              </a:rPr>
              <a:t>Операции</a:t>
            </a:r>
            <a:endParaRPr lang="ru-RU" dirty="0"/>
          </a:p>
          <a:p>
            <a:pPr marL="342900" indent="-342900">
              <a:buChar char="•"/>
            </a:pPr>
            <a:r>
              <a:rPr lang="ru-RU" dirty="0">
                <a:latin typeface="Arial"/>
                <a:cs typeface="Arial"/>
              </a:rPr>
              <a:t>Тензоры</a:t>
            </a:r>
          </a:p>
          <a:p>
            <a:pPr marL="342900" indent="-342900">
              <a:buChar char="•"/>
            </a:pPr>
            <a:r>
              <a:rPr lang="ru-RU" dirty="0">
                <a:latin typeface="Arial"/>
                <a:cs typeface="Arial"/>
              </a:rPr>
              <a:t>Переменные</a:t>
            </a:r>
            <a:endParaRPr lang="ru-R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F6DCD26-8B1F-D150-EE85-2E81FA78F807}"/>
              </a:ext>
            </a:extLst>
          </p:cNvPr>
          <p:cNvSpPr txBox="1"/>
          <p:nvPr/>
        </p:nvSpPr>
        <p:spPr>
          <a:xfrm>
            <a:off x="8742947" y="4898857"/>
            <a:ext cx="2416342" cy="14568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90000"/>
              </a:lnSpc>
              <a:spcBef>
                <a:spcPts val="1000"/>
              </a:spcBef>
              <a:buFont typeface="Arial,Sans-Serif"/>
              <a:buChar char="•"/>
            </a:pPr>
            <a:r>
              <a:rPr lang="ru-RU" sz="2000" err="1">
                <a:latin typeface="Arial"/>
              </a:rPr>
              <a:t>Плейсхолдеры</a:t>
            </a: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Font typeface="Arial,Sans-Serif"/>
              <a:buChar char="•"/>
            </a:pPr>
            <a:r>
              <a:rPr lang="ru-RU" sz="2000">
                <a:latin typeface="Arial"/>
              </a:rPr>
              <a:t>Сессии</a:t>
            </a: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Font typeface="Arial,Sans-Serif"/>
              <a:buChar char="•"/>
            </a:pPr>
            <a:r>
              <a:rPr lang="ru-RU" sz="2000">
                <a:latin typeface="Arial"/>
              </a:rPr>
              <a:t>Потоки данных</a:t>
            </a:r>
          </a:p>
          <a:p>
            <a:pPr algn="l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6176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8E4F0B-A6EB-861C-1C34-CAA9BDE47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893" y="291679"/>
            <a:ext cx="8255974" cy="1646555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dirty="0">
                <a:latin typeface="Arial"/>
              </a:rPr>
              <a:t>ТИПЫ ДАННЫХ И ФОРМАТЫ ТЕНЗОРОВ</a:t>
            </a:r>
            <a:endParaRPr lang="ru-RU" sz="32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9F97739-E0DF-24F3-7886-013A799A52C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39966" y="2020544"/>
            <a:ext cx="6961494" cy="4660696"/>
          </a:xfrm>
        </p:spPr>
        <p:txBody>
          <a:bodyPr vert="horz" lIns="91440" tIns="45720" rIns="91440" bIns="45720" rtlCol="0" anchor="t">
            <a:normAutofit/>
          </a:bodyPr>
          <a:lstStyle>
            <a:defPPr>
              <a:defRPr lang="ru-RU"/>
            </a:defPPr>
          </a:lstStyle>
          <a:p>
            <a:pPr marL="0" indent="0">
              <a:buNone/>
            </a:pPr>
            <a:r>
              <a:rPr lang="ru-RU" dirty="0">
                <a:latin typeface="Arial"/>
                <a:cs typeface="Arial"/>
              </a:rPr>
              <a:t>Типы данных:</a:t>
            </a:r>
            <a:endParaRPr lang="ru-RU" dirty="0"/>
          </a:p>
          <a:p>
            <a:pPr algn="just">
              <a:buFont typeface="Arial"/>
              <a:buChar char="•"/>
            </a:pPr>
            <a:r>
              <a:rPr lang="ru-RU" sz="1800" dirty="0">
                <a:latin typeface="Arial"/>
                <a:cs typeface="Times New Roman"/>
              </a:rPr>
              <a:t>tf.float32 и tf.float64</a:t>
            </a:r>
            <a:endParaRPr lang="ru-RU" sz="1800">
              <a:latin typeface="Arial"/>
            </a:endParaRPr>
          </a:p>
          <a:p>
            <a:pPr algn="just">
              <a:buFont typeface="Arial"/>
              <a:buChar char="•"/>
            </a:pPr>
            <a:r>
              <a:rPr lang="ru-RU" sz="1800" dirty="0">
                <a:latin typeface="Arial"/>
                <a:cs typeface="Times New Roman"/>
              </a:rPr>
              <a:t>tf.int8, tf.int16, tf.int32, tf.int64</a:t>
            </a:r>
            <a:endParaRPr lang="ru-RU" sz="1800">
              <a:latin typeface="Arial"/>
            </a:endParaRPr>
          </a:p>
          <a:p>
            <a:pPr algn="just">
              <a:buFont typeface="Arial"/>
              <a:buChar char="•"/>
            </a:pPr>
            <a:r>
              <a:rPr lang="ru-RU" sz="1800" err="1">
                <a:latin typeface="Arial"/>
                <a:cs typeface="Times New Roman"/>
              </a:rPr>
              <a:t>tf.string</a:t>
            </a:r>
            <a:r>
              <a:rPr lang="ru-RU" sz="1800" dirty="0">
                <a:latin typeface="Arial"/>
                <a:cs typeface="Times New Roman"/>
              </a:rPr>
              <a:t> </a:t>
            </a:r>
          </a:p>
          <a:p>
            <a:pPr algn="just">
              <a:buFont typeface="Arial"/>
              <a:buChar char="•"/>
            </a:pPr>
            <a:r>
              <a:rPr lang="ru-RU" sz="1800" err="1">
                <a:latin typeface="Arial"/>
                <a:cs typeface="Times New Roman"/>
              </a:rPr>
              <a:t>tf.bool</a:t>
            </a:r>
            <a:endParaRPr lang="ru-RU" sz="1800">
              <a:latin typeface="Arial"/>
            </a:endParaRPr>
          </a:p>
          <a:p>
            <a:pPr algn="just">
              <a:buFont typeface="Arial"/>
              <a:buChar char="•"/>
            </a:pPr>
            <a:r>
              <a:rPr lang="ru-RU" sz="1800" dirty="0">
                <a:latin typeface="Arial"/>
                <a:cs typeface="Times New Roman"/>
              </a:rPr>
              <a:t>tf.complex64 и tf.complex128 </a:t>
            </a:r>
            <a:endParaRPr lang="ru-RU" sz="1800">
              <a:latin typeface="Arial"/>
            </a:endParaRPr>
          </a:p>
          <a:p>
            <a:pPr algn="just">
              <a:buFont typeface="Arial"/>
              <a:buChar char="•"/>
            </a:pPr>
            <a:r>
              <a:rPr lang="ru-RU" sz="1800" dirty="0">
                <a:latin typeface="Arial"/>
                <a:cs typeface="Times New Roman"/>
              </a:rPr>
              <a:t>tf.uint8, tf.uint16, tf.uint32, tf.uint64</a:t>
            </a:r>
            <a:endParaRPr lang="ru-RU" sz="1800" dirty="0">
              <a:latin typeface="Arial"/>
            </a:endParaRPr>
          </a:p>
          <a:p>
            <a:pPr algn="just">
              <a:buFont typeface="Arial"/>
              <a:buChar char="•"/>
            </a:pPr>
            <a:r>
              <a:rPr lang="ru-RU" sz="1800" dirty="0">
                <a:latin typeface="Arial"/>
                <a:cs typeface="Times New Roman"/>
              </a:rPr>
              <a:t>tf.quint8</a:t>
            </a:r>
            <a:endParaRPr lang="ru-RU" sz="1800" dirty="0">
              <a:latin typeface="Arial"/>
            </a:endParaRPr>
          </a:p>
          <a:p>
            <a:pPr algn="just">
              <a:buFont typeface="Arial"/>
              <a:buChar char="•"/>
            </a:pPr>
            <a:r>
              <a:rPr lang="ru-RU" sz="1800" dirty="0">
                <a:latin typeface="Arial"/>
                <a:cs typeface="Times New Roman"/>
              </a:rPr>
              <a:t>tf.qint8, tf.qint16, tf.qint32</a:t>
            </a:r>
            <a:endParaRPr lang="ru-RU" sz="1800">
              <a:latin typeface="Arial"/>
            </a:endParaRPr>
          </a:p>
          <a:p>
            <a:pPr algn="just">
              <a:buFont typeface="Arial"/>
              <a:buChar char="•"/>
            </a:pPr>
            <a:r>
              <a:rPr lang="ru-RU" sz="1800" dirty="0">
                <a:latin typeface="Arial"/>
                <a:cs typeface="Times New Roman"/>
              </a:rPr>
              <a:t>tf.bfloat16 </a:t>
            </a:r>
            <a:endParaRPr lang="ru-RU" sz="1800" dirty="0">
              <a:latin typeface="Arial"/>
            </a:endParaRP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7969B49D-AA1E-163E-5F26-4792440DD9F3}"/>
              </a:ext>
            </a:extLst>
          </p:cNvPr>
          <p:cNvSpPr txBox="1">
            <a:spLocks/>
          </p:cNvSpPr>
          <p:nvPr/>
        </p:nvSpPr>
        <p:spPr>
          <a:xfrm>
            <a:off x="4784992" y="2016871"/>
            <a:ext cx="5657832" cy="25399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defPPr>
              <a:defRPr lang="ru-RU"/>
            </a:defPPr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ru-RU"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ru-RU"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ru-RU"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ru-RU"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ru-RU"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None/>
            </a:pPr>
            <a:r>
              <a:rPr lang="ru-RU" dirty="0">
                <a:latin typeface="Arial"/>
                <a:cs typeface="Times New Roman"/>
              </a:rPr>
              <a:t>Форматы тензоров: </a:t>
            </a:r>
            <a:endParaRPr lang="ru-RU">
              <a:latin typeface="Arial"/>
            </a:endParaRPr>
          </a:p>
          <a:p>
            <a:pPr algn="just">
              <a:buFont typeface="Arial"/>
              <a:buChar char="•"/>
            </a:pPr>
            <a:r>
              <a:rPr lang="ru-RU" sz="1800" dirty="0">
                <a:latin typeface="Arial"/>
                <a:cs typeface="Times New Roman"/>
              </a:rPr>
              <a:t>0D (скаляр): Тензор без осей, например, число. </a:t>
            </a:r>
            <a:endParaRPr lang="ru-RU" sz="1800">
              <a:latin typeface="Arial"/>
            </a:endParaRPr>
          </a:p>
          <a:p>
            <a:pPr algn="just">
              <a:buFont typeface="Arial"/>
              <a:buChar char="•"/>
            </a:pPr>
            <a:r>
              <a:rPr lang="ru-RU" sz="1800" dirty="0">
                <a:latin typeface="Arial"/>
                <a:cs typeface="Times New Roman"/>
              </a:rPr>
              <a:t>1D (вектор): Тензор с одной осью.</a:t>
            </a:r>
            <a:endParaRPr lang="ru-RU" sz="1800">
              <a:latin typeface="Arial"/>
            </a:endParaRPr>
          </a:p>
          <a:p>
            <a:pPr algn="just">
              <a:buFont typeface="Arial"/>
              <a:buChar char="•"/>
            </a:pPr>
            <a:r>
              <a:rPr lang="ru-RU" sz="1800" dirty="0">
                <a:latin typeface="Arial"/>
                <a:cs typeface="Times New Roman"/>
              </a:rPr>
              <a:t>2D (матрица): Тензор с двумя осями. </a:t>
            </a:r>
            <a:endParaRPr lang="ru-RU" sz="1800">
              <a:latin typeface="Arial"/>
            </a:endParaRPr>
          </a:p>
          <a:p>
            <a:pPr algn="just">
              <a:buFont typeface="Arial"/>
              <a:buChar char="•"/>
            </a:pPr>
            <a:r>
              <a:rPr lang="ru-RU" sz="1800" err="1">
                <a:latin typeface="Arial"/>
                <a:cs typeface="Times New Roman"/>
              </a:rPr>
              <a:t>nD</a:t>
            </a:r>
            <a:r>
              <a:rPr lang="ru-RU" sz="1800" dirty="0">
                <a:latin typeface="Arial"/>
                <a:cs typeface="Times New Roman"/>
              </a:rPr>
              <a:t> (тензор с n осями): Тензор с произвольным числом осей.</a:t>
            </a:r>
            <a:endParaRPr lang="ru-RU" sz="1800" dirty="0">
              <a:latin typeface="Arial"/>
            </a:endParaRPr>
          </a:p>
          <a:p>
            <a:pPr marL="0" indent="0">
              <a:lnSpc>
                <a:spcPct val="80000"/>
              </a:lnSpc>
              <a:buFont typeface="Arial" panose="020B0604020202020204" pitchFamily="34" charset="0"/>
              <a:buNone/>
            </a:pPr>
            <a:endParaRPr lang="ru-RU" dirty="0"/>
          </a:p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2000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808221-C29B-07A3-B569-B8B466B10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9180" y="1614683"/>
            <a:ext cx="2107024" cy="705515"/>
          </a:xfrm>
        </p:spPr>
        <p:txBody>
          <a:bodyPr rtlCol="0">
            <a:normAutofit fontScale="90000"/>
          </a:bodyPr>
          <a:lstStyle>
            <a:defPPr>
              <a:defRPr lang="ru-RU"/>
            </a:defPPr>
          </a:lstStyle>
          <a:p>
            <a:pPr rtl="0"/>
            <a:r>
              <a:rPr lang="ru-RU" dirty="0"/>
              <a:t>СЛОИ</a:t>
            </a: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25004F2A-A001-B350-97CB-CAE24D1314F9}"/>
              </a:ext>
            </a:extLst>
          </p:cNvPr>
          <p:cNvSpPr txBox="1">
            <a:spLocks/>
          </p:cNvSpPr>
          <p:nvPr/>
        </p:nvSpPr>
        <p:spPr>
          <a:xfrm>
            <a:off x="7625507" y="2738347"/>
            <a:ext cx="4331697" cy="374718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defPPr>
              <a:defRPr lang="ru-RU"/>
            </a:defPPr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lang="ru-RU"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ru-RU" sz="1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ru-RU" sz="16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ru-RU"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ru-RU"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Char char="•"/>
            </a:pPr>
            <a:r>
              <a:rPr lang="ru-RU" noProof="1">
                <a:latin typeface="Arial"/>
                <a:cs typeface="Arial"/>
              </a:rPr>
              <a:t>Входной слой</a:t>
            </a:r>
            <a:endParaRPr lang="ru-RU" dirty="0"/>
          </a:p>
          <a:p>
            <a:pPr marL="342900" indent="-342900">
              <a:buChar char="•"/>
            </a:pPr>
            <a:r>
              <a:rPr lang="ru-RU" noProof="1">
                <a:latin typeface="Arial"/>
                <a:cs typeface="Arial"/>
              </a:rPr>
              <a:t>Полносвязный слой</a:t>
            </a:r>
          </a:p>
          <a:p>
            <a:pPr marL="342900" indent="-342900">
              <a:buChar char="•"/>
            </a:pPr>
            <a:r>
              <a:rPr lang="ru-RU" noProof="1">
                <a:latin typeface="Arial"/>
                <a:cs typeface="Arial"/>
              </a:rPr>
              <a:t>Слой свёртки </a:t>
            </a:r>
          </a:p>
          <a:p>
            <a:pPr marL="342900" indent="-342900">
              <a:buChar char="•"/>
            </a:pPr>
            <a:r>
              <a:rPr lang="ru-RU" noProof="1">
                <a:latin typeface="Arial"/>
                <a:cs typeface="Arial"/>
              </a:rPr>
              <a:t>Слой подвыборки (слой пулинга) </a:t>
            </a:r>
          </a:p>
          <a:p>
            <a:pPr marL="342900" indent="-342900">
              <a:buChar char="•"/>
            </a:pPr>
            <a:r>
              <a:rPr lang="ru-RU" noProof="1">
                <a:latin typeface="Arial"/>
                <a:cs typeface="Arial"/>
              </a:rPr>
              <a:t>Рекуррентные слои</a:t>
            </a:r>
          </a:p>
          <a:p>
            <a:pPr marL="342900" indent="-342900">
              <a:buChar char="•"/>
            </a:pPr>
            <a:r>
              <a:rPr lang="ru-RU" noProof="1">
                <a:latin typeface="Arial"/>
                <a:cs typeface="Arial"/>
              </a:rPr>
              <a:t>Слой нормализации</a:t>
            </a:r>
          </a:p>
          <a:p>
            <a:pPr marL="342900" indent="-342900">
              <a:buChar char="•"/>
            </a:pPr>
            <a:r>
              <a:rPr lang="ru-RU" noProof="1">
                <a:latin typeface="Arial"/>
                <a:cs typeface="Arial"/>
              </a:rPr>
              <a:t>Слой </a:t>
            </a:r>
            <a:r>
              <a:rPr lang="af-ZA" noProof="1">
                <a:latin typeface="Arial"/>
                <a:cs typeface="Arial"/>
              </a:rPr>
              <a:t>Dropout</a:t>
            </a:r>
          </a:p>
          <a:p>
            <a:pPr marL="342900" indent="-342900">
              <a:buChar char="•"/>
            </a:pPr>
            <a:r>
              <a:rPr lang="ru-RU" noProof="1">
                <a:latin typeface="Arial"/>
                <a:cs typeface="Arial"/>
              </a:rPr>
              <a:t>Слой активации</a:t>
            </a:r>
          </a:p>
          <a:p>
            <a:pPr marL="342900" indent="-342900">
              <a:buChar char="•"/>
            </a:pPr>
            <a:r>
              <a:rPr lang="ru-RU" noProof="1">
                <a:latin typeface="Arial"/>
                <a:cs typeface="Arial"/>
              </a:rPr>
              <a:t>Выходной слой</a:t>
            </a:r>
          </a:p>
        </p:txBody>
      </p:sp>
      <p:pic>
        <p:nvPicPr>
          <p:cNvPr id="17" name="Рисунок 16" descr="Изображение выглядит как текст, снимок экрана, Красочность, Пурпурный цвет&#10;&#10;Содержимое, созданное ИИ, может быть неверным.">
            <a:extLst>
              <a:ext uri="{FF2B5EF4-FFF2-40B4-BE49-F238E27FC236}">
                <a16:creationId xmlns:a16="http://schemas.microsoft.com/office/drawing/2014/main" id="{D4A35F23-0BB2-91E7-C7AE-5B838DA2E1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147" y="1614237"/>
            <a:ext cx="6264442" cy="4672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417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Блок-схема: решение 10">
            <a:extLst>
              <a:ext uri="{FF2B5EF4-FFF2-40B4-BE49-F238E27FC236}">
                <a16:creationId xmlns:a16="http://schemas.microsoft.com/office/drawing/2014/main" id="{5CCB5188-24DF-7FC1-D8C8-3C305C13DFE8}"/>
              </a:ext>
            </a:extLst>
          </p:cNvPr>
          <p:cNvSpPr/>
          <p:nvPr/>
        </p:nvSpPr>
        <p:spPr>
          <a:xfrm>
            <a:off x="4421605" y="1894972"/>
            <a:ext cx="7509710" cy="3990473"/>
          </a:xfrm>
          <a:prstGeom prst="flowChartDecision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92D586-3F7C-3202-E4F4-1F65B9A7D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365125"/>
            <a:ext cx="10363201" cy="1629601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>
                <a:latin typeface="Arial"/>
              </a:rPr>
              <a:t>TENSORFLOW 2.X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75DADF2-8E4D-6C0E-0FA2-C5228AF29C1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399" y="2022250"/>
            <a:ext cx="4992709" cy="3747180"/>
          </a:xfrm>
        </p:spPr>
        <p:txBody>
          <a:bodyPr vert="horz" lIns="91440" tIns="45720" rIns="91440" bIns="45720" rtlCol="0" anchor="t">
            <a:normAutofit/>
          </a:bodyPr>
          <a:lstStyle>
            <a:defPPr>
              <a:defRPr lang="ru-RU"/>
            </a:defPPr>
          </a:lstStyle>
          <a:p>
            <a:r>
              <a:rPr lang="ru-RU" noProof="1">
                <a:latin typeface="Arial"/>
                <a:cs typeface="Arial"/>
              </a:rPr>
              <a:t>Eager Execution по умолчанию</a:t>
            </a:r>
          </a:p>
          <a:p>
            <a:r>
              <a:rPr lang="ru-RU" noProof="1">
                <a:latin typeface="Arial"/>
                <a:cs typeface="Arial"/>
              </a:rPr>
              <a:t>Keras как основной API. Keras предоставляет две основные возможности: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ru-RU" noProof="1">
                <a:latin typeface="Arial"/>
                <a:cs typeface="Arial"/>
              </a:rPr>
              <a:t>Sequential API</a:t>
            </a:r>
            <a:endParaRPr lang="ru-RU" dirty="0">
              <a:latin typeface="Arial"/>
              <a:cs typeface="Arial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ru-RU" noProof="1">
                <a:latin typeface="Arial"/>
                <a:cs typeface="Arial"/>
              </a:rPr>
              <a:t>Functional API</a:t>
            </a:r>
          </a:p>
          <a:p>
            <a:r>
              <a:rPr lang="ru-RU" noProof="1">
                <a:latin typeface="Arial"/>
                <a:cs typeface="Arial"/>
              </a:rPr>
              <a:t>TensorFlow Hub</a:t>
            </a:r>
          </a:p>
          <a:p>
            <a:r>
              <a:rPr lang="ru-RU" noProof="1">
                <a:latin typeface="Arial"/>
                <a:cs typeface="Arial"/>
              </a:rPr>
              <a:t>TensorFlow Lite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5E750F-B6A2-F2B9-6C8E-01687C3B2F98}"/>
              </a:ext>
            </a:extLst>
          </p:cNvPr>
          <p:cNvSpPr txBox="1"/>
          <p:nvPr/>
        </p:nvSpPr>
        <p:spPr>
          <a:xfrm>
            <a:off x="6085974" y="2977815"/>
            <a:ext cx="4180973" cy="18158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sz="2800" dirty="0">
                <a:latin typeface="Arial"/>
              </a:rPr>
              <a:t>Переход от статического вычислительного графа к динамическому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04034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BDB0AE-5ADD-1975-6BDD-386089250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8" y="365125"/>
            <a:ext cx="10439401" cy="1617017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dirty="0">
                <a:latin typeface="Arial"/>
              </a:rPr>
              <a:t>ОБЛАСТИ ПРИМЕНЕНИЯ И ПРИМЕРЫ РЕАЛИЗАЦИИ</a:t>
            </a:r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01C2F4A-ABC8-39B2-B7BB-36C02B7A454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2626" y="1887778"/>
            <a:ext cx="6751489" cy="3747180"/>
          </a:xfrm>
        </p:spPr>
        <p:txBody>
          <a:bodyPr vert="horz" lIns="91440" tIns="45720" rIns="91440" bIns="45720" rtlCol="0" anchor="t">
            <a:normAutofit/>
          </a:bodyPr>
          <a:lstStyle>
            <a:defPPr>
              <a:defRPr lang="ru-RU"/>
            </a:defPPr>
          </a:lstStyle>
          <a:p>
            <a:pPr marL="0" indent="0">
              <a:buNone/>
            </a:pPr>
            <a:r>
              <a:rPr lang="ru-RU" dirty="0">
                <a:latin typeface="Arial"/>
                <a:cs typeface="Arial"/>
              </a:rPr>
              <a:t>Области применения:</a:t>
            </a:r>
          </a:p>
          <a:p>
            <a:r>
              <a:rPr lang="ru-RU" dirty="0">
                <a:latin typeface="Arial"/>
                <a:cs typeface="Arial"/>
              </a:rPr>
              <a:t>Обработка изображений и видео</a:t>
            </a:r>
            <a:endParaRPr lang="ru-RU" dirty="0"/>
          </a:p>
          <a:p>
            <a:r>
              <a:rPr lang="ru-RU" dirty="0">
                <a:latin typeface="Arial"/>
                <a:cs typeface="Arial"/>
              </a:rPr>
              <a:t>Обработка естественного языка</a:t>
            </a:r>
          </a:p>
          <a:p>
            <a:r>
              <a:rPr lang="ru-RU" dirty="0">
                <a:latin typeface="Arial"/>
                <a:cs typeface="Arial"/>
              </a:rPr>
              <a:t>Рекомендательные системы</a:t>
            </a:r>
          </a:p>
          <a:p>
            <a:r>
              <a:rPr lang="ru-RU" dirty="0">
                <a:latin typeface="Arial"/>
                <a:cs typeface="Arial"/>
              </a:rPr>
              <a:t>Медицинская диагностика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D27E5DB-AFB6-9088-87C9-1F671C0B03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fld id="{B5CEABB6-07DC-46E8-9B57-56EC44A396E5}" type="slidenum">
              <a:rPr lang="ru-RU" smtClean="0"/>
              <a:pPr/>
              <a:t>8</a:t>
            </a:fld>
            <a:endParaRPr lang="ru-RU" dirty="0"/>
          </a:p>
        </p:txBody>
      </p:sp>
      <p:sp>
        <p:nvSpPr>
          <p:cNvPr id="9" name="Объект 3">
            <a:extLst>
              <a:ext uri="{FF2B5EF4-FFF2-40B4-BE49-F238E27FC236}">
                <a16:creationId xmlns:a16="http://schemas.microsoft.com/office/drawing/2014/main" id="{99E26730-6412-BC50-C223-35AC70DF23F8}"/>
              </a:ext>
            </a:extLst>
          </p:cNvPr>
          <p:cNvSpPr txBox="1">
            <a:spLocks/>
          </p:cNvSpPr>
          <p:nvPr/>
        </p:nvSpPr>
        <p:spPr>
          <a:xfrm>
            <a:off x="5546789" y="1889783"/>
            <a:ext cx="5899252" cy="435878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defPPr>
              <a:defRPr lang="ru-RU"/>
            </a:defPPr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ru-RU"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ru-RU"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ru-RU"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ru-RU"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ru-RU"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>
                <a:latin typeface="Arial"/>
                <a:cs typeface="Arial"/>
              </a:rPr>
              <a:t>Примеры реализации:</a:t>
            </a:r>
          </a:p>
          <a:p>
            <a:r>
              <a:rPr lang="ru-RU" dirty="0" err="1">
                <a:latin typeface="Arial"/>
                <a:cs typeface="Arial"/>
              </a:rPr>
              <a:t>TensorFlow</a:t>
            </a:r>
            <a:r>
              <a:rPr lang="ru-RU" dirty="0">
                <a:latin typeface="Arial"/>
                <a:cs typeface="Arial"/>
              </a:rPr>
              <a:t> обеспечивает мобильное подтверждение покупки для своей программы лояльности в Coca-Cola.</a:t>
            </a:r>
          </a:p>
          <a:p>
            <a:r>
              <a:rPr lang="ru-RU" dirty="0" err="1">
                <a:latin typeface="Arial"/>
                <a:cs typeface="Arial"/>
              </a:rPr>
              <a:t>Spotify</a:t>
            </a:r>
            <a:r>
              <a:rPr lang="ru-RU" dirty="0">
                <a:latin typeface="Arial"/>
                <a:cs typeface="Arial"/>
              </a:rPr>
              <a:t> персонализирует рекомендации для пользователей с помощью </a:t>
            </a:r>
            <a:r>
              <a:rPr lang="ru-RU" dirty="0" err="1">
                <a:latin typeface="Arial"/>
                <a:cs typeface="Arial"/>
              </a:rPr>
              <a:t>TensorFlow</a:t>
            </a:r>
            <a:r>
              <a:rPr lang="ru-RU" dirty="0">
                <a:latin typeface="Arial"/>
                <a:cs typeface="Arial"/>
              </a:rPr>
              <a:t>. </a:t>
            </a:r>
            <a:endParaRPr lang="ru-RU" dirty="0"/>
          </a:p>
          <a:p>
            <a:r>
              <a:rPr lang="ru-RU" dirty="0">
                <a:latin typeface="Arial"/>
                <a:cs typeface="Arial"/>
              </a:rPr>
              <a:t>Twitter использовал </a:t>
            </a:r>
            <a:r>
              <a:rPr lang="ru-RU" dirty="0" err="1">
                <a:latin typeface="Arial"/>
                <a:cs typeface="Arial"/>
              </a:rPr>
              <a:t>TensorFlow</a:t>
            </a:r>
            <a:r>
              <a:rPr lang="ru-RU" dirty="0">
                <a:latin typeface="Arial"/>
                <a:cs typeface="Arial"/>
              </a:rPr>
              <a:t> для создания своей «ранжированной временной шкалы», сортирующей твиты.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696996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FEAA13-E02F-EB47-E510-E3F48A95F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6385" y="446313"/>
            <a:ext cx="5179615" cy="1448747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dirty="0">
                <a:latin typeface="Arial"/>
              </a:rPr>
              <a:t>ПРЕИМУЩЕСТВА И ОГРАНИЧЕНИЯ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5E26637-007F-EC9E-F644-AAFBA0900F3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84057" y="2022250"/>
            <a:ext cx="5311942" cy="3977785"/>
          </a:xfrm>
        </p:spPr>
        <p:txBody>
          <a:bodyPr vert="horz" lIns="91440" tIns="45720" rIns="91440" bIns="45720" rtlCol="0" anchor="t">
            <a:normAutofit/>
          </a:bodyPr>
          <a:lstStyle>
            <a:defPPr>
              <a:defRPr lang="ru-RU"/>
            </a:defPPr>
          </a:lstStyle>
          <a:p>
            <a:pPr marL="0" indent="0">
              <a:buNone/>
            </a:pPr>
            <a:r>
              <a:rPr lang="ru-RU" dirty="0">
                <a:latin typeface="Arial"/>
                <a:cs typeface="Arial"/>
              </a:rPr>
              <a:t>Преимущества: </a:t>
            </a:r>
            <a:endParaRPr lang="ru-RU" dirty="0"/>
          </a:p>
          <a:p>
            <a:r>
              <a:rPr lang="ru-RU" dirty="0">
                <a:latin typeface="Arial"/>
                <a:cs typeface="Arial"/>
              </a:rPr>
              <a:t>Мощность и гибкость</a:t>
            </a:r>
          </a:p>
          <a:p>
            <a:r>
              <a:rPr lang="ru-RU" dirty="0">
                <a:latin typeface="Arial"/>
                <a:cs typeface="Arial"/>
              </a:rPr>
              <a:t>Оптимизация для разных устройств</a:t>
            </a:r>
          </a:p>
          <a:p>
            <a:r>
              <a:rPr lang="ru-RU">
                <a:latin typeface="Arial"/>
                <a:cs typeface="Arial"/>
              </a:rPr>
              <a:t>Поддержка распределенных вычислений</a:t>
            </a:r>
            <a:endParaRPr lang="ru-RU" dirty="0">
              <a:latin typeface="Arial"/>
              <a:cs typeface="Arial"/>
            </a:endParaRPr>
          </a:p>
          <a:p>
            <a:r>
              <a:rPr lang="ru-RU">
                <a:latin typeface="Arial"/>
                <a:cs typeface="Arial"/>
              </a:rPr>
              <a:t>Широкое сообщество и поддержка</a:t>
            </a:r>
            <a:endParaRPr lang="ru-RU" dirty="0">
              <a:latin typeface="Arial"/>
              <a:cs typeface="Arial"/>
            </a:endParaRPr>
          </a:p>
          <a:p>
            <a:pPr marL="0" indent="0">
              <a:buNone/>
            </a:pPr>
            <a:r>
              <a:rPr lang="ru-RU" dirty="0">
                <a:latin typeface="Arial"/>
                <a:cs typeface="Arial"/>
              </a:rPr>
              <a:t>Ограничения:</a:t>
            </a:r>
          </a:p>
          <a:p>
            <a:r>
              <a:rPr lang="ru-RU">
                <a:latin typeface="Arial"/>
                <a:cs typeface="Arial"/>
              </a:rPr>
              <a:t>Сложность для новичков</a:t>
            </a:r>
          </a:p>
          <a:p>
            <a:r>
              <a:rPr lang="ru-RU">
                <a:latin typeface="Arial"/>
                <a:cs typeface="Arial"/>
              </a:rPr>
              <a:t>Ресурсоемкость</a:t>
            </a:r>
          </a:p>
          <a:p>
            <a:r>
              <a:rPr lang="ru-RU">
                <a:latin typeface="Arial"/>
                <a:cs typeface="Arial"/>
              </a:rPr>
              <a:t>Конкуренция</a:t>
            </a:r>
            <a:endParaRPr lang="ru-RU" dirty="0">
              <a:latin typeface="Arial"/>
              <a:cs typeface="Arial"/>
            </a:endParaRPr>
          </a:p>
        </p:txBody>
      </p:sp>
      <p:pic>
        <p:nvPicPr>
          <p:cNvPr id="10" name="Рисунок 9" descr="Изображение выглядит как апельсин, желтый, Графика, Красочность&#10;&#10;Содержимое, созданное ИИ, может быть неверным.">
            <a:extLst>
              <a:ext uri="{FF2B5EF4-FFF2-40B4-BE49-F238E27FC236}">
                <a16:creationId xmlns:a16="http://schemas.microsoft.com/office/drawing/2014/main" id="{0E6A114E-0CCF-56A1-83F3-9F0D647CE9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2603" y="233515"/>
            <a:ext cx="6001116" cy="6403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447069"/>
      </p:ext>
    </p:extLst>
  </p:cSld>
  <p:clrMapOvr>
    <a:masterClrMapping/>
  </p:clrMapOvr>
</p:sld>
</file>

<file path=ppt/theme/theme1.xml><?xml version="1.0" encoding="utf-8"?>
<a:theme xmlns:a="http://schemas.openxmlformats.org/drawingml/2006/main" name="Пользовательская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Arial"/>
      </a:majorFont>
      <a:minorFont>
        <a:latin typeface="Tenorite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22318419_win32_SL_V9" id="{8502042B-488E-4F33-AD20-77B40A1BC1AA}" vid="{A90C26AF-23CA-48C5-BFF9-84DC7B1C9175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7B53FD5-8F3E-4406-8404-9F78B5E6376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268EFD9E-464D-4A64-8503-21EC0260155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133F63F-9110-40E7-9727-485934F41506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492</Words>
  <Application>Microsoft Office PowerPoint</Application>
  <PresentationFormat>Широкоэкранный</PresentationFormat>
  <Paragraphs>125</Paragraphs>
  <Slides>11</Slides>
  <Notes>11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Пользовательская</vt:lpstr>
      <vt:lpstr>библиотека TensoRFlow в Python </vt:lpstr>
      <vt:lpstr>ВВЕДЕНИЕ</vt:lpstr>
      <vt:lpstr>ИСТОРИЯ СОЗДАНИЯ</vt:lpstr>
      <vt:lpstr>ОСНОВНЫЕ ПРИНЦИПЫ И КОНЦЕПЦИИ</vt:lpstr>
      <vt:lpstr>ТИПЫ ДАННЫХ И ФОРМАТЫ ТЕНЗОРОВ</vt:lpstr>
      <vt:lpstr>СЛОИ</vt:lpstr>
      <vt:lpstr>TENSORFLOW 2.X</vt:lpstr>
      <vt:lpstr>ОБЛАСТИ ПРИМЕНЕНИЯ И ПРИМЕРЫ РЕАЛИЗАЦИИ</vt:lpstr>
      <vt:lpstr>ПРЕИМУЩЕСТВА И ОГРАНИЧЕНИЯ</vt:lpstr>
      <vt:lpstr>Вывод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368</cp:revision>
  <dcterms:created xsi:type="dcterms:W3CDTF">2025-03-11T21:33:40Z</dcterms:created>
  <dcterms:modified xsi:type="dcterms:W3CDTF">2025-03-12T16:38:00Z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