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38"/>
  </p:notesMasterIdLst>
  <p:sldIdLst>
    <p:sldId id="257" r:id="rId5"/>
    <p:sldId id="260" r:id="rId6"/>
    <p:sldId id="259" r:id="rId7"/>
    <p:sldId id="258" r:id="rId8"/>
    <p:sldId id="261" r:id="rId9"/>
    <p:sldId id="262" r:id="rId10"/>
    <p:sldId id="263" r:id="rId11"/>
    <p:sldId id="265" r:id="rId12"/>
    <p:sldId id="288" r:id="rId13"/>
    <p:sldId id="289" r:id="rId14"/>
    <p:sldId id="267" r:id="rId15"/>
    <p:sldId id="268" r:id="rId16"/>
    <p:sldId id="294" r:id="rId17"/>
    <p:sldId id="264" r:id="rId18"/>
    <p:sldId id="269" r:id="rId19"/>
    <p:sldId id="291" r:id="rId20"/>
    <p:sldId id="270" r:id="rId21"/>
    <p:sldId id="271" r:id="rId22"/>
    <p:sldId id="272" r:id="rId23"/>
    <p:sldId id="273" r:id="rId24"/>
    <p:sldId id="274" r:id="rId25"/>
    <p:sldId id="275" r:id="rId26"/>
    <p:sldId id="276" r:id="rId27"/>
    <p:sldId id="278" r:id="rId28"/>
    <p:sldId id="282" r:id="rId29"/>
    <p:sldId id="279" r:id="rId30"/>
    <p:sldId id="280" r:id="rId31"/>
    <p:sldId id="281" r:id="rId32"/>
    <p:sldId id="284" r:id="rId33"/>
    <p:sldId id="283" r:id="rId34"/>
    <p:sldId id="285" r:id="rId35"/>
    <p:sldId id="286" r:id="rId36"/>
    <p:sldId id="293" r:id="rId37"/>
  </p:sldIdLst>
  <p:sldSz cx="12192000" cy="6858000"/>
  <p:notesSz cx="6858000" cy="952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291" autoAdjust="0"/>
  </p:normalViewPr>
  <p:slideViewPr>
    <p:cSldViewPr snapToGrid="0">
      <p:cViewPr varScale="1">
        <p:scale>
          <a:sx n="68" d="100"/>
          <a:sy n="68" d="100"/>
        </p:scale>
        <p:origin x="8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96262926-A67D-4E4E-9515-5EBC67F0B634}">
      <dgm:prSet custT="1"/>
      <dgm:spPr/>
      <dgm:t>
        <a:bodyPr/>
        <a:lstStyle/>
        <a:p>
          <a:r>
            <a:rPr lang="en-US" sz="1600" dirty="0">
              <a:latin typeface="Arial Black" panose="020B0A04020102020204" pitchFamily="34" charset="0"/>
            </a:rPr>
            <a:t>Define Problem</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B171C563-66CE-40F8-B5B3-942EE45E7D7A}">
      <dgm:prSet custT="1"/>
      <dgm:spPr/>
      <dgm:t>
        <a:bodyPr/>
        <a:lstStyle/>
        <a:p>
          <a:r>
            <a:rPr lang="en-US" sz="1600" dirty="0">
              <a:latin typeface="Arial Black" panose="020B0A04020102020204" pitchFamily="34" charset="0"/>
            </a:rPr>
            <a:t>Data Collection</a:t>
          </a:r>
        </a:p>
      </dgm:t>
    </dgm:pt>
    <dgm:pt modelId="{4C1D8A7D-CC89-4699-904A-8E48528F0F41}" type="parTrans" cxnId="{8E39C24B-B8F3-4C95-A076-8F208D9441B9}">
      <dgm:prSet/>
      <dgm:spPr/>
      <dgm:t>
        <a:bodyPr/>
        <a:lstStyle/>
        <a:p>
          <a:endParaRPr lang="en-GB"/>
        </a:p>
      </dgm:t>
    </dgm:pt>
    <dgm:pt modelId="{6850C5C8-63ED-4FC8-A731-08F154186310}" type="sibTrans" cxnId="{8E39C24B-B8F3-4C95-A076-8F208D9441B9}">
      <dgm:prSet/>
      <dgm:spPr/>
      <dgm:t>
        <a:bodyPr/>
        <a:lstStyle/>
        <a:p>
          <a:endParaRPr lang="en-GB"/>
        </a:p>
      </dgm:t>
    </dgm:pt>
    <dgm:pt modelId="{B83B1E11-653E-40F1-98E8-752D9B7904C3}">
      <dgm:prSet custT="1"/>
      <dgm:spPr/>
      <dgm:t>
        <a:bodyPr/>
        <a:lstStyle/>
        <a:p>
          <a:r>
            <a:rPr lang="en-US" sz="1600" dirty="0">
              <a:latin typeface="Arial Black" panose="020B0A04020102020204" pitchFamily="34" charset="0"/>
            </a:rPr>
            <a:t>Data Preparation</a:t>
          </a:r>
        </a:p>
      </dgm:t>
    </dgm:pt>
    <dgm:pt modelId="{72DAB0C1-A35A-4591-BD72-D86BE2E5756D}" type="parTrans" cxnId="{6B3CDB65-E03A-40D8-86B8-9686C7FD222B}">
      <dgm:prSet/>
      <dgm:spPr/>
      <dgm:t>
        <a:bodyPr/>
        <a:lstStyle/>
        <a:p>
          <a:endParaRPr lang="en-GB"/>
        </a:p>
      </dgm:t>
    </dgm:pt>
    <dgm:pt modelId="{6B4726E6-3486-40BA-8AF0-15DAFDD948B4}" type="sibTrans" cxnId="{6B3CDB65-E03A-40D8-86B8-9686C7FD222B}">
      <dgm:prSet/>
      <dgm:spPr/>
      <dgm:t>
        <a:bodyPr/>
        <a:lstStyle/>
        <a:p>
          <a:endParaRPr lang="en-GB"/>
        </a:p>
      </dgm:t>
    </dgm:pt>
    <dgm:pt modelId="{DBC69F79-5591-47D4-BC18-AC9368D2B996}">
      <dgm:prSet custT="1"/>
      <dgm:spPr/>
      <dgm:t>
        <a:bodyPr/>
        <a:lstStyle/>
        <a:p>
          <a:r>
            <a:rPr lang="en-US" sz="1600" dirty="0">
              <a:latin typeface="Arial Black" panose="020B0A04020102020204" pitchFamily="34" charset="0"/>
            </a:rPr>
            <a:t>Perform Data Viz &amp; Analysis</a:t>
          </a:r>
        </a:p>
      </dgm:t>
    </dgm:pt>
    <dgm:pt modelId="{5BC2CAF8-6C0B-46DC-B80B-D5F176D64CAA}" type="parTrans" cxnId="{C5C8B83A-5783-44B7-8D8F-CC893C1E2B49}">
      <dgm:prSet/>
      <dgm:spPr/>
      <dgm:t>
        <a:bodyPr/>
        <a:lstStyle/>
        <a:p>
          <a:endParaRPr lang="en-GB"/>
        </a:p>
      </dgm:t>
    </dgm:pt>
    <dgm:pt modelId="{AC04EC09-B770-482E-BA9D-1FAC1CD8EF5F}" type="sibTrans" cxnId="{C5C8B83A-5783-44B7-8D8F-CC893C1E2B49}">
      <dgm:prSet/>
      <dgm:spPr/>
      <dgm:t>
        <a:bodyPr/>
        <a:lstStyle/>
        <a:p>
          <a:endParaRPr lang="en-GB"/>
        </a:p>
      </dgm:t>
    </dgm:pt>
    <dgm:pt modelId="{44B534C8-C8E6-4B43-ADD7-4589D3AE656C}">
      <dgm:prSet custT="1"/>
      <dgm:spPr/>
      <dgm:t>
        <a:bodyPr/>
        <a:lstStyle/>
        <a:p>
          <a:r>
            <a:rPr lang="en-US" sz="1600" dirty="0">
              <a:latin typeface="Arial Black" panose="020B0A04020102020204" pitchFamily="34" charset="0"/>
            </a:rPr>
            <a:t>Variable Selection</a:t>
          </a:r>
        </a:p>
      </dgm:t>
    </dgm:pt>
    <dgm:pt modelId="{522CEF38-EFF6-44EA-B14A-9025ED1BB5D6}" type="parTrans" cxnId="{91281596-3DA4-40D6-9342-C34E9E0859C7}">
      <dgm:prSet/>
      <dgm:spPr/>
      <dgm:t>
        <a:bodyPr/>
        <a:lstStyle/>
        <a:p>
          <a:endParaRPr lang="en-GB"/>
        </a:p>
      </dgm:t>
    </dgm:pt>
    <dgm:pt modelId="{468489B7-6278-41A3-8FE6-69A519F3998A}" type="sibTrans" cxnId="{91281596-3DA4-40D6-9342-C34E9E0859C7}">
      <dgm:prSet/>
      <dgm:spPr/>
      <dgm:t>
        <a:bodyPr/>
        <a:lstStyle/>
        <a:p>
          <a:endParaRPr lang="en-GB"/>
        </a:p>
      </dgm:t>
    </dgm:pt>
    <dgm:pt modelId="{A178BF06-33FF-4D87-AA37-1AE50276C388}">
      <dgm:prSet custT="1"/>
      <dgm:spPr/>
      <dgm:t>
        <a:bodyPr/>
        <a:lstStyle/>
        <a:p>
          <a:r>
            <a:rPr lang="en-US" sz="1600" dirty="0">
              <a:latin typeface="Arial Black" panose="020B0A04020102020204" pitchFamily="34" charset="0"/>
            </a:rPr>
            <a:t>Build Models</a:t>
          </a:r>
        </a:p>
      </dgm:t>
    </dgm:pt>
    <dgm:pt modelId="{B5FDE440-A4C8-4BCC-A99A-A717687DB34C}" type="parTrans" cxnId="{84CEFA0C-83F4-4134-9078-81D1F926C543}">
      <dgm:prSet/>
      <dgm:spPr/>
      <dgm:t>
        <a:bodyPr/>
        <a:lstStyle/>
        <a:p>
          <a:endParaRPr lang="en-GB"/>
        </a:p>
      </dgm:t>
    </dgm:pt>
    <dgm:pt modelId="{695DE20F-4B9B-4D7A-B560-5CD4A3A9D7F7}" type="sibTrans" cxnId="{84CEFA0C-83F4-4134-9078-81D1F926C543}">
      <dgm:prSet/>
      <dgm:spPr/>
      <dgm:t>
        <a:bodyPr/>
        <a:lstStyle/>
        <a:p>
          <a:endParaRPr lang="en-GB"/>
        </a:p>
      </dgm:t>
    </dgm:pt>
    <dgm:pt modelId="{21A52A30-3725-43BC-9A3B-77E5080B2B59}">
      <dgm:prSet custT="1"/>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Arial Black" panose="020B0A04020102020204" pitchFamily="34" charset="0"/>
              <a:ea typeface="+mn-ea"/>
              <a:cs typeface="+mn-cs"/>
            </a:rPr>
            <a:t>Validate &amp; Measure Models Performance</a:t>
          </a:r>
        </a:p>
      </dgm:t>
    </dgm:pt>
    <dgm:pt modelId="{3195D03B-77E3-4009-9A2B-9A7CCB271F56}" type="parTrans" cxnId="{E751AA47-1997-4086-A18E-8B3107B209E8}">
      <dgm:prSet/>
      <dgm:spPr/>
      <dgm:t>
        <a:bodyPr/>
        <a:lstStyle/>
        <a:p>
          <a:endParaRPr lang="en-GB"/>
        </a:p>
      </dgm:t>
    </dgm:pt>
    <dgm:pt modelId="{9318C3B9-6FC0-44F3-8B03-FBBB73E6B455}" type="sibTrans" cxnId="{E751AA47-1997-4086-A18E-8B3107B209E8}">
      <dgm:prSet/>
      <dgm:spPr/>
      <dgm:t>
        <a:bodyPr/>
        <a:lstStyle/>
        <a:p>
          <a:endParaRPr lang="en-GB"/>
        </a:p>
      </dgm:t>
    </dgm:pt>
    <dgm:pt modelId="{4AFAA8EC-BC16-440C-BA1C-8DCBFC291ADE}">
      <dgm:prSet custT="1"/>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Arial Black" panose="020B0A04020102020204" pitchFamily="34" charset="0"/>
              <a:ea typeface="+mn-ea"/>
              <a:cs typeface="+mn-cs"/>
            </a:rPr>
            <a:t>Improve Models Performance</a:t>
          </a:r>
        </a:p>
      </dgm:t>
    </dgm:pt>
    <dgm:pt modelId="{91FD5A85-84C4-4639-AE84-D3E828E9C082}" type="parTrans" cxnId="{E3E64600-C620-4274-8AD3-DC5FCC8487E1}">
      <dgm:prSet/>
      <dgm:spPr/>
      <dgm:t>
        <a:bodyPr/>
        <a:lstStyle/>
        <a:p>
          <a:endParaRPr lang="en-GB"/>
        </a:p>
      </dgm:t>
    </dgm:pt>
    <dgm:pt modelId="{1AD51FA5-CE66-4C92-8D68-9AFAD638A95D}" type="sibTrans" cxnId="{E3E64600-C620-4274-8AD3-DC5FCC8487E1}">
      <dgm:prSet/>
      <dgm:spPr/>
      <dgm:t>
        <a:bodyPr/>
        <a:lstStyle/>
        <a:p>
          <a:endParaRPr lang="en-GB"/>
        </a:p>
      </dgm:t>
    </dgm:pt>
    <dgm:pt modelId="{A838E3AA-E65C-4AF4-A1C9-D7C50B8838CE}">
      <dgm:prSet custT="1"/>
      <dgm:spPr/>
      <dgm:t>
        <a:bodyPr/>
        <a:lstStyle/>
        <a:p>
          <a:r>
            <a:rPr lang="en-US" sz="1600" dirty="0">
              <a:latin typeface="Arial Black" panose="020B0A04020102020204" pitchFamily="34" charset="0"/>
            </a:rPr>
            <a:t>Execute Models for Prediction</a:t>
          </a:r>
        </a:p>
      </dgm:t>
    </dgm:pt>
    <dgm:pt modelId="{95EA3033-F827-4EE8-8A00-452936A897B8}" type="parTrans" cxnId="{D9BD5AAF-57E6-44D3-AF5B-F07BBACC40DC}">
      <dgm:prSet/>
      <dgm:spPr/>
      <dgm:t>
        <a:bodyPr/>
        <a:lstStyle/>
        <a:p>
          <a:endParaRPr lang="en-GB"/>
        </a:p>
      </dgm:t>
    </dgm:pt>
    <dgm:pt modelId="{660A0CB0-A4AF-432F-ACC6-A64278CB24CF}" type="sibTrans" cxnId="{D9BD5AAF-57E6-44D3-AF5B-F07BBACC40DC}">
      <dgm:prSet/>
      <dgm:spPr/>
      <dgm:t>
        <a:bodyPr/>
        <a:lstStyle/>
        <a:p>
          <a:endParaRPr lang="en-GB"/>
        </a:p>
      </dgm:t>
    </dgm:pt>
    <dgm:pt modelId="{14368A79-09DF-42B5-A2D1-CFCF5C91AD64}">
      <dgm:prSet custT="1"/>
      <dgm:spPr/>
      <dgm:t>
        <a:bodyPr/>
        <a:lstStyle/>
        <a:p>
          <a:r>
            <a:rPr lang="en-US" sz="1600" dirty="0">
              <a:latin typeface="Arial Black" panose="020B0A04020102020204" pitchFamily="34" charset="0"/>
            </a:rPr>
            <a:t>Select the Best Fit Model</a:t>
          </a:r>
        </a:p>
      </dgm:t>
    </dgm:pt>
    <dgm:pt modelId="{3D2DF4B7-9F2B-4526-A74B-1925D2ADD208}" type="sibTrans" cxnId="{1DA680A2-895A-405D-B832-448DD4A582DC}">
      <dgm:prSet/>
      <dgm:spPr/>
      <dgm:t>
        <a:bodyPr/>
        <a:lstStyle/>
        <a:p>
          <a:endParaRPr lang="en-GB"/>
        </a:p>
      </dgm:t>
    </dgm:pt>
    <dgm:pt modelId="{00C5D79F-63A8-45F0-95A8-82D68D9FC877}" type="parTrans" cxnId="{1DA680A2-895A-405D-B832-448DD4A582DC}">
      <dgm:prSet/>
      <dgm:spPr/>
      <dgm:t>
        <a:bodyPr/>
        <a:lstStyle/>
        <a:p>
          <a:endParaRPr lang="en-GB"/>
        </a:p>
      </dgm:t>
    </dgm:pt>
    <dgm:pt modelId="{51E37ACF-F440-4F67-A948-2507C859005B}" type="pres">
      <dgm:prSet presAssocID="{6A70FD8F-0050-42E3-8B3A-6ED7CFB9852E}" presName="Name0" presStyleCnt="0">
        <dgm:presLayoutVars>
          <dgm:dir/>
          <dgm:resizeHandles val="exact"/>
        </dgm:presLayoutVars>
      </dgm:prSet>
      <dgm:spPr/>
    </dgm:pt>
    <dgm:pt modelId="{1A8F1E9B-D7C2-41C0-B669-31F0E31972EA}" type="pres">
      <dgm:prSet presAssocID="{96262926-A67D-4E4E-9515-5EBC67F0B634}" presName="node" presStyleLbl="node1" presStyleIdx="0" presStyleCnt="10">
        <dgm:presLayoutVars>
          <dgm:bulletEnabled val="1"/>
        </dgm:presLayoutVars>
      </dgm:prSet>
      <dgm:spPr/>
    </dgm:pt>
    <dgm:pt modelId="{CD785918-7623-4394-B058-76F3CACA7FDA}" type="pres">
      <dgm:prSet presAssocID="{1DA7ACEB-F642-43C1-BCB5-F580B9B985B9}" presName="sibTrans" presStyleLbl="sibTrans1D1" presStyleIdx="0" presStyleCnt="9"/>
      <dgm:spPr/>
    </dgm:pt>
    <dgm:pt modelId="{D607F195-DA95-4C96-B490-3DC85D20FCCD}" type="pres">
      <dgm:prSet presAssocID="{1DA7ACEB-F642-43C1-BCB5-F580B9B985B9}" presName="connectorText" presStyleLbl="sibTrans1D1" presStyleIdx="0" presStyleCnt="9"/>
      <dgm:spPr/>
    </dgm:pt>
    <dgm:pt modelId="{647C8692-86A7-4FD6-86D6-C02410F2DAE5}" type="pres">
      <dgm:prSet presAssocID="{B171C563-66CE-40F8-B5B3-942EE45E7D7A}" presName="node" presStyleLbl="node1" presStyleIdx="1" presStyleCnt="10" custScaleX="102367">
        <dgm:presLayoutVars>
          <dgm:bulletEnabled val="1"/>
        </dgm:presLayoutVars>
      </dgm:prSet>
      <dgm:spPr/>
    </dgm:pt>
    <dgm:pt modelId="{FB68D41A-4B5A-4165-ABB1-9904FB21FBFF}" type="pres">
      <dgm:prSet presAssocID="{6850C5C8-63ED-4FC8-A731-08F154186310}" presName="sibTrans" presStyleLbl="sibTrans1D1" presStyleIdx="1" presStyleCnt="9"/>
      <dgm:spPr/>
    </dgm:pt>
    <dgm:pt modelId="{DB75E778-3FBA-485F-854F-17AC9CC7663E}" type="pres">
      <dgm:prSet presAssocID="{6850C5C8-63ED-4FC8-A731-08F154186310}" presName="connectorText" presStyleLbl="sibTrans1D1" presStyleIdx="1" presStyleCnt="9"/>
      <dgm:spPr/>
    </dgm:pt>
    <dgm:pt modelId="{AB2CC2AB-1978-4101-8668-57384E7A7F85}" type="pres">
      <dgm:prSet presAssocID="{B83B1E11-653E-40F1-98E8-752D9B7904C3}" presName="node" presStyleLbl="node1" presStyleIdx="2" presStyleCnt="10" custScaleX="102381">
        <dgm:presLayoutVars>
          <dgm:bulletEnabled val="1"/>
        </dgm:presLayoutVars>
      </dgm:prSet>
      <dgm:spPr/>
    </dgm:pt>
    <dgm:pt modelId="{23E5B309-F87B-4605-BA89-142B284F670B}" type="pres">
      <dgm:prSet presAssocID="{6B4726E6-3486-40BA-8AF0-15DAFDD948B4}" presName="sibTrans" presStyleLbl="sibTrans1D1" presStyleIdx="2" presStyleCnt="9"/>
      <dgm:spPr/>
    </dgm:pt>
    <dgm:pt modelId="{A978E06C-5872-4EAF-8E2E-0D98DE8946B4}" type="pres">
      <dgm:prSet presAssocID="{6B4726E6-3486-40BA-8AF0-15DAFDD948B4}" presName="connectorText" presStyleLbl="sibTrans1D1" presStyleIdx="2" presStyleCnt="9"/>
      <dgm:spPr/>
    </dgm:pt>
    <dgm:pt modelId="{8672024C-D3EA-4ACC-9857-F37D0F520F23}" type="pres">
      <dgm:prSet presAssocID="{DBC69F79-5591-47D4-BC18-AC9368D2B996}" presName="node" presStyleLbl="node1" presStyleIdx="3" presStyleCnt="10" custScaleX="101727">
        <dgm:presLayoutVars>
          <dgm:bulletEnabled val="1"/>
        </dgm:presLayoutVars>
      </dgm:prSet>
      <dgm:spPr/>
    </dgm:pt>
    <dgm:pt modelId="{7DDD4027-87DB-4207-880C-A27C1718120C}" type="pres">
      <dgm:prSet presAssocID="{AC04EC09-B770-482E-BA9D-1FAC1CD8EF5F}" presName="sibTrans" presStyleLbl="sibTrans1D1" presStyleIdx="3" presStyleCnt="9"/>
      <dgm:spPr/>
    </dgm:pt>
    <dgm:pt modelId="{8C10EF12-E03D-4A1C-95B1-299C0AD71ABB}" type="pres">
      <dgm:prSet presAssocID="{AC04EC09-B770-482E-BA9D-1FAC1CD8EF5F}" presName="connectorText" presStyleLbl="sibTrans1D1" presStyleIdx="3" presStyleCnt="9"/>
      <dgm:spPr/>
    </dgm:pt>
    <dgm:pt modelId="{CD44B7C5-6875-41FB-A8A1-0C41D70624A4}" type="pres">
      <dgm:prSet presAssocID="{44B534C8-C8E6-4B43-ADD7-4589D3AE656C}" presName="node" presStyleLbl="node1" presStyleIdx="4" presStyleCnt="10" custScaleX="91987" custScaleY="101230">
        <dgm:presLayoutVars>
          <dgm:bulletEnabled val="1"/>
        </dgm:presLayoutVars>
      </dgm:prSet>
      <dgm:spPr/>
    </dgm:pt>
    <dgm:pt modelId="{2E3825BA-B003-416B-9BF3-3C11D430B8D1}" type="pres">
      <dgm:prSet presAssocID="{468489B7-6278-41A3-8FE6-69A519F3998A}" presName="sibTrans" presStyleLbl="sibTrans1D1" presStyleIdx="4" presStyleCnt="9"/>
      <dgm:spPr/>
    </dgm:pt>
    <dgm:pt modelId="{D4B95A97-5DAB-4784-B657-25AAAA813B70}" type="pres">
      <dgm:prSet presAssocID="{468489B7-6278-41A3-8FE6-69A519F3998A}" presName="connectorText" presStyleLbl="sibTrans1D1" presStyleIdx="4" presStyleCnt="9"/>
      <dgm:spPr/>
    </dgm:pt>
    <dgm:pt modelId="{01B42A22-5868-47E4-B49B-272558E7D1FF}" type="pres">
      <dgm:prSet presAssocID="{A178BF06-33FF-4D87-AA37-1AE50276C388}" presName="node" presStyleLbl="node1" presStyleIdx="5" presStyleCnt="10">
        <dgm:presLayoutVars>
          <dgm:bulletEnabled val="1"/>
        </dgm:presLayoutVars>
      </dgm:prSet>
      <dgm:spPr/>
    </dgm:pt>
    <dgm:pt modelId="{285E8FB6-B6D8-458C-9637-2EF2D13DF1A6}" type="pres">
      <dgm:prSet presAssocID="{695DE20F-4B9B-4D7A-B560-5CD4A3A9D7F7}" presName="sibTrans" presStyleLbl="sibTrans1D1" presStyleIdx="5" presStyleCnt="9"/>
      <dgm:spPr/>
    </dgm:pt>
    <dgm:pt modelId="{0252F34C-D90C-4194-9114-0639A046486B}" type="pres">
      <dgm:prSet presAssocID="{695DE20F-4B9B-4D7A-B560-5CD4A3A9D7F7}" presName="connectorText" presStyleLbl="sibTrans1D1" presStyleIdx="5" presStyleCnt="9"/>
      <dgm:spPr/>
    </dgm:pt>
    <dgm:pt modelId="{898EC8B5-313E-45B6-B431-A5DA9A0E867D}" type="pres">
      <dgm:prSet presAssocID="{21A52A30-3725-43BC-9A3B-77E5080B2B59}" presName="node" presStyleLbl="node1" presStyleIdx="6" presStyleCnt="10" custLinFactNeighborX="-249">
        <dgm:presLayoutVars>
          <dgm:bulletEnabled val="1"/>
        </dgm:presLayoutVars>
      </dgm:prSet>
      <dgm:spPr/>
    </dgm:pt>
    <dgm:pt modelId="{E2CE52EF-7937-470B-BF56-033DCEE103C9}" type="pres">
      <dgm:prSet presAssocID="{9318C3B9-6FC0-44F3-8B03-FBBB73E6B455}" presName="sibTrans" presStyleLbl="sibTrans1D1" presStyleIdx="6" presStyleCnt="9"/>
      <dgm:spPr/>
    </dgm:pt>
    <dgm:pt modelId="{15B6D45D-0A19-4F65-98A1-EBB240F43BCD}" type="pres">
      <dgm:prSet presAssocID="{9318C3B9-6FC0-44F3-8B03-FBBB73E6B455}" presName="connectorText" presStyleLbl="sibTrans1D1" presStyleIdx="6" presStyleCnt="9"/>
      <dgm:spPr/>
    </dgm:pt>
    <dgm:pt modelId="{F32B7A47-CFAF-461C-A18B-8B8CC9DABC3C}" type="pres">
      <dgm:prSet presAssocID="{4AFAA8EC-BC16-440C-BA1C-8DCBFC291ADE}" presName="node" presStyleLbl="node1" presStyleIdx="7" presStyleCnt="10">
        <dgm:presLayoutVars>
          <dgm:bulletEnabled val="1"/>
        </dgm:presLayoutVars>
      </dgm:prSet>
      <dgm:spPr/>
    </dgm:pt>
    <dgm:pt modelId="{4DAB7263-A6E9-43AE-80AA-0BFBECBD906D}" type="pres">
      <dgm:prSet presAssocID="{1AD51FA5-CE66-4C92-8D68-9AFAD638A95D}" presName="sibTrans" presStyleLbl="sibTrans1D1" presStyleIdx="7" presStyleCnt="9"/>
      <dgm:spPr/>
    </dgm:pt>
    <dgm:pt modelId="{A906273C-410D-4584-BAF8-422C777C5913}" type="pres">
      <dgm:prSet presAssocID="{1AD51FA5-CE66-4C92-8D68-9AFAD638A95D}" presName="connectorText" presStyleLbl="sibTrans1D1" presStyleIdx="7" presStyleCnt="9"/>
      <dgm:spPr/>
    </dgm:pt>
    <dgm:pt modelId="{71C976F4-89A7-4B70-9F71-61AF1BDC2944}" type="pres">
      <dgm:prSet presAssocID="{A838E3AA-E65C-4AF4-A1C9-D7C50B8838CE}" presName="node" presStyleLbl="node1" presStyleIdx="8" presStyleCnt="10">
        <dgm:presLayoutVars>
          <dgm:bulletEnabled val="1"/>
        </dgm:presLayoutVars>
      </dgm:prSet>
      <dgm:spPr/>
    </dgm:pt>
    <dgm:pt modelId="{69A5049F-ACA8-48CA-96D3-2AB21FAA50BB}" type="pres">
      <dgm:prSet presAssocID="{660A0CB0-A4AF-432F-ACC6-A64278CB24CF}" presName="sibTrans" presStyleLbl="sibTrans1D1" presStyleIdx="8" presStyleCnt="9"/>
      <dgm:spPr/>
    </dgm:pt>
    <dgm:pt modelId="{F9B1F4E3-FE9B-4B21-819C-9C6A91B16E02}" type="pres">
      <dgm:prSet presAssocID="{660A0CB0-A4AF-432F-ACC6-A64278CB24CF}" presName="connectorText" presStyleLbl="sibTrans1D1" presStyleIdx="8" presStyleCnt="9"/>
      <dgm:spPr/>
    </dgm:pt>
    <dgm:pt modelId="{3A484210-6BEC-49E4-9E90-66028F407536}" type="pres">
      <dgm:prSet presAssocID="{14368A79-09DF-42B5-A2D1-CFCF5C91AD64}" presName="node" presStyleLbl="node1" presStyleIdx="9" presStyleCnt="10">
        <dgm:presLayoutVars>
          <dgm:bulletEnabled val="1"/>
        </dgm:presLayoutVars>
      </dgm:prSet>
      <dgm:spPr/>
    </dgm:pt>
  </dgm:ptLst>
  <dgm:cxnLst>
    <dgm:cxn modelId="{E3E64600-C620-4274-8AD3-DC5FCC8487E1}" srcId="{6A70FD8F-0050-42E3-8B3A-6ED7CFB9852E}" destId="{4AFAA8EC-BC16-440C-BA1C-8DCBFC291ADE}" srcOrd="7" destOrd="0" parTransId="{91FD5A85-84C4-4639-AE84-D3E828E9C082}" sibTransId="{1AD51FA5-CE66-4C92-8D68-9AFAD638A95D}"/>
    <dgm:cxn modelId="{9EECEF05-B485-46CF-9C39-76A3E377D572}" type="presOf" srcId="{6850C5C8-63ED-4FC8-A731-08F154186310}" destId="{DB75E778-3FBA-485F-854F-17AC9CC7663E}" srcOrd="1" destOrd="0" presId="urn:microsoft.com/office/officeart/2005/8/layout/bProcess3"/>
    <dgm:cxn modelId="{1FAB2409-8E8E-4F18-BC94-C405A6EF411E}" type="presOf" srcId="{A838E3AA-E65C-4AF4-A1C9-D7C50B8838CE}" destId="{71C976F4-89A7-4B70-9F71-61AF1BDC2944}" srcOrd="0" destOrd="0" presId="urn:microsoft.com/office/officeart/2005/8/layout/bProcess3"/>
    <dgm:cxn modelId="{8C5B110A-FBC3-4CBF-BED2-413E87D4DAD5}" srcId="{6A70FD8F-0050-42E3-8B3A-6ED7CFB9852E}" destId="{96262926-A67D-4E4E-9515-5EBC67F0B634}" srcOrd="0" destOrd="0" parTransId="{EC74E552-C501-4B0E-9400-E8B410F53D50}" sibTransId="{1DA7ACEB-F642-43C1-BCB5-F580B9B985B9}"/>
    <dgm:cxn modelId="{84CEFA0C-83F4-4134-9078-81D1F926C543}" srcId="{6A70FD8F-0050-42E3-8B3A-6ED7CFB9852E}" destId="{A178BF06-33FF-4D87-AA37-1AE50276C388}" srcOrd="5" destOrd="0" parTransId="{B5FDE440-A4C8-4BCC-A99A-A717687DB34C}" sibTransId="{695DE20F-4B9B-4D7A-B560-5CD4A3A9D7F7}"/>
    <dgm:cxn modelId="{0419E70F-3974-41FA-A797-A82DB0BA5BF2}" type="presOf" srcId="{14368A79-09DF-42B5-A2D1-CFCF5C91AD64}" destId="{3A484210-6BEC-49E4-9E90-66028F407536}" srcOrd="0" destOrd="0" presId="urn:microsoft.com/office/officeart/2005/8/layout/bProcess3"/>
    <dgm:cxn modelId="{7D27F014-DF1B-488E-BA9A-B2B62E2566C8}" type="presOf" srcId="{DBC69F79-5591-47D4-BC18-AC9368D2B996}" destId="{8672024C-D3EA-4ACC-9857-F37D0F520F23}" srcOrd="0" destOrd="0" presId="urn:microsoft.com/office/officeart/2005/8/layout/bProcess3"/>
    <dgm:cxn modelId="{1BB40B16-D50C-4B4E-AFC6-DAB8F868DDB7}" type="presOf" srcId="{6850C5C8-63ED-4FC8-A731-08F154186310}" destId="{FB68D41A-4B5A-4165-ABB1-9904FB21FBFF}" srcOrd="0" destOrd="0" presId="urn:microsoft.com/office/officeart/2005/8/layout/bProcess3"/>
    <dgm:cxn modelId="{7C3D6421-539F-4544-80CA-D673C29CA9AB}" type="presOf" srcId="{21A52A30-3725-43BC-9A3B-77E5080B2B59}" destId="{898EC8B5-313E-45B6-B431-A5DA9A0E867D}" srcOrd="0" destOrd="0" presId="urn:microsoft.com/office/officeart/2005/8/layout/bProcess3"/>
    <dgm:cxn modelId="{438D1826-CFB4-4B5F-8002-A1EEC09D0927}" type="presOf" srcId="{96262926-A67D-4E4E-9515-5EBC67F0B634}" destId="{1A8F1E9B-D7C2-41C0-B669-31F0E31972EA}" srcOrd="0" destOrd="0" presId="urn:microsoft.com/office/officeart/2005/8/layout/bProcess3"/>
    <dgm:cxn modelId="{18C9AD26-95B1-439D-AB41-731DF8740439}" type="presOf" srcId="{1DA7ACEB-F642-43C1-BCB5-F580B9B985B9}" destId="{CD785918-7623-4394-B058-76F3CACA7FDA}" srcOrd="0" destOrd="0" presId="urn:microsoft.com/office/officeart/2005/8/layout/bProcess3"/>
    <dgm:cxn modelId="{AA504636-5170-4DB7-B2B5-88FDEDBECB9E}" type="presOf" srcId="{1AD51FA5-CE66-4C92-8D68-9AFAD638A95D}" destId="{A906273C-410D-4584-BAF8-422C777C5913}" srcOrd="1" destOrd="0" presId="urn:microsoft.com/office/officeart/2005/8/layout/bProcess3"/>
    <dgm:cxn modelId="{357DB938-19B6-456C-8F03-2E4771261FBD}" type="presOf" srcId="{695DE20F-4B9B-4D7A-B560-5CD4A3A9D7F7}" destId="{0252F34C-D90C-4194-9114-0639A046486B}" srcOrd="1" destOrd="0" presId="urn:microsoft.com/office/officeart/2005/8/layout/bProcess3"/>
    <dgm:cxn modelId="{C5C8B83A-5783-44B7-8D8F-CC893C1E2B49}" srcId="{6A70FD8F-0050-42E3-8B3A-6ED7CFB9852E}" destId="{DBC69F79-5591-47D4-BC18-AC9368D2B996}" srcOrd="3" destOrd="0" parTransId="{5BC2CAF8-6C0B-46DC-B80B-D5F176D64CAA}" sibTransId="{AC04EC09-B770-482E-BA9D-1FAC1CD8EF5F}"/>
    <dgm:cxn modelId="{2EA4B33C-F4CE-49C2-9F52-E8261239979E}" type="presOf" srcId="{B83B1E11-653E-40F1-98E8-752D9B7904C3}" destId="{AB2CC2AB-1978-4101-8668-57384E7A7F85}" srcOrd="0" destOrd="0" presId="urn:microsoft.com/office/officeart/2005/8/layout/bProcess3"/>
    <dgm:cxn modelId="{820D0361-127A-40DC-9F96-51216FCE3563}" type="presOf" srcId="{44B534C8-C8E6-4B43-ADD7-4589D3AE656C}" destId="{CD44B7C5-6875-41FB-A8A1-0C41D70624A4}" srcOrd="0" destOrd="0" presId="urn:microsoft.com/office/officeart/2005/8/layout/bProcess3"/>
    <dgm:cxn modelId="{9706E361-F018-4B31-B084-F248DBA39723}" type="presOf" srcId="{468489B7-6278-41A3-8FE6-69A519F3998A}" destId="{D4B95A97-5DAB-4784-B657-25AAAA813B70}" srcOrd="1" destOrd="0" presId="urn:microsoft.com/office/officeart/2005/8/layout/bProcess3"/>
    <dgm:cxn modelId="{6B3CDB65-E03A-40D8-86B8-9686C7FD222B}" srcId="{6A70FD8F-0050-42E3-8B3A-6ED7CFB9852E}" destId="{B83B1E11-653E-40F1-98E8-752D9B7904C3}" srcOrd="2" destOrd="0" parTransId="{72DAB0C1-A35A-4591-BD72-D86BE2E5756D}" sibTransId="{6B4726E6-3486-40BA-8AF0-15DAFDD948B4}"/>
    <dgm:cxn modelId="{E751AA47-1997-4086-A18E-8B3107B209E8}" srcId="{6A70FD8F-0050-42E3-8B3A-6ED7CFB9852E}" destId="{21A52A30-3725-43BC-9A3B-77E5080B2B59}" srcOrd="6" destOrd="0" parTransId="{3195D03B-77E3-4009-9A2B-9A7CCB271F56}" sibTransId="{9318C3B9-6FC0-44F3-8B03-FBBB73E6B455}"/>
    <dgm:cxn modelId="{7605B847-21ED-48D7-88EF-D9A25FEDE685}" type="presOf" srcId="{9318C3B9-6FC0-44F3-8B03-FBBB73E6B455}" destId="{E2CE52EF-7937-470B-BF56-033DCEE103C9}" srcOrd="0" destOrd="0" presId="urn:microsoft.com/office/officeart/2005/8/layout/bProcess3"/>
    <dgm:cxn modelId="{8E39C24B-B8F3-4C95-A076-8F208D9441B9}" srcId="{6A70FD8F-0050-42E3-8B3A-6ED7CFB9852E}" destId="{B171C563-66CE-40F8-B5B3-942EE45E7D7A}" srcOrd="1" destOrd="0" parTransId="{4C1D8A7D-CC89-4699-904A-8E48528F0F41}" sibTransId="{6850C5C8-63ED-4FC8-A731-08F154186310}"/>
    <dgm:cxn modelId="{10AD7772-12E7-43F0-B808-84FB1599F8C8}" type="presOf" srcId="{468489B7-6278-41A3-8FE6-69A519F3998A}" destId="{2E3825BA-B003-416B-9BF3-3C11D430B8D1}" srcOrd="0" destOrd="0" presId="urn:microsoft.com/office/officeart/2005/8/layout/bProcess3"/>
    <dgm:cxn modelId="{BE9E7774-A7E2-4920-9106-2503EE1E33E7}" type="presOf" srcId="{A178BF06-33FF-4D87-AA37-1AE50276C388}" destId="{01B42A22-5868-47E4-B49B-272558E7D1FF}" srcOrd="0" destOrd="0" presId="urn:microsoft.com/office/officeart/2005/8/layout/bProcess3"/>
    <dgm:cxn modelId="{FDD6C074-8448-463F-BA49-B9D3CAA86471}" type="presOf" srcId="{1DA7ACEB-F642-43C1-BCB5-F580B9B985B9}" destId="{D607F195-DA95-4C96-B490-3DC85D20FCCD}" srcOrd="1" destOrd="0" presId="urn:microsoft.com/office/officeart/2005/8/layout/bProcess3"/>
    <dgm:cxn modelId="{D0614378-AA82-4F83-93A8-36FA64D142CA}" type="presOf" srcId="{660A0CB0-A4AF-432F-ACC6-A64278CB24CF}" destId="{F9B1F4E3-FE9B-4B21-819C-9C6A91B16E02}" srcOrd="1" destOrd="0" presId="urn:microsoft.com/office/officeart/2005/8/layout/bProcess3"/>
    <dgm:cxn modelId="{2AF3D689-4353-4AB8-89E2-054981479C55}" type="presOf" srcId="{AC04EC09-B770-482E-BA9D-1FAC1CD8EF5F}" destId="{8C10EF12-E03D-4A1C-95B1-299C0AD71ABB}" srcOrd="1" destOrd="0" presId="urn:microsoft.com/office/officeart/2005/8/layout/bProcess3"/>
    <dgm:cxn modelId="{91281596-3DA4-40D6-9342-C34E9E0859C7}" srcId="{6A70FD8F-0050-42E3-8B3A-6ED7CFB9852E}" destId="{44B534C8-C8E6-4B43-ADD7-4589D3AE656C}" srcOrd="4" destOrd="0" parTransId="{522CEF38-EFF6-44EA-B14A-9025ED1BB5D6}" sibTransId="{468489B7-6278-41A3-8FE6-69A519F3998A}"/>
    <dgm:cxn modelId="{1DA680A2-895A-405D-B832-448DD4A582DC}" srcId="{6A70FD8F-0050-42E3-8B3A-6ED7CFB9852E}" destId="{14368A79-09DF-42B5-A2D1-CFCF5C91AD64}" srcOrd="9" destOrd="0" parTransId="{00C5D79F-63A8-45F0-95A8-82D68D9FC877}" sibTransId="{3D2DF4B7-9F2B-4526-A74B-1925D2ADD208}"/>
    <dgm:cxn modelId="{E9BBFEA6-B453-4A07-9D78-C63F763FDB56}" type="presOf" srcId="{6B4726E6-3486-40BA-8AF0-15DAFDD948B4}" destId="{23E5B309-F87B-4605-BA89-142B284F670B}" srcOrd="0" destOrd="0" presId="urn:microsoft.com/office/officeart/2005/8/layout/bProcess3"/>
    <dgm:cxn modelId="{2D6106A7-93D0-4F6C-A68A-4D8BE759B71C}" type="presOf" srcId="{660A0CB0-A4AF-432F-ACC6-A64278CB24CF}" destId="{69A5049F-ACA8-48CA-96D3-2AB21FAA50BB}" srcOrd="0" destOrd="0" presId="urn:microsoft.com/office/officeart/2005/8/layout/bProcess3"/>
    <dgm:cxn modelId="{D9BD5AAF-57E6-44D3-AF5B-F07BBACC40DC}" srcId="{6A70FD8F-0050-42E3-8B3A-6ED7CFB9852E}" destId="{A838E3AA-E65C-4AF4-A1C9-D7C50B8838CE}" srcOrd="8" destOrd="0" parTransId="{95EA3033-F827-4EE8-8A00-452936A897B8}" sibTransId="{660A0CB0-A4AF-432F-ACC6-A64278CB24CF}"/>
    <dgm:cxn modelId="{9464B3B9-3FFA-4180-B222-3F6D35DAB68A}" type="presOf" srcId="{695DE20F-4B9B-4D7A-B560-5CD4A3A9D7F7}" destId="{285E8FB6-B6D8-458C-9637-2EF2D13DF1A6}" srcOrd="0" destOrd="0" presId="urn:microsoft.com/office/officeart/2005/8/layout/bProcess3"/>
    <dgm:cxn modelId="{49A6A2BB-C333-4844-8D46-E99CCE93BF2D}" type="presOf" srcId="{B171C563-66CE-40F8-B5B3-942EE45E7D7A}" destId="{647C8692-86A7-4FD6-86D6-C02410F2DAE5}" srcOrd="0" destOrd="0" presId="urn:microsoft.com/office/officeart/2005/8/layout/bProcess3"/>
    <dgm:cxn modelId="{032BA2D7-CCFB-4556-B8AD-1764D2BB8AAC}" type="presOf" srcId="{9318C3B9-6FC0-44F3-8B03-FBBB73E6B455}" destId="{15B6D45D-0A19-4F65-98A1-EBB240F43BCD}" srcOrd="1" destOrd="0" presId="urn:microsoft.com/office/officeart/2005/8/layout/bProcess3"/>
    <dgm:cxn modelId="{E404ECD7-183A-433F-9556-1217585CE583}" type="presOf" srcId="{AC04EC09-B770-482E-BA9D-1FAC1CD8EF5F}" destId="{7DDD4027-87DB-4207-880C-A27C1718120C}" srcOrd="0" destOrd="0" presId="urn:microsoft.com/office/officeart/2005/8/layout/bProcess3"/>
    <dgm:cxn modelId="{E7CFB4E9-F305-47A7-A38E-7F157B436656}" type="presOf" srcId="{1AD51FA5-CE66-4C92-8D68-9AFAD638A95D}" destId="{4DAB7263-A6E9-43AE-80AA-0BFBECBD906D}" srcOrd="0" destOrd="0" presId="urn:microsoft.com/office/officeart/2005/8/layout/bProcess3"/>
    <dgm:cxn modelId="{715095EC-459B-457C-8C4D-4D8206775714}" type="presOf" srcId="{6A70FD8F-0050-42E3-8B3A-6ED7CFB9852E}" destId="{51E37ACF-F440-4F67-A948-2507C859005B}" srcOrd="0" destOrd="0" presId="urn:microsoft.com/office/officeart/2005/8/layout/bProcess3"/>
    <dgm:cxn modelId="{94899CEF-94CF-4973-ACA8-88C26BF73D30}" type="presOf" srcId="{6B4726E6-3486-40BA-8AF0-15DAFDD948B4}" destId="{A978E06C-5872-4EAF-8E2E-0D98DE8946B4}" srcOrd="1" destOrd="0" presId="urn:microsoft.com/office/officeart/2005/8/layout/bProcess3"/>
    <dgm:cxn modelId="{4FA61BFA-D9CC-46EF-A63D-4ED60380CC0C}" type="presOf" srcId="{4AFAA8EC-BC16-440C-BA1C-8DCBFC291ADE}" destId="{F32B7A47-CFAF-461C-A18B-8B8CC9DABC3C}" srcOrd="0" destOrd="0" presId="urn:microsoft.com/office/officeart/2005/8/layout/bProcess3"/>
    <dgm:cxn modelId="{2F1E3129-7D34-4F35-8B08-09B3C3B3DF8B}" type="presParOf" srcId="{51E37ACF-F440-4F67-A948-2507C859005B}" destId="{1A8F1E9B-D7C2-41C0-B669-31F0E31972EA}" srcOrd="0" destOrd="0" presId="urn:microsoft.com/office/officeart/2005/8/layout/bProcess3"/>
    <dgm:cxn modelId="{BD2B2086-9E3C-4C07-A635-CF1E4CE7DE76}" type="presParOf" srcId="{51E37ACF-F440-4F67-A948-2507C859005B}" destId="{CD785918-7623-4394-B058-76F3CACA7FDA}" srcOrd="1" destOrd="0" presId="urn:microsoft.com/office/officeart/2005/8/layout/bProcess3"/>
    <dgm:cxn modelId="{C8B2B113-E9E9-44AA-A325-5BAD04C875D8}" type="presParOf" srcId="{CD785918-7623-4394-B058-76F3CACA7FDA}" destId="{D607F195-DA95-4C96-B490-3DC85D20FCCD}" srcOrd="0" destOrd="0" presId="urn:microsoft.com/office/officeart/2005/8/layout/bProcess3"/>
    <dgm:cxn modelId="{3496892B-F1B0-445E-802B-DF8C468FA1BC}" type="presParOf" srcId="{51E37ACF-F440-4F67-A948-2507C859005B}" destId="{647C8692-86A7-4FD6-86D6-C02410F2DAE5}" srcOrd="2" destOrd="0" presId="urn:microsoft.com/office/officeart/2005/8/layout/bProcess3"/>
    <dgm:cxn modelId="{1D3D95F6-6428-4BA6-914E-53B6384A29A4}" type="presParOf" srcId="{51E37ACF-F440-4F67-A948-2507C859005B}" destId="{FB68D41A-4B5A-4165-ABB1-9904FB21FBFF}" srcOrd="3" destOrd="0" presId="urn:microsoft.com/office/officeart/2005/8/layout/bProcess3"/>
    <dgm:cxn modelId="{F3DC61BF-6C32-4DCA-9F60-25F405470CB8}" type="presParOf" srcId="{FB68D41A-4B5A-4165-ABB1-9904FB21FBFF}" destId="{DB75E778-3FBA-485F-854F-17AC9CC7663E}" srcOrd="0" destOrd="0" presId="urn:microsoft.com/office/officeart/2005/8/layout/bProcess3"/>
    <dgm:cxn modelId="{6B5869FA-5C46-4A54-939B-29F3D401E574}" type="presParOf" srcId="{51E37ACF-F440-4F67-A948-2507C859005B}" destId="{AB2CC2AB-1978-4101-8668-57384E7A7F85}" srcOrd="4" destOrd="0" presId="urn:microsoft.com/office/officeart/2005/8/layout/bProcess3"/>
    <dgm:cxn modelId="{6AA55B49-9A12-4F8E-B5D2-747A98F28F36}" type="presParOf" srcId="{51E37ACF-F440-4F67-A948-2507C859005B}" destId="{23E5B309-F87B-4605-BA89-142B284F670B}" srcOrd="5" destOrd="0" presId="urn:microsoft.com/office/officeart/2005/8/layout/bProcess3"/>
    <dgm:cxn modelId="{B751B6B3-BD52-4FA7-8B69-E6A8D68766AE}" type="presParOf" srcId="{23E5B309-F87B-4605-BA89-142B284F670B}" destId="{A978E06C-5872-4EAF-8E2E-0D98DE8946B4}" srcOrd="0" destOrd="0" presId="urn:microsoft.com/office/officeart/2005/8/layout/bProcess3"/>
    <dgm:cxn modelId="{8DF9CA80-CBFB-46B2-A97A-2E7AAD76D0C6}" type="presParOf" srcId="{51E37ACF-F440-4F67-A948-2507C859005B}" destId="{8672024C-D3EA-4ACC-9857-F37D0F520F23}" srcOrd="6" destOrd="0" presId="urn:microsoft.com/office/officeart/2005/8/layout/bProcess3"/>
    <dgm:cxn modelId="{2CF447FB-017E-4316-BFD4-BED7E4E7A5C2}" type="presParOf" srcId="{51E37ACF-F440-4F67-A948-2507C859005B}" destId="{7DDD4027-87DB-4207-880C-A27C1718120C}" srcOrd="7" destOrd="0" presId="urn:microsoft.com/office/officeart/2005/8/layout/bProcess3"/>
    <dgm:cxn modelId="{C9F4F125-BF3B-46BC-82B7-ABB6BF954AF8}" type="presParOf" srcId="{7DDD4027-87DB-4207-880C-A27C1718120C}" destId="{8C10EF12-E03D-4A1C-95B1-299C0AD71ABB}" srcOrd="0" destOrd="0" presId="urn:microsoft.com/office/officeart/2005/8/layout/bProcess3"/>
    <dgm:cxn modelId="{602A35A9-E997-49FD-9951-481021D65F6D}" type="presParOf" srcId="{51E37ACF-F440-4F67-A948-2507C859005B}" destId="{CD44B7C5-6875-41FB-A8A1-0C41D70624A4}" srcOrd="8" destOrd="0" presId="urn:microsoft.com/office/officeart/2005/8/layout/bProcess3"/>
    <dgm:cxn modelId="{0C6B931C-24E5-48F5-8B4C-A9C4B3D63AAA}" type="presParOf" srcId="{51E37ACF-F440-4F67-A948-2507C859005B}" destId="{2E3825BA-B003-416B-9BF3-3C11D430B8D1}" srcOrd="9" destOrd="0" presId="urn:microsoft.com/office/officeart/2005/8/layout/bProcess3"/>
    <dgm:cxn modelId="{DFEE1A62-198C-4A27-AB02-A6EF78FE04B4}" type="presParOf" srcId="{2E3825BA-B003-416B-9BF3-3C11D430B8D1}" destId="{D4B95A97-5DAB-4784-B657-25AAAA813B70}" srcOrd="0" destOrd="0" presId="urn:microsoft.com/office/officeart/2005/8/layout/bProcess3"/>
    <dgm:cxn modelId="{A173F1E6-3DEC-4879-82D7-4EE6AD3B03AD}" type="presParOf" srcId="{51E37ACF-F440-4F67-A948-2507C859005B}" destId="{01B42A22-5868-47E4-B49B-272558E7D1FF}" srcOrd="10" destOrd="0" presId="urn:microsoft.com/office/officeart/2005/8/layout/bProcess3"/>
    <dgm:cxn modelId="{FBE0DA5E-3845-4162-9529-64E97985158D}" type="presParOf" srcId="{51E37ACF-F440-4F67-A948-2507C859005B}" destId="{285E8FB6-B6D8-458C-9637-2EF2D13DF1A6}" srcOrd="11" destOrd="0" presId="urn:microsoft.com/office/officeart/2005/8/layout/bProcess3"/>
    <dgm:cxn modelId="{44598CCA-C946-4A43-B065-BACBFE68E4DD}" type="presParOf" srcId="{285E8FB6-B6D8-458C-9637-2EF2D13DF1A6}" destId="{0252F34C-D90C-4194-9114-0639A046486B}" srcOrd="0" destOrd="0" presId="urn:microsoft.com/office/officeart/2005/8/layout/bProcess3"/>
    <dgm:cxn modelId="{8B10F477-660E-42B8-BEFF-C937675663DB}" type="presParOf" srcId="{51E37ACF-F440-4F67-A948-2507C859005B}" destId="{898EC8B5-313E-45B6-B431-A5DA9A0E867D}" srcOrd="12" destOrd="0" presId="urn:microsoft.com/office/officeart/2005/8/layout/bProcess3"/>
    <dgm:cxn modelId="{3829807D-F028-4040-AEA3-C9F4CB1CFED6}" type="presParOf" srcId="{51E37ACF-F440-4F67-A948-2507C859005B}" destId="{E2CE52EF-7937-470B-BF56-033DCEE103C9}" srcOrd="13" destOrd="0" presId="urn:microsoft.com/office/officeart/2005/8/layout/bProcess3"/>
    <dgm:cxn modelId="{420147BD-4CCC-4499-BB56-AA87BA951911}" type="presParOf" srcId="{E2CE52EF-7937-470B-BF56-033DCEE103C9}" destId="{15B6D45D-0A19-4F65-98A1-EBB240F43BCD}" srcOrd="0" destOrd="0" presId="urn:microsoft.com/office/officeart/2005/8/layout/bProcess3"/>
    <dgm:cxn modelId="{5F0FB4F8-BF57-4ACF-ABAD-7341FF7E0960}" type="presParOf" srcId="{51E37ACF-F440-4F67-A948-2507C859005B}" destId="{F32B7A47-CFAF-461C-A18B-8B8CC9DABC3C}" srcOrd="14" destOrd="0" presId="urn:microsoft.com/office/officeart/2005/8/layout/bProcess3"/>
    <dgm:cxn modelId="{741B0CBD-21A8-48E0-97CC-27AF286F88CD}" type="presParOf" srcId="{51E37ACF-F440-4F67-A948-2507C859005B}" destId="{4DAB7263-A6E9-43AE-80AA-0BFBECBD906D}" srcOrd="15" destOrd="0" presId="urn:microsoft.com/office/officeart/2005/8/layout/bProcess3"/>
    <dgm:cxn modelId="{5D6FDF5C-5015-470A-AC37-82AE4ACEC7FD}" type="presParOf" srcId="{4DAB7263-A6E9-43AE-80AA-0BFBECBD906D}" destId="{A906273C-410D-4584-BAF8-422C777C5913}" srcOrd="0" destOrd="0" presId="urn:microsoft.com/office/officeart/2005/8/layout/bProcess3"/>
    <dgm:cxn modelId="{B860E0E8-88F0-4F59-AB80-F24FD4A31241}" type="presParOf" srcId="{51E37ACF-F440-4F67-A948-2507C859005B}" destId="{71C976F4-89A7-4B70-9F71-61AF1BDC2944}" srcOrd="16" destOrd="0" presId="urn:microsoft.com/office/officeart/2005/8/layout/bProcess3"/>
    <dgm:cxn modelId="{9C8BDCFB-F380-40A4-AA8C-E8B67944363D}" type="presParOf" srcId="{51E37ACF-F440-4F67-A948-2507C859005B}" destId="{69A5049F-ACA8-48CA-96D3-2AB21FAA50BB}" srcOrd="17" destOrd="0" presId="urn:microsoft.com/office/officeart/2005/8/layout/bProcess3"/>
    <dgm:cxn modelId="{B934B1E4-8F45-4C2C-8DAD-6C1BC7A605ED}" type="presParOf" srcId="{69A5049F-ACA8-48CA-96D3-2AB21FAA50BB}" destId="{F9B1F4E3-FE9B-4B21-819C-9C6A91B16E02}" srcOrd="0" destOrd="0" presId="urn:microsoft.com/office/officeart/2005/8/layout/bProcess3"/>
    <dgm:cxn modelId="{CF04762E-100C-4642-96D9-6AEED30AA9F6}" type="presParOf" srcId="{51E37ACF-F440-4F67-A948-2507C859005B}" destId="{3A484210-6BEC-49E4-9E90-66028F407536}"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85918-7623-4394-B058-76F3CACA7FDA}">
      <dsp:nvSpPr>
        <dsp:cNvPr id="0" name=""/>
        <dsp:cNvSpPr/>
      </dsp:nvSpPr>
      <dsp:spPr>
        <a:xfrm>
          <a:off x="2774844" y="555056"/>
          <a:ext cx="426658" cy="91440"/>
        </a:xfrm>
        <a:custGeom>
          <a:avLst/>
          <a:gdLst/>
          <a:ahLst/>
          <a:cxnLst/>
          <a:rect l="0" t="0" r="0" b="0"/>
          <a:pathLst>
            <a:path>
              <a:moveTo>
                <a:pt x="0" y="45720"/>
              </a:moveTo>
              <a:lnTo>
                <a:pt x="426658"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6741" y="598488"/>
        <a:ext cx="22862" cy="4577"/>
      </dsp:txXfrm>
    </dsp:sp>
    <dsp:sp modelId="{1A8F1E9B-D7C2-41C0-B669-31F0E31972EA}">
      <dsp:nvSpPr>
        <dsp:cNvPr id="0" name=""/>
        <dsp:cNvSpPr/>
      </dsp:nvSpPr>
      <dsp:spPr>
        <a:xfrm>
          <a:off x="788564" y="4352"/>
          <a:ext cx="1988079"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Define Problem</a:t>
          </a:r>
        </a:p>
      </dsp:txBody>
      <dsp:txXfrm>
        <a:off x="788564" y="4352"/>
        <a:ext cx="1988079" cy="1192847"/>
      </dsp:txXfrm>
    </dsp:sp>
    <dsp:sp modelId="{FB68D41A-4B5A-4165-ABB1-9904FB21FBFF}">
      <dsp:nvSpPr>
        <dsp:cNvPr id="0" name=""/>
        <dsp:cNvSpPr/>
      </dsp:nvSpPr>
      <dsp:spPr>
        <a:xfrm>
          <a:off x="5267239" y="555056"/>
          <a:ext cx="426658" cy="91440"/>
        </a:xfrm>
        <a:custGeom>
          <a:avLst/>
          <a:gdLst/>
          <a:ahLst/>
          <a:cxnLst/>
          <a:rect l="0" t="0" r="0" b="0"/>
          <a:pathLst>
            <a:path>
              <a:moveTo>
                <a:pt x="0" y="45720"/>
              </a:moveTo>
              <a:lnTo>
                <a:pt x="426658"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469137" y="598488"/>
        <a:ext cx="22862" cy="4577"/>
      </dsp:txXfrm>
    </dsp:sp>
    <dsp:sp modelId="{647C8692-86A7-4FD6-86D6-C02410F2DAE5}">
      <dsp:nvSpPr>
        <dsp:cNvPr id="0" name=""/>
        <dsp:cNvSpPr/>
      </dsp:nvSpPr>
      <dsp:spPr>
        <a:xfrm>
          <a:off x="3233902" y="4352"/>
          <a:ext cx="2035137"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Data Collection</a:t>
          </a:r>
        </a:p>
      </dsp:txBody>
      <dsp:txXfrm>
        <a:off x="3233902" y="4352"/>
        <a:ext cx="2035137" cy="1192847"/>
      </dsp:txXfrm>
    </dsp:sp>
    <dsp:sp modelId="{23E5B309-F87B-4605-BA89-142B284F670B}">
      <dsp:nvSpPr>
        <dsp:cNvPr id="0" name=""/>
        <dsp:cNvSpPr/>
      </dsp:nvSpPr>
      <dsp:spPr>
        <a:xfrm>
          <a:off x="7759913" y="555056"/>
          <a:ext cx="426658" cy="91440"/>
        </a:xfrm>
        <a:custGeom>
          <a:avLst/>
          <a:gdLst/>
          <a:ahLst/>
          <a:cxnLst/>
          <a:rect l="0" t="0" r="0" b="0"/>
          <a:pathLst>
            <a:path>
              <a:moveTo>
                <a:pt x="0" y="45720"/>
              </a:moveTo>
              <a:lnTo>
                <a:pt x="426658"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961811" y="598488"/>
        <a:ext cx="22862" cy="4577"/>
      </dsp:txXfrm>
    </dsp:sp>
    <dsp:sp modelId="{AB2CC2AB-1978-4101-8668-57384E7A7F85}">
      <dsp:nvSpPr>
        <dsp:cNvPr id="0" name=""/>
        <dsp:cNvSpPr/>
      </dsp:nvSpPr>
      <dsp:spPr>
        <a:xfrm>
          <a:off x="5726297" y="4352"/>
          <a:ext cx="2035415"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Data Preparation</a:t>
          </a:r>
        </a:p>
      </dsp:txBody>
      <dsp:txXfrm>
        <a:off x="5726297" y="4352"/>
        <a:ext cx="2035415" cy="1192847"/>
      </dsp:txXfrm>
    </dsp:sp>
    <dsp:sp modelId="{7DDD4027-87DB-4207-880C-A27C1718120C}">
      <dsp:nvSpPr>
        <dsp:cNvPr id="0" name=""/>
        <dsp:cNvSpPr/>
      </dsp:nvSpPr>
      <dsp:spPr>
        <a:xfrm>
          <a:off x="1702952" y="1195400"/>
          <a:ext cx="7527226" cy="426658"/>
        </a:xfrm>
        <a:custGeom>
          <a:avLst/>
          <a:gdLst/>
          <a:ahLst/>
          <a:cxnLst/>
          <a:rect l="0" t="0" r="0" b="0"/>
          <a:pathLst>
            <a:path>
              <a:moveTo>
                <a:pt x="7527226" y="0"/>
              </a:moveTo>
              <a:lnTo>
                <a:pt x="7527226" y="230429"/>
              </a:lnTo>
              <a:lnTo>
                <a:pt x="0" y="230429"/>
              </a:lnTo>
              <a:lnTo>
                <a:pt x="0" y="426658"/>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78037" y="1406441"/>
        <a:ext cx="377055" cy="4577"/>
      </dsp:txXfrm>
    </dsp:sp>
    <dsp:sp modelId="{8672024C-D3EA-4ACC-9857-F37D0F520F23}">
      <dsp:nvSpPr>
        <dsp:cNvPr id="0" name=""/>
        <dsp:cNvSpPr/>
      </dsp:nvSpPr>
      <dsp:spPr>
        <a:xfrm>
          <a:off x="8218971" y="4352"/>
          <a:ext cx="2022413"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Perform Data Viz &amp; Analysis</a:t>
          </a:r>
        </a:p>
      </dsp:txBody>
      <dsp:txXfrm>
        <a:off x="8218971" y="4352"/>
        <a:ext cx="2022413" cy="1192847"/>
      </dsp:txXfrm>
    </dsp:sp>
    <dsp:sp modelId="{2E3825BA-B003-416B-9BF3-3C11D430B8D1}">
      <dsp:nvSpPr>
        <dsp:cNvPr id="0" name=""/>
        <dsp:cNvSpPr/>
      </dsp:nvSpPr>
      <dsp:spPr>
        <a:xfrm>
          <a:off x="2615539" y="2212498"/>
          <a:ext cx="426658" cy="91440"/>
        </a:xfrm>
        <a:custGeom>
          <a:avLst/>
          <a:gdLst/>
          <a:ahLst/>
          <a:cxnLst/>
          <a:rect l="0" t="0" r="0" b="0"/>
          <a:pathLst>
            <a:path>
              <a:moveTo>
                <a:pt x="0" y="45720"/>
              </a:moveTo>
              <a:lnTo>
                <a:pt x="426658"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817437" y="2255929"/>
        <a:ext cx="22862" cy="4577"/>
      </dsp:txXfrm>
    </dsp:sp>
    <dsp:sp modelId="{CD44B7C5-6875-41FB-A8A1-0C41D70624A4}">
      <dsp:nvSpPr>
        <dsp:cNvPr id="0" name=""/>
        <dsp:cNvSpPr/>
      </dsp:nvSpPr>
      <dsp:spPr>
        <a:xfrm>
          <a:off x="788564" y="1654458"/>
          <a:ext cx="1828774" cy="1207519"/>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Variable Selection</a:t>
          </a:r>
        </a:p>
      </dsp:txBody>
      <dsp:txXfrm>
        <a:off x="788564" y="1654458"/>
        <a:ext cx="1828774" cy="1207519"/>
      </dsp:txXfrm>
    </dsp:sp>
    <dsp:sp modelId="{285E8FB6-B6D8-458C-9637-2EF2D13DF1A6}">
      <dsp:nvSpPr>
        <dsp:cNvPr id="0" name=""/>
        <dsp:cNvSpPr/>
      </dsp:nvSpPr>
      <dsp:spPr>
        <a:xfrm>
          <a:off x="5060877" y="2212498"/>
          <a:ext cx="421707" cy="91440"/>
        </a:xfrm>
        <a:custGeom>
          <a:avLst/>
          <a:gdLst/>
          <a:ahLst/>
          <a:cxnLst/>
          <a:rect l="0" t="0" r="0" b="0"/>
          <a:pathLst>
            <a:path>
              <a:moveTo>
                <a:pt x="0" y="45720"/>
              </a:moveTo>
              <a:lnTo>
                <a:pt x="42170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60423" y="2255929"/>
        <a:ext cx="22615" cy="4577"/>
      </dsp:txXfrm>
    </dsp:sp>
    <dsp:sp modelId="{01B42A22-5868-47E4-B49B-272558E7D1FF}">
      <dsp:nvSpPr>
        <dsp:cNvPr id="0" name=""/>
        <dsp:cNvSpPr/>
      </dsp:nvSpPr>
      <dsp:spPr>
        <a:xfrm>
          <a:off x="3074597" y="1661794"/>
          <a:ext cx="1988079"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Build Models</a:t>
          </a:r>
        </a:p>
      </dsp:txBody>
      <dsp:txXfrm>
        <a:off x="3074597" y="1661794"/>
        <a:ext cx="1988079" cy="1192847"/>
      </dsp:txXfrm>
    </dsp:sp>
    <dsp:sp modelId="{E2CE52EF-7937-470B-BF56-033DCEE103C9}">
      <dsp:nvSpPr>
        <dsp:cNvPr id="0" name=""/>
        <dsp:cNvSpPr/>
      </dsp:nvSpPr>
      <dsp:spPr>
        <a:xfrm>
          <a:off x="7501264" y="2212498"/>
          <a:ext cx="431608" cy="91440"/>
        </a:xfrm>
        <a:custGeom>
          <a:avLst/>
          <a:gdLst/>
          <a:ahLst/>
          <a:cxnLst/>
          <a:rect l="0" t="0" r="0" b="0"/>
          <a:pathLst>
            <a:path>
              <a:moveTo>
                <a:pt x="0" y="45720"/>
              </a:moveTo>
              <a:lnTo>
                <a:pt x="431608"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705513" y="2255929"/>
        <a:ext cx="23110" cy="4577"/>
      </dsp:txXfrm>
    </dsp:sp>
    <dsp:sp modelId="{898EC8B5-313E-45B6-B431-A5DA9A0E867D}">
      <dsp:nvSpPr>
        <dsp:cNvPr id="0" name=""/>
        <dsp:cNvSpPr/>
      </dsp:nvSpPr>
      <dsp:spPr>
        <a:xfrm>
          <a:off x="5514984" y="1661794"/>
          <a:ext cx="1988079"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rial Black" panose="020B0A04020102020204" pitchFamily="34" charset="0"/>
              <a:ea typeface="+mn-ea"/>
              <a:cs typeface="+mn-cs"/>
            </a:rPr>
            <a:t>Validate &amp; Measure Models Performance</a:t>
          </a:r>
        </a:p>
      </dsp:txBody>
      <dsp:txXfrm>
        <a:off x="5514984" y="1661794"/>
        <a:ext cx="1988079" cy="1192847"/>
      </dsp:txXfrm>
    </dsp:sp>
    <dsp:sp modelId="{4DAB7263-A6E9-43AE-80AA-0BFBECBD906D}">
      <dsp:nvSpPr>
        <dsp:cNvPr id="0" name=""/>
        <dsp:cNvSpPr/>
      </dsp:nvSpPr>
      <dsp:spPr>
        <a:xfrm>
          <a:off x="1782604" y="2852842"/>
          <a:ext cx="7176707" cy="433994"/>
        </a:xfrm>
        <a:custGeom>
          <a:avLst/>
          <a:gdLst/>
          <a:ahLst/>
          <a:cxnLst/>
          <a:rect l="0" t="0" r="0" b="0"/>
          <a:pathLst>
            <a:path>
              <a:moveTo>
                <a:pt x="7176707" y="0"/>
              </a:moveTo>
              <a:lnTo>
                <a:pt x="7176707" y="234097"/>
              </a:lnTo>
              <a:lnTo>
                <a:pt x="0" y="234097"/>
              </a:lnTo>
              <a:lnTo>
                <a:pt x="0" y="433994"/>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191165" y="3067550"/>
        <a:ext cx="359586" cy="4577"/>
      </dsp:txXfrm>
    </dsp:sp>
    <dsp:sp modelId="{F32B7A47-CFAF-461C-A18B-8B8CC9DABC3C}">
      <dsp:nvSpPr>
        <dsp:cNvPr id="0" name=""/>
        <dsp:cNvSpPr/>
      </dsp:nvSpPr>
      <dsp:spPr>
        <a:xfrm>
          <a:off x="7965272" y="1661794"/>
          <a:ext cx="1988079"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rial Black" panose="020B0A04020102020204" pitchFamily="34" charset="0"/>
              <a:ea typeface="+mn-ea"/>
              <a:cs typeface="+mn-cs"/>
            </a:rPr>
            <a:t>Improve Models Performance</a:t>
          </a:r>
        </a:p>
      </dsp:txBody>
      <dsp:txXfrm>
        <a:off x="7965272" y="1661794"/>
        <a:ext cx="1988079" cy="1192847"/>
      </dsp:txXfrm>
    </dsp:sp>
    <dsp:sp modelId="{69A5049F-ACA8-48CA-96D3-2AB21FAA50BB}">
      <dsp:nvSpPr>
        <dsp:cNvPr id="0" name=""/>
        <dsp:cNvSpPr/>
      </dsp:nvSpPr>
      <dsp:spPr>
        <a:xfrm>
          <a:off x="2774844" y="3869940"/>
          <a:ext cx="426658" cy="91440"/>
        </a:xfrm>
        <a:custGeom>
          <a:avLst/>
          <a:gdLst/>
          <a:ahLst/>
          <a:cxnLst/>
          <a:rect l="0" t="0" r="0" b="0"/>
          <a:pathLst>
            <a:path>
              <a:moveTo>
                <a:pt x="0" y="45720"/>
              </a:moveTo>
              <a:lnTo>
                <a:pt x="426658"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976741" y="3913371"/>
        <a:ext cx="22862" cy="4577"/>
      </dsp:txXfrm>
    </dsp:sp>
    <dsp:sp modelId="{71C976F4-89A7-4B70-9F71-61AF1BDC2944}">
      <dsp:nvSpPr>
        <dsp:cNvPr id="0" name=""/>
        <dsp:cNvSpPr/>
      </dsp:nvSpPr>
      <dsp:spPr>
        <a:xfrm>
          <a:off x="788564" y="3319236"/>
          <a:ext cx="1988079"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Execute Models for Prediction</a:t>
          </a:r>
        </a:p>
      </dsp:txBody>
      <dsp:txXfrm>
        <a:off x="788564" y="3319236"/>
        <a:ext cx="1988079" cy="1192847"/>
      </dsp:txXfrm>
    </dsp:sp>
    <dsp:sp modelId="{3A484210-6BEC-49E4-9E90-66028F407536}">
      <dsp:nvSpPr>
        <dsp:cNvPr id="0" name=""/>
        <dsp:cNvSpPr/>
      </dsp:nvSpPr>
      <dsp:spPr>
        <a:xfrm>
          <a:off x="3233902" y="3319236"/>
          <a:ext cx="1988079" cy="119284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Black" panose="020B0A04020102020204" pitchFamily="34" charset="0"/>
            </a:rPr>
            <a:t>Select the Best Fit Model</a:t>
          </a:r>
        </a:p>
      </dsp:txBody>
      <dsp:txXfrm>
        <a:off x="3233902" y="3319236"/>
        <a:ext cx="1988079" cy="119284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778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77838"/>
          </a:xfrm>
          <a:prstGeom prst="rect">
            <a:avLst/>
          </a:prstGeom>
        </p:spPr>
        <p:txBody>
          <a:bodyPr vert="horz" lIns="91440" tIns="45720" rIns="91440" bIns="45720" rtlCol="0"/>
          <a:lstStyle>
            <a:lvl1pPr algn="r">
              <a:defRPr sz="1200"/>
            </a:lvl1pPr>
          </a:lstStyle>
          <a:p>
            <a:fld id="{D8D38937-CFBA-4394-8634-12A6E43F08E8}" type="datetimeFigureOut">
              <a:rPr lang="en-GB" smtClean="0"/>
              <a:t>03/07/2020</a:t>
            </a:fld>
            <a:endParaRPr lang="en-GB"/>
          </a:p>
        </p:txBody>
      </p:sp>
      <p:sp>
        <p:nvSpPr>
          <p:cNvPr id="4" name="Slide Image Placeholder 3"/>
          <p:cNvSpPr>
            <a:spLocks noGrp="1" noRot="1" noChangeAspect="1"/>
          </p:cNvSpPr>
          <p:nvPr>
            <p:ph type="sldImg" idx="2"/>
          </p:nvPr>
        </p:nvSpPr>
        <p:spPr>
          <a:xfrm>
            <a:off x="571500" y="1190625"/>
            <a:ext cx="5715000" cy="32146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584700"/>
            <a:ext cx="5486400" cy="37496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047163"/>
            <a:ext cx="2971800" cy="4778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047163"/>
            <a:ext cx="2971800" cy="477837"/>
          </a:xfrm>
          <a:prstGeom prst="rect">
            <a:avLst/>
          </a:prstGeom>
        </p:spPr>
        <p:txBody>
          <a:bodyPr vert="horz" lIns="91440" tIns="45720" rIns="91440" bIns="45720" rtlCol="0" anchor="b"/>
          <a:lstStyle>
            <a:lvl1pPr algn="r">
              <a:defRPr sz="1200"/>
            </a:lvl1pPr>
          </a:lstStyle>
          <a:p>
            <a:fld id="{0F0A51C2-C6C3-4242-A7E5-D2A9F3A851DB}" type="slidenum">
              <a:rPr lang="en-GB" smtClean="0"/>
              <a:t>‹#›</a:t>
            </a:fld>
            <a:endParaRPr lang="en-GB"/>
          </a:p>
        </p:txBody>
      </p:sp>
    </p:spTree>
    <p:extLst>
      <p:ext uri="{BB962C8B-B14F-4D97-AF65-F5344CB8AC3E}">
        <p14:creationId xmlns:p14="http://schemas.microsoft.com/office/powerpoint/2010/main" val="374045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0A51C2-C6C3-4242-A7E5-D2A9F3A851DB}" type="slidenum">
              <a:rPr lang="en-GB" smtClean="0"/>
              <a:t>33</a:t>
            </a:fld>
            <a:endParaRPr lang="en-GB"/>
          </a:p>
        </p:txBody>
      </p:sp>
    </p:spTree>
    <p:extLst>
      <p:ext uri="{BB962C8B-B14F-4D97-AF65-F5344CB8AC3E}">
        <p14:creationId xmlns:p14="http://schemas.microsoft.com/office/powerpoint/2010/main" val="2876084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tsulliv/Machine-Learning/tree/master/churn-predic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4" y="697124"/>
            <a:ext cx="10993549" cy="2055601"/>
          </a:xfrm>
        </p:spPr>
        <p:txBody>
          <a:bodyPr>
            <a:normAutofit fontScale="90000"/>
          </a:bodyPr>
          <a:lstStyle/>
          <a:p>
            <a:r>
              <a:rPr lang="en-US" dirty="0"/>
              <a:t>Analyzing &amp; predicting customer churn </a:t>
            </a:r>
            <a:br>
              <a:rPr lang="en-US" dirty="0"/>
            </a:br>
            <a:r>
              <a:rPr lang="en-US" dirty="0"/>
              <a:t>in telecom industry </a:t>
            </a:r>
            <a:br>
              <a:rPr lang="en-US" dirty="0"/>
            </a:br>
            <a:r>
              <a:rPr lang="en-US" dirty="0"/>
              <a:t>using </a:t>
            </a:r>
            <a:br>
              <a:rPr lang="en-US" dirty="0"/>
            </a:br>
            <a:r>
              <a:rPr lang="en-US" dirty="0"/>
              <a:t>machine learning models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flipV="1">
            <a:off x="596717" y="6915044"/>
            <a:ext cx="10993546" cy="45719"/>
          </a:xfrm>
        </p:spPr>
        <p:txBody>
          <a:bodyPr>
            <a:normAutofit fontScale="25000" lnSpcReduction="20000"/>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1A83ABD-C8FB-4389-A89E-66F071E0C20A}"/>
              </a:ext>
            </a:extLst>
          </p:cNvPr>
          <p:cNvPicPr>
            <a:picLocks noChangeAspect="1"/>
          </p:cNvPicPr>
          <p:nvPr/>
        </p:nvPicPr>
        <p:blipFill>
          <a:blip r:embed="rId2"/>
          <a:stretch>
            <a:fillRect/>
          </a:stretch>
        </p:blipFill>
        <p:spPr>
          <a:xfrm>
            <a:off x="596714" y="3097383"/>
            <a:ext cx="8856775" cy="3190875"/>
          </a:xfrm>
          <a:prstGeom prst="rect">
            <a:avLst/>
          </a:prstGeom>
        </p:spPr>
      </p:pic>
      <p:sp>
        <p:nvSpPr>
          <p:cNvPr id="4" name="Rectangle 3">
            <a:extLst>
              <a:ext uri="{FF2B5EF4-FFF2-40B4-BE49-F238E27FC236}">
                <a16:creationId xmlns:a16="http://schemas.microsoft.com/office/drawing/2014/main" id="{0838A7D0-F836-4B8C-AC2E-50C9A03C18D5}"/>
              </a:ext>
            </a:extLst>
          </p:cNvPr>
          <p:cNvSpPr/>
          <p:nvPr/>
        </p:nvSpPr>
        <p:spPr>
          <a:xfrm>
            <a:off x="9453489" y="5936571"/>
            <a:ext cx="2595069" cy="646331"/>
          </a:xfrm>
          <a:prstGeom prst="rect">
            <a:avLst/>
          </a:prstGeom>
        </p:spPr>
        <p:txBody>
          <a:bodyPr wrap="square">
            <a:spAutoFit/>
          </a:bodyPr>
          <a:lstStyle/>
          <a:p>
            <a:r>
              <a:rPr lang="en-GB" dirty="0">
                <a:latin typeface="Arial Black" panose="020B0A04020102020204" pitchFamily="34" charset="0"/>
              </a:rPr>
              <a:t>Prepared by:</a:t>
            </a:r>
          </a:p>
          <a:p>
            <a:r>
              <a:rPr lang="en-GB" dirty="0">
                <a:latin typeface="Arial Black" panose="020B0A04020102020204" pitchFamily="34" charset="0"/>
              </a:rPr>
              <a:t>Reeka Hazarika</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7AC55A-A1AD-428F-8888-4D541DB8968D}"/>
              </a:ext>
            </a:extLst>
          </p:cNvPr>
          <p:cNvPicPr>
            <a:picLocks noChangeAspect="1"/>
          </p:cNvPicPr>
          <p:nvPr/>
        </p:nvPicPr>
        <p:blipFill>
          <a:blip r:embed="rId2"/>
          <a:stretch>
            <a:fillRect/>
          </a:stretch>
        </p:blipFill>
        <p:spPr>
          <a:xfrm>
            <a:off x="578642" y="987340"/>
            <a:ext cx="11034716" cy="5596340"/>
          </a:xfrm>
          <a:prstGeom prst="rect">
            <a:avLst/>
          </a:prstGeom>
        </p:spPr>
      </p:pic>
    </p:spTree>
    <p:extLst>
      <p:ext uri="{BB962C8B-B14F-4D97-AF65-F5344CB8AC3E}">
        <p14:creationId xmlns:p14="http://schemas.microsoft.com/office/powerpoint/2010/main" val="215775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A5A2FD-2FFE-411A-90D8-DD7681BAAB5B}"/>
              </a:ext>
            </a:extLst>
          </p:cNvPr>
          <p:cNvPicPr>
            <a:picLocks noChangeAspect="1"/>
          </p:cNvPicPr>
          <p:nvPr/>
        </p:nvPicPr>
        <p:blipFill>
          <a:blip r:embed="rId2"/>
          <a:stretch>
            <a:fillRect/>
          </a:stretch>
        </p:blipFill>
        <p:spPr>
          <a:xfrm>
            <a:off x="154745" y="787790"/>
            <a:ext cx="11366695" cy="6070209"/>
          </a:xfrm>
          <a:prstGeom prst="rect">
            <a:avLst/>
          </a:prstGeom>
        </p:spPr>
      </p:pic>
    </p:spTree>
    <p:extLst>
      <p:ext uri="{BB962C8B-B14F-4D97-AF65-F5344CB8AC3E}">
        <p14:creationId xmlns:p14="http://schemas.microsoft.com/office/powerpoint/2010/main" val="339286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85CE96-9ACE-4333-848F-9615BA3C5B9A}"/>
              </a:ext>
            </a:extLst>
          </p:cNvPr>
          <p:cNvPicPr>
            <a:picLocks noChangeAspect="1"/>
          </p:cNvPicPr>
          <p:nvPr/>
        </p:nvPicPr>
        <p:blipFill>
          <a:blip r:embed="rId2"/>
          <a:stretch>
            <a:fillRect/>
          </a:stretch>
        </p:blipFill>
        <p:spPr>
          <a:xfrm>
            <a:off x="492369" y="858128"/>
            <a:ext cx="10930597" cy="5894364"/>
          </a:xfrm>
          <a:prstGeom prst="rect">
            <a:avLst/>
          </a:prstGeom>
        </p:spPr>
      </p:pic>
    </p:spTree>
    <p:extLst>
      <p:ext uri="{BB962C8B-B14F-4D97-AF65-F5344CB8AC3E}">
        <p14:creationId xmlns:p14="http://schemas.microsoft.com/office/powerpoint/2010/main" val="377005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B0F1-F9C8-40AD-9C51-72217A44973C}"/>
              </a:ext>
            </a:extLst>
          </p:cNvPr>
          <p:cNvSpPr>
            <a:spLocks noGrp="1"/>
          </p:cNvSpPr>
          <p:nvPr>
            <p:ph type="title"/>
          </p:nvPr>
        </p:nvSpPr>
        <p:spPr>
          <a:xfrm>
            <a:off x="866331" y="2567790"/>
            <a:ext cx="3031852" cy="1722419"/>
          </a:xfrm>
        </p:spPr>
        <p:txBody>
          <a:bodyPr>
            <a:noAutofit/>
          </a:bodyPr>
          <a:lstStyle/>
          <a:p>
            <a:r>
              <a:rPr lang="en-GB" sz="2800" dirty="0">
                <a:latin typeface="Arial Black" panose="020B0A04020102020204" pitchFamily="34" charset="0"/>
              </a:rPr>
              <a:t>Average total Charges for Churn and Not Churn Customers</a:t>
            </a:r>
          </a:p>
        </p:txBody>
      </p:sp>
      <p:pic>
        <p:nvPicPr>
          <p:cNvPr id="6" name="Content Placeholder 5">
            <a:extLst>
              <a:ext uri="{FF2B5EF4-FFF2-40B4-BE49-F238E27FC236}">
                <a16:creationId xmlns:a16="http://schemas.microsoft.com/office/drawing/2014/main" id="{0C56528F-1578-40A9-B386-90E6EC572ABC}"/>
              </a:ext>
            </a:extLst>
          </p:cNvPr>
          <p:cNvPicPr>
            <a:picLocks noGrp="1" noChangeAspect="1"/>
          </p:cNvPicPr>
          <p:nvPr>
            <p:ph idx="1"/>
          </p:nvPr>
        </p:nvPicPr>
        <p:blipFill>
          <a:blip r:embed="rId2"/>
          <a:stretch>
            <a:fillRect/>
          </a:stretch>
        </p:blipFill>
        <p:spPr>
          <a:xfrm>
            <a:off x="4248443" y="2039815"/>
            <a:ext cx="7624689" cy="2504050"/>
          </a:xfrm>
        </p:spPr>
      </p:pic>
      <p:sp>
        <p:nvSpPr>
          <p:cNvPr id="4" name="Text Placeholder 3">
            <a:extLst>
              <a:ext uri="{FF2B5EF4-FFF2-40B4-BE49-F238E27FC236}">
                <a16:creationId xmlns:a16="http://schemas.microsoft.com/office/drawing/2014/main" id="{7685C863-5628-4F34-B340-812C8B37252C}"/>
              </a:ext>
            </a:extLst>
          </p:cNvPr>
          <p:cNvSpPr>
            <a:spLocks noGrp="1"/>
          </p:cNvSpPr>
          <p:nvPr>
            <p:ph type="body" sz="half" idx="2"/>
          </p:nvPr>
        </p:nvSpPr>
        <p:spPr>
          <a:xfrm flipV="1">
            <a:off x="450166" y="6414821"/>
            <a:ext cx="3629465" cy="86504"/>
          </a:xfrm>
        </p:spPr>
        <p:txBody>
          <a:bodyPr>
            <a:normAutofit fontScale="25000" lnSpcReduction="20000"/>
          </a:bodyPr>
          <a:lstStyle/>
          <a:p>
            <a:endParaRPr lang="en-GB" sz="2000"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371976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3521-4B3C-431D-9D8D-BBE9B63F491E}"/>
              </a:ext>
            </a:extLst>
          </p:cNvPr>
          <p:cNvSpPr>
            <a:spLocks noGrp="1"/>
          </p:cNvSpPr>
          <p:nvPr>
            <p:ph type="title"/>
          </p:nvPr>
        </p:nvSpPr>
        <p:spPr>
          <a:xfrm>
            <a:off x="575894" y="729658"/>
            <a:ext cx="11029616" cy="634908"/>
          </a:xfrm>
        </p:spPr>
        <p:txBody>
          <a:bodyPr/>
          <a:lstStyle/>
          <a:p>
            <a:r>
              <a:rPr lang="en-GB" dirty="0"/>
              <a:t>Main observations:</a:t>
            </a:r>
          </a:p>
        </p:txBody>
      </p:sp>
      <p:sp>
        <p:nvSpPr>
          <p:cNvPr id="4" name="Rectangle 3">
            <a:extLst>
              <a:ext uri="{FF2B5EF4-FFF2-40B4-BE49-F238E27FC236}">
                <a16:creationId xmlns:a16="http://schemas.microsoft.com/office/drawing/2014/main" id="{9FEA1196-2FC7-4933-AA36-7FA5E96B5B71}"/>
              </a:ext>
            </a:extLst>
          </p:cNvPr>
          <p:cNvSpPr/>
          <p:nvPr/>
        </p:nvSpPr>
        <p:spPr>
          <a:xfrm>
            <a:off x="575894" y="1779687"/>
            <a:ext cx="10861140" cy="5078313"/>
          </a:xfrm>
          <a:prstGeom prst="rect">
            <a:avLst/>
          </a:prstGeom>
        </p:spPr>
        <p:txBody>
          <a:bodyPr wrap="square">
            <a:spAutoFit/>
          </a:bodyPr>
          <a:lstStyle/>
          <a:p>
            <a:pPr marL="285750" indent="-285750">
              <a:buFont typeface="Wingdings" panose="05000000000000000000" pitchFamily="2" charset="2"/>
              <a:buChar char="q"/>
            </a:pPr>
            <a:r>
              <a:rPr lang="en-GB" sz="2000" dirty="0">
                <a:latin typeface="Arial Black" panose="020B0A04020102020204" pitchFamily="34" charset="0"/>
              </a:rPr>
              <a:t>A lot of people with phone service churned.</a:t>
            </a:r>
          </a:p>
          <a:p>
            <a:pPr marL="285750" indent="-285750">
              <a:buFont typeface="Wingdings" panose="05000000000000000000" pitchFamily="2" charset="2"/>
              <a:buChar char="q"/>
            </a:pPr>
            <a:r>
              <a:rPr lang="en-GB" sz="2000" dirty="0">
                <a:latin typeface="Arial Black" panose="020B0A04020102020204" pitchFamily="34" charset="0"/>
              </a:rPr>
              <a:t>People with fibre optic internet churned much more than people with DSL or no internet at all.</a:t>
            </a:r>
          </a:p>
          <a:p>
            <a:pPr marL="285750" indent="-285750">
              <a:buFont typeface="Wingdings" panose="05000000000000000000" pitchFamily="2" charset="2"/>
              <a:buChar char="q"/>
            </a:pPr>
            <a:r>
              <a:rPr lang="en-GB" sz="2000" dirty="0">
                <a:latin typeface="Arial Black" panose="020B0A04020102020204" pitchFamily="34" charset="0"/>
              </a:rPr>
              <a:t>People without online backup, device protection, and online security churn fairly frequently.</a:t>
            </a:r>
          </a:p>
          <a:p>
            <a:pPr marL="285750" indent="-285750">
              <a:buFont typeface="Wingdings" panose="05000000000000000000" pitchFamily="2" charset="2"/>
              <a:buChar char="q"/>
            </a:pPr>
            <a:r>
              <a:rPr lang="en-GB" sz="2000" dirty="0">
                <a:latin typeface="Arial Black" panose="020B0A04020102020204" pitchFamily="34" charset="0"/>
              </a:rPr>
              <a:t>Those without tech support tend to churn more frequently than those with tech support.</a:t>
            </a:r>
          </a:p>
          <a:p>
            <a:pPr marL="285750" indent="-285750">
              <a:buFont typeface="Wingdings" panose="05000000000000000000" pitchFamily="2" charset="2"/>
              <a:buChar char="q"/>
            </a:pPr>
            <a:r>
              <a:rPr lang="en-GB" sz="2000" dirty="0">
                <a:latin typeface="Arial Black" panose="020B0A04020102020204" pitchFamily="34" charset="0"/>
              </a:rPr>
              <a:t>Those with Paperless Billing tend to churn more frequently than those without Paperless Billing.</a:t>
            </a:r>
          </a:p>
          <a:p>
            <a:pPr marL="285750" indent="-285750">
              <a:buFont typeface="Wingdings" panose="05000000000000000000" pitchFamily="2" charset="2"/>
              <a:buChar char="q"/>
            </a:pPr>
            <a:r>
              <a:rPr lang="en-GB" sz="2000" dirty="0">
                <a:latin typeface="Arial Black" panose="020B0A04020102020204" pitchFamily="34" charset="0"/>
              </a:rPr>
              <a:t>Those with month-to-month contract tend to churn more frequently than those of one &amp; two year contract.</a:t>
            </a:r>
          </a:p>
          <a:p>
            <a:pPr marL="285750" indent="-285750">
              <a:buFont typeface="Wingdings" panose="05000000000000000000" pitchFamily="2" charset="2"/>
              <a:buChar char="q"/>
            </a:pPr>
            <a:r>
              <a:rPr lang="en-GB" sz="2000" dirty="0">
                <a:latin typeface="Arial Black" panose="020B0A04020102020204" pitchFamily="34" charset="0"/>
              </a:rPr>
              <a:t>Electronic check Payment method tend to churn more frequently than the other Payment method.</a:t>
            </a:r>
          </a:p>
          <a:p>
            <a:pPr marL="285750" indent="-285750">
              <a:buFont typeface="Wingdings" panose="05000000000000000000" pitchFamily="2" charset="2"/>
              <a:buChar char="q"/>
            </a:pPr>
            <a:r>
              <a:rPr lang="en-GB" sz="2000" dirty="0">
                <a:latin typeface="Arial Black" panose="020B0A04020102020204" pitchFamily="34" charset="0"/>
              </a:rPr>
              <a:t>All of the categorical variables seem to have a reasonably broad distribution, therefore, all of them will be kept for the further analysis.</a:t>
            </a:r>
          </a:p>
          <a:p>
            <a:pPr marL="285750" indent="-285750">
              <a:buFont typeface="Wingdings" panose="05000000000000000000" pitchFamily="2" charset="2"/>
              <a:buChar char="q"/>
            </a:pPr>
            <a:endParaRPr lang="en-GB" sz="2400" dirty="0">
              <a:latin typeface="Arial Black" panose="020B0A04020102020204" pitchFamily="34" charset="0"/>
            </a:endParaRPr>
          </a:p>
        </p:txBody>
      </p:sp>
    </p:spTree>
    <p:extLst>
      <p:ext uri="{BB962C8B-B14F-4D97-AF65-F5344CB8AC3E}">
        <p14:creationId xmlns:p14="http://schemas.microsoft.com/office/powerpoint/2010/main" val="337108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984DAB-C839-485F-AC87-93A314A386A2}"/>
              </a:ext>
            </a:extLst>
          </p:cNvPr>
          <p:cNvSpPr/>
          <p:nvPr/>
        </p:nvSpPr>
        <p:spPr>
          <a:xfrm>
            <a:off x="1406769" y="1867878"/>
            <a:ext cx="9172135" cy="1754326"/>
          </a:xfrm>
          <a:prstGeom prst="rect">
            <a:avLst/>
          </a:prstGeom>
        </p:spPr>
        <p:txBody>
          <a:bodyPr wrap="square">
            <a:spAutoFit/>
          </a:bodyPr>
          <a:lstStyle/>
          <a:p>
            <a:r>
              <a:rPr lang="en-GB" sz="3600" dirty="0">
                <a:latin typeface="Arial Black" panose="020B0A04020102020204" pitchFamily="34" charset="0"/>
              </a:rPr>
              <a:t>Building Predictive models using </a:t>
            </a:r>
            <a:r>
              <a:rPr lang="en-GB" sz="3600" dirty="0" err="1">
                <a:latin typeface="Arial Black" panose="020B0A04020102020204" pitchFamily="34" charset="0"/>
              </a:rPr>
              <a:t>Anova</a:t>
            </a:r>
            <a:r>
              <a:rPr lang="en-GB" sz="3600" dirty="0">
                <a:latin typeface="Arial Black" panose="020B0A04020102020204" pitchFamily="34" charset="0"/>
              </a:rPr>
              <a:t> , Logistic Regression, Decision Tree and Random Forest. </a:t>
            </a:r>
          </a:p>
        </p:txBody>
      </p:sp>
    </p:spTree>
    <p:extLst>
      <p:ext uri="{BB962C8B-B14F-4D97-AF65-F5344CB8AC3E}">
        <p14:creationId xmlns:p14="http://schemas.microsoft.com/office/powerpoint/2010/main" val="280181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C42565-5898-4E6D-BD45-1AB019E9F24B}"/>
              </a:ext>
            </a:extLst>
          </p:cNvPr>
          <p:cNvPicPr>
            <a:picLocks noChangeAspect="1"/>
          </p:cNvPicPr>
          <p:nvPr/>
        </p:nvPicPr>
        <p:blipFill>
          <a:blip r:embed="rId2"/>
          <a:stretch>
            <a:fillRect/>
          </a:stretch>
        </p:blipFill>
        <p:spPr>
          <a:xfrm>
            <a:off x="308390" y="703386"/>
            <a:ext cx="7316299" cy="5866226"/>
          </a:xfrm>
          <a:prstGeom prst="rect">
            <a:avLst/>
          </a:prstGeom>
        </p:spPr>
      </p:pic>
      <p:sp>
        <p:nvSpPr>
          <p:cNvPr id="3" name="Rectangle 2">
            <a:extLst>
              <a:ext uri="{FF2B5EF4-FFF2-40B4-BE49-F238E27FC236}">
                <a16:creationId xmlns:a16="http://schemas.microsoft.com/office/drawing/2014/main" id="{82BB69FA-08DE-49E3-AB02-35231C547F6F}"/>
              </a:ext>
            </a:extLst>
          </p:cNvPr>
          <p:cNvSpPr/>
          <p:nvPr/>
        </p:nvSpPr>
        <p:spPr>
          <a:xfrm>
            <a:off x="6621194" y="3429000"/>
            <a:ext cx="5570806" cy="1477328"/>
          </a:xfrm>
          <a:prstGeom prst="rect">
            <a:avLst/>
          </a:prstGeom>
        </p:spPr>
        <p:txBody>
          <a:bodyPr wrap="square">
            <a:spAutoFit/>
          </a:bodyPr>
          <a:lstStyle/>
          <a:p>
            <a:r>
              <a:rPr lang="en-GB" dirty="0" err="1">
                <a:solidFill>
                  <a:schemeClr val="accent1"/>
                </a:solidFill>
              </a:rPr>
              <a:t>Anova</a:t>
            </a:r>
            <a:r>
              <a:rPr lang="en-GB" dirty="0">
                <a:solidFill>
                  <a:schemeClr val="accent1"/>
                </a:solidFill>
              </a:rPr>
              <a:t> (Chi-Square) test:</a:t>
            </a:r>
          </a:p>
          <a:p>
            <a:pPr marL="285750" indent="-285750">
              <a:buFont typeface="Wingdings" panose="05000000000000000000" pitchFamily="2" charset="2"/>
              <a:buChar char="Ø"/>
            </a:pPr>
            <a:r>
              <a:rPr lang="en-GB" dirty="0">
                <a:solidFill>
                  <a:schemeClr val="accent1"/>
                </a:solidFill>
              </a:rPr>
              <a:t>Analysing the deviance table we can see the drop in deviance when adding each variable one at a time. </a:t>
            </a:r>
          </a:p>
          <a:p>
            <a:pPr marL="285750" indent="-285750">
              <a:buFont typeface="Wingdings" panose="05000000000000000000" pitchFamily="2" charset="2"/>
              <a:buChar char="Ø"/>
            </a:pPr>
            <a:r>
              <a:rPr lang="en-GB" dirty="0">
                <a:solidFill>
                  <a:schemeClr val="accent1"/>
                </a:solidFill>
              </a:rPr>
              <a:t>Adding tenure, Internet Service, Contract and total Charges significantly reduces the residual deviance.</a:t>
            </a:r>
          </a:p>
        </p:txBody>
      </p:sp>
    </p:spTree>
    <p:extLst>
      <p:ext uri="{BB962C8B-B14F-4D97-AF65-F5344CB8AC3E}">
        <p14:creationId xmlns:p14="http://schemas.microsoft.com/office/powerpoint/2010/main" val="518389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64C5-7286-44FD-9734-17B7959BEFC4}"/>
              </a:ext>
            </a:extLst>
          </p:cNvPr>
          <p:cNvSpPr>
            <a:spLocks noGrp="1"/>
          </p:cNvSpPr>
          <p:nvPr>
            <p:ph type="title"/>
          </p:nvPr>
        </p:nvSpPr>
        <p:spPr>
          <a:xfrm>
            <a:off x="575894" y="729658"/>
            <a:ext cx="11029616" cy="592705"/>
          </a:xfrm>
        </p:spPr>
        <p:txBody>
          <a:bodyPr/>
          <a:lstStyle/>
          <a:p>
            <a:r>
              <a:rPr lang="en-GB" dirty="0"/>
              <a:t>Model1:  Logistic Regression</a:t>
            </a:r>
          </a:p>
        </p:txBody>
      </p:sp>
      <p:sp>
        <p:nvSpPr>
          <p:cNvPr id="3" name="Rectangle 2">
            <a:extLst>
              <a:ext uri="{FF2B5EF4-FFF2-40B4-BE49-F238E27FC236}">
                <a16:creationId xmlns:a16="http://schemas.microsoft.com/office/drawing/2014/main" id="{4DACEFED-ACFA-4D27-9F42-60B73ADED351}"/>
              </a:ext>
            </a:extLst>
          </p:cNvPr>
          <p:cNvSpPr/>
          <p:nvPr/>
        </p:nvSpPr>
        <p:spPr>
          <a:xfrm>
            <a:off x="575894" y="1696887"/>
            <a:ext cx="8032968" cy="369332"/>
          </a:xfrm>
          <a:prstGeom prst="rect">
            <a:avLst/>
          </a:prstGeom>
        </p:spPr>
        <p:txBody>
          <a:bodyPr wrap="none">
            <a:spAutoFit/>
          </a:bodyPr>
          <a:lstStyle/>
          <a:p>
            <a:r>
              <a:rPr lang="en-GB" b="1" u="sng" dirty="0">
                <a:latin typeface="Arial Black" panose="020B0A04020102020204" pitchFamily="34" charset="0"/>
              </a:rPr>
              <a:t>Splitting the data into a training set (75%), and test set (25%).</a:t>
            </a:r>
          </a:p>
        </p:txBody>
      </p:sp>
      <p:pic>
        <p:nvPicPr>
          <p:cNvPr id="4" name="Picture 3">
            <a:extLst>
              <a:ext uri="{FF2B5EF4-FFF2-40B4-BE49-F238E27FC236}">
                <a16:creationId xmlns:a16="http://schemas.microsoft.com/office/drawing/2014/main" id="{1A8E3EA6-01D1-4C30-921C-DDF661F65FD1}"/>
              </a:ext>
            </a:extLst>
          </p:cNvPr>
          <p:cNvPicPr>
            <a:picLocks noChangeAspect="1"/>
          </p:cNvPicPr>
          <p:nvPr/>
        </p:nvPicPr>
        <p:blipFill>
          <a:blip r:embed="rId2"/>
          <a:stretch>
            <a:fillRect/>
          </a:stretch>
        </p:blipFill>
        <p:spPr>
          <a:xfrm>
            <a:off x="729687" y="2440744"/>
            <a:ext cx="10003962" cy="1582616"/>
          </a:xfrm>
          <a:prstGeom prst="rect">
            <a:avLst/>
          </a:prstGeom>
        </p:spPr>
      </p:pic>
      <p:pic>
        <p:nvPicPr>
          <p:cNvPr id="6" name="Picture 5">
            <a:extLst>
              <a:ext uri="{FF2B5EF4-FFF2-40B4-BE49-F238E27FC236}">
                <a16:creationId xmlns:a16="http://schemas.microsoft.com/office/drawing/2014/main" id="{DE2DF840-F2F8-4E63-9077-B621D30E97AB}"/>
              </a:ext>
            </a:extLst>
          </p:cNvPr>
          <p:cNvPicPr>
            <a:picLocks noChangeAspect="1"/>
          </p:cNvPicPr>
          <p:nvPr/>
        </p:nvPicPr>
        <p:blipFill>
          <a:blip r:embed="rId3"/>
          <a:stretch>
            <a:fillRect/>
          </a:stretch>
        </p:blipFill>
        <p:spPr>
          <a:xfrm>
            <a:off x="729687" y="4871335"/>
            <a:ext cx="9736676" cy="1257007"/>
          </a:xfrm>
          <a:prstGeom prst="rect">
            <a:avLst/>
          </a:prstGeom>
        </p:spPr>
      </p:pic>
    </p:spTree>
    <p:extLst>
      <p:ext uri="{BB962C8B-B14F-4D97-AF65-F5344CB8AC3E}">
        <p14:creationId xmlns:p14="http://schemas.microsoft.com/office/powerpoint/2010/main" val="65757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968B-2ADA-4B58-BE28-5A7071A4E5D5}"/>
              </a:ext>
            </a:extLst>
          </p:cNvPr>
          <p:cNvSpPr>
            <a:spLocks noGrp="1"/>
          </p:cNvSpPr>
          <p:nvPr>
            <p:ph type="title"/>
          </p:nvPr>
        </p:nvSpPr>
        <p:spPr>
          <a:xfrm>
            <a:off x="575894" y="729658"/>
            <a:ext cx="11029616" cy="423893"/>
          </a:xfrm>
        </p:spPr>
        <p:txBody>
          <a:bodyPr>
            <a:normAutofit fontScale="90000"/>
          </a:bodyPr>
          <a:lstStyle/>
          <a:p>
            <a:r>
              <a:rPr lang="en-GB" dirty="0"/>
              <a:t>Model summary on all the variables as input:</a:t>
            </a:r>
          </a:p>
        </p:txBody>
      </p:sp>
      <p:pic>
        <p:nvPicPr>
          <p:cNvPr id="5" name="Picture 4">
            <a:extLst>
              <a:ext uri="{FF2B5EF4-FFF2-40B4-BE49-F238E27FC236}">
                <a16:creationId xmlns:a16="http://schemas.microsoft.com/office/drawing/2014/main" id="{EE76CD5B-59C7-40CC-95CF-A9367FF3DD50}"/>
              </a:ext>
            </a:extLst>
          </p:cNvPr>
          <p:cNvPicPr>
            <a:picLocks noChangeAspect="1"/>
          </p:cNvPicPr>
          <p:nvPr/>
        </p:nvPicPr>
        <p:blipFill>
          <a:blip r:embed="rId2"/>
          <a:stretch>
            <a:fillRect/>
          </a:stretch>
        </p:blipFill>
        <p:spPr>
          <a:xfrm>
            <a:off x="6403438" y="1560267"/>
            <a:ext cx="5788562" cy="3947235"/>
          </a:xfrm>
          <a:prstGeom prst="rect">
            <a:avLst/>
          </a:prstGeom>
        </p:spPr>
      </p:pic>
      <p:pic>
        <p:nvPicPr>
          <p:cNvPr id="6" name="Picture 5">
            <a:extLst>
              <a:ext uri="{FF2B5EF4-FFF2-40B4-BE49-F238E27FC236}">
                <a16:creationId xmlns:a16="http://schemas.microsoft.com/office/drawing/2014/main" id="{769B9E59-C9DB-42F8-8A03-FFD7E11B2BFF}"/>
              </a:ext>
            </a:extLst>
          </p:cNvPr>
          <p:cNvPicPr>
            <a:picLocks noChangeAspect="1"/>
          </p:cNvPicPr>
          <p:nvPr/>
        </p:nvPicPr>
        <p:blipFill>
          <a:blip r:embed="rId3"/>
          <a:stretch>
            <a:fillRect/>
          </a:stretch>
        </p:blipFill>
        <p:spPr>
          <a:xfrm>
            <a:off x="0" y="1153551"/>
            <a:ext cx="6429375" cy="5598941"/>
          </a:xfrm>
          <a:prstGeom prst="rect">
            <a:avLst/>
          </a:prstGeom>
        </p:spPr>
      </p:pic>
    </p:spTree>
    <p:extLst>
      <p:ext uri="{BB962C8B-B14F-4D97-AF65-F5344CB8AC3E}">
        <p14:creationId xmlns:p14="http://schemas.microsoft.com/office/powerpoint/2010/main" val="4210845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9E2B-63F7-443B-AA7D-F9DC3AA37EDE}"/>
              </a:ext>
            </a:extLst>
          </p:cNvPr>
          <p:cNvSpPr>
            <a:spLocks noGrp="1"/>
          </p:cNvSpPr>
          <p:nvPr>
            <p:ph type="title"/>
          </p:nvPr>
        </p:nvSpPr>
        <p:spPr>
          <a:xfrm>
            <a:off x="575894" y="729658"/>
            <a:ext cx="11029616" cy="437960"/>
          </a:xfrm>
        </p:spPr>
        <p:txBody>
          <a:bodyPr>
            <a:normAutofit fontScale="90000"/>
          </a:bodyPr>
          <a:lstStyle/>
          <a:p>
            <a:r>
              <a:rPr lang="en-GB" dirty="0"/>
              <a:t>Model summary on statistically significant variables:</a:t>
            </a:r>
          </a:p>
        </p:txBody>
      </p:sp>
      <p:pic>
        <p:nvPicPr>
          <p:cNvPr id="5" name="Picture 4">
            <a:extLst>
              <a:ext uri="{FF2B5EF4-FFF2-40B4-BE49-F238E27FC236}">
                <a16:creationId xmlns:a16="http://schemas.microsoft.com/office/drawing/2014/main" id="{6C5560FA-388D-42B1-AC1F-29EF12E65785}"/>
              </a:ext>
            </a:extLst>
          </p:cNvPr>
          <p:cNvPicPr>
            <a:picLocks noChangeAspect="1"/>
          </p:cNvPicPr>
          <p:nvPr/>
        </p:nvPicPr>
        <p:blipFill>
          <a:blip r:embed="rId2"/>
          <a:stretch>
            <a:fillRect/>
          </a:stretch>
        </p:blipFill>
        <p:spPr>
          <a:xfrm>
            <a:off x="393895" y="1491175"/>
            <a:ext cx="11211615" cy="5366825"/>
          </a:xfrm>
          <a:prstGeom prst="rect">
            <a:avLst/>
          </a:prstGeom>
        </p:spPr>
      </p:pic>
    </p:spTree>
    <p:extLst>
      <p:ext uri="{BB962C8B-B14F-4D97-AF65-F5344CB8AC3E}">
        <p14:creationId xmlns:p14="http://schemas.microsoft.com/office/powerpoint/2010/main" val="372016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7EAE-DE09-44F4-919E-7A056369B0A5}"/>
              </a:ext>
            </a:extLst>
          </p:cNvPr>
          <p:cNvSpPr>
            <a:spLocks noGrp="1"/>
          </p:cNvSpPr>
          <p:nvPr>
            <p:ph type="title"/>
          </p:nvPr>
        </p:nvSpPr>
        <p:spPr>
          <a:xfrm>
            <a:off x="575894" y="729658"/>
            <a:ext cx="11029616" cy="733382"/>
          </a:xfrm>
        </p:spPr>
        <p:txBody>
          <a:bodyPr>
            <a:normAutofit/>
          </a:bodyPr>
          <a:lstStyle/>
          <a:p>
            <a:r>
              <a:rPr lang="en-GB" sz="3600" dirty="0">
                <a:solidFill>
                  <a:schemeClr val="accent2"/>
                </a:solidFill>
                <a:latin typeface="Arial Black" panose="020B0A04020102020204" pitchFamily="34" charset="0"/>
              </a:rPr>
              <a:t>Description:</a:t>
            </a:r>
          </a:p>
        </p:txBody>
      </p:sp>
      <p:sp>
        <p:nvSpPr>
          <p:cNvPr id="3" name="Rectangle 2">
            <a:extLst>
              <a:ext uri="{FF2B5EF4-FFF2-40B4-BE49-F238E27FC236}">
                <a16:creationId xmlns:a16="http://schemas.microsoft.com/office/drawing/2014/main" id="{7048DDD4-99E2-4866-9A24-E0F5AD579795}"/>
              </a:ext>
            </a:extLst>
          </p:cNvPr>
          <p:cNvSpPr/>
          <p:nvPr/>
        </p:nvSpPr>
        <p:spPr>
          <a:xfrm>
            <a:off x="575894" y="1463040"/>
            <a:ext cx="10608941" cy="5632311"/>
          </a:xfrm>
          <a:prstGeom prst="rect">
            <a:avLst/>
          </a:prstGeom>
        </p:spPr>
        <p:txBody>
          <a:bodyPr wrap="square">
            <a:spAutoFit/>
          </a:bodyPr>
          <a:lstStyle/>
          <a:p>
            <a:pPr marL="342900" indent="-342900">
              <a:buFont typeface="Wingdings" panose="05000000000000000000" pitchFamily="2" charset="2"/>
              <a:buChar char="v"/>
            </a:pPr>
            <a:r>
              <a:rPr lang="en-GB" sz="2400" dirty="0">
                <a:solidFill>
                  <a:srgbClr val="00B0F0"/>
                </a:solidFill>
                <a:latin typeface="Arial Black" panose="020B0A04020102020204" pitchFamily="34" charset="0"/>
              </a:rPr>
              <a:t>Churn(which is loss of customers to competition) is a problem for telecom companies because it is expensive to acquire a new customer and companies want to retain their existing customers.</a:t>
            </a:r>
          </a:p>
          <a:p>
            <a:pPr marL="342900" indent="-342900">
              <a:buFont typeface="Wingdings" panose="05000000000000000000" pitchFamily="2" charset="2"/>
              <a:buChar char="v"/>
            </a:pPr>
            <a:r>
              <a:rPr lang="en-GB" sz="2400" dirty="0">
                <a:solidFill>
                  <a:srgbClr val="00B0F0"/>
                </a:solidFill>
                <a:latin typeface="Arial Black" panose="020B0A04020102020204" pitchFamily="34" charset="0"/>
              </a:rPr>
              <a:t>For a Telecom Company “X”, Churn is a problem for their business and churn rates have been increasing steadily over the last 1 year.</a:t>
            </a:r>
          </a:p>
          <a:p>
            <a:pPr marL="342900" indent="-342900">
              <a:buFont typeface="Wingdings" panose="05000000000000000000" pitchFamily="2" charset="2"/>
              <a:buChar char="v"/>
            </a:pPr>
            <a:r>
              <a:rPr lang="en-GB" sz="2400" dirty="0">
                <a:solidFill>
                  <a:srgbClr val="00B0F0"/>
                </a:solidFill>
                <a:latin typeface="Arial Black" panose="020B0A04020102020204" pitchFamily="34" charset="0"/>
              </a:rPr>
              <a:t>Company wants to predict the propensity of its customers to churn and this would help the company to determine the right engagement or intervention plan.</a:t>
            </a:r>
          </a:p>
          <a:p>
            <a:pPr marL="342900" indent="-342900">
              <a:buFont typeface="Wingdings" panose="05000000000000000000" pitchFamily="2" charset="2"/>
              <a:buChar char="v"/>
            </a:pPr>
            <a:r>
              <a:rPr lang="en-GB" sz="2400" dirty="0">
                <a:solidFill>
                  <a:srgbClr val="00B0F0"/>
                </a:solidFill>
                <a:latin typeface="Arial Black" panose="020B0A04020102020204" pitchFamily="34" charset="0"/>
              </a:rPr>
              <a:t>The Company wants to find out the factors influencing Customer Churn and to target the specific factors with offers more in-line with other service providers, which could help them to retain customers.</a:t>
            </a:r>
          </a:p>
          <a:p>
            <a:endParaRPr lang="en-GB" sz="2400" dirty="0">
              <a:latin typeface="Arial Black" panose="020B0A04020102020204" pitchFamily="34" charset="0"/>
            </a:endParaRPr>
          </a:p>
        </p:txBody>
      </p:sp>
    </p:spTree>
    <p:extLst>
      <p:ext uri="{BB962C8B-B14F-4D97-AF65-F5344CB8AC3E}">
        <p14:creationId xmlns:p14="http://schemas.microsoft.com/office/powerpoint/2010/main" val="53579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C9DB-97FF-4D23-946C-AF553ABFAFFD}"/>
              </a:ext>
            </a:extLst>
          </p:cNvPr>
          <p:cNvSpPr>
            <a:spLocks noGrp="1"/>
          </p:cNvSpPr>
          <p:nvPr>
            <p:ph type="title"/>
          </p:nvPr>
        </p:nvSpPr>
        <p:spPr>
          <a:xfrm>
            <a:off x="575894" y="729658"/>
            <a:ext cx="11029616" cy="480164"/>
          </a:xfrm>
        </p:spPr>
        <p:txBody>
          <a:bodyPr>
            <a:normAutofit fontScale="90000"/>
          </a:bodyPr>
          <a:lstStyle/>
          <a:p>
            <a:r>
              <a:rPr lang="en-GB" dirty="0"/>
              <a:t>Model evaluation – confusion matrix:</a:t>
            </a:r>
          </a:p>
        </p:txBody>
      </p:sp>
      <p:sp>
        <p:nvSpPr>
          <p:cNvPr id="4" name="Rectangle 3">
            <a:extLst>
              <a:ext uri="{FF2B5EF4-FFF2-40B4-BE49-F238E27FC236}">
                <a16:creationId xmlns:a16="http://schemas.microsoft.com/office/drawing/2014/main" id="{CDD75B05-2C9E-40DC-8B0B-DEDF5D97C53D}"/>
              </a:ext>
            </a:extLst>
          </p:cNvPr>
          <p:cNvSpPr/>
          <p:nvPr/>
        </p:nvSpPr>
        <p:spPr>
          <a:xfrm>
            <a:off x="6096000" y="3179299"/>
            <a:ext cx="6096000" cy="3139321"/>
          </a:xfrm>
          <a:prstGeom prst="rect">
            <a:avLst/>
          </a:prstGeom>
        </p:spPr>
        <p:txBody>
          <a:bodyPr>
            <a:spAutoFit/>
          </a:bodyPr>
          <a:lstStyle/>
          <a:p>
            <a:r>
              <a:rPr lang="en-GB" b="1" u="sng" dirty="0"/>
              <a:t>True positives (TP)</a:t>
            </a:r>
            <a:r>
              <a:rPr lang="en-GB" dirty="0"/>
              <a:t>: These are cases in which we predicted yes (they churned), and they did churn.TP=254</a:t>
            </a:r>
          </a:p>
          <a:p>
            <a:r>
              <a:rPr lang="en-GB" b="1" u="sng" dirty="0"/>
              <a:t>True negatives (TN</a:t>
            </a:r>
            <a:r>
              <a:rPr lang="en-GB" dirty="0"/>
              <a:t>): We predicted no, and they didn’t churn.TN=1167</a:t>
            </a:r>
          </a:p>
          <a:p>
            <a:r>
              <a:rPr lang="en-GB" b="1" u="sng" dirty="0"/>
              <a:t>False positives (FP)</a:t>
            </a:r>
            <a:r>
              <a:rPr lang="en-GB" dirty="0"/>
              <a:t>: We predicted yes, but they didn’t actually churn. (Also known as a “Type I error.”).FP=126</a:t>
            </a:r>
          </a:p>
          <a:p>
            <a:r>
              <a:rPr lang="en-GB" b="1" u="sng" dirty="0"/>
              <a:t>False negatives (FN): </a:t>
            </a:r>
            <a:r>
              <a:rPr lang="en-GB" dirty="0"/>
              <a:t>We predicted no, but they actually churned. (Also known as a “Type II error.”) FN=213</a:t>
            </a:r>
          </a:p>
          <a:p>
            <a:r>
              <a:rPr lang="en-GB" dirty="0"/>
              <a:t>The diagonal entries give our correct predictions, with the upper left being TN and the lower right being TP, the upper right gives the FN while the lower left gives the FP.</a:t>
            </a:r>
          </a:p>
        </p:txBody>
      </p:sp>
      <p:pic>
        <p:nvPicPr>
          <p:cNvPr id="7" name="Picture 6">
            <a:extLst>
              <a:ext uri="{FF2B5EF4-FFF2-40B4-BE49-F238E27FC236}">
                <a16:creationId xmlns:a16="http://schemas.microsoft.com/office/drawing/2014/main" id="{8FF7A923-B016-49E6-BD97-AB48C9314C0E}"/>
              </a:ext>
            </a:extLst>
          </p:cNvPr>
          <p:cNvPicPr>
            <a:picLocks noChangeAspect="1"/>
          </p:cNvPicPr>
          <p:nvPr/>
        </p:nvPicPr>
        <p:blipFill>
          <a:blip r:embed="rId2"/>
          <a:stretch>
            <a:fillRect/>
          </a:stretch>
        </p:blipFill>
        <p:spPr>
          <a:xfrm>
            <a:off x="112543" y="1451024"/>
            <a:ext cx="5247248" cy="5202994"/>
          </a:xfrm>
          <a:prstGeom prst="rect">
            <a:avLst/>
          </a:prstGeom>
        </p:spPr>
      </p:pic>
    </p:spTree>
    <p:extLst>
      <p:ext uri="{BB962C8B-B14F-4D97-AF65-F5344CB8AC3E}">
        <p14:creationId xmlns:p14="http://schemas.microsoft.com/office/powerpoint/2010/main" val="210625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4696-D1E7-4129-B2AF-8BB2D6282F06}"/>
              </a:ext>
            </a:extLst>
          </p:cNvPr>
          <p:cNvSpPr>
            <a:spLocks noGrp="1"/>
          </p:cNvSpPr>
          <p:nvPr>
            <p:ph type="title"/>
          </p:nvPr>
        </p:nvSpPr>
        <p:spPr>
          <a:xfrm>
            <a:off x="575894" y="729658"/>
            <a:ext cx="11029616" cy="494231"/>
          </a:xfrm>
        </p:spPr>
        <p:txBody>
          <a:bodyPr>
            <a:normAutofit fontScale="90000"/>
          </a:bodyPr>
          <a:lstStyle/>
          <a:p>
            <a:r>
              <a:rPr lang="en-GB" dirty="0"/>
              <a:t>Model evaluation – confusion matrix (Package – Caret):</a:t>
            </a:r>
          </a:p>
        </p:txBody>
      </p:sp>
      <p:pic>
        <p:nvPicPr>
          <p:cNvPr id="3" name="Picture 2">
            <a:extLst>
              <a:ext uri="{FF2B5EF4-FFF2-40B4-BE49-F238E27FC236}">
                <a16:creationId xmlns:a16="http://schemas.microsoft.com/office/drawing/2014/main" id="{109217B8-3ACA-4B59-92EB-CA74E8FCE335}"/>
              </a:ext>
            </a:extLst>
          </p:cNvPr>
          <p:cNvPicPr>
            <a:picLocks noChangeAspect="1"/>
          </p:cNvPicPr>
          <p:nvPr/>
        </p:nvPicPr>
        <p:blipFill>
          <a:blip r:embed="rId2"/>
          <a:stretch>
            <a:fillRect/>
          </a:stretch>
        </p:blipFill>
        <p:spPr>
          <a:xfrm>
            <a:off x="575894" y="1366837"/>
            <a:ext cx="10833004" cy="5188708"/>
          </a:xfrm>
          <a:prstGeom prst="rect">
            <a:avLst/>
          </a:prstGeom>
        </p:spPr>
      </p:pic>
    </p:spTree>
    <p:extLst>
      <p:ext uri="{BB962C8B-B14F-4D97-AF65-F5344CB8AC3E}">
        <p14:creationId xmlns:p14="http://schemas.microsoft.com/office/powerpoint/2010/main" val="2230160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65FA-0752-4D3C-AF63-248A7F64E541}"/>
              </a:ext>
            </a:extLst>
          </p:cNvPr>
          <p:cNvSpPr>
            <a:spLocks noGrp="1"/>
          </p:cNvSpPr>
          <p:nvPr>
            <p:ph type="title"/>
          </p:nvPr>
        </p:nvSpPr>
        <p:spPr>
          <a:xfrm>
            <a:off x="575894" y="729658"/>
            <a:ext cx="11029616" cy="719314"/>
          </a:xfrm>
        </p:spPr>
        <p:txBody>
          <a:bodyPr/>
          <a:lstStyle/>
          <a:p>
            <a:r>
              <a:rPr lang="en-GB" dirty="0"/>
              <a:t>Observations – Logistic Regression model:</a:t>
            </a:r>
          </a:p>
        </p:txBody>
      </p:sp>
      <p:sp>
        <p:nvSpPr>
          <p:cNvPr id="3" name="Rectangle 2">
            <a:extLst>
              <a:ext uri="{FF2B5EF4-FFF2-40B4-BE49-F238E27FC236}">
                <a16:creationId xmlns:a16="http://schemas.microsoft.com/office/drawing/2014/main" id="{BC9F03AA-6363-4517-985C-644C44C5A0A1}"/>
              </a:ext>
            </a:extLst>
          </p:cNvPr>
          <p:cNvSpPr/>
          <p:nvPr/>
        </p:nvSpPr>
        <p:spPr>
          <a:xfrm>
            <a:off x="801858" y="2158024"/>
            <a:ext cx="10803652" cy="3785652"/>
          </a:xfrm>
          <a:prstGeom prst="rect">
            <a:avLst/>
          </a:prstGeom>
        </p:spPr>
        <p:txBody>
          <a:bodyPr wrap="square">
            <a:spAutoFit/>
          </a:bodyPr>
          <a:lstStyle/>
          <a:p>
            <a:pPr marL="285750" indent="-285750">
              <a:buFont typeface="Wingdings" panose="05000000000000000000" pitchFamily="2" charset="2"/>
              <a:buChar char="q"/>
            </a:pPr>
            <a:r>
              <a:rPr lang="en-GB" sz="2000" dirty="0">
                <a:latin typeface="Arial Black" panose="020B0A04020102020204" pitchFamily="34" charset="0"/>
              </a:rPr>
              <a:t>Tenure, Contract, Paperless Billing and Total charges are the significant variables and can be identified as the best predictors of Customer Churn.</a:t>
            </a:r>
          </a:p>
          <a:p>
            <a:pPr marL="285750" indent="-285750">
              <a:buFont typeface="Wingdings" panose="05000000000000000000" pitchFamily="2" charset="2"/>
              <a:buChar char="q"/>
            </a:pPr>
            <a:r>
              <a:rPr lang="en-GB" sz="2000" dirty="0">
                <a:latin typeface="Arial Black" panose="020B0A04020102020204" pitchFamily="34" charset="0"/>
              </a:rPr>
              <a:t>AIC – 4441.7 (when all variables are taken as input) &amp; AIC – 4476.8 (when only significant variables are taken as input). Hence AIC does not change much even if we use only the significant variables.</a:t>
            </a:r>
          </a:p>
          <a:p>
            <a:pPr marL="285750" indent="-285750">
              <a:buFont typeface="Wingdings" panose="05000000000000000000" pitchFamily="2" charset="2"/>
              <a:buChar char="q"/>
            </a:pPr>
            <a:r>
              <a:rPr lang="en-GB" sz="2000" dirty="0">
                <a:latin typeface="Arial Black" panose="020B0A04020102020204" pitchFamily="34" charset="0"/>
              </a:rPr>
              <a:t>Model Accuracy – 80.7%</a:t>
            </a:r>
          </a:p>
          <a:p>
            <a:pPr marL="285750" indent="-285750">
              <a:buFont typeface="Wingdings" panose="05000000000000000000" pitchFamily="2" charset="2"/>
              <a:buChar char="q"/>
            </a:pPr>
            <a:r>
              <a:rPr lang="en-GB" sz="2000" dirty="0">
                <a:latin typeface="Arial Black" panose="020B0A04020102020204" pitchFamily="34" charset="0"/>
              </a:rPr>
              <a:t>Sensitivity (true positive rate, recall) – 54.4% - the model has predicted 54.4% of customer that actually churned.</a:t>
            </a:r>
          </a:p>
          <a:p>
            <a:pPr marL="285750" indent="-285750">
              <a:buFont typeface="Wingdings" panose="05000000000000000000" pitchFamily="2" charset="2"/>
              <a:buChar char="q"/>
            </a:pPr>
            <a:r>
              <a:rPr lang="en-GB" sz="2000" dirty="0">
                <a:latin typeface="Arial Black" panose="020B0A04020102020204" pitchFamily="34" charset="0"/>
              </a:rPr>
              <a:t>Specificity (true negative rate) – 90.3% - the model has predicted 90.3% of customer that are actually not churned.</a:t>
            </a:r>
          </a:p>
          <a:p>
            <a:pPr marL="285750" indent="-285750">
              <a:buFont typeface="Wingdings" panose="05000000000000000000" pitchFamily="2" charset="2"/>
              <a:buChar char="q"/>
            </a:pPr>
            <a:r>
              <a:rPr lang="en-GB" sz="2000" dirty="0">
                <a:latin typeface="Arial Black" panose="020B0A04020102020204" pitchFamily="34" charset="0"/>
              </a:rPr>
              <a:t>Precision(Positive Prediction Value) – 66.8% prediction of churned customers is correct.</a:t>
            </a:r>
          </a:p>
        </p:txBody>
      </p:sp>
    </p:spTree>
    <p:extLst>
      <p:ext uri="{BB962C8B-B14F-4D97-AF65-F5344CB8AC3E}">
        <p14:creationId xmlns:p14="http://schemas.microsoft.com/office/powerpoint/2010/main" val="345012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77E3-D236-4AEF-A7B2-33CD52AC6ECD}"/>
              </a:ext>
            </a:extLst>
          </p:cNvPr>
          <p:cNvSpPr>
            <a:spLocks noGrp="1"/>
          </p:cNvSpPr>
          <p:nvPr>
            <p:ph type="title"/>
          </p:nvPr>
        </p:nvSpPr>
        <p:spPr>
          <a:xfrm>
            <a:off x="575894" y="534572"/>
            <a:ext cx="11029616" cy="478302"/>
          </a:xfrm>
        </p:spPr>
        <p:txBody>
          <a:bodyPr>
            <a:normAutofit fontScale="90000"/>
          </a:bodyPr>
          <a:lstStyle/>
          <a:p>
            <a:r>
              <a:rPr lang="en-GB" dirty="0"/>
              <a:t>Model 2 – decision tree</a:t>
            </a:r>
          </a:p>
        </p:txBody>
      </p:sp>
      <p:sp>
        <p:nvSpPr>
          <p:cNvPr id="3" name="Rectangle 2">
            <a:extLst>
              <a:ext uri="{FF2B5EF4-FFF2-40B4-BE49-F238E27FC236}">
                <a16:creationId xmlns:a16="http://schemas.microsoft.com/office/drawing/2014/main" id="{D59BD1F6-1BD8-4917-9EB0-A3863B21DCF5}"/>
              </a:ext>
            </a:extLst>
          </p:cNvPr>
          <p:cNvSpPr/>
          <p:nvPr/>
        </p:nvSpPr>
        <p:spPr>
          <a:xfrm>
            <a:off x="575894" y="1135965"/>
            <a:ext cx="7369710" cy="369332"/>
          </a:xfrm>
          <a:prstGeom prst="rect">
            <a:avLst/>
          </a:prstGeom>
        </p:spPr>
        <p:txBody>
          <a:bodyPr wrap="none">
            <a:spAutoFit/>
          </a:bodyPr>
          <a:lstStyle/>
          <a:p>
            <a:r>
              <a:rPr lang="en-GB" dirty="0">
                <a:latin typeface="Arial Black" panose="020B0A04020102020204" pitchFamily="34" charset="0"/>
              </a:rPr>
              <a:t>Significant Variables are taken for plotting Decision Tree</a:t>
            </a:r>
          </a:p>
        </p:txBody>
      </p:sp>
      <p:pic>
        <p:nvPicPr>
          <p:cNvPr id="4" name="Picture 3">
            <a:extLst>
              <a:ext uri="{FF2B5EF4-FFF2-40B4-BE49-F238E27FC236}">
                <a16:creationId xmlns:a16="http://schemas.microsoft.com/office/drawing/2014/main" id="{01335FED-62FD-48BE-B0AF-CC71D24615BE}"/>
              </a:ext>
            </a:extLst>
          </p:cNvPr>
          <p:cNvPicPr>
            <a:picLocks noChangeAspect="1"/>
          </p:cNvPicPr>
          <p:nvPr/>
        </p:nvPicPr>
        <p:blipFill>
          <a:blip r:embed="rId2"/>
          <a:stretch>
            <a:fillRect/>
          </a:stretch>
        </p:blipFill>
        <p:spPr>
          <a:xfrm>
            <a:off x="1" y="1628388"/>
            <a:ext cx="12084148" cy="5229612"/>
          </a:xfrm>
          <a:prstGeom prst="rect">
            <a:avLst/>
          </a:prstGeom>
        </p:spPr>
      </p:pic>
    </p:spTree>
    <p:extLst>
      <p:ext uri="{BB962C8B-B14F-4D97-AF65-F5344CB8AC3E}">
        <p14:creationId xmlns:p14="http://schemas.microsoft.com/office/powerpoint/2010/main" val="67530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3912-43F3-47E0-9907-A65E01A9F88E}"/>
              </a:ext>
            </a:extLst>
          </p:cNvPr>
          <p:cNvSpPr>
            <a:spLocks noGrp="1"/>
          </p:cNvSpPr>
          <p:nvPr>
            <p:ph type="title"/>
          </p:nvPr>
        </p:nvSpPr>
        <p:spPr/>
        <p:txBody>
          <a:bodyPr>
            <a:normAutofit/>
          </a:bodyPr>
          <a:lstStyle/>
          <a:p>
            <a:r>
              <a:rPr lang="en-GB" sz="3600" dirty="0">
                <a:latin typeface="Arial Black" panose="020B0A04020102020204" pitchFamily="34" charset="0"/>
              </a:rPr>
              <a:t>Interpretation of decision tree</a:t>
            </a:r>
          </a:p>
        </p:txBody>
      </p:sp>
      <p:sp>
        <p:nvSpPr>
          <p:cNvPr id="4" name="Rectangle 3">
            <a:extLst>
              <a:ext uri="{FF2B5EF4-FFF2-40B4-BE49-F238E27FC236}">
                <a16:creationId xmlns:a16="http://schemas.microsoft.com/office/drawing/2014/main" id="{48B7A0D0-B15F-4E66-B6F0-5BEAA9A39661}"/>
              </a:ext>
            </a:extLst>
          </p:cNvPr>
          <p:cNvSpPr/>
          <p:nvPr/>
        </p:nvSpPr>
        <p:spPr>
          <a:xfrm>
            <a:off x="196612" y="2481498"/>
            <a:ext cx="11408898" cy="3539430"/>
          </a:xfrm>
          <a:prstGeom prst="rect">
            <a:avLst/>
          </a:prstGeom>
        </p:spPr>
        <p:txBody>
          <a:bodyPr wrap="square">
            <a:spAutoFit/>
          </a:bodyPr>
          <a:lstStyle/>
          <a:p>
            <a:pPr marL="285750" indent="-285750">
              <a:buFont typeface="Wingdings" panose="05000000000000000000" pitchFamily="2" charset="2"/>
              <a:buChar char="Ø"/>
            </a:pPr>
            <a:r>
              <a:rPr lang="en-GB" sz="2800" dirty="0">
                <a:latin typeface="Arial Black" panose="020B0A04020102020204" pitchFamily="34" charset="0"/>
              </a:rPr>
              <a:t>The contract variable is the most important. Customers with month-to-month contracts are more likely to churn.</a:t>
            </a:r>
          </a:p>
          <a:p>
            <a:pPr marL="285750" indent="-285750">
              <a:buFont typeface="Wingdings" panose="05000000000000000000" pitchFamily="2" charset="2"/>
              <a:buChar char="Ø"/>
            </a:pPr>
            <a:r>
              <a:rPr lang="en-GB" sz="2800" dirty="0">
                <a:latin typeface="Arial Black" panose="020B0A04020102020204" pitchFamily="34" charset="0"/>
              </a:rPr>
              <a:t>Customers with DSL internet service are less likely to churn.</a:t>
            </a:r>
          </a:p>
          <a:p>
            <a:pPr marL="285750" indent="-285750">
              <a:buFont typeface="Wingdings" panose="05000000000000000000" pitchFamily="2" charset="2"/>
              <a:buChar char="Ø"/>
            </a:pPr>
            <a:r>
              <a:rPr lang="en-GB" sz="2800" dirty="0">
                <a:latin typeface="Arial Black" panose="020B0A04020102020204" pitchFamily="34" charset="0"/>
              </a:rPr>
              <a:t>Customers who have stayed longer than 15 months are less likely to churn. </a:t>
            </a:r>
          </a:p>
          <a:p>
            <a:pPr marL="285750" indent="-285750">
              <a:buFont typeface="Wingdings" panose="05000000000000000000" pitchFamily="2" charset="2"/>
              <a:buChar char="Ø"/>
            </a:pPr>
            <a:r>
              <a:rPr lang="en-GB" sz="2800" dirty="0">
                <a:latin typeface="Arial Black" panose="020B0A04020102020204" pitchFamily="34" charset="0"/>
              </a:rPr>
              <a:t>Customers without internet service are more likely to churn.</a:t>
            </a:r>
          </a:p>
        </p:txBody>
      </p:sp>
    </p:spTree>
    <p:extLst>
      <p:ext uri="{BB962C8B-B14F-4D97-AF65-F5344CB8AC3E}">
        <p14:creationId xmlns:p14="http://schemas.microsoft.com/office/powerpoint/2010/main" val="3382356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A4AF-2F1D-42FA-87C7-0D5B43CDE33E}"/>
              </a:ext>
            </a:extLst>
          </p:cNvPr>
          <p:cNvSpPr>
            <a:spLocks noGrp="1"/>
          </p:cNvSpPr>
          <p:nvPr>
            <p:ph type="title"/>
          </p:nvPr>
        </p:nvSpPr>
        <p:spPr>
          <a:xfrm>
            <a:off x="449285" y="590843"/>
            <a:ext cx="11029616" cy="464234"/>
          </a:xfrm>
        </p:spPr>
        <p:txBody>
          <a:bodyPr>
            <a:normAutofit fontScale="90000"/>
          </a:bodyPr>
          <a:lstStyle/>
          <a:p>
            <a:r>
              <a:rPr lang="en-GB" dirty="0">
                <a:latin typeface="Arial Black" panose="020B0A04020102020204" pitchFamily="34" charset="0"/>
              </a:rPr>
              <a:t>Model evaluation – Decision Tree Confusion Matrix </a:t>
            </a:r>
            <a:endParaRPr lang="en-GB" dirty="0"/>
          </a:p>
        </p:txBody>
      </p:sp>
      <p:pic>
        <p:nvPicPr>
          <p:cNvPr id="3" name="Picture 2">
            <a:extLst>
              <a:ext uri="{FF2B5EF4-FFF2-40B4-BE49-F238E27FC236}">
                <a16:creationId xmlns:a16="http://schemas.microsoft.com/office/drawing/2014/main" id="{5BECF1DD-4067-4463-8258-528FED234C2F}"/>
              </a:ext>
            </a:extLst>
          </p:cNvPr>
          <p:cNvPicPr>
            <a:picLocks noChangeAspect="1"/>
          </p:cNvPicPr>
          <p:nvPr/>
        </p:nvPicPr>
        <p:blipFill>
          <a:blip r:embed="rId2"/>
          <a:stretch>
            <a:fillRect/>
          </a:stretch>
        </p:blipFill>
        <p:spPr>
          <a:xfrm>
            <a:off x="689317" y="1253756"/>
            <a:ext cx="9706708" cy="5572136"/>
          </a:xfrm>
          <a:prstGeom prst="rect">
            <a:avLst/>
          </a:prstGeom>
        </p:spPr>
      </p:pic>
    </p:spTree>
    <p:extLst>
      <p:ext uri="{BB962C8B-B14F-4D97-AF65-F5344CB8AC3E}">
        <p14:creationId xmlns:p14="http://schemas.microsoft.com/office/powerpoint/2010/main" val="255075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17AA-08AB-4E68-B005-CA922CE182F3}"/>
              </a:ext>
            </a:extLst>
          </p:cNvPr>
          <p:cNvSpPr>
            <a:spLocks noGrp="1"/>
          </p:cNvSpPr>
          <p:nvPr>
            <p:ph type="title"/>
          </p:nvPr>
        </p:nvSpPr>
        <p:spPr/>
        <p:txBody>
          <a:bodyPr>
            <a:normAutofit/>
          </a:bodyPr>
          <a:lstStyle/>
          <a:p>
            <a:r>
              <a:rPr lang="en-GB" sz="3200" dirty="0">
                <a:latin typeface="Arial Black" panose="020B0A04020102020204" pitchFamily="34" charset="0"/>
              </a:rPr>
              <a:t>Observations – Decision Tree Model</a:t>
            </a:r>
          </a:p>
        </p:txBody>
      </p:sp>
      <p:sp>
        <p:nvSpPr>
          <p:cNvPr id="3" name="Rectangle 2">
            <a:extLst>
              <a:ext uri="{FF2B5EF4-FFF2-40B4-BE49-F238E27FC236}">
                <a16:creationId xmlns:a16="http://schemas.microsoft.com/office/drawing/2014/main" id="{B7036922-2395-42A4-BBF0-5F93A7710019}"/>
              </a:ext>
            </a:extLst>
          </p:cNvPr>
          <p:cNvSpPr/>
          <p:nvPr/>
        </p:nvSpPr>
        <p:spPr>
          <a:xfrm>
            <a:off x="575894" y="2518350"/>
            <a:ext cx="11029616" cy="4339650"/>
          </a:xfrm>
          <a:prstGeom prst="rect">
            <a:avLst/>
          </a:prstGeom>
        </p:spPr>
        <p:txBody>
          <a:bodyPr wrap="square">
            <a:spAutoFit/>
          </a:bodyPr>
          <a:lstStyle/>
          <a:p>
            <a:pPr marL="285750" indent="-285750">
              <a:buFont typeface="Wingdings" panose="05000000000000000000" pitchFamily="2" charset="2"/>
              <a:buChar char="q"/>
            </a:pPr>
            <a:r>
              <a:rPr lang="en-GB" sz="2400" dirty="0">
                <a:latin typeface="Arial Black" panose="020B0A04020102020204" pitchFamily="34" charset="0"/>
              </a:rPr>
              <a:t>Model Accuracy – 79.8%~80%</a:t>
            </a:r>
          </a:p>
          <a:p>
            <a:pPr marL="285750" indent="-285750">
              <a:buFont typeface="Wingdings" panose="05000000000000000000" pitchFamily="2" charset="2"/>
              <a:buChar char="q"/>
            </a:pPr>
            <a:r>
              <a:rPr lang="en-GB" sz="2400" dirty="0">
                <a:latin typeface="Arial Black" panose="020B0A04020102020204" pitchFamily="34" charset="0"/>
              </a:rPr>
              <a:t>Sensitivity (true positive rate, recall) – 54.6% - the model has predicted 54.6% of customer that actually churned.</a:t>
            </a:r>
          </a:p>
          <a:p>
            <a:pPr marL="285750" indent="-285750">
              <a:buFont typeface="Wingdings" panose="05000000000000000000" pitchFamily="2" charset="2"/>
              <a:buChar char="q"/>
            </a:pPr>
            <a:r>
              <a:rPr lang="en-GB" sz="2400" dirty="0">
                <a:latin typeface="Arial Black" panose="020B0A04020102020204" pitchFamily="34" charset="0"/>
              </a:rPr>
              <a:t>Specificity (true negative rate) – 88.9% - the model has predicted 88.9% of customer that are not churned.</a:t>
            </a:r>
          </a:p>
          <a:p>
            <a:pPr marL="285750" indent="-285750">
              <a:buFont typeface="Wingdings" panose="05000000000000000000" pitchFamily="2" charset="2"/>
              <a:buChar char="q"/>
            </a:pPr>
            <a:r>
              <a:rPr lang="en-GB" sz="2400" dirty="0">
                <a:latin typeface="Arial Black" panose="020B0A04020102020204" pitchFamily="34" charset="0"/>
              </a:rPr>
              <a:t>Precision(Positive Prediction Value) – 64.07% prediction of churned customers is correct.</a:t>
            </a:r>
          </a:p>
          <a:p>
            <a:pPr marL="285750" indent="-285750">
              <a:buFont typeface="Wingdings" panose="05000000000000000000" pitchFamily="2" charset="2"/>
              <a:buChar char="q"/>
            </a:pPr>
            <a:r>
              <a:rPr lang="en-GB" sz="2400" dirty="0">
                <a:latin typeface="Arial Black" panose="020B0A04020102020204" pitchFamily="34" charset="0"/>
              </a:rPr>
              <a:t>The Logistic Regression model is slightly better than the Decision Tree with an accuracy of 80.7%.</a:t>
            </a:r>
          </a:p>
          <a:p>
            <a:endParaRPr lang="en-GB" sz="2400" dirty="0">
              <a:latin typeface="Arial Black" panose="020B0A04020102020204" pitchFamily="34" charset="0"/>
            </a:endParaRPr>
          </a:p>
          <a:p>
            <a:endParaRPr lang="en-GB" sz="2800" dirty="0">
              <a:latin typeface="Arial Black" panose="020B0A04020102020204" pitchFamily="34" charset="0"/>
            </a:endParaRPr>
          </a:p>
        </p:txBody>
      </p:sp>
    </p:spTree>
    <p:extLst>
      <p:ext uri="{BB962C8B-B14F-4D97-AF65-F5344CB8AC3E}">
        <p14:creationId xmlns:p14="http://schemas.microsoft.com/office/powerpoint/2010/main" val="718758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2556-AA41-4192-ABFC-D19E1F55F668}"/>
              </a:ext>
            </a:extLst>
          </p:cNvPr>
          <p:cNvSpPr>
            <a:spLocks noGrp="1"/>
          </p:cNvSpPr>
          <p:nvPr>
            <p:ph type="title"/>
          </p:nvPr>
        </p:nvSpPr>
        <p:spPr>
          <a:xfrm>
            <a:off x="575894" y="729658"/>
            <a:ext cx="11029616" cy="536434"/>
          </a:xfrm>
        </p:spPr>
        <p:txBody>
          <a:bodyPr/>
          <a:lstStyle/>
          <a:p>
            <a:r>
              <a:rPr lang="en-GB" dirty="0"/>
              <a:t>Model 3 - Random Forest</a:t>
            </a:r>
          </a:p>
        </p:txBody>
      </p:sp>
      <p:pic>
        <p:nvPicPr>
          <p:cNvPr id="3" name="Picture 2">
            <a:extLst>
              <a:ext uri="{FF2B5EF4-FFF2-40B4-BE49-F238E27FC236}">
                <a16:creationId xmlns:a16="http://schemas.microsoft.com/office/drawing/2014/main" id="{8071E8F8-4127-4448-977B-06E70E55B19B}"/>
              </a:ext>
            </a:extLst>
          </p:cNvPr>
          <p:cNvPicPr>
            <a:picLocks noChangeAspect="1"/>
          </p:cNvPicPr>
          <p:nvPr/>
        </p:nvPicPr>
        <p:blipFill>
          <a:blip r:embed="rId2"/>
          <a:stretch>
            <a:fillRect/>
          </a:stretch>
        </p:blipFill>
        <p:spPr>
          <a:xfrm>
            <a:off x="173135" y="1917896"/>
            <a:ext cx="5922865" cy="3638842"/>
          </a:xfrm>
          <a:prstGeom prst="rect">
            <a:avLst/>
          </a:prstGeom>
        </p:spPr>
      </p:pic>
      <p:pic>
        <p:nvPicPr>
          <p:cNvPr id="4" name="Picture 3">
            <a:extLst>
              <a:ext uri="{FF2B5EF4-FFF2-40B4-BE49-F238E27FC236}">
                <a16:creationId xmlns:a16="http://schemas.microsoft.com/office/drawing/2014/main" id="{0FDA7D3C-5D7D-47C7-803A-FCFF14435901}"/>
              </a:ext>
            </a:extLst>
          </p:cNvPr>
          <p:cNvPicPr>
            <a:picLocks noChangeAspect="1"/>
          </p:cNvPicPr>
          <p:nvPr/>
        </p:nvPicPr>
        <p:blipFill>
          <a:blip r:embed="rId3"/>
          <a:stretch>
            <a:fillRect/>
          </a:stretch>
        </p:blipFill>
        <p:spPr>
          <a:xfrm>
            <a:off x="6298589" y="603151"/>
            <a:ext cx="5447933" cy="4015705"/>
          </a:xfrm>
          <a:prstGeom prst="rect">
            <a:avLst/>
          </a:prstGeom>
        </p:spPr>
      </p:pic>
      <p:sp>
        <p:nvSpPr>
          <p:cNvPr id="6" name="Rectangle 5">
            <a:extLst>
              <a:ext uri="{FF2B5EF4-FFF2-40B4-BE49-F238E27FC236}">
                <a16:creationId xmlns:a16="http://schemas.microsoft.com/office/drawing/2014/main" id="{D296FB72-CEB6-41D6-914E-FEB6FBF94708}"/>
              </a:ext>
            </a:extLst>
          </p:cNvPr>
          <p:cNvSpPr/>
          <p:nvPr/>
        </p:nvSpPr>
        <p:spPr>
          <a:xfrm>
            <a:off x="4572000" y="4618856"/>
            <a:ext cx="7619999" cy="1815882"/>
          </a:xfrm>
          <a:prstGeom prst="rect">
            <a:avLst/>
          </a:prstGeom>
        </p:spPr>
        <p:txBody>
          <a:bodyPr wrap="square">
            <a:spAutoFit/>
          </a:bodyPr>
          <a:lstStyle/>
          <a:p>
            <a:pPr marL="285750" indent="-285750">
              <a:buFont typeface="Wingdings" panose="05000000000000000000" pitchFamily="2" charset="2"/>
              <a:buChar char="Ø"/>
            </a:pPr>
            <a:r>
              <a:rPr lang="en-GB" sz="1600" dirty="0">
                <a:latin typeface="Arial Black" panose="020B0A04020102020204" pitchFamily="34" charset="0"/>
              </a:rPr>
              <a:t>The black line represents the entire sample, the red line represents the error rate for Prediction “No” (not churned) and the green line represents the error rate for Prediction “Yes” (churned).</a:t>
            </a:r>
          </a:p>
          <a:p>
            <a:pPr marL="285750" indent="-285750">
              <a:buFont typeface="Wingdings" panose="05000000000000000000" pitchFamily="2" charset="2"/>
              <a:buChar char="Ø"/>
            </a:pPr>
            <a:r>
              <a:rPr lang="en-GB" sz="1600" dirty="0">
                <a:latin typeface="Arial Black" panose="020B0A04020102020204" pitchFamily="34" charset="0"/>
              </a:rPr>
              <a:t>The overall error rate is around 20%.</a:t>
            </a:r>
          </a:p>
          <a:p>
            <a:pPr marL="285750" indent="-285750">
              <a:buFont typeface="Wingdings" panose="05000000000000000000" pitchFamily="2" charset="2"/>
              <a:buChar char="Ø"/>
            </a:pPr>
            <a:r>
              <a:rPr lang="en-GB" sz="1600" dirty="0">
                <a:latin typeface="Arial Black" panose="020B0A04020102020204" pitchFamily="34" charset="0"/>
              </a:rPr>
              <a:t>As the number of trees increases, the error rate decreases, and then becomes almost constant after about 100 trees.</a:t>
            </a:r>
          </a:p>
        </p:txBody>
      </p:sp>
    </p:spTree>
    <p:extLst>
      <p:ext uri="{BB962C8B-B14F-4D97-AF65-F5344CB8AC3E}">
        <p14:creationId xmlns:p14="http://schemas.microsoft.com/office/powerpoint/2010/main" val="1929267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F1A8-B5E5-4B7A-818B-0FCE06182C8D}"/>
              </a:ext>
            </a:extLst>
          </p:cNvPr>
          <p:cNvSpPr>
            <a:spLocks noGrp="1"/>
          </p:cNvSpPr>
          <p:nvPr>
            <p:ph type="title"/>
          </p:nvPr>
        </p:nvSpPr>
        <p:spPr/>
        <p:txBody>
          <a:bodyPr/>
          <a:lstStyle/>
          <a:p>
            <a:r>
              <a:rPr lang="en-GB" dirty="0">
                <a:latin typeface="Arial Black" panose="020B0A04020102020204" pitchFamily="34" charset="0"/>
              </a:rPr>
              <a:t>Model evaluation – random forest Confusion Matrix </a:t>
            </a:r>
            <a:endParaRPr lang="en-GB" dirty="0"/>
          </a:p>
        </p:txBody>
      </p:sp>
      <p:pic>
        <p:nvPicPr>
          <p:cNvPr id="3" name="Picture 2">
            <a:extLst>
              <a:ext uri="{FF2B5EF4-FFF2-40B4-BE49-F238E27FC236}">
                <a16:creationId xmlns:a16="http://schemas.microsoft.com/office/drawing/2014/main" id="{60018444-136A-4658-8B1A-A015167CAC18}"/>
              </a:ext>
            </a:extLst>
          </p:cNvPr>
          <p:cNvPicPr>
            <a:picLocks noChangeAspect="1"/>
          </p:cNvPicPr>
          <p:nvPr/>
        </p:nvPicPr>
        <p:blipFill>
          <a:blip r:embed="rId2"/>
          <a:stretch>
            <a:fillRect/>
          </a:stretch>
        </p:blipFill>
        <p:spPr>
          <a:xfrm>
            <a:off x="717452" y="1885071"/>
            <a:ext cx="10508566" cy="4972929"/>
          </a:xfrm>
          <a:prstGeom prst="rect">
            <a:avLst/>
          </a:prstGeom>
        </p:spPr>
      </p:pic>
    </p:spTree>
    <p:extLst>
      <p:ext uri="{BB962C8B-B14F-4D97-AF65-F5344CB8AC3E}">
        <p14:creationId xmlns:p14="http://schemas.microsoft.com/office/powerpoint/2010/main" val="4261945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2F4B-BB90-4E9B-80A5-99B0E9745E10}"/>
              </a:ext>
            </a:extLst>
          </p:cNvPr>
          <p:cNvSpPr>
            <a:spLocks noGrp="1"/>
          </p:cNvSpPr>
          <p:nvPr>
            <p:ph type="title"/>
          </p:nvPr>
        </p:nvSpPr>
        <p:spPr/>
        <p:txBody>
          <a:bodyPr/>
          <a:lstStyle/>
          <a:p>
            <a:r>
              <a:rPr lang="en-GB" dirty="0">
                <a:latin typeface="Arial Black" panose="020B0A04020102020204" pitchFamily="34" charset="0"/>
              </a:rPr>
              <a:t>Observations – random forest Model</a:t>
            </a:r>
            <a:endParaRPr lang="en-GB" dirty="0"/>
          </a:p>
        </p:txBody>
      </p:sp>
      <p:sp>
        <p:nvSpPr>
          <p:cNvPr id="3" name="Rectangle 2">
            <a:extLst>
              <a:ext uri="{FF2B5EF4-FFF2-40B4-BE49-F238E27FC236}">
                <a16:creationId xmlns:a16="http://schemas.microsoft.com/office/drawing/2014/main" id="{639BD71A-0B85-4BB8-B5A1-6E1337F81F22}"/>
              </a:ext>
            </a:extLst>
          </p:cNvPr>
          <p:cNvSpPr/>
          <p:nvPr/>
        </p:nvSpPr>
        <p:spPr>
          <a:xfrm>
            <a:off x="575894" y="2712022"/>
            <a:ext cx="11283171" cy="3416320"/>
          </a:xfrm>
          <a:prstGeom prst="rect">
            <a:avLst/>
          </a:prstGeom>
        </p:spPr>
        <p:txBody>
          <a:bodyPr wrap="square">
            <a:spAutoFit/>
          </a:bodyPr>
          <a:lstStyle/>
          <a:p>
            <a:pPr marL="342900" indent="-342900">
              <a:buFont typeface="Wingdings" panose="05000000000000000000" pitchFamily="2" charset="2"/>
              <a:buChar char="q"/>
            </a:pPr>
            <a:r>
              <a:rPr lang="en-GB" sz="2400" dirty="0">
                <a:latin typeface="Arial Black" panose="020B0A04020102020204" pitchFamily="34" charset="0"/>
              </a:rPr>
              <a:t>Model Accuracy – 80.68%~80.7%</a:t>
            </a:r>
          </a:p>
          <a:p>
            <a:pPr marL="342900" indent="-342900">
              <a:buFont typeface="Wingdings" panose="05000000000000000000" pitchFamily="2" charset="2"/>
              <a:buChar char="q"/>
            </a:pPr>
            <a:r>
              <a:rPr lang="en-GB" sz="2400" dirty="0">
                <a:latin typeface="Arial Black" panose="020B0A04020102020204" pitchFamily="34" charset="0"/>
              </a:rPr>
              <a:t>Sensitivity (true positive rate, recall) – 51.4% - the model has predicted 51.4 % of customer that actually churned.</a:t>
            </a:r>
          </a:p>
          <a:p>
            <a:pPr marL="342900" indent="-342900">
              <a:buFont typeface="Wingdings" panose="05000000000000000000" pitchFamily="2" charset="2"/>
              <a:buChar char="q"/>
            </a:pPr>
            <a:r>
              <a:rPr lang="en-GB" sz="2400" dirty="0">
                <a:latin typeface="Arial Black" panose="020B0A04020102020204" pitchFamily="34" charset="0"/>
              </a:rPr>
              <a:t>Specificity (true negative rate) – 91.3% - the model has predicted 91.3 % of customer that are actually not churned.</a:t>
            </a:r>
          </a:p>
          <a:p>
            <a:pPr marL="342900" indent="-342900">
              <a:buFont typeface="Wingdings" panose="05000000000000000000" pitchFamily="2" charset="2"/>
              <a:buChar char="q"/>
            </a:pPr>
            <a:r>
              <a:rPr lang="en-GB" sz="2400" dirty="0">
                <a:latin typeface="Arial Black" panose="020B0A04020102020204" pitchFamily="34" charset="0"/>
              </a:rPr>
              <a:t>Precision(Positive Prediction Value) – 67.99%~68% prediction of churned customers is correct.</a:t>
            </a:r>
          </a:p>
          <a:p>
            <a:pPr marL="342900" indent="-342900">
              <a:buFont typeface="Wingdings" panose="05000000000000000000" pitchFamily="2" charset="2"/>
              <a:buChar char="q"/>
            </a:pPr>
            <a:r>
              <a:rPr lang="en-GB" sz="2400" dirty="0">
                <a:latin typeface="Arial Black" panose="020B0A04020102020204" pitchFamily="34" charset="0"/>
              </a:rPr>
              <a:t>The Logistic Regression model is almost equal as Random Forest Model with an accuracy of 80.74%.</a:t>
            </a:r>
          </a:p>
        </p:txBody>
      </p:sp>
    </p:spTree>
    <p:extLst>
      <p:ext uri="{BB962C8B-B14F-4D97-AF65-F5344CB8AC3E}">
        <p14:creationId xmlns:p14="http://schemas.microsoft.com/office/powerpoint/2010/main" val="142486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6619-34C8-4845-94A2-BBCD036FEFF9}"/>
              </a:ext>
            </a:extLst>
          </p:cNvPr>
          <p:cNvSpPr>
            <a:spLocks noGrp="1"/>
          </p:cNvSpPr>
          <p:nvPr>
            <p:ph type="ctrTitle"/>
          </p:nvPr>
        </p:nvSpPr>
        <p:spPr>
          <a:xfrm>
            <a:off x="581191" y="1020431"/>
            <a:ext cx="10993549" cy="1113169"/>
          </a:xfrm>
        </p:spPr>
        <p:txBody>
          <a:bodyPr>
            <a:normAutofit/>
          </a:bodyPr>
          <a:lstStyle/>
          <a:p>
            <a:r>
              <a:rPr lang="en-GB" sz="4800" dirty="0">
                <a:latin typeface="Arial Black" panose="020B0A04020102020204" pitchFamily="34" charset="0"/>
              </a:rPr>
              <a:t>Objectives:</a:t>
            </a:r>
          </a:p>
        </p:txBody>
      </p:sp>
      <p:sp>
        <p:nvSpPr>
          <p:cNvPr id="3" name="Subtitle 2">
            <a:extLst>
              <a:ext uri="{FF2B5EF4-FFF2-40B4-BE49-F238E27FC236}">
                <a16:creationId xmlns:a16="http://schemas.microsoft.com/office/drawing/2014/main" id="{EDFEA88D-690D-44FD-A24F-0F759A72BB69}"/>
              </a:ext>
            </a:extLst>
          </p:cNvPr>
          <p:cNvSpPr>
            <a:spLocks noGrp="1"/>
          </p:cNvSpPr>
          <p:nvPr>
            <p:ph type="subTitle" idx="1"/>
          </p:nvPr>
        </p:nvSpPr>
        <p:spPr>
          <a:xfrm flipV="1">
            <a:off x="797057" y="6835467"/>
            <a:ext cx="10993546" cy="45719"/>
          </a:xfrm>
        </p:spPr>
        <p:txBody>
          <a:bodyPr>
            <a:normAutofit fontScale="25000" lnSpcReduction="20000"/>
          </a:bodyPr>
          <a:lstStyle/>
          <a:p>
            <a:endParaRPr lang="en-GB" dirty="0"/>
          </a:p>
        </p:txBody>
      </p:sp>
      <p:sp>
        <p:nvSpPr>
          <p:cNvPr id="4" name="Rectangle 3">
            <a:extLst>
              <a:ext uri="{FF2B5EF4-FFF2-40B4-BE49-F238E27FC236}">
                <a16:creationId xmlns:a16="http://schemas.microsoft.com/office/drawing/2014/main" id="{2AE9C8A1-1759-44FE-911A-F6218EEED07A}"/>
              </a:ext>
            </a:extLst>
          </p:cNvPr>
          <p:cNvSpPr/>
          <p:nvPr/>
        </p:nvSpPr>
        <p:spPr>
          <a:xfrm>
            <a:off x="581191" y="3499232"/>
            <a:ext cx="11425279" cy="2308324"/>
          </a:xfrm>
          <a:prstGeom prst="rect">
            <a:avLst/>
          </a:prstGeom>
        </p:spPr>
        <p:txBody>
          <a:bodyPr wrap="square">
            <a:spAutoFit/>
          </a:bodyPr>
          <a:lstStyle/>
          <a:p>
            <a:pPr marL="285750" indent="-285750">
              <a:buFont typeface="Wingdings" panose="05000000000000000000" pitchFamily="2" charset="2"/>
              <a:buChar char="q"/>
            </a:pPr>
            <a:r>
              <a:rPr lang="en-GB" sz="2400" dirty="0">
                <a:solidFill>
                  <a:schemeClr val="bg1"/>
                </a:solidFill>
                <a:latin typeface="Arial Black" panose="020B0A04020102020204" pitchFamily="34" charset="0"/>
              </a:rPr>
              <a:t>To predict Customer Churn.</a:t>
            </a:r>
          </a:p>
          <a:p>
            <a:pPr marL="285750" indent="-285750">
              <a:buFont typeface="Wingdings" panose="05000000000000000000" pitchFamily="2" charset="2"/>
              <a:buChar char="q"/>
            </a:pPr>
            <a:r>
              <a:rPr lang="en-GB" sz="2400" dirty="0">
                <a:solidFill>
                  <a:schemeClr val="bg1"/>
                </a:solidFill>
                <a:latin typeface="Arial Black" panose="020B0A04020102020204" pitchFamily="34" charset="0"/>
              </a:rPr>
              <a:t>Highlighting the main variables\factors influencing Customer Churn.</a:t>
            </a:r>
          </a:p>
          <a:p>
            <a:pPr marL="285750" indent="-285750">
              <a:buFont typeface="Wingdings" panose="05000000000000000000" pitchFamily="2" charset="2"/>
              <a:buChar char="q"/>
            </a:pPr>
            <a:r>
              <a:rPr lang="en-GB" sz="2400" dirty="0">
                <a:solidFill>
                  <a:schemeClr val="bg1"/>
                </a:solidFill>
                <a:latin typeface="Arial Black" panose="020B0A04020102020204" pitchFamily="34" charset="0"/>
              </a:rPr>
              <a:t>Use various ML algorithms to build prediction models, evaluate the accuracy and performance of these models.</a:t>
            </a:r>
          </a:p>
          <a:p>
            <a:pPr marL="285750" indent="-285750">
              <a:buFont typeface="Wingdings" panose="05000000000000000000" pitchFamily="2" charset="2"/>
              <a:buChar char="q"/>
            </a:pPr>
            <a:r>
              <a:rPr lang="en-GB" sz="2400" dirty="0">
                <a:solidFill>
                  <a:schemeClr val="bg1"/>
                </a:solidFill>
                <a:latin typeface="Arial Black" panose="020B0A04020102020204" pitchFamily="34" charset="0"/>
              </a:rPr>
              <a:t>Finding out the best model and providing final conclusion.</a:t>
            </a:r>
          </a:p>
        </p:txBody>
      </p:sp>
    </p:spTree>
    <p:extLst>
      <p:ext uri="{BB962C8B-B14F-4D97-AF65-F5344CB8AC3E}">
        <p14:creationId xmlns:p14="http://schemas.microsoft.com/office/powerpoint/2010/main" val="3023740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8FF25F-410B-4A5C-8549-8B9CF64EBAF2}"/>
              </a:ext>
            </a:extLst>
          </p:cNvPr>
          <p:cNvPicPr>
            <a:picLocks noChangeAspect="1"/>
          </p:cNvPicPr>
          <p:nvPr/>
        </p:nvPicPr>
        <p:blipFill>
          <a:blip r:embed="rId2"/>
          <a:stretch>
            <a:fillRect/>
          </a:stretch>
        </p:blipFill>
        <p:spPr>
          <a:xfrm>
            <a:off x="421591" y="1296791"/>
            <a:ext cx="4933950" cy="5305425"/>
          </a:xfrm>
          <a:prstGeom prst="rect">
            <a:avLst/>
          </a:prstGeom>
        </p:spPr>
      </p:pic>
      <p:sp>
        <p:nvSpPr>
          <p:cNvPr id="4" name="Rectangle 3">
            <a:extLst>
              <a:ext uri="{FF2B5EF4-FFF2-40B4-BE49-F238E27FC236}">
                <a16:creationId xmlns:a16="http://schemas.microsoft.com/office/drawing/2014/main" id="{126F2943-977E-4132-A6F3-3438E860C51B}"/>
              </a:ext>
            </a:extLst>
          </p:cNvPr>
          <p:cNvSpPr/>
          <p:nvPr/>
        </p:nvSpPr>
        <p:spPr>
          <a:xfrm>
            <a:off x="1968012" y="669946"/>
            <a:ext cx="2013145" cy="461665"/>
          </a:xfrm>
          <a:prstGeom prst="rect">
            <a:avLst/>
          </a:prstGeom>
        </p:spPr>
        <p:txBody>
          <a:bodyPr wrap="square">
            <a:spAutoFit/>
          </a:bodyPr>
          <a:lstStyle/>
          <a:p>
            <a:r>
              <a:rPr lang="en-GB" sz="2400" dirty="0" err="1">
                <a:latin typeface="Arial Black" panose="020B0A04020102020204" pitchFamily="34" charset="0"/>
              </a:rPr>
              <a:t>varImpPlot</a:t>
            </a:r>
            <a:endParaRPr lang="en-GB" sz="2400" dirty="0">
              <a:latin typeface="Arial Black" panose="020B0A04020102020204" pitchFamily="34" charset="0"/>
            </a:endParaRPr>
          </a:p>
        </p:txBody>
      </p:sp>
      <p:sp>
        <p:nvSpPr>
          <p:cNvPr id="5" name="Rectangle 4">
            <a:extLst>
              <a:ext uri="{FF2B5EF4-FFF2-40B4-BE49-F238E27FC236}">
                <a16:creationId xmlns:a16="http://schemas.microsoft.com/office/drawing/2014/main" id="{1AA9153F-5F5D-46CB-AF55-D4894FCA9C8D}"/>
              </a:ext>
            </a:extLst>
          </p:cNvPr>
          <p:cNvSpPr/>
          <p:nvPr/>
        </p:nvSpPr>
        <p:spPr>
          <a:xfrm>
            <a:off x="5552049" y="1792182"/>
            <a:ext cx="6096000" cy="3170099"/>
          </a:xfrm>
          <a:prstGeom prst="rect">
            <a:avLst/>
          </a:prstGeom>
        </p:spPr>
        <p:txBody>
          <a:bodyPr>
            <a:spAutoFit/>
          </a:bodyPr>
          <a:lstStyle/>
          <a:p>
            <a:pPr marL="285750" indent="-285750">
              <a:buFont typeface="Wingdings" panose="05000000000000000000" pitchFamily="2" charset="2"/>
              <a:buChar char="Ø"/>
            </a:pPr>
            <a:r>
              <a:rPr lang="en-GB" sz="2000" dirty="0">
                <a:latin typeface="Arial Black" panose="020B0A04020102020204" pitchFamily="34" charset="0"/>
              </a:rPr>
              <a:t>Similar to the Logistic Regression and Decision tree, the Random Forest model has identified Tenure ,Contract and Total Charges as important predictors for churn. </a:t>
            </a:r>
          </a:p>
          <a:p>
            <a:pPr marL="285750" indent="-285750">
              <a:buFont typeface="Wingdings" panose="05000000000000000000" pitchFamily="2" charset="2"/>
              <a:buChar char="Ø"/>
            </a:pPr>
            <a:r>
              <a:rPr lang="en-GB" sz="2000" dirty="0">
                <a:latin typeface="Arial Black" panose="020B0A04020102020204" pitchFamily="34" charset="0"/>
              </a:rPr>
              <a:t>Internet service, Paperless Billing and Payment Method does not appear as important in this model, and Monthly Charges variable is now highly emphasized.</a:t>
            </a:r>
          </a:p>
        </p:txBody>
      </p:sp>
    </p:spTree>
    <p:extLst>
      <p:ext uri="{BB962C8B-B14F-4D97-AF65-F5344CB8AC3E}">
        <p14:creationId xmlns:p14="http://schemas.microsoft.com/office/powerpoint/2010/main" val="2878693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D6D8-9AB7-497D-B36F-0760F760F2EE}"/>
              </a:ext>
            </a:extLst>
          </p:cNvPr>
          <p:cNvSpPr>
            <a:spLocks noGrp="1"/>
          </p:cNvSpPr>
          <p:nvPr>
            <p:ph type="title"/>
          </p:nvPr>
        </p:nvSpPr>
        <p:spPr>
          <a:xfrm>
            <a:off x="581192" y="492369"/>
            <a:ext cx="11029616" cy="970671"/>
          </a:xfrm>
        </p:spPr>
        <p:txBody>
          <a:bodyPr>
            <a:normAutofit/>
          </a:bodyPr>
          <a:lstStyle/>
          <a:p>
            <a:r>
              <a:rPr lang="en-GB" dirty="0"/>
              <a:t>Data visualization based on models</a:t>
            </a:r>
            <a:br>
              <a:rPr lang="en-GB" dirty="0"/>
            </a:br>
            <a:r>
              <a:rPr lang="en-GB" dirty="0"/>
              <a:t>churn predictors: contract, tenure, and total charges</a:t>
            </a:r>
          </a:p>
        </p:txBody>
      </p:sp>
      <p:pic>
        <p:nvPicPr>
          <p:cNvPr id="3" name="Picture 2">
            <a:extLst>
              <a:ext uri="{FF2B5EF4-FFF2-40B4-BE49-F238E27FC236}">
                <a16:creationId xmlns:a16="http://schemas.microsoft.com/office/drawing/2014/main" id="{5671DC16-2493-4381-9714-6DD5151BB5C1}"/>
              </a:ext>
            </a:extLst>
          </p:cNvPr>
          <p:cNvPicPr>
            <a:picLocks noChangeAspect="1"/>
          </p:cNvPicPr>
          <p:nvPr/>
        </p:nvPicPr>
        <p:blipFill>
          <a:blip r:embed="rId2"/>
          <a:stretch>
            <a:fillRect/>
          </a:stretch>
        </p:blipFill>
        <p:spPr>
          <a:xfrm>
            <a:off x="1" y="1463040"/>
            <a:ext cx="4473526" cy="3263705"/>
          </a:xfrm>
          <a:prstGeom prst="rect">
            <a:avLst/>
          </a:prstGeom>
        </p:spPr>
      </p:pic>
      <p:sp>
        <p:nvSpPr>
          <p:cNvPr id="4" name="Rectangle 3">
            <a:extLst>
              <a:ext uri="{FF2B5EF4-FFF2-40B4-BE49-F238E27FC236}">
                <a16:creationId xmlns:a16="http://schemas.microsoft.com/office/drawing/2014/main" id="{E165C615-C2BB-4847-B7F6-8D80536D15BC}"/>
              </a:ext>
            </a:extLst>
          </p:cNvPr>
          <p:cNvSpPr/>
          <p:nvPr/>
        </p:nvSpPr>
        <p:spPr>
          <a:xfrm>
            <a:off x="192258" y="4934635"/>
            <a:ext cx="3577884" cy="1477328"/>
          </a:xfrm>
          <a:prstGeom prst="rect">
            <a:avLst/>
          </a:prstGeom>
        </p:spPr>
        <p:txBody>
          <a:bodyPr wrap="square">
            <a:spAutoFit/>
          </a:bodyPr>
          <a:lstStyle/>
          <a:p>
            <a:r>
              <a:rPr lang="en-GB" dirty="0">
                <a:latin typeface="Arial Black" panose="020B0A04020102020204" pitchFamily="34" charset="0"/>
              </a:rPr>
              <a:t>The churn rate of month-to-month contract customers is much higher than the longer contract customers.</a:t>
            </a:r>
          </a:p>
        </p:txBody>
      </p:sp>
      <p:pic>
        <p:nvPicPr>
          <p:cNvPr id="5" name="Picture 4">
            <a:extLst>
              <a:ext uri="{FF2B5EF4-FFF2-40B4-BE49-F238E27FC236}">
                <a16:creationId xmlns:a16="http://schemas.microsoft.com/office/drawing/2014/main" id="{59EEABEF-5648-4B6E-925D-E6D0EC2C5B8C}"/>
              </a:ext>
            </a:extLst>
          </p:cNvPr>
          <p:cNvPicPr>
            <a:picLocks noChangeAspect="1"/>
          </p:cNvPicPr>
          <p:nvPr/>
        </p:nvPicPr>
        <p:blipFill>
          <a:blip r:embed="rId3"/>
          <a:stretch>
            <a:fillRect/>
          </a:stretch>
        </p:blipFill>
        <p:spPr>
          <a:xfrm>
            <a:off x="4473527" y="1714500"/>
            <a:ext cx="4320833" cy="2913771"/>
          </a:xfrm>
          <a:prstGeom prst="rect">
            <a:avLst/>
          </a:prstGeom>
        </p:spPr>
      </p:pic>
      <p:sp>
        <p:nvSpPr>
          <p:cNvPr id="6" name="Rectangle 5">
            <a:extLst>
              <a:ext uri="{FF2B5EF4-FFF2-40B4-BE49-F238E27FC236}">
                <a16:creationId xmlns:a16="http://schemas.microsoft.com/office/drawing/2014/main" id="{5D32714A-B6F5-4E00-919E-BE2874EF248B}"/>
              </a:ext>
            </a:extLst>
          </p:cNvPr>
          <p:cNvSpPr/>
          <p:nvPr/>
        </p:nvSpPr>
        <p:spPr>
          <a:xfrm>
            <a:off x="4549873" y="4726745"/>
            <a:ext cx="3577884" cy="2062103"/>
          </a:xfrm>
          <a:prstGeom prst="rect">
            <a:avLst/>
          </a:prstGeom>
        </p:spPr>
        <p:txBody>
          <a:bodyPr wrap="square">
            <a:spAutoFit/>
          </a:bodyPr>
          <a:lstStyle/>
          <a:p>
            <a:r>
              <a:rPr lang="en-GB" sz="1600" dirty="0">
                <a:latin typeface="Arial Black" panose="020B0A04020102020204" pitchFamily="34" charset="0"/>
              </a:rPr>
              <a:t>The length of time of the customer decreases the likelihood of churn. There is a large spike at 1 month, indicating that there are a large portion of customers that will leave after just one month of service.</a:t>
            </a:r>
          </a:p>
        </p:txBody>
      </p:sp>
      <p:pic>
        <p:nvPicPr>
          <p:cNvPr id="7" name="Picture 6">
            <a:extLst>
              <a:ext uri="{FF2B5EF4-FFF2-40B4-BE49-F238E27FC236}">
                <a16:creationId xmlns:a16="http://schemas.microsoft.com/office/drawing/2014/main" id="{70AC9742-B9C9-4108-8CC4-6314286D5673}"/>
              </a:ext>
            </a:extLst>
          </p:cNvPr>
          <p:cNvPicPr>
            <a:picLocks noChangeAspect="1"/>
          </p:cNvPicPr>
          <p:nvPr/>
        </p:nvPicPr>
        <p:blipFill>
          <a:blip r:embed="rId4"/>
          <a:stretch>
            <a:fillRect/>
          </a:stretch>
        </p:blipFill>
        <p:spPr>
          <a:xfrm>
            <a:off x="8733401" y="1714499"/>
            <a:ext cx="3458597" cy="3279532"/>
          </a:xfrm>
          <a:prstGeom prst="rect">
            <a:avLst/>
          </a:prstGeom>
        </p:spPr>
      </p:pic>
      <p:sp>
        <p:nvSpPr>
          <p:cNvPr id="8" name="Rectangle 7">
            <a:extLst>
              <a:ext uri="{FF2B5EF4-FFF2-40B4-BE49-F238E27FC236}">
                <a16:creationId xmlns:a16="http://schemas.microsoft.com/office/drawing/2014/main" id="{BD6CF074-74CD-4B91-B0BB-CD01C856A35E}"/>
              </a:ext>
            </a:extLst>
          </p:cNvPr>
          <p:cNvSpPr/>
          <p:nvPr/>
        </p:nvSpPr>
        <p:spPr>
          <a:xfrm>
            <a:off x="8794360" y="5004974"/>
            <a:ext cx="2966964" cy="1200329"/>
          </a:xfrm>
          <a:prstGeom prst="rect">
            <a:avLst/>
          </a:prstGeom>
        </p:spPr>
        <p:txBody>
          <a:bodyPr wrap="square">
            <a:spAutoFit/>
          </a:bodyPr>
          <a:lstStyle/>
          <a:p>
            <a:r>
              <a:rPr lang="en-GB" dirty="0">
                <a:latin typeface="Arial Black" panose="020B0A04020102020204" pitchFamily="34" charset="0"/>
              </a:rPr>
              <a:t>Customers who have spent more with the company tend not to leave.</a:t>
            </a:r>
          </a:p>
        </p:txBody>
      </p:sp>
    </p:spTree>
    <p:extLst>
      <p:ext uri="{BB962C8B-B14F-4D97-AF65-F5344CB8AC3E}">
        <p14:creationId xmlns:p14="http://schemas.microsoft.com/office/powerpoint/2010/main" val="522012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825E-1224-45EC-B82F-1DCA1A86BA41}"/>
              </a:ext>
            </a:extLst>
          </p:cNvPr>
          <p:cNvSpPr>
            <a:spLocks noGrp="1"/>
          </p:cNvSpPr>
          <p:nvPr>
            <p:ph type="title"/>
          </p:nvPr>
        </p:nvSpPr>
        <p:spPr>
          <a:xfrm>
            <a:off x="581192" y="1250603"/>
            <a:ext cx="11029616" cy="395757"/>
          </a:xfrm>
        </p:spPr>
        <p:txBody>
          <a:bodyPr>
            <a:normAutofit fontScale="90000"/>
          </a:bodyPr>
          <a:lstStyle/>
          <a:p>
            <a:r>
              <a:rPr lang="en-GB" u="sng" dirty="0">
                <a:solidFill>
                  <a:schemeClr val="accent1"/>
                </a:solidFill>
                <a:latin typeface="Arial Black" panose="020B0A04020102020204" pitchFamily="34" charset="0"/>
              </a:rPr>
              <a:t>Summary:</a:t>
            </a:r>
          </a:p>
        </p:txBody>
      </p:sp>
      <p:sp>
        <p:nvSpPr>
          <p:cNvPr id="3" name="Rectangle 2">
            <a:extLst>
              <a:ext uri="{FF2B5EF4-FFF2-40B4-BE49-F238E27FC236}">
                <a16:creationId xmlns:a16="http://schemas.microsoft.com/office/drawing/2014/main" id="{D91BC15F-F14E-48CA-BEB9-6736DAFB5C7F}"/>
              </a:ext>
            </a:extLst>
          </p:cNvPr>
          <p:cNvSpPr/>
          <p:nvPr/>
        </p:nvSpPr>
        <p:spPr>
          <a:xfrm>
            <a:off x="293077" y="2533984"/>
            <a:ext cx="11605846" cy="2677656"/>
          </a:xfrm>
          <a:prstGeom prst="rect">
            <a:avLst/>
          </a:prstGeom>
        </p:spPr>
        <p:txBody>
          <a:bodyPr wrap="square">
            <a:spAutoFit/>
          </a:bodyPr>
          <a:lstStyle/>
          <a:p>
            <a:pPr marL="342900" indent="-342900">
              <a:buFont typeface="Wingdings" panose="05000000000000000000" pitchFamily="2" charset="2"/>
              <a:buChar char="Ø"/>
            </a:pPr>
            <a:r>
              <a:rPr lang="en-GB" sz="2400" dirty="0">
                <a:latin typeface="Arial Black" panose="020B0A04020102020204" pitchFamily="34" charset="0"/>
              </a:rPr>
              <a:t>In terms of accuracy the Logistic Regression model is slightly better than the Decision Tree Model and almost equal as Random Forest Model.</a:t>
            </a:r>
          </a:p>
          <a:p>
            <a:pPr marL="342900" indent="-342900">
              <a:buFont typeface="Wingdings" panose="05000000000000000000" pitchFamily="2" charset="2"/>
              <a:buChar char="Ø"/>
            </a:pPr>
            <a:r>
              <a:rPr lang="en-GB" sz="2400" dirty="0">
                <a:latin typeface="Arial Black" panose="020B0A04020102020204" pitchFamily="34" charset="0"/>
              </a:rPr>
              <a:t>Precision rate (percentage of correct prediction of churned customers) for Random Forest model (68%) is slightly better than Logistic Regression (66.8%).</a:t>
            </a:r>
          </a:p>
          <a:p>
            <a:pPr marL="342900" indent="-342900">
              <a:buFont typeface="Wingdings" panose="05000000000000000000" pitchFamily="2" charset="2"/>
              <a:buChar char="Ø"/>
            </a:pPr>
            <a:r>
              <a:rPr lang="en-GB" sz="2400" dirty="0">
                <a:latin typeface="Arial Black" panose="020B0A04020102020204" pitchFamily="34" charset="0"/>
              </a:rPr>
              <a:t>Random Forest model is the best fit model.</a:t>
            </a:r>
          </a:p>
        </p:txBody>
      </p:sp>
    </p:spTree>
    <p:extLst>
      <p:ext uri="{BB962C8B-B14F-4D97-AF65-F5344CB8AC3E}">
        <p14:creationId xmlns:p14="http://schemas.microsoft.com/office/powerpoint/2010/main" val="453067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CBE035-59C7-487A-82D9-AB5A018DC41A}"/>
              </a:ext>
            </a:extLst>
          </p:cNvPr>
          <p:cNvPicPr>
            <a:picLocks noChangeAspect="1"/>
          </p:cNvPicPr>
          <p:nvPr/>
        </p:nvPicPr>
        <p:blipFill>
          <a:blip r:embed="rId3"/>
          <a:stretch>
            <a:fillRect/>
          </a:stretch>
        </p:blipFill>
        <p:spPr>
          <a:xfrm>
            <a:off x="9525" y="1197439"/>
            <a:ext cx="1847850" cy="3590925"/>
          </a:xfrm>
          <a:prstGeom prst="rect">
            <a:avLst/>
          </a:prstGeom>
        </p:spPr>
      </p:pic>
      <p:sp>
        <p:nvSpPr>
          <p:cNvPr id="7" name="Rectangle 6">
            <a:extLst>
              <a:ext uri="{FF2B5EF4-FFF2-40B4-BE49-F238E27FC236}">
                <a16:creationId xmlns:a16="http://schemas.microsoft.com/office/drawing/2014/main" id="{769CCFEB-6CC1-47B4-8088-7CC6D50190DE}"/>
              </a:ext>
            </a:extLst>
          </p:cNvPr>
          <p:cNvSpPr/>
          <p:nvPr/>
        </p:nvSpPr>
        <p:spPr>
          <a:xfrm>
            <a:off x="247125" y="2762068"/>
            <a:ext cx="1884718" cy="923330"/>
          </a:xfrm>
          <a:prstGeom prst="rect">
            <a:avLst/>
          </a:prstGeom>
        </p:spPr>
        <p:txBody>
          <a:bodyPr wrap="square">
            <a:spAutoFit/>
          </a:bodyPr>
          <a:lstStyle/>
          <a:p>
            <a:r>
              <a:rPr lang="en-GB" dirty="0">
                <a:highlight>
                  <a:srgbClr val="FF0000"/>
                </a:highlight>
                <a:latin typeface="Arial Black" panose="020B0A04020102020204" pitchFamily="34" charset="0"/>
              </a:rPr>
              <a:t>Expected </a:t>
            </a:r>
          </a:p>
          <a:p>
            <a:r>
              <a:rPr lang="en-GB" dirty="0">
                <a:highlight>
                  <a:srgbClr val="FF0000"/>
                </a:highlight>
                <a:latin typeface="Arial Black" panose="020B0A04020102020204" pitchFamily="34" charset="0"/>
              </a:rPr>
              <a:t>      to    </a:t>
            </a:r>
          </a:p>
          <a:p>
            <a:r>
              <a:rPr lang="en-GB" dirty="0">
                <a:highlight>
                  <a:srgbClr val="FF0000"/>
                </a:highlight>
                <a:latin typeface="Arial Black" panose="020B0A04020102020204" pitchFamily="34" charset="0"/>
              </a:rPr>
              <a:t>    Churn</a:t>
            </a:r>
          </a:p>
        </p:txBody>
      </p:sp>
      <p:sp>
        <p:nvSpPr>
          <p:cNvPr id="2" name="Rectangle 1">
            <a:extLst>
              <a:ext uri="{FF2B5EF4-FFF2-40B4-BE49-F238E27FC236}">
                <a16:creationId xmlns:a16="http://schemas.microsoft.com/office/drawing/2014/main" id="{A47B7D00-DCBF-4636-9C64-96CFCA2CAAED}"/>
              </a:ext>
            </a:extLst>
          </p:cNvPr>
          <p:cNvSpPr/>
          <p:nvPr/>
        </p:nvSpPr>
        <p:spPr>
          <a:xfrm>
            <a:off x="8087750" y="1366250"/>
            <a:ext cx="4094725" cy="5632311"/>
          </a:xfrm>
          <a:prstGeom prst="rect">
            <a:avLst/>
          </a:prstGeom>
        </p:spPr>
        <p:txBody>
          <a:bodyPr wrap="square">
            <a:spAutoFit/>
          </a:bodyPr>
          <a:lstStyle/>
          <a:p>
            <a:pPr marL="285750" indent="-285750">
              <a:buFont typeface="Wingdings" panose="05000000000000000000" pitchFamily="2" charset="2"/>
              <a:buChar char="Ø"/>
            </a:pPr>
            <a:r>
              <a:rPr lang="en-GB" sz="2400" dirty="0">
                <a:latin typeface="Arial Black" panose="020B0A04020102020204" pitchFamily="34" charset="0"/>
              </a:rPr>
              <a:t>Customers who have been with the company for a longer period.</a:t>
            </a:r>
          </a:p>
          <a:p>
            <a:pPr marL="285750" indent="-285750">
              <a:buFont typeface="Wingdings" panose="05000000000000000000" pitchFamily="2" charset="2"/>
              <a:buChar char="Ø"/>
            </a:pPr>
            <a:r>
              <a:rPr lang="en-GB" sz="2400" dirty="0">
                <a:latin typeface="Arial Black" panose="020B0A04020102020204" pitchFamily="34" charset="0"/>
              </a:rPr>
              <a:t>Average Total Charges for Not Churned customers is approx. 2553 AED and that of Churned Customers is approx. 1532 AED.</a:t>
            </a:r>
          </a:p>
          <a:p>
            <a:pPr marL="285750" indent="-285750">
              <a:buFont typeface="Wingdings" panose="05000000000000000000" pitchFamily="2" charset="2"/>
              <a:buChar char="Ø"/>
            </a:pPr>
            <a:r>
              <a:rPr lang="en-GB" sz="2400" dirty="0">
                <a:latin typeface="Arial Black" panose="020B0A04020102020204" pitchFamily="34" charset="0"/>
              </a:rPr>
              <a:t>Customers with DSL Internet Services.</a:t>
            </a:r>
          </a:p>
          <a:p>
            <a:pPr marL="285750" indent="-285750">
              <a:buFont typeface="Wingdings" panose="05000000000000000000" pitchFamily="2" charset="2"/>
              <a:buChar char="Ø"/>
            </a:pPr>
            <a:r>
              <a:rPr lang="en-GB" sz="2400" dirty="0">
                <a:latin typeface="Arial Black" panose="020B0A04020102020204" pitchFamily="34" charset="0"/>
              </a:rPr>
              <a:t>Customers with multiple lines.</a:t>
            </a:r>
          </a:p>
        </p:txBody>
      </p:sp>
      <p:sp>
        <p:nvSpPr>
          <p:cNvPr id="6" name="Rectangle 5">
            <a:extLst>
              <a:ext uri="{FF2B5EF4-FFF2-40B4-BE49-F238E27FC236}">
                <a16:creationId xmlns:a16="http://schemas.microsoft.com/office/drawing/2014/main" id="{7382687E-25DF-4FE2-A624-7E496033C816}"/>
              </a:ext>
            </a:extLst>
          </p:cNvPr>
          <p:cNvSpPr/>
          <p:nvPr/>
        </p:nvSpPr>
        <p:spPr>
          <a:xfrm>
            <a:off x="1611457" y="1366251"/>
            <a:ext cx="4799894" cy="5632311"/>
          </a:xfrm>
          <a:prstGeom prst="rect">
            <a:avLst/>
          </a:prstGeom>
        </p:spPr>
        <p:txBody>
          <a:bodyPr wrap="square">
            <a:spAutoFit/>
          </a:bodyPr>
          <a:lstStyle/>
          <a:p>
            <a:pPr marL="342900" indent="-342900">
              <a:buFont typeface="Wingdings" panose="05000000000000000000" pitchFamily="2" charset="2"/>
              <a:buChar char="Ø"/>
            </a:pPr>
            <a:r>
              <a:rPr lang="en-GB" sz="2400" dirty="0">
                <a:latin typeface="Arial Black" panose="020B0A04020102020204" pitchFamily="34" charset="0"/>
              </a:rPr>
              <a:t>Customers with month-to-month contracts.</a:t>
            </a:r>
          </a:p>
          <a:p>
            <a:pPr marL="342900" indent="-342900">
              <a:buFont typeface="Wingdings" panose="05000000000000000000" pitchFamily="2" charset="2"/>
              <a:buChar char="Ø"/>
            </a:pPr>
            <a:r>
              <a:rPr lang="en-GB" sz="2400" dirty="0">
                <a:latin typeface="Arial Black" panose="020B0A04020102020204" pitchFamily="34" charset="0"/>
              </a:rPr>
              <a:t>Customers without internet services and with fibre optic internet services.</a:t>
            </a:r>
          </a:p>
          <a:p>
            <a:pPr marL="342900" indent="-342900">
              <a:buFont typeface="Wingdings" panose="05000000000000000000" pitchFamily="2" charset="2"/>
              <a:buChar char="Ø"/>
            </a:pPr>
            <a:r>
              <a:rPr lang="en-GB" sz="2400" dirty="0">
                <a:latin typeface="Arial Black" panose="020B0A04020102020204" pitchFamily="34" charset="0"/>
              </a:rPr>
              <a:t>Customers without online backup, device protection, online security and tech support.</a:t>
            </a:r>
          </a:p>
          <a:p>
            <a:pPr marL="342900" indent="-342900">
              <a:buFont typeface="Wingdings" panose="05000000000000000000" pitchFamily="2" charset="2"/>
              <a:buChar char="Ø"/>
            </a:pPr>
            <a:r>
              <a:rPr lang="en-GB" sz="2400" dirty="0">
                <a:latin typeface="Arial Black" panose="020B0A04020102020204" pitchFamily="34" charset="0"/>
              </a:rPr>
              <a:t>Customers with Paperless Billing and Electronic Check Payment method.</a:t>
            </a:r>
          </a:p>
        </p:txBody>
      </p:sp>
      <p:pic>
        <p:nvPicPr>
          <p:cNvPr id="10" name="Picture 9">
            <a:extLst>
              <a:ext uri="{FF2B5EF4-FFF2-40B4-BE49-F238E27FC236}">
                <a16:creationId xmlns:a16="http://schemas.microsoft.com/office/drawing/2014/main" id="{457A1FE8-EDC7-40A0-A557-B7E7821ED036}"/>
              </a:ext>
            </a:extLst>
          </p:cNvPr>
          <p:cNvPicPr>
            <a:picLocks noChangeAspect="1"/>
          </p:cNvPicPr>
          <p:nvPr/>
        </p:nvPicPr>
        <p:blipFill>
          <a:blip r:embed="rId4"/>
          <a:stretch>
            <a:fillRect/>
          </a:stretch>
        </p:blipFill>
        <p:spPr>
          <a:xfrm>
            <a:off x="307437" y="630891"/>
            <a:ext cx="7468247" cy="749873"/>
          </a:xfrm>
          <a:prstGeom prst="rect">
            <a:avLst/>
          </a:prstGeom>
        </p:spPr>
      </p:pic>
      <p:pic>
        <p:nvPicPr>
          <p:cNvPr id="11" name="Picture 10">
            <a:extLst>
              <a:ext uri="{FF2B5EF4-FFF2-40B4-BE49-F238E27FC236}">
                <a16:creationId xmlns:a16="http://schemas.microsoft.com/office/drawing/2014/main" id="{CB34AED4-D961-4BB1-9808-FA31DA888D70}"/>
              </a:ext>
            </a:extLst>
          </p:cNvPr>
          <p:cNvPicPr>
            <a:picLocks noChangeAspect="1"/>
          </p:cNvPicPr>
          <p:nvPr/>
        </p:nvPicPr>
        <p:blipFill>
          <a:blip r:embed="rId5"/>
          <a:stretch>
            <a:fillRect/>
          </a:stretch>
        </p:blipFill>
        <p:spPr>
          <a:xfrm>
            <a:off x="6270233" y="1366251"/>
            <a:ext cx="1543050" cy="3657600"/>
          </a:xfrm>
          <a:prstGeom prst="rect">
            <a:avLst/>
          </a:prstGeom>
        </p:spPr>
      </p:pic>
      <p:sp>
        <p:nvSpPr>
          <p:cNvPr id="13" name="Rectangle 12">
            <a:extLst>
              <a:ext uri="{FF2B5EF4-FFF2-40B4-BE49-F238E27FC236}">
                <a16:creationId xmlns:a16="http://schemas.microsoft.com/office/drawing/2014/main" id="{14FA5334-076D-438C-8B73-3E6890F7979D}"/>
              </a:ext>
            </a:extLst>
          </p:cNvPr>
          <p:cNvSpPr/>
          <p:nvPr/>
        </p:nvSpPr>
        <p:spPr>
          <a:xfrm>
            <a:off x="6326113" y="3017641"/>
            <a:ext cx="1799236" cy="923330"/>
          </a:xfrm>
          <a:prstGeom prst="rect">
            <a:avLst/>
          </a:prstGeom>
        </p:spPr>
        <p:txBody>
          <a:bodyPr wrap="square">
            <a:spAutoFit/>
          </a:bodyPr>
          <a:lstStyle/>
          <a:p>
            <a:r>
              <a:rPr lang="en-GB" dirty="0">
                <a:highlight>
                  <a:srgbClr val="FFFF00"/>
                </a:highlight>
                <a:latin typeface="Arial Black" panose="020B0A04020102020204" pitchFamily="34" charset="0"/>
              </a:rPr>
              <a:t>Expected </a:t>
            </a:r>
          </a:p>
          <a:p>
            <a:r>
              <a:rPr lang="en-GB" dirty="0">
                <a:highlight>
                  <a:srgbClr val="FFFF00"/>
                </a:highlight>
                <a:latin typeface="Arial Black" panose="020B0A04020102020204" pitchFamily="34" charset="0"/>
              </a:rPr>
              <a:t>      to       Not Churn</a:t>
            </a:r>
          </a:p>
        </p:txBody>
      </p:sp>
    </p:spTree>
    <p:extLst>
      <p:ext uri="{BB962C8B-B14F-4D97-AF65-F5344CB8AC3E}">
        <p14:creationId xmlns:p14="http://schemas.microsoft.com/office/powerpoint/2010/main" val="142134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7"/>
            <a:ext cx="11029616" cy="676070"/>
          </a:xfrm>
        </p:spPr>
        <p:txBody>
          <a:bodyPr/>
          <a:lstStyle/>
          <a:p>
            <a:r>
              <a:rPr lang="en-US" dirty="0"/>
              <a:t>Model Building steps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482029851"/>
              </p:ext>
            </p:extLst>
          </p:nvPr>
        </p:nvGraphicFramePr>
        <p:xfrm>
          <a:off x="581025" y="2156033"/>
          <a:ext cx="11029950" cy="451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C8170D-1096-43A7-BC2F-79429CB59CBA}"/>
              </a:ext>
            </a:extLst>
          </p:cNvPr>
          <p:cNvSpPr/>
          <p:nvPr/>
        </p:nvSpPr>
        <p:spPr>
          <a:xfrm>
            <a:off x="558752" y="588395"/>
            <a:ext cx="11455058" cy="461665"/>
          </a:xfrm>
          <a:prstGeom prst="rect">
            <a:avLst/>
          </a:prstGeom>
        </p:spPr>
        <p:txBody>
          <a:bodyPr wrap="square">
            <a:spAutoFit/>
          </a:bodyPr>
          <a:lstStyle/>
          <a:p>
            <a:r>
              <a:rPr lang="en-GB" sz="2400" dirty="0">
                <a:latin typeface="Arial Black" panose="020B0A04020102020204" pitchFamily="34" charset="0"/>
              </a:rPr>
              <a:t>Data Source: </a:t>
            </a:r>
            <a:r>
              <a:rPr lang="en-GB" sz="1600" dirty="0">
                <a:latin typeface="Arial Black" panose="020B0A04020102020204" pitchFamily="34" charset="0"/>
                <a:hlinkClick r:id="rId2">
                  <a:extLst>
                    <a:ext uri="{A12FA001-AC4F-418D-AE19-62706E023703}">
                      <ahyp:hlinkClr xmlns:ahyp="http://schemas.microsoft.com/office/drawing/2018/hyperlinkcolor" val="tx"/>
                    </a:ext>
                  </a:extLst>
                </a:hlinkClick>
              </a:rPr>
              <a:t>https://github.com/jtsulliv/Machine-Learning/tree/master/churn-prediction</a:t>
            </a:r>
            <a:r>
              <a:rPr lang="en-GB" sz="1600" dirty="0">
                <a:latin typeface="Arial Black" panose="020B0A04020102020204" pitchFamily="34" charset="0"/>
              </a:rPr>
              <a:t>.</a:t>
            </a:r>
          </a:p>
        </p:txBody>
      </p:sp>
      <p:pic>
        <p:nvPicPr>
          <p:cNvPr id="3" name="Picture 2">
            <a:extLst>
              <a:ext uri="{FF2B5EF4-FFF2-40B4-BE49-F238E27FC236}">
                <a16:creationId xmlns:a16="http://schemas.microsoft.com/office/drawing/2014/main" id="{94E77015-38D4-475B-B399-E96C0045A0D8}"/>
              </a:ext>
            </a:extLst>
          </p:cNvPr>
          <p:cNvPicPr>
            <a:picLocks noChangeAspect="1"/>
          </p:cNvPicPr>
          <p:nvPr/>
        </p:nvPicPr>
        <p:blipFill>
          <a:blip r:embed="rId3"/>
          <a:stretch>
            <a:fillRect/>
          </a:stretch>
        </p:blipFill>
        <p:spPr>
          <a:xfrm>
            <a:off x="450574" y="1628775"/>
            <a:ext cx="11025809" cy="5023816"/>
          </a:xfrm>
          <a:prstGeom prst="rect">
            <a:avLst/>
          </a:prstGeom>
        </p:spPr>
      </p:pic>
    </p:spTree>
    <p:extLst>
      <p:ext uri="{BB962C8B-B14F-4D97-AF65-F5344CB8AC3E}">
        <p14:creationId xmlns:p14="http://schemas.microsoft.com/office/powerpoint/2010/main" val="5377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7F0743-3E75-4419-9FBC-F6A723649248}"/>
              </a:ext>
            </a:extLst>
          </p:cNvPr>
          <p:cNvPicPr>
            <a:picLocks noChangeAspect="1"/>
          </p:cNvPicPr>
          <p:nvPr/>
        </p:nvPicPr>
        <p:blipFill>
          <a:blip r:embed="rId2"/>
          <a:stretch>
            <a:fillRect/>
          </a:stretch>
        </p:blipFill>
        <p:spPr>
          <a:xfrm>
            <a:off x="258417" y="1603513"/>
            <a:ext cx="11675165" cy="5133355"/>
          </a:xfrm>
          <a:prstGeom prst="rect">
            <a:avLst/>
          </a:prstGeom>
        </p:spPr>
      </p:pic>
      <p:sp>
        <p:nvSpPr>
          <p:cNvPr id="3" name="Rectangle 2">
            <a:extLst>
              <a:ext uri="{FF2B5EF4-FFF2-40B4-BE49-F238E27FC236}">
                <a16:creationId xmlns:a16="http://schemas.microsoft.com/office/drawing/2014/main" id="{93C4A521-1330-404A-8E86-BB99B6BAF10D}"/>
              </a:ext>
            </a:extLst>
          </p:cNvPr>
          <p:cNvSpPr/>
          <p:nvPr/>
        </p:nvSpPr>
        <p:spPr>
          <a:xfrm>
            <a:off x="874226" y="858943"/>
            <a:ext cx="4993355" cy="461665"/>
          </a:xfrm>
          <a:prstGeom prst="rect">
            <a:avLst/>
          </a:prstGeom>
        </p:spPr>
        <p:txBody>
          <a:bodyPr wrap="none">
            <a:spAutoFit/>
          </a:bodyPr>
          <a:lstStyle/>
          <a:p>
            <a:r>
              <a:rPr lang="en-GB" sz="2400" dirty="0">
                <a:latin typeface="Arial Black" panose="020B0A04020102020204" pitchFamily="34" charset="0"/>
              </a:rPr>
              <a:t>Description of the Variables:</a:t>
            </a:r>
          </a:p>
        </p:txBody>
      </p:sp>
    </p:spTree>
    <p:extLst>
      <p:ext uri="{BB962C8B-B14F-4D97-AF65-F5344CB8AC3E}">
        <p14:creationId xmlns:p14="http://schemas.microsoft.com/office/powerpoint/2010/main" val="231624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B9C73C-60B3-4873-87E6-151500DF5E6E}"/>
              </a:ext>
            </a:extLst>
          </p:cNvPr>
          <p:cNvSpPr/>
          <p:nvPr/>
        </p:nvSpPr>
        <p:spPr>
          <a:xfrm>
            <a:off x="2278965" y="2644170"/>
            <a:ext cx="8046720" cy="2308324"/>
          </a:xfrm>
          <a:prstGeom prst="rect">
            <a:avLst/>
          </a:prstGeom>
        </p:spPr>
        <p:txBody>
          <a:bodyPr wrap="square">
            <a:spAutoFit/>
          </a:bodyPr>
          <a:lstStyle/>
          <a:p>
            <a:r>
              <a:rPr lang="en-GB" sz="4800" dirty="0">
                <a:latin typeface="Arial Black" panose="020B0A04020102020204" pitchFamily="34" charset="0"/>
              </a:rPr>
              <a:t>	Data Visualization         			&amp;</a:t>
            </a:r>
          </a:p>
          <a:p>
            <a:r>
              <a:rPr lang="en-GB" sz="4800" dirty="0">
                <a:latin typeface="Arial Black" panose="020B0A04020102020204" pitchFamily="34" charset="0"/>
              </a:rPr>
              <a:t>		Analysis</a:t>
            </a:r>
          </a:p>
        </p:txBody>
      </p:sp>
    </p:spTree>
    <p:extLst>
      <p:ext uri="{BB962C8B-B14F-4D97-AF65-F5344CB8AC3E}">
        <p14:creationId xmlns:p14="http://schemas.microsoft.com/office/powerpoint/2010/main" val="176420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9729-FEC3-4DF7-A772-EE4FB837581B}"/>
              </a:ext>
            </a:extLst>
          </p:cNvPr>
          <p:cNvSpPr>
            <a:spLocks noGrp="1"/>
          </p:cNvSpPr>
          <p:nvPr>
            <p:ph type="title"/>
          </p:nvPr>
        </p:nvSpPr>
        <p:spPr>
          <a:xfrm>
            <a:off x="581192" y="702156"/>
            <a:ext cx="11029616" cy="556801"/>
          </a:xfrm>
        </p:spPr>
        <p:txBody>
          <a:bodyPr/>
          <a:lstStyle/>
          <a:p>
            <a:r>
              <a:rPr lang="en-GB" dirty="0"/>
              <a:t>Summary statistics:</a:t>
            </a:r>
          </a:p>
        </p:txBody>
      </p:sp>
      <p:pic>
        <p:nvPicPr>
          <p:cNvPr id="5" name="Content Placeholder 4">
            <a:extLst>
              <a:ext uri="{FF2B5EF4-FFF2-40B4-BE49-F238E27FC236}">
                <a16:creationId xmlns:a16="http://schemas.microsoft.com/office/drawing/2014/main" id="{E88FC64B-3B2F-4BE6-9AEB-32D0F5E9E7AF}"/>
              </a:ext>
            </a:extLst>
          </p:cNvPr>
          <p:cNvPicPr>
            <a:picLocks noGrp="1" noChangeAspect="1"/>
          </p:cNvPicPr>
          <p:nvPr>
            <p:ph idx="1"/>
          </p:nvPr>
        </p:nvPicPr>
        <p:blipFill>
          <a:blip r:embed="rId2"/>
          <a:stretch>
            <a:fillRect/>
          </a:stretch>
        </p:blipFill>
        <p:spPr>
          <a:xfrm>
            <a:off x="0" y="1258957"/>
            <a:ext cx="12192000" cy="3101008"/>
          </a:xfrm>
          <a:prstGeom prst="rect">
            <a:avLst/>
          </a:prstGeom>
        </p:spPr>
      </p:pic>
      <p:pic>
        <p:nvPicPr>
          <p:cNvPr id="6" name="Picture 5">
            <a:extLst>
              <a:ext uri="{FF2B5EF4-FFF2-40B4-BE49-F238E27FC236}">
                <a16:creationId xmlns:a16="http://schemas.microsoft.com/office/drawing/2014/main" id="{CAAB92F9-21EC-4A57-9304-0838F60753BA}"/>
              </a:ext>
            </a:extLst>
          </p:cNvPr>
          <p:cNvPicPr>
            <a:picLocks noChangeAspect="1"/>
          </p:cNvPicPr>
          <p:nvPr/>
        </p:nvPicPr>
        <p:blipFill>
          <a:blip r:embed="rId3"/>
          <a:stretch>
            <a:fillRect/>
          </a:stretch>
        </p:blipFill>
        <p:spPr>
          <a:xfrm>
            <a:off x="0" y="4359965"/>
            <a:ext cx="12192000" cy="2535722"/>
          </a:xfrm>
          <a:prstGeom prst="rect">
            <a:avLst/>
          </a:prstGeom>
        </p:spPr>
      </p:pic>
    </p:spTree>
    <p:extLst>
      <p:ext uri="{BB962C8B-B14F-4D97-AF65-F5344CB8AC3E}">
        <p14:creationId xmlns:p14="http://schemas.microsoft.com/office/powerpoint/2010/main" val="258123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2EB5-5C9F-4A3D-88AB-2AB90961B101}"/>
              </a:ext>
            </a:extLst>
          </p:cNvPr>
          <p:cNvSpPr>
            <a:spLocks noGrp="1"/>
          </p:cNvSpPr>
          <p:nvPr>
            <p:ph type="title"/>
          </p:nvPr>
        </p:nvSpPr>
        <p:spPr>
          <a:xfrm>
            <a:off x="575894" y="729658"/>
            <a:ext cx="11029616" cy="283216"/>
          </a:xfrm>
        </p:spPr>
        <p:txBody>
          <a:bodyPr>
            <a:normAutofit fontScale="90000"/>
          </a:bodyPr>
          <a:lstStyle/>
          <a:p>
            <a:r>
              <a:rPr lang="en-GB" dirty="0"/>
              <a:t>Visualizing statistics:</a:t>
            </a:r>
          </a:p>
        </p:txBody>
      </p:sp>
      <p:pic>
        <p:nvPicPr>
          <p:cNvPr id="6" name="Picture 5">
            <a:extLst>
              <a:ext uri="{FF2B5EF4-FFF2-40B4-BE49-F238E27FC236}">
                <a16:creationId xmlns:a16="http://schemas.microsoft.com/office/drawing/2014/main" id="{7F61FDBA-2E64-4495-8301-DF5B33318D50}"/>
              </a:ext>
            </a:extLst>
          </p:cNvPr>
          <p:cNvPicPr>
            <a:picLocks noChangeAspect="1"/>
          </p:cNvPicPr>
          <p:nvPr/>
        </p:nvPicPr>
        <p:blipFill>
          <a:blip r:embed="rId2"/>
          <a:stretch>
            <a:fillRect/>
          </a:stretch>
        </p:blipFill>
        <p:spPr>
          <a:xfrm>
            <a:off x="575894" y="1322363"/>
            <a:ext cx="11226900" cy="5134707"/>
          </a:xfrm>
          <a:prstGeom prst="rect">
            <a:avLst/>
          </a:prstGeom>
        </p:spPr>
      </p:pic>
    </p:spTree>
    <p:extLst>
      <p:ext uri="{BB962C8B-B14F-4D97-AF65-F5344CB8AC3E}">
        <p14:creationId xmlns:p14="http://schemas.microsoft.com/office/powerpoint/2010/main" val="10351704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purl.org/dc/dcmitype/"/>
    <ds:schemaRef ds:uri="16c05727-aa75-4e4a-9b5f-8a80a1165891"/>
    <ds:schemaRef ds:uri="71af3243-3dd4-4a8d-8c0d-dd76da1f02a5"/>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{C6CE0524-3B6E-41D9-8CF2-4F1BE1E2F602}tf33552983</Template>
  <TotalTime>0</TotalTime>
  <Words>1433</Words>
  <Application>Microsoft Office PowerPoint</Application>
  <PresentationFormat>Widescreen</PresentationFormat>
  <Paragraphs>112</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 Black</vt:lpstr>
      <vt:lpstr>Calibri</vt:lpstr>
      <vt:lpstr>Franklin Gothic Book</vt:lpstr>
      <vt:lpstr>Franklin Gothic Demi</vt:lpstr>
      <vt:lpstr>Wingdings</vt:lpstr>
      <vt:lpstr>Wingdings 2</vt:lpstr>
      <vt:lpstr>DividendVTI</vt:lpstr>
      <vt:lpstr>Analyzing &amp; predicting customer churn  in telecom industry  using  machine learning models</vt:lpstr>
      <vt:lpstr>Description:</vt:lpstr>
      <vt:lpstr>Objectives:</vt:lpstr>
      <vt:lpstr>Model Building steps</vt:lpstr>
      <vt:lpstr>PowerPoint Presentation</vt:lpstr>
      <vt:lpstr>PowerPoint Presentation</vt:lpstr>
      <vt:lpstr>PowerPoint Presentation</vt:lpstr>
      <vt:lpstr>Summary statistics:</vt:lpstr>
      <vt:lpstr>Visualizing statistics:</vt:lpstr>
      <vt:lpstr>PowerPoint Presentation</vt:lpstr>
      <vt:lpstr>PowerPoint Presentation</vt:lpstr>
      <vt:lpstr>PowerPoint Presentation</vt:lpstr>
      <vt:lpstr>Average total Charges for Churn and Not Churn Customers</vt:lpstr>
      <vt:lpstr>Main observations:</vt:lpstr>
      <vt:lpstr>PowerPoint Presentation</vt:lpstr>
      <vt:lpstr>PowerPoint Presentation</vt:lpstr>
      <vt:lpstr>Model1:  Logistic Regression</vt:lpstr>
      <vt:lpstr>Model summary on all the variables as input:</vt:lpstr>
      <vt:lpstr>Model summary on statistically significant variables:</vt:lpstr>
      <vt:lpstr>Model evaluation – confusion matrix:</vt:lpstr>
      <vt:lpstr>Model evaluation – confusion matrix (Package – Caret):</vt:lpstr>
      <vt:lpstr>Observations – Logistic Regression model:</vt:lpstr>
      <vt:lpstr>Model 2 – decision tree</vt:lpstr>
      <vt:lpstr>Interpretation of decision tree</vt:lpstr>
      <vt:lpstr>Model evaluation – Decision Tree Confusion Matrix </vt:lpstr>
      <vt:lpstr>Observations – Decision Tree Model</vt:lpstr>
      <vt:lpstr>Model 3 - Random Forest</vt:lpstr>
      <vt:lpstr>Model evaluation – random forest Confusion Matrix </vt:lpstr>
      <vt:lpstr>Observations – random forest Model</vt:lpstr>
      <vt:lpstr>PowerPoint Presentation</vt:lpstr>
      <vt:lpstr>Data visualization based on models churn predictors: contract, tenure, and total charges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2020-05-26T07:30:38Z</dcterms:created>
  <dcterms:modified xsi:type="dcterms:W3CDTF">2020-07-03T16:52:30Z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