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zarika reeka" initials="hr" lastIdx="1" clrIdx="0">
    <p:extLst>
      <p:ext uri="{19B8F6BF-5375-455C-9EA6-DF929625EA0E}">
        <p15:presenceInfo xmlns:p15="http://schemas.microsoft.com/office/powerpoint/2012/main" userId="07cfe670b8e774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3T23:01:56.176" idx="1">
    <p:pos x="10" y="10"/>
    <p:text/>
    <p:extLst>
      <p:ext uri="{C676402C-5697-4E1C-873F-D02D1690AC5C}">
        <p15:threadingInfo xmlns:p15="http://schemas.microsoft.com/office/powerpoint/2012/main" timeZoneBias="-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08BD-2742-4D48-8CD5-B3FA7AB35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108" y="576468"/>
            <a:ext cx="9811510" cy="4850296"/>
          </a:xfrm>
        </p:spPr>
        <p:txBody>
          <a:bodyPr>
            <a:normAutofit fontScale="90000"/>
          </a:bodyPr>
          <a:lstStyle/>
          <a:p>
            <a:r>
              <a:rPr lang="en-GB" dirty="0"/>
              <a:t>         Data Visualization</a:t>
            </a:r>
            <a:br>
              <a:rPr lang="en-GB" dirty="0"/>
            </a:br>
            <a:r>
              <a:rPr lang="en-GB" dirty="0"/>
              <a:t>                      &amp; </a:t>
            </a:r>
            <a:br>
              <a:rPr lang="en-GB" dirty="0"/>
            </a:br>
            <a:r>
              <a:rPr lang="en-GB" dirty="0"/>
              <a:t>      Analysis Of retail sales</a:t>
            </a:r>
            <a:br>
              <a:rPr lang="en-GB" dirty="0"/>
            </a:br>
            <a:r>
              <a:rPr lang="en-GB" dirty="0"/>
              <a:t>        Technique Used: </a:t>
            </a:r>
            <a:br>
              <a:rPr lang="en-GB" dirty="0"/>
            </a:br>
            <a:r>
              <a:rPr lang="en-GB" dirty="0"/>
              <a:t>        recommender system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25DA3-3D4D-4823-B081-29F3AEE2D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148038" y="6804991"/>
            <a:ext cx="6400800" cy="53009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3C3AD-E3C3-49CB-B4F5-732F3A574A96}"/>
              </a:ext>
            </a:extLst>
          </p:cNvPr>
          <p:cNvSpPr/>
          <p:nvPr/>
        </p:nvSpPr>
        <p:spPr>
          <a:xfrm>
            <a:off x="9210260" y="5506277"/>
            <a:ext cx="2650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PREPARED BY:</a:t>
            </a:r>
          </a:p>
          <a:p>
            <a:r>
              <a:rPr lang="en-GB" dirty="0"/>
              <a:t>REEKA HAZARIKA</a:t>
            </a:r>
          </a:p>
        </p:txBody>
      </p:sp>
    </p:spTree>
    <p:extLst>
      <p:ext uri="{BB962C8B-B14F-4D97-AF65-F5344CB8AC3E}">
        <p14:creationId xmlns:p14="http://schemas.microsoft.com/office/powerpoint/2010/main" val="45364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813B-B662-4183-9911-1C190658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4602"/>
            <a:ext cx="10588487" cy="1507067"/>
          </a:xfrm>
        </p:spPr>
        <p:txBody>
          <a:bodyPr/>
          <a:lstStyle/>
          <a:p>
            <a:r>
              <a:rPr lang="en-GB" dirty="0"/>
              <a:t>Orders per Product subcategory: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A90520-D489-4AAF-9948-95B3DEF4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2" y="1585912"/>
            <a:ext cx="11635408" cy="519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16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2EE8-CD02-46A3-98E7-C640A651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GB" dirty="0"/>
              <a:t>Category Sales per month: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BAE65E-EF54-406E-8770-32CCFD4B6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9" y="1612831"/>
            <a:ext cx="7789587" cy="497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52B24A-D232-49C8-9EC2-368565D76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196" y="1612831"/>
            <a:ext cx="3713095" cy="49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2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9ABA-617B-423B-9BBF-BA3DA8F0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166191"/>
          </a:xfrm>
        </p:spPr>
        <p:txBody>
          <a:bodyPr/>
          <a:lstStyle/>
          <a:p>
            <a:r>
              <a:rPr lang="en-GB" dirty="0"/>
              <a:t>Data Visualization: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B4486-93BB-477B-889D-8348D23EE7B7}"/>
              </a:ext>
            </a:extLst>
          </p:cNvPr>
          <p:cNvSpPr/>
          <p:nvPr/>
        </p:nvSpPr>
        <p:spPr>
          <a:xfrm>
            <a:off x="132521" y="1166191"/>
            <a:ext cx="112908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1) Highest Sales was recorded in the years 2012 and 2013 and 2012 has the highest    returned orders.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r>
              <a:rPr lang="en-GB" dirty="0">
                <a:latin typeface="Arial Black" panose="020B0A04020102020204" pitchFamily="34" charset="0"/>
              </a:rPr>
              <a:t>2)Men were higher purchaser compared to women except for bags and footwears.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r>
              <a:rPr lang="en-GB" dirty="0">
                <a:latin typeface="Arial Black" panose="020B0A04020102020204" pitchFamily="34" charset="0"/>
              </a:rPr>
              <a:t>3)The highest sales were recorded in city codes 3 &amp; 4 and the lowest in City code 6.</a:t>
            </a:r>
          </a:p>
          <a:p>
            <a:r>
              <a:rPr lang="en-GB" dirty="0">
                <a:latin typeface="Arial Black" panose="020B0A04020102020204" pitchFamily="34" charset="0"/>
              </a:rPr>
              <a:t>The city with the highest returns is city code 8.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r>
              <a:rPr lang="en-GB" dirty="0">
                <a:latin typeface="Arial Black" panose="020B0A04020102020204" pitchFamily="34" charset="0"/>
              </a:rPr>
              <a:t>4)The highest revenue generated was in the year 2012 and the highest revenue lost </a:t>
            </a:r>
          </a:p>
          <a:p>
            <a:r>
              <a:rPr lang="en-GB" dirty="0">
                <a:latin typeface="Arial Black" panose="020B0A04020102020204" pitchFamily="34" charset="0"/>
              </a:rPr>
              <a:t>was also in the same year 2012.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r>
              <a:rPr lang="en-GB" dirty="0">
                <a:latin typeface="Arial Black" panose="020B0A04020102020204" pitchFamily="34" charset="0"/>
              </a:rPr>
              <a:t>5) Purchases were largely made online ,with e-shop also accounting for the most returns.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r>
              <a:rPr lang="en-GB" dirty="0">
                <a:latin typeface="Arial Black" panose="020B0A04020102020204" pitchFamily="34" charset="0"/>
              </a:rPr>
              <a:t>6)Product Categories: Books, Electronics and Home &amp; Kitchen accounted for the </a:t>
            </a:r>
          </a:p>
          <a:p>
            <a:r>
              <a:rPr lang="en-GB" dirty="0">
                <a:latin typeface="Arial Black" panose="020B0A04020102020204" pitchFamily="34" charset="0"/>
              </a:rPr>
              <a:t>most sold and most returned.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r>
              <a:rPr lang="en-GB" dirty="0">
                <a:latin typeface="Arial Black" panose="020B0A04020102020204" pitchFamily="34" charset="0"/>
              </a:rPr>
              <a:t>7)Considering subcategories: Women, Men and Kids products sold more than the rest.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r>
              <a:rPr lang="en-GB" dirty="0">
                <a:latin typeface="Arial Black" panose="020B0A04020102020204" pitchFamily="34" charset="0"/>
              </a:rPr>
              <a:t>8)The most sales were recorded in the month of January.</a:t>
            </a:r>
          </a:p>
        </p:txBody>
      </p:sp>
    </p:spTree>
    <p:extLst>
      <p:ext uri="{BB962C8B-B14F-4D97-AF65-F5344CB8AC3E}">
        <p14:creationId xmlns:p14="http://schemas.microsoft.com/office/powerpoint/2010/main" val="374836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1720FC-A5B8-403B-96BF-69F8D50EE36E}"/>
              </a:ext>
            </a:extLst>
          </p:cNvPr>
          <p:cNvSpPr txBox="1"/>
          <p:nvPr/>
        </p:nvSpPr>
        <p:spPr>
          <a:xfrm>
            <a:off x="2557669" y="2518778"/>
            <a:ext cx="78386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latin typeface="Arial Black" panose="020B0A04020102020204" pitchFamily="34" charset="0"/>
              </a:rPr>
              <a:t>Recommender system </a:t>
            </a:r>
          </a:p>
        </p:txBody>
      </p:sp>
    </p:spTree>
    <p:extLst>
      <p:ext uri="{BB962C8B-B14F-4D97-AF65-F5344CB8AC3E}">
        <p14:creationId xmlns:p14="http://schemas.microsoft.com/office/powerpoint/2010/main" val="541777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5A4288-870F-4C03-90B2-EEE3F146636E}"/>
              </a:ext>
            </a:extLst>
          </p:cNvPr>
          <p:cNvSpPr txBox="1"/>
          <p:nvPr/>
        </p:nvSpPr>
        <p:spPr>
          <a:xfrm>
            <a:off x="2001078" y="1843950"/>
            <a:ext cx="865367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>
                <a:latin typeface="Arial Black" panose="020B0A04020102020204" pitchFamily="34" charset="0"/>
              </a:rPr>
              <a:t>Recommender system part I: </a:t>
            </a:r>
          </a:p>
          <a:p>
            <a:r>
              <a:rPr lang="en-GB" sz="4000" dirty="0">
                <a:latin typeface="Arial Black" panose="020B0A04020102020204" pitchFamily="34" charset="0"/>
              </a:rPr>
              <a:t>Product popularity based system, targeted at new customers.</a:t>
            </a:r>
          </a:p>
        </p:txBody>
      </p:sp>
    </p:spTree>
    <p:extLst>
      <p:ext uri="{BB962C8B-B14F-4D97-AF65-F5344CB8AC3E}">
        <p14:creationId xmlns:p14="http://schemas.microsoft.com/office/powerpoint/2010/main" val="359944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4ED01F-F774-4BAB-880D-D81C1B22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616" y="68418"/>
            <a:ext cx="5380383" cy="29552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1E44CA-0006-4439-B913-80492DDD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617" y="3041166"/>
            <a:ext cx="5380383" cy="3816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C27670-DBB2-4F70-B319-B24FBE346E5A}"/>
              </a:ext>
            </a:extLst>
          </p:cNvPr>
          <p:cNvSpPr txBox="1"/>
          <p:nvPr/>
        </p:nvSpPr>
        <p:spPr>
          <a:xfrm>
            <a:off x="245166" y="1477617"/>
            <a:ext cx="61092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rial Black" panose="020B0A04020102020204" pitchFamily="34" charset="0"/>
              </a:rPr>
              <a:t>Analysis:</a:t>
            </a:r>
          </a:p>
          <a:p>
            <a:r>
              <a:rPr lang="en-GB" sz="2400" dirty="0">
                <a:latin typeface="Arial Black" panose="020B0A04020102020204" pitchFamily="34" charset="0"/>
              </a:rPr>
              <a:t>The graph gives us the most popular products (arranged in descending order) sold by the retailer. For example, product ID (</a:t>
            </a:r>
            <a:r>
              <a:rPr lang="en-GB" sz="2400" dirty="0" err="1">
                <a:latin typeface="Arial Black" panose="020B0A04020102020204" pitchFamily="34" charset="0"/>
              </a:rPr>
              <a:t>prod_subcat_code</a:t>
            </a:r>
            <a:r>
              <a:rPr lang="en-GB" sz="2400" dirty="0">
                <a:latin typeface="Arial Black" panose="020B0A04020102020204" pitchFamily="34" charset="0"/>
              </a:rPr>
              <a:t>) # 4 has number of ratings of over 4000, the next most popular product ID (</a:t>
            </a:r>
            <a:r>
              <a:rPr lang="en-GB" sz="2400" dirty="0" err="1">
                <a:latin typeface="Arial Black" panose="020B0A04020102020204" pitchFamily="34" charset="0"/>
              </a:rPr>
              <a:t>prod_subcat_code</a:t>
            </a:r>
            <a:r>
              <a:rPr lang="en-GB" sz="2400" dirty="0">
                <a:latin typeface="Arial Black" panose="020B0A04020102020204" pitchFamily="34" charset="0"/>
              </a:rPr>
              <a:t>) # 3 has number of ratings of 3000 etc.</a:t>
            </a:r>
          </a:p>
        </p:txBody>
      </p:sp>
    </p:spTree>
    <p:extLst>
      <p:ext uri="{BB962C8B-B14F-4D97-AF65-F5344CB8AC3E}">
        <p14:creationId xmlns:p14="http://schemas.microsoft.com/office/powerpoint/2010/main" val="187599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5B077E-7269-4591-AEA7-6DD07C47F38F}"/>
              </a:ext>
            </a:extLst>
          </p:cNvPr>
          <p:cNvSpPr txBox="1"/>
          <p:nvPr/>
        </p:nvSpPr>
        <p:spPr>
          <a:xfrm>
            <a:off x="516835" y="1997839"/>
            <a:ext cx="96078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latin typeface="Arial Black" panose="020B0A04020102020204" pitchFamily="34" charset="0"/>
              </a:rPr>
              <a:t>Recommendation System - Part II</a:t>
            </a:r>
          </a:p>
          <a:p>
            <a:r>
              <a:rPr lang="en-GB" sz="3600" dirty="0">
                <a:latin typeface="Arial Black" panose="020B0A04020102020204" pitchFamily="34" charset="0"/>
              </a:rPr>
              <a:t>Model-based collaborative filtering system</a:t>
            </a:r>
          </a:p>
        </p:txBody>
      </p:sp>
    </p:spTree>
    <p:extLst>
      <p:ext uri="{BB962C8B-B14F-4D97-AF65-F5344CB8AC3E}">
        <p14:creationId xmlns:p14="http://schemas.microsoft.com/office/powerpoint/2010/main" val="2826682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7CBBAF-1F92-4B6B-BB64-CBB8D107A18B}"/>
              </a:ext>
            </a:extLst>
          </p:cNvPr>
          <p:cNvSpPr txBox="1"/>
          <p:nvPr/>
        </p:nvSpPr>
        <p:spPr>
          <a:xfrm>
            <a:off x="607116" y="-7344"/>
            <a:ext cx="1033006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 Black" panose="020B0A04020102020204" pitchFamily="34" charset="0"/>
              </a:rPr>
              <a:t>Once, the customer makes a purchase, the recommender system updates and recommends other products based on the purchase history and ratings provided by other users.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 Black" panose="020B0A04020102020204" pitchFamily="34" charset="0"/>
              </a:rPr>
              <a:t>In the below screen shot, based on the product the customer had purchased (i.e. </a:t>
            </a:r>
            <a:r>
              <a:rPr lang="en-GB" sz="2000" dirty="0" err="1">
                <a:latin typeface="Arial Black" panose="020B0A04020102020204" pitchFamily="34" charset="0"/>
              </a:rPr>
              <a:t>product_subcat_code</a:t>
            </a:r>
            <a:r>
              <a:rPr lang="en-GB" sz="2000" dirty="0">
                <a:latin typeface="Arial Black" panose="020B0A04020102020204" pitchFamily="34" charset="0"/>
              </a:rPr>
              <a:t>=11), recommender system has suggested other similar products using Correlation matrix. As per recommender system suggestion, product code#1 &amp; 3 are similar to product code#11. Below are also given the product code with number of ratings, the number of rating for product code#11 is 2058 and that of product code#1 is 2950 which are almost similar.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8AD05-5A1A-45ED-AA62-4B41DC0F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02" y="3105557"/>
            <a:ext cx="4562474" cy="373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B85BE-5711-47CF-9EFD-DD9A2E4A4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09" y="3105557"/>
            <a:ext cx="506233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1344-5280-432E-AF9C-615A7A51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612" y="2558037"/>
            <a:ext cx="8534400" cy="1507067"/>
          </a:xfrm>
        </p:spPr>
        <p:txBody>
          <a:bodyPr>
            <a:normAutofit/>
          </a:bodyPr>
          <a:lstStyle/>
          <a:p>
            <a:r>
              <a:rPr lang="en-GB" sz="6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3892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2CB3-4474-4FDE-8AE7-38F7D03D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602"/>
            <a:ext cx="8534400" cy="1507067"/>
          </a:xfrm>
        </p:spPr>
        <p:txBody>
          <a:bodyPr/>
          <a:lstStyle/>
          <a:p>
            <a:r>
              <a:rPr lang="en-GB" b="1" dirty="0"/>
              <a:t>OBJECTIVEs: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B2BA4-207F-4F2B-B4E8-1A76D3AE62C0}"/>
              </a:ext>
            </a:extLst>
          </p:cNvPr>
          <p:cNvSpPr/>
          <p:nvPr/>
        </p:nvSpPr>
        <p:spPr>
          <a:xfrm>
            <a:off x="503581" y="1278267"/>
            <a:ext cx="105619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Arial Black" panose="020B0A04020102020204" pitchFamily="34" charset="0"/>
              </a:rPr>
              <a:t>A leading Retailer,</a:t>
            </a:r>
          </a:p>
          <a:p>
            <a:r>
              <a:rPr lang="en-GB" sz="2400" dirty="0">
                <a:latin typeface="Arial Black" panose="020B0A04020102020204" pitchFamily="34" charset="0"/>
              </a:rPr>
              <a:t>1.Wants to analyse the yearly &amp; monthly transactions and keep a track of its customers spread across various locations along with their purchases/returns across various product</a:t>
            </a:r>
          </a:p>
          <a:p>
            <a:r>
              <a:rPr lang="en-GB" sz="2400" dirty="0">
                <a:latin typeface="Arial Black" panose="020B0A04020102020204" pitchFamily="34" charset="0"/>
              </a:rPr>
              <a:t>categories.</a:t>
            </a:r>
          </a:p>
          <a:p>
            <a:r>
              <a:rPr lang="en-GB" sz="2400" dirty="0">
                <a:latin typeface="Arial Black" panose="020B0A04020102020204" pitchFamily="34" charset="0"/>
              </a:rPr>
              <a:t>2. Wants a product popularity based system targeted at new customers.</a:t>
            </a:r>
          </a:p>
          <a:p>
            <a:r>
              <a:rPr lang="en-GB" sz="2400" dirty="0">
                <a:latin typeface="Arial Black" panose="020B0A04020102020204" pitchFamily="34" charset="0"/>
              </a:rPr>
              <a:t>3. Recommend items to users based on purchase history and similarity of ratings provided by other users who bought items similar to that of a particular customer.</a:t>
            </a:r>
          </a:p>
        </p:txBody>
      </p:sp>
    </p:spTree>
    <p:extLst>
      <p:ext uri="{BB962C8B-B14F-4D97-AF65-F5344CB8AC3E}">
        <p14:creationId xmlns:p14="http://schemas.microsoft.com/office/powerpoint/2010/main" val="141377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1622-4300-4AAF-B453-27946147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366"/>
            <a:ext cx="8534400" cy="1507067"/>
          </a:xfrm>
        </p:spPr>
        <p:txBody>
          <a:bodyPr/>
          <a:lstStyle/>
          <a:p>
            <a:r>
              <a:rPr lang="en-GB" dirty="0"/>
              <a:t>Contents: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995B1-CBCC-4ABE-9309-7DBC340623B0}"/>
              </a:ext>
            </a:extLst>
          </p:cNvPr>
          <p:cNvSpPr/>
          <p:nvPr/>
        </p:nvSpPr>
        <p:spPr>
          <a:xfrm>
            <a:off x="967408" y="2385536"/>
            <a:ext cx="99788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800" dirty="0">
              <a:latin typeface="Arial Black" panose="020B0A04020102020204" pitchFamily="34" charset="0"/>
            </a:endParaRPr>
          </a:p>
          <a:p>
            <a:pPr marL="514350" indent="-514350">
              <a:buAutoNum type="arabicParenR"/>
            </a:pPr>
            <a:r>
              <a:rPr lang="en-GB" sz="2800" dirty="0">
                <a:latin typeface="Arial Black" panose="020B0A04020102020204" pitchFamily="34" charset="0"/>
              </a:rPr>
              <a:t>Customer information including demographics.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r>
              <a:rPr lang="en-GB" sz="2800" dirty="0">
                <a:latin typeface="Arial Black" panose="020B0A04020102020204" pitchFamily="34" charset="0"/>
              </a:rPr>
              <a:t>2) Transactions done by customers from period 	January 2011 to December 2014.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r>
              <a:rPr lang="en-GB" sz="2800" dirty="0">
                <a:latin typeface="Arial Black" panose="020B0A04020102020204" pitchFamily="34" charset="0"/>
              </a:rPr>
              <a:t>3) Product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1337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4C12-CCEC-415B-B898-1F98E666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07" y="0"/>
            <a:ext cx="9268172" cy="649357"/>
          </a:xfrm>
        </p:spPr>
        <p:txBody>
          <a:bodyPr/>
          <a:lstStyle/>
          <a:p>
            <a:r>
              <a:rPr lang="en-GB" dirty="0"/>
              <a:t>ORDERS PER YEAR (2011-2014):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A032EB-05E3-4148-BBCE-463B406BC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961895"/>
            <a:ext cx="5777948" cy="33318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A3B6E-3639-4AF8-85FE-D121D66DF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026" y="961895"/>
            <a:ext cx="5777948" cy="33318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76832-4529-46B9-A746-0D14D0921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453" y="4642684"/>
            <a:ext cx="3949148" cy="1828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A10915-2A25-4750-B4C8-F25F8DB4F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217" y="4642684"/>
            <a:ext cx="3750366" cy="182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3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87E7-C340-450C-A2BE-2EA14057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90" y="47854"/>
            <a:ext cx="8534400" cy="1507067"/>
          </a:xfrm>
        </p:spPr>
        <p:txBody>
          <a:bodyPr/>
          <a:lstStyle/>
          <a:p>
            <a:r>
              <a:rPr lang="en-GB" dirty="0"/>
              <a:t>Purchases per Gender: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EB0C3-8C2A-415E-B808-E6E6C5A7F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0" y="1389706"/>
            <a:ext cx="5658678" cy="1507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87A85C-8E2C-49D3-BE62-4AAAE1F54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5" y="3008242"/>
            <a:ext cx="12046226" cy="38019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0D8B1A-A67E-4ABD-A720-8421CBAB73E7}"/>
              </a:ext>
            </a:extLst>
          </p:cNvPr>
          <p:cNvSpPr/>
          <p:nvPr/>
        </p:nvSpPr>
        <p:spPr>
          <a:xfrm>
            <a:off x="6342890" y="1389706"/>
            <a:ext cx="5849110" cy="12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 were higher purchaser compared to women except for bags and footwears.</a:t>
            </a:r>
            <a:endParaRPr lang="en-GB" sz="2400" dirty="0">
              <a:solidFill>
                <a:schemeClr val="tx2">
                  <a:lumMod val="20000"/>
                  <a:lumOff val="80000"/>
                </a:schemeClr>
              </a:solidFill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8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F02D-EE6D-4795-9AE4-3E8FA038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130"/>
            <a:ext cx="8534400" cy="931135"/>
          </a:xfrm>
        </p:spPr>
        <p:txBody>
          <a:bodyPr/>
          <a:lstStyle/>
          <a:p>
            <a:r>
              <a:rPr lang="en-GB" dirty="0"/>
              <a:t>Orders per location: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6D4972-D170-494C-946C-C9B6D184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05" y="1661483"/>
            <a:ext cx="5819775" cy="24201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3A7BAE-9AEB-485D-A3F4-15F268DEE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0" y="1661483"/>
            <a:ext cx="5692846" cy="24201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B1DA09-6BD7-459B-8BBB-DE94885723EB}"/>
              </a:ext>
            </a:extLst>
          </p:cNvPr>
          <p:cNvSpPr/>
          <p:nvPr/>
        </p:nvSpPr>
        <p:spPr>
          <a:xfrm>
            <a:off x="1513688" y="1031900"/>
            <a:ext cx="31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Successful Orders per City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633CA9-655B-428C-A8B6-52ED8F3D63BE}"/>
              </a:ext>
            </a:extLst>
          </p:cNvPr>
          <p:cNvSpPr/>
          <p:nvPr/>
        </p:nvSpPr>
        <p:spPr>
          <a:xfrm>
            <a:off x="7855544" y="1048461"/>
            <a:ext cx="252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Returned Orders per City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04F21-C1EC-467B-B584-2A8351359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17" y="4162847"/>
            <a:ext cx="2858602" cy="2420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3DFEC3-CF27-4120-87D2-57596C1FA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605" y="4162846"/>
            <a:ext cx="2883386" cy="2420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E9EC5A-DF57-40FB-A758-56C72524D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3919" y="4639462"/>
            <a:ext cx="3067050" cy="14669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3F1CDC-57D8-4FEB-9F5E-88091835B7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0991" y="4639461"/>
            <a:ext cx="3067050" cy="127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6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5942-338C-4CC6-883B-4FF72B7F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21" y="140619"/>
            <a:ext cx="8534400" cy="641259"/>
          </a:xfrm>
        </p:spPr>
        <p:txBody>
          <a:bodyPr/>
          <a:lstStyle/>
          <a:p>
            <a:r>
              <a:rPr lang="en-GB" dirty="0"/>
              <a:t>Revenue per Orders: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DD2BD-69CE-4510-8B0D-9C7DD73DC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809" y="981706"/>
            <a:ext cx="5610571" cy="3319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B0E4DB-13A1-44B4-9701-E9729A3E8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0" y="1000224"/>
            <a:ext cx="5809353" cy="3319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11C2B4-CFAD-401E-9081-B1CDEED1A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65" y="4495701"/>
            <a:ext cx="4452731" cy="2064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63BB3F-D7CE-4E2F-A0AC-2A36C82B9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6905" y="4495701"/>
            <a:ext cx="4320207" cy="20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2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30C2-6A8F-4A05-BB29-357FEF67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649357"/>
          </a:xfrm>
        </p:spPr>
        <p:txBody>
          <a:bodyPr/>
          <a:lstStyle/>
          <a:p>
            <a:r>
              <a:rPr lang="en-GB" dirty="0"/>
              <a:t>Orders per product category: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BE24C-5467-4D15-B343-421356543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6" y="1463538"/>
            <a:ext cx="5838825" cy="28169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55DF0D-1194-44D2-8286-2C19F6E3281D}"/>
              </a:ext>
            </a:extLst>
          </p:cNvPr>
          <p:cNvSpPr/>
          <p:nvPr/>
        </p:nvSpPr>
        <p:spPr>
          <a:xfrm>
            <a:off x="7075154" y="960542"/>
            <a:ext cx="3791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Returned Orders per Product Category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468FF-CA58-4CE8-BB4B-F192B32F28F7}"/>
              </a:ext>
            </a:extLst>
          </p:cNvPr>
          <p:cNvSpPr/>
          <p:nvPr/>
        </p:nvSpPr>
        <p:spPr>
          <a:xfrm>
            <a:off x="1204648" y="960542"/>
            <a:ext cx="3369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Orders per Product Category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F65B61-EC5F-4B5F-B371-C28C716BF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933" y="1463538"/>
            <a:ext cx="5878021" cy="2816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9C74D-6152-459B-AC73-3889A04D4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096" y="4449417"/>
            <a:ext cx="4797287" cy="2161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8CBB6-3964-407F-B2E1-B31FB78B3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150" y="4501424"/>
            <a:ext cx="4797286" cy="210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6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F370-C826-4679-BC3D-255753A0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855"/>
            <a:ext cx="7527235" cy="734024"/>
          </a:xfrm>
        </p:spPr>
        <p:txBody>
          <a:bodyPr/>
          <a:lstStyle/>
          <a:p>
            <a:r>
              <a:rPr lang="en-GB" dirty="0"/>
              <a:t>Orders per store category: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481AA-897F-48AC-AB17-5B5C55E84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9" y="1302234"/>
            <a:ext cx="5868512" cy="2906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79072B-57B5-4AE9-8499-CBC35A26F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86" y="1302233"/>
            <a:ext cx="5548355" cy="2906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0F7900-C14F-4013-A406-1B6F1951D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04" y="4467225"/>
            <a:ext cx="4651513" cy="2013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6F3793-6DC9-463F-A1CF-E495F7F6E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515" y="4467224"/>
            <a:ext cx="4450868" cy="201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4028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1013</TotalTime>
  <Words>585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 Black</vt:lpstr>
      <vt:lpstr>Calibri</vt:lpstr>
      <vt:lpstr>Century Gothic</vt:lpstr>
      <vt:lpstr>Wingdings</vt:lpstr>
      <vt:lpstr>Wingdings 3</vt:lpstr>
      <vt:lpstr>Slice</vt:lpstr>
      <vt:lpstr>         Data Visualization                       &amp;        Analysis Of retail sales         Technique Used:          recommender system          </vt:lpstr>
      <vt:lpstr>OBJECTIVEs:</vt:lpstr>
      <vt:lpstr>Contents:</vt:lpstr>
      <vt:lpstr>ORDERS PER YEAR (2011-2014):</vt:lpstr>
      <vt:lpstr>Purchases per Gender:</vt:lpstr>
      <vt:lpstr>Orders per location: </vt:lpstr>
      <vt:lpstr>Revenue per Orders:</vt:lpstr>
      <vt:lpstr>Orders per product category:</vt:lpstr>
      <vt:lpstr>Orders per store category:</vt:lpstr>
      <vt:lpstr>Orders per Product subcategory:</vt:lpstr>
      <vt:lpstr>Category Sales per month:</vt:lpstr>
      <vt:lpstr>Data Visualization: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hazarika reeka</dc:creator>
  <cp:lastModifiedBy>hazarika reeka</cp:lastModifiedBy>
  <cp:revision>85</cp:revision>
  <dcterms:created xsi:type="dcterms:W3CDTF">2020-03-25T14:51:49Z</dcterms:created>
  <dcterms:modified xsi:type="dcterms:W3CDTF">2020-08-17T09:09:10Z</dcterms:modified>
</cp:coreProperties>
</file>