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1" r:id="rId2"/>
    <p:sldId id="276" r:id="rId3"/>
    <p:sldId id="266" r:id="rId4"/>
    <p:sldId id="262" r:id="rId5"/>
    <p:sldId id="267" r:id="rId6"/>
    <p:sldId id="273" r:id="rId7"/>
    <p:sldId id="272" r:id="rId8"/>
    <p:sldId id="271" r:id="rId9"/>
    <p:sldId id="274" r:id="rId10"/>
    <p:sldId id="277" r:id="rId11"/>
    <p:sldId id="281" r:id="rId12"/>
    <p:sldId id="280" r:id="rId13"/>
    <p:sldId id="282" r:id="rId14"/>
    <p:sldId id="283" r:id="rId15"/>
    <p:sldId id="284" r:id="rId16"/>
    <p:sldId id="285" r:id="rId17"/>
    <p:sldId id="286" r:id="rId18"/>
    <p:sldId id="287" r:id="rId19"/>
    <p:sldId id="288" r:id="rId20"/>
    <p:sldId id="28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zarika reeka" initials="hr" lastIdx="3" clrIdx="0">
    <p:extLst>
      <p:ext uri="{19B8F6BF-5375-455C-9EA6-DF929625EA0E}">
        <p15:presenceInfo xmlns:p15="http://schemas.microsoft.com/office/powerpoint/2012/main" userId="07cfe670b8e7740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8/18/2020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8/18/2020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8/18/2020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8/18/2020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8/18/2020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8/18/2020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9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B159F-0D58-4812-B117-DE01D566E7FF}"/>
              </a:ext>
            </a:extLst>
          </p:cNvPr>
          <p:cNvSpPr>
            <a:spLocks noGrp="1"/>
          </p:cNvSpPr>
          <p:nvPr>
            <p:ph type="title"/>
          </p:nvPr>
        </p:nvSpPr>
        <p:spPr>
          <a:xfrm>
            <a:off x="768626" y="874643"/>
            <a:ext cx="10933044" cy="5433392"/>
          </a:xfrm>
        </p:spPr>
        <p:txBody>
          <a:bodyPr/>
          <a:lstStyle/>
          <a:p>
            <a:r>
              <a:rPr lang="en-GB" sz="4000" b="1" dirty="0">
                <a:solidFill>
                  <a:srgbClr val="FF0000"/>
                </a:solidFill>
                <a:latin typeface="Arial" panose="020B0604020202020204" pitchFamily="34" charset="0"/>
                <a:cs typeface="Arial" panose="020B0604020202020204" pitchFamily="34" charset="0"/>
              </a:rPr>
              <a:t>Visualization, Analysis of School Data</a:t>
            </a:r>
            <a:br>
              <a:rPr lang="en-GB" sz="4000" b="1" dirty="0">
                <a:solidFill>
                  <a:srgbClr val="FF0000"/>
                </a:solidFill>
                <a:latin typeface="Arial" panose="020B0604020202020204" pitchFamily="34" charset="0"/>
                <a:cs typeface="Arial" panose="020B0604020202020204" pitchFamily="34" charset="0"/>
              </a:rPr>
            </a:br>
            <a:r>
              <a:rPr lang="en-GB" sz="4000" b="1" dirty="0">
                <a:solidFill>
                  <a:srgbClr val="FF0000"/>
                </a:solidFill>
                <a:latin typeface="Arial" panose="020B0604020202020204" pitchFamily="34" charset="0"/>
                <a:cs typeface="Arial" panose="020B0604020202020204" pitchFamily="34" charset="0"/>
              </a:rPr>
              <a:t>                                &amp;</a:t>
            </a:r>
            <a:br>
              <a:rPr lang="en-GB" sz="4000" b="1" dirty="0">
                <a:solidFill>
                  <a:srgbClr val="FF0000"/>
                </a:solidFill>
                <a:latin typeface="Arial" panose="020B0604020202020204" pitchFamily="34" charset="0"/>
                <a:cs typeface="Arial" panose="020B0604020202020204" pitchFamily="34" charset="0"/>
              </a:rPr>
            </a:br>
            <a:r>
              <a:rPr lang="en-GB" sz="4000" b="1" dirty="0">
                <a:solidFill>
                  <a:srgbClr val="FF0000"/>
                </a:solidFill>
                <a:latin typeface="Arial" panose="020B0604020202020204" pitchFamily="34" charset="0"/>
                <a:cs typeface="Arial" panose="020B0604020202020204" pitchFamily="34" charset="0"/>
              </a:rPr>
              <a:t>Predicting average Enrolment of students in coming years using ARIMA model.</a:t>
            </a:r>
            <a:br>
              <a:rPr lang="en-GB" sz="4000" b="1" dirty="0">
                <a:solidFill>
                  <a:srgbClr val="FF0000"/>
                </a:solidFill>
                <a:latin typeface="Arial" panose="020B0604020202020204" pitchFamily="34" charset="0"/>
                <a:cs typeface="Arial" panose="020B0604020202020204" pitchFamily="34" charset="0"/>
              </a:rPr>
            </a:br>
            <a:br>
              <a:rPr lang="en-GB" sz="4000" b="1" dirty="0">
                <a:solidFill>
                  <a:srgbClr val="FF0000"/>
                </a:solidFill>
                <a:latin typeface="Arial" panose="020B0604020202020204" pitchFamily="34" charset="0"/>
                <a:cs typeface="Arial" panose="020B0604020202020204" pitchFamily="34" charset="0"/>
              </a:rPr>
            </a:br>
            <a:br>
              <a:rPr lang="en-GB" sz="4000" b="1" dirty="0">
                <a:solidFill>
                  <a:srgbClr val="FF0000"/>
                </a:solidFill>
                <a:latin typeface="Arial" panose="020B0604020202020204" pitchFamily="34" charset="0"/>
                <a:cs typeface="Arial" panose="020B0604020202020204" pitchFamily="34" charset="0"/>
              </a:rPr>
            </a:br>
            <a:r>
              <a:rPr lang="en-GB" sz="1200" b="1" dirty="0">
                <a:solidFill>
                  <a:srgbClr val="FF0000"/>
                </a:solidFill>
                <a:latin typeface="Arial" panose="020B0604020202020204" pitchFamily="34" charset="0"/>
                <a:cs typeface="Arial" panose="020B0604020202020204" pitchFamily="34" charset="0"/>
              </a:rPr>
              <a:t>                                                                                                                                                                                </a:t>
            </a:r>
            <a:r>
              <a:rPr lang="en-GB" sz="1800" b="1" dirty="0">
                <a:solidFill>
                  <a:srgbClr val="FF0000"/>
                </a:solidFill>
                <a:latin typeface="Arial" panose="020B0604020202020204" pitchFamily="34" charset="0"/>
                <a:cs typeface="Arial" panose="020B0604020202020204" pitchFamily="34" charset="0"/>
              </a:rPr>
              <a:t>PREPARED BY:  </a:t>
            </a:r>
            <a:br>
              <a:rPr lang="en-GB" sz="1800" b="1" dirty="0">
                <a:solidFill>
                  <a:srgbClr val="FF0000"/>
                </a:solidFill>
                <a:latin typeface="Arial" panose="020B0604020202020204" pitchFamily="34" charset="0"/>
                <a:cs typeface="Arial" panose="020B0604020202020204" pitchFamily="34" charset="0"/>
              </a:rPr>
            </a:br>
            <a:r>
              <a:rPr lang="en-GB" sz="1800" b="1" dirty="0">
                <a:solidFill>
                  <a:srgbClr val="FF0000"/>
                </a:solidFill>
                <a:latin typeface="Arial" panose="020B0604020202020204" pitchFamily="34" charset="0"/>
                <a:cs typeface="Arial" panose="020B0604020202020204" pitchFamily="34" charset="0"/>
              </a:rPr>
              <a:t>                                                                                                                                                                                                                    																	REEKA  HAZARIKA</a:t>
            </a:r>
            <a:br>
              <a:rPr lang="en-GB" sz="4000" b="1" dirty="0">
                <a:solidFill>
                  <a:srgbClr val="FF0000"/>
                </a:solidFill>
                <a:latin typeface="Arial" panose="020B0604020202020204" pitchFamily="34" charset="0"/>
                <a:cs typeface="Arial" panose="020B0604020202020204" pitchFamily="34" charset="0"/>
              </a:rPr>
            </a:br>
            <a:br>
              <a:rPr lang="en-GB" sz="4000" b="1" dirty="0">
                <a:solidFill>
                  <a:srgbClr val="FF0000"/>
                </a:solidFill>
                <a:latin typeface="Arial" panose="020B0604020202020204" pitchFamily="34" charset="0"/>
                <a:cs typeface="Arial" panose="020B0604020202020204" pitchFamily="34" charset="0"/>
              </a:rPr>
            </a:br>
            <a:r>
              <a:rPr lang="en-GB" sz="4000" b="1" dirty="0">
                <a:solidFill>
                  <a:srgbClr val="FF0000"/>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470377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AD89C-D76E-4BED-96AC-98E3F696737D}"/>
              </a:ext>
            </a:extLst>
          </p:cNvPr>
          <p:cNvSpPr>
            <a:spLocks noGrp="1"/>
          </p:cNvSpPr>
          <p:nvPr>
            <p:ph type="title"/>
          </p:nvPr>
        </p:nvSpPr>
        <p:spPr/>
        <p:txBody>
          <a:bodyPr/>
          <a:lstStyle/>
          <a:p>
            <a:r>
              <a:rPr lang="en-GB" b="1" dirty="0">
                <a:solidFill>
                  <a:srgbClr val="FF0000"/>
                </a:solidFill>
              </a:rPr>
              <a:t>Graph 4: Curriculum vs %Count of Schools</a:t>
            </a:r>
          </a:p>
        </p:txBody>
      </p:sp>
      <p:pic>
        <p:nvPicPr>
          <p:cNvPr id="4" name="Picture 3">
            <a:extLst>
              <a:ext uri="{FF2B5EF4-FFF2-40B4-BE49-F238E27FC236}">
                <a16:creationId xmlns:a16="http://schemas.microsoft.com/office/drawing/2014/main" id="{C0DE4E22-1770-4FB1-8406-D9E822AA7E1C}"/>
              </a:ext>
            </a:extLst>
          </p:cNvPr>
          <p:cNvPicPr>
            <a:picLocks noChangeAspect="1"/>
          </p:cNvPicPr>
          <p:nvPr/>
        </p:nvPicPr>
        <p:blipFill>
          <a:blip r:embed="rId2"/>
          <a:stretch>
            <a:fillRect/>
          </a:stretch>
        </p:blipFill>
        <p:spPr>
          <a:xfrm>
            <a:off x="4503761" y="1653080"/>
            <a:ext cx="7688239" cy="5204920"/>
          </a:xfrm>
          <a:prstGeom prst="rect">
            <a:avLst/>
          </a:prstGeom>
        </p:spPr>
      </p:pic>
      <p:sp>
        <p:nvSpPr>
          <p:cNvPr id="5" name="Rectangle 4">
            <a:extLst>
              <a:ext uri="{FF2B5EF4-FFF2-40B4-BE49-F238E27FC236}">
                <a16:creationId xmlns:a16="http://schemas.microsoft.com/office/drawing/2014/main" id="{2AD06883-AC1B-488F-862E-1B6C33D39673}"/>
              </a:ext>
            </a:extLst>
          </p:cNvPr>
          <p:cNvSpPr/>
          <p:nvPr/>
        </p:nvSpPr>
        <p:spPr>
          <a:xfrm>
            <a:off x="265044" y="2696314"/>
            <a:ext cx="4479234" cy="2677656"/>
          </a:xfrm>
          <a:prstGeom prst="rect">
            <a:avLst/>
          </a:prstGeom>
        </p:spPr>
        <p:txBody>
          <a:bodyPr wrap="square">
            <a:spAutoFit/>
          </a:bodyPr>
          <a:lstStyle/>
          <a:p>
            <a:r>
              <a:rPr lang="en-GB" sz="2400" b="1" dirty="0">
                <a:solidFill>
                  <a:srgbClr val="FF0000"/>
                </a:solidFill>
                <a:latin typeface="Arial Black" panose="020B0A04020102020204" pitchFamily="34" charset="0"/>
                <a:ea typeface="+mj-ea"/>
                <a:cs typeface="+mj-cs"/>
              </a:rPr>
              <a:t>As per the Pie Chart, approx. 38% of the schools have UK Curriculum, which is much higher in comparison to the other Curriculum Schools.</a:t>
            </a:r>
          </a:p>
        </p:txBody>
      </p:sp>
    </p:spTree>
    <p:extLst>
      <p:ext uri="{BB962C8B-B14F-4D97-AF65-F5344CB8AC3E}">
        <p14:creationId xmlns:p14="http://schemas.microsoft.com/office/powerpoint/2010/main" val="4182665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08921-9C7B-42A1-BA86-46BDF051CA56}"/>
              </a:ext>
            </a:extLst>
          </p:cNvPr>
          <p:cNvSpPr>
            <a:spLocks noGrp="1"/>
          </p:cNvSpPr>
          <p:nvPr>
            <p:ph type="title"/>
          </p:nvPr>
        </p:nvSpPr>
        <p:spPr/>
        <p:txBody>
          <a:bodyPr/>
          <a:lstStyle/>
          <a:p>
            <a:r>
              <a:rPr lang="en-GB" b="1" dirty="0">
                <a:solidFill>
                  <a:srgbClr val="FF0000"/>
                </a:solidFill>
              </a:rPr>
              <a:t>Graph 5:Rating vs Curriculum</a:t>
            </a:r>
          </a:p>
        </p:txBody>
      </p:sp>
      <p:pic>
        <p:nvPicPr>
          <p:cNvPr id="3" name="Picture 2">
            <a:extLst>
              <a:ext uri="{FF2B5EF4-FFF2-40B4-BE49-F238E27FC236}">
                <a16:creationId xmlns:a16="http://schemas.microsoft.com/office/drawing/2014/main" id="{3579C284-E3C1-4085-87BA-D8B2C4741547}"/>
              </a:ext>
            </a:extLst>
          </p:cNvPr>
          <p:cNvPicPr>
            <a:picLocks noChangeAspect="1"/>
          </p:cNvPicPr>
          <p:nvPr/>
        </p:nvPicPr>
        <p:blipFill>
          <a:blip r:embed="rId2"/>
          <a:stretch>
            <a:fillRect/>
          </a:stretch>
        </p:blipFill>
        <p:spPr>
          <a:xfrm>
            <a:off x="4982817" y="1510749"/>
            <a:ext cx="7209183" cy="5347252"/>
          </a:xfrm>
          <a:prstGeom prst="rect">
            <a:avLst/>
          </a:prstGeom>
        </p:spPr>
      </p:pic>
      <p:sp>
        <p:nvSpPr>
          <p:cNvPr id="4" name="Rectangle 3">
            <a:extLst>
              <a:ext uri="{FF2B5EF4-FFF2-40B4-BE49-F238E27FC236}">
                <a16:creationId xmlns:a16="http://schemas.microsoft.com/office/drawing/2014/main" id="{D4303A71-AC24-4275-837F-0EBCBFFB9C78}"/>
              </a:ext>
            </a:extLst>
          </p:cNvPr>
          <p:cNvSpPr/>
          <p:nvPr/>
        </p:nvSpPr>
        <p:spPr>
          <a:xfrm>
            <a:off x="530087" y="2909361"/>
            <a:ext cx="4678018" cy="1938992"/>
          </a:xfrm>
          <a:prstGeom prst="rect">
            <a:avLst/>
          </a:prstGeom>
        </p:spPr>
        <p:txBody>
          <a:bodyPr wrap="square">
            <a:spAutoFit/>
          </a:bodyPr>
          <a:lstStyle/>
          <a:p>
            <a:r>
              <a:rPr lang="en-GB" sz="2000" b="1" dirty="0">
                <a:solidFill>
                  <a:srgbClr val="FF0000"/>
                </a:solidFill>
                <a:latin typeface="Arial Black" panose="020B0A04020102020204" pitchFamily="34" charset="0"/>
                <a:ea typeface="+mj-ea"/>
                <a:cs typeface="+mj-cs"/>
              </a:rPr>
              <a:t>As per the Graph, for Outstanding (4), Very Good (3), Good (2) Ratings, UK Curriculum Schools are higher compared to the other Curriculum Schools.</a:t>
            </a:r>
          </a:p>
        </p:txBody>
      </p:sp>
    </p:spTree>
    <p:extLst>
      <p:ext uri="{BB962C8B-B14F-4D97-AF65-F5344CB8AC3E}">
        <p14:creationId xmlns:p14="http://schemas.microsoft.com/office/powerpoint/2010/main" val="2241295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E876C-47F9-4A5A-BCFD-EC88B44556C2}"/>
              </a:ext>
            </a:extLst>
          </p:cNvPr>
          <p:cNvSpPr>
            <a:spLocks noGrp="1"/>
          </p:cNvSpPr>
          <p:nvPr>
            <p:ph type="title"/>
          </p:nvPr>
        </p:nvSpPr>
        <p:spPr>
          <a:xfrm>
            <a:off x="646111" y="452718"/>
            <a:ext cx="9404723" cy="1071282"/>
          </a:xfrm>
        </p:spPr>
        <p:txBody>
          <a:bodyPr/>
          <a:lstStyle/>
          <a:p>
            <a:r>
              <a:rPr lang="en-GB" b="1" dirty="0">
                <a:solidFill>
                  <a:srgbClr val="FF0000"/>
                </a:solidFill>
              </a:rPr>
              <a:t>Conclusion:</a:t>
            </a:r>
          </a:p>
        </p:txBody>
      </p:sp>
      <p:sp>
        <p:nvSpPr>
          <p:cNvPr id="3" name="Content Placeholder 2">
            <a:extLst>
              <a:ext uri="{FF2B5EF4-FFF2-40B4-BE49-F238E27FC236}">
                <a16:creationId xmlns:a16="http://schemas.microsoft.com/office/drawing/2014/main" id="{CC1E4021-8822-4E49-B39C-2C4F35F3586A}"/>
              </a:ext>
            </a:extLst>
          </p:cNvPr>
          <p:cNvSpPr>
            <a:spLocks noGrp="1"/>
          </p:cNvSpPr>
          <p:nvPr>
            <p:ph idx="1"/>
          </p:nvPr>
        </p:nvSpPr>
        <p:spPr>
          <a:xfrm>
            <a:off x="1103312" y="1749288"/>
            <a:ext cx="10055018" cy="4499112"/>
          </a:xfrm>
        </p:spPr>
        <p:txBody>
          <a:bodyPr>
            <a:normAutofit fontScale="85000" lnSpcReduction="10000"/>
          </a:bodyPr>
          <a:lstStyle/>
          <a:p>
            <a:pPr marL="0" indent="0">
              <a:buNone/>
            </a:pPr>
            <a:r>
              <a:rPr lang="en-GB" dirty="0">
                <a:latin typeface="Arial Black" panose="020B0A04020102020204" pitchFamily="34" charset="0"/>
              </a:rPr>
              <a:t>UK Curriculum Schools are the most prominent in Dubai, in terms of :</a:t>
            </a:r>
          </a:p>
          <a:p>
            <a:pPr>
              <a:buFont typeface="Wingdings" panose="05000000000000000000" pitchFamily="2" charset="2"/>
              <a:buChar char="Ø"/>
            </a:pPr>
            <a:r>
              <a:rPr lang="en-GB" dirty="0">
                <a:latin typeface="Arial Black" panose="020B0A04020102020204" pitchFamily="34" charset="0"/>
              </a:rPr>
              <a:t>Number of Students - Is the highest approx. 45,000 in comparison to the other Curriculum Schools.</a:t>
            </a:r>
          </a:p>
          <a:p>
            <a:pPr>
              <a:buFont typeface="Wingdings" panose="05000000000000000000" pitchFamily="2" charset="2"/>
              <a:buChar char="Ø"/>
            </a:pPr>
            <a:r>
              <a:rPr lang="en-GB" dirty="0">
                <a:latin typeface="Arial Black" panose="020B0A04020102020204" pitchFamily="34" charset="0"/>
              </a:rPr>
              <a:t>Number of Schools – Approx. 38% of the schools have UK Curriculum, which is much higher in comparison to the other Curriculum Schools.</a:t>
            </a:r>
          </a:p>
          <a:p>
            <a:pPr>
              <a:buFont typeface="Wingdings" panose="05000000000000000000" pitchFamily="2" charset="2"/>
              <a:buChar char="Ø"/>
            </a:pPr>
            <a:r>
              <a:rPr lang="en-GB" dirty="0">
                <a:latin typeface="Arial Black" panose="020B0A04020102020204" pitchFamily="34" charset="0"/>
              </a:rPr>
              <a:t>Rating - Ratings of UK Curriculum Schools are much higher compared to the other Curriculum Schools.</a:t>
            </a:r>
          </a:p>
          <a:p>
            <a:pPr>
              <a:buFont typeface="Wingdings" panose="05000000000000000000" pitchFamily="2" charset="2"/>
              <a:buChar char="Ø"/>
            </a:pPr>
            <a:r>
              <a:rPr lang="en-GB" dirty="0">
                <a:latin typeface="Arial Black" panose="020B0A04020102020204" pitchFamily="34" charset="0"/>
              </a:rPr>
              <a:t>Fees – </a:t>
            </a:r>
          </a:p>
          <a:p>
            <a:pPr>
              <a:buFont typeface="Wingdings" panose="05000000000000000000" pitchFamily="2" charset="2"/>
              <a:buChar char="§"/>
            </a:pPr>
            <a:r>
              <a:rPr lang="en-GB" dirty="0">
                <a:latin typeface="Arial Black" panose="020B0A04020102020204" pitchFamily="34" charset="0"/>
              </a:rPr>
              <a:t>The Average Fees for Year 1 for UK Curriculum is approx. 38,000 AED per annum which is much less in comparison to Schools providing only IB Curriculum which is 58,000 AED per annum. </a:t>
            </a:r>
          </a:p>
          <a:p>
            <a:pPr>
              <a:buFont typeface="Wingdings" panose="05000000000000000000" pitchFamily="2" charset="2"/>
              <a:buChar char="§"/>
            </a:pPr>
            <a:r>
              <a:rPr lang="en-GB" dirty="0">
                <a:latin typeface="Arial Black" panose="020B0A04020102020204" pitchFamily="34" charset="0"/>
              </a:rPr>
              <a:t>Outstanding and Very Good rating UK Curriculum Schools have almost the same Average Fee Structure for Year 1 which is approx. 52,000 AED per annum.</a:t>
            </a:r>
          </a:p>
          <a:p>
            <a:pPr>
              <a:buFont typeface="Wingdings" panose="05000000000000000000" pitchFamily="2" charset="2"/>
              <a:buChar char="§"/>
            </a:pPr>
            <a:r>
              <a:rPr lang="en-GB" dirty="0">
                <a:latin typeface="Arial Black" panose="020B0A04020102020204" pitchFamily="34" charset="0"/>
              </a:rPr>
              <a:t>Good Rating UK Curriculum Schools have an Average Fee for Year 1, approx. 31,000 AED. </a:t>
            </a:r>
          </a:p>
          <a:p>
            <a:pPr>
              <a:buFont typeface="Wingdings" panose="05000000000000000000" pitchFamily="2" charset="2"/>
              <a:buChar char="Ø"/>
            </a:pPr>
            <a:endParaRPr lang="en-GB" dirty="0">
              <a:latin typeface="Arial Black" panose="020B0A04020102020204" pitchFamily="34" charset="0"/>
            </a:endParaRPr>
          </a:p>
        </p:txBody>
      </p:sp>
    </p:spTree>
    <p:extLst>
      <p:ext uri="{BB962C8B-B14F-4D97-AF65-F5344CB8AC3E}">
        <p14:creationId xmlns:p14="http://schemas.microsoft.com/office/powerpoint/2010/main" val="2887228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ED001-CAD5-4301-8879-C2623C876C45}"/>
              </a:ext>
            </a:extLst>
          </p:cNvPr>
          <p:cNvSpPr>
            <a:spLocks noGrp="1"/>
          </p:cNvSpPr>
          <p:nvPr>
            <p:ph type="title"/>
          </p:nvPr>
        </p:nvSpPr>
        <p:spPr/>
        <p:txBody>
          <a:bodyPr/>
          <a:lstStyle/>
          <a:p>
            <a:r>
              <a:rPr lang="en-GB" sz="4400" dirty="0">
                <a:latin typeface="Arial Black" panose="020B0A04020102020204" pitchFamily="34" charset="0"/>
              </a:rPr>
              <a:t>Data Visualization in Time Series:</a:t>
            </a:r>
            <a:br>
              <a:rPr lang="en-GB" sz="4400" dirty="0">
                <a:latin typeface="Arial Black" panose="020B0A04020102020204" pitchFamily="34" charset="0"/>
              </a:rPr>
            </a:br>
            <a:endParaRPr lang="en-GB" dirty="0"/>
          </a:p>
        </p:txBody>
      </p:sp>
      <p:pic>
        <p:nvPicPr>
          <p:cNvPr id="5" name="Content Placeholder 4">
            <a:extLst>
              <a:ext uri="{FF2B5EF4-FFF2-40B4-BE49-F238E27FC236}">
                <a16:creationId xmlns:a16="http://schemas.microsoft.com/office/drawing/2014/main" id="{A8C4DE59-29C7-4584-850E-036D70878A47}"/>
              </a:ext>
            </a:extLst>
          </p:cNvPr>
          <p:cNvPicPr>
            <a:picLocks noGrp="1" noChangeAspect="1"/>
          </p:cNvPicPr>
          <p:nvPr>
            <p:ph idx="1"/>
          </p:nvPr>
        </p:nvPicPr>
        <p:blipFill>
          <a:blip r:embed="rId2"/>
          <a:stretch>
            <a:fillRect/>
          </a:stretch>
        </p:blipFill>
        <p:spPr>
          <a:xfrm>
            <a:off x="420605" y="2051466"/>
            <a:ext cx="5444124" cy="3429479"/>
          </a:xfrm>
        </p:spPr>
      </p:pic>
      <p:sp>
        <p:nvSpPr>
          <p:cNvPr id="6" name="Rectangle 5">
            <a:extLst>
              <a:ext uri="{FF2B5EF4-FFF2-40B4-BE49-F238E27FC236}">
                <a16:creationId xmlns:a16="http://schemas.microsoft.com/office/drawing/2014/main" id="{D2056190-18C0-4EC7-AC27-398107DF842F}"/>
              </a:ext>
            </a:extLst>
          </p:cNvPr>
          <p:cNvSpPr/>
          <p:nvPr/>
        </p:nvSpPr>
        <p:spPr>
          <a:xfrm>
            <a:off x="5998341" y="4280616"/>
            <a:ext cx="6056243" cy="1200329"/>
          </a:xfrm>
          <a:prstGeom prst="rect">
            <a:avLst/>
          </a:prstGeom>
        </p:spPr>
        <p:txBody>
          <a:bodyPr wrap="square">
            <a:spAutoFit/>
          </a:bodyPr>
          <a:lstStyle/>
          <a:p>
            <a:pPr marL="342900" indent="-342900">
              <a:buFont typeface="Arial" panose="020B0604020202020204" pitchFamily="34" charset="0"/>
              <a:buChar char="•"/>
            </a:pPr>
            <a:r>
              <a:rPr lang="en-GB" sz="2400" dirty="0">
                <a:latin typeface="Arial Black" panose="020B0A04020102020204" pitchFamily="34" charset="0"/>
              </a:rPr>
              <a:t>Trend : There is a trend.</a:t>
            </a:r>
          </a:p>
          <a:p>
            <a:pPr marL="342900" indent="-342900">
              <a:buFont typeface="Arial" panose="020B0604020202020204" pitchFamily="34" charset="0"/>
              <a:buChar char="•"/>
            </a:pPr>
            <a:r>
              <a:rPr lang="en-GB" sz="2400" dirty="0">
                <a:latin typeface="Arial Black" panose="020B0A04020102020204" pitchFamily="34" charset="0"/>
              </a:rPr>
              <a:t>Seasonality : no seasonality.</a:t>
            </a:r>
          </a:p>
          <a:p>
            <a:pPr marL="342900" indent="-342900">
              <a:buFont typeface="Arial" panose="020B0604020202020204" pitchFamily="34" charset="0"/>
              <a:buChar char="•"/>
            </a:pPr>
            <a:r>
              <a:rPr lang="en-GB" sz="2400" dirty="0">
                <a:latin typeface="Arial Black" panose="020B0A04020102020204" pitchFamily="34" charset="0"/>
              </a:rPr>
              <a:t>Data is non stationary</a:t>
            </a:r>
          </a:p>
        </p:txBody>
      </p:sp>
      <p:sp>
        <p:nvSpPr>
          <p:cNvPr id="7" name="Rectangle 6">
            <a:extLst>
              <a:ext uri="{FF2B5EF4-FFF2-40B4-BE49-F238E27FC236}">
                <a16:creationId xmlns:a16="http://schemas.microsoft.com/office/drawing/2014/main" id="{8F9C8EB1-D511-478B-922B-B6FD48505B48}"/>
              </a:ext>
            </a:extLst>
          </p:cNvPr>
          <p:cNvSpPr/>
          <p:nvPr/>
        </p:nvSpPr>
        <p:spPr>
          <a:xfrm>
            <a:off x="6281531" y="2040801"/>
            <a:ext cx="5489864" cy="646331"/>
          </a:xfrm>
          <a:prstGeom prst="rect">
            <a:avLst/>
          </a:prstGeom>
        </p:spPr>
        <p:txBody>
          <a:bodyPr wrap="square">
            <a:spAutoFit/>
          </a:bodyPr>
          <a:lstStyle/>
          <a:p>
            <a:r>
              <a:rPr lang="en-GB" dirty="0"/>
              <a:t>Data transformed into Time Series:</a:t>
            </a:r>
            <a:br>
              <a:rPr lang="en-GB" dirty="0"/>
            </a:br>
            <a:endParaRPr lang="en-GB" dirty="0"/>
          </a:p>
        </p:txBody>
      </p:sp>
      <p:sp>
        <p:nvSpPr>
          <p:cNvPr id="8" name="Rectangle 7">
            <a:extLst>
              <a:ext uri="{FF2B5EF4-FFF2-40B4-BE49-F238E27FC236}">
                <a16:creationId xmlns:a16="http://schemas.microsoft.com/office/drawing/2014/main" id="{B0E8E865-E1F4-40D8-970D-6AD95E6CE3C9}"/>
              </a:ext>
            </a:extLst>
          </p:cNvPr>
          <p:cNvSpPr/>
          <p:nvPr/>
        </p:nvSpPr>
        <p:spPr>
          <a:xfrm>
            <a:off x="6493565" y="2597623"/>
            <a:ext cx="5144218" cy="1200329"/>
          </a:xfrm>
          <a:prstGeom prst="rect">
            <a:avLst/>
          </a:prstGeom>
        </p:spPr>
        <p:txBody>
          <a:bodyPr wrap="square">
            <a:spAutoFit/>
          </a:bodyPr>
          <a:lstStyle/>
          <a:p>
            <a:r>
              <a:rPr lang="en-GB" dirty="0" err="1"/>
              <a:t>school_ts</a:t>
            </a:r>
            <a:r>
              <a:rPr lang="en-GB" dirty="0"/>
              <a:t> &lt;- </a:t>
            </a:r>
            <a:r>
              <a:rPr lang="en-GB" dirty="0" err="1"/>
              <a:t>ts</a:t>
            </a:r>
            <a:r>
              <a:rPr lang="en-GB" dirty="0"/>
              <a:t>(d1, start = c(2011),end = c(2019),frequency = 1)</a:t>
            </a:r>
          </a:p>
          <a:p>
            <a:r>
              <a:rPr lang="en-GB" dirty="0" err="1"/>
              <a:t>autoplot</a:t>
            </a:r>
            <a:r>
              <a:rPr lang="en-GB" dirty="0"/>
              <a:t>(</a:t>
            </a:r>
            <a:r>
              <a:rPr lang="en-GB" dirty="0" err="1"/>
              <a:t>school_ts</a:t>
            </a:r>
            <a:r>
              <a:rPr lang="en-GB" dirty="0"/>
              <a:t>)+</a:t>
            </a:r>
            <a:r>
              <a:rPr lang="en-GB" dirty="0" err="1"/>
              <a:t>xlab</a:t>
            </a:r>
            <a:r>
              <a:rPr lang="en-GB" dirty="0"/>
              <a:t>("Time")+</a:t>
            </a:r>
            <a:r>
              <a:rPr lang="en-GB" dirty="0" err="1"/>
              <a:t>ylab</a:t>
            </a:r>
            <a:r>
              <a:rPr lang="en-GB" dirty="0"/>
              <a:t>("</a:t>
            </a:r>
            <a:r>
              <a:rPr lang="en-GB" dirty="0" err="1"/>
              <a:t>Avg</a:t>
            </a:r>
            <a:r>
              <a:rPr lang="en-GB" dirty="0"/>
              <a:t> Enrolment")</a:t>
            </a:r>
          </a:p>
        </p:txBody>
      </p:sp>
    </p:spTree>
    <p:extLst>
      <p:ext uri="{BB962C8B-B14F-4D97-AF65-F5344CB8AC3E}">
        <p14:creationId xmlns:p14="http://schemas.microsoft.com/office/powerpoint/2010/main" val="3990303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36C57-CCAC-4AD5-A434-4323545BB167}"/>
              </a:ext>
            </a:extLst>
          </p:cNvPr>
          <p:cNvSpPr>
            <a:spLocks noGrp="1"/>
          </p:cNvSpPr>
          <p:nvPr>
            <p:ph type="title"/>
          </p:nvPr>
        </p:nvSpPr>
        <p:spPr/>
        <p:txBody>
          <a:bodyPr/>
          <a:lstStyle/>
          <a:p>
            <a:r>
              <a:rPr lang="en-GB" sz="4400" dirty="0">
                <a:solidFill>
                  <a:srgbClr val="00B0F0"/>
                </a:solidFill>
                <a:latin typeface="Arial Black" panose="020B0A04020102020204" pitchFamily="34" charset="0"/>
              </a:rPr>
              <a:t>Training and test datasets</a:t>
            </a:r>
            <a:br>
              <a:rPr lang="en-GB" sz="4400" dirty="0">
                <a:solidFill>
                  <a:srgbClr val="00B0F0"/>
                </a:solidFill>
                <a:latin typeface="Arial Black" panose="020B0A04020102020204" pitchFamily="34" charset="0"/>
              </a:rPr>
            </a:br>
            <a:endParaRPr lang="en-GB" dirty="0"/>
          </a:p>
        </p:txBody>
      </p:sp>
      <p:sp>
        <p:nvSpPr>
          <p:cNvPr id="3" name="Content Placeholder 2">
            <a:extLst>
              <a:ext uri="{FF2B5EF4-FFF2-40B4-BE49-F238E27FC236}">
                <a16:creationId xmlns:a16="http://schemas.microsoft.com/office/drawing/2014/main" id="{76BA3F07-AF92-43B9-B24B-98F94E158B34}"/>
              </a:ext>
            </a:extLst>
          </p:cNvPr>
          <p:cNvSpPr>
            <a:spLocks noGrp="1"/>
          </p:cNvSpPr>
          <p:nvPr>
            <p:ph idx="1"/>
          </p:nvPr>
        </p:nvSpPr>
        <p:spPr>
          <a:xfrm>
            <a:off x="0" y="2052918"/>
            <a:ext cx="6679095" cy="4573169"/>
          </a:xfrm>
        </p:spPr>
        <p:txBody>
          <a:bodyPr>
            <a:normAutofit fontScale="92500" lnSpcReduction="20000"/>
          </a:bodyPr>
          <a:lstStyle/>
          <a:p>
            <a:r>
              <a:rPr lang="en-GB" sz="2800" dirty="0">
                <a:latin typeface="Arial Black" panose="020B0A04020102020204" pitchFamily="34" charset="0"/>
              </a:rPr>
              <a:t>Dividing the Dataset into 2 sets, Training dataset and Test dataset, and using the training dataset to forecast the test dataset.</a:t>
            </a:r>
            <a:br>
              <a:rPr lang="en-GB" sz="2800" dirty="0">
                <a:latin typeface="Arial Black" panose="020B0A04020102020204" pitchFamily="34" charset="0"/>
              </a:rPr>
            </a:br>
            <a:br>
              <a:rPr lang="en-GB" sz="2800" dirty="0">
                <a:latin typeface="Arial Black" panose="020B0A04020102020204" pitchFamily="34" charset="0"/>
              </a:rPr>
            </a:br>
            <a:r>
              <a:rPr lang="en-GB" sz="2800" dirty="0">
                <a:latin typeface="Arial Black" panose="020B0A04020102020204" pitchFamily="34" charset="0"/>
              </a:rPr>
              <a:t>T</a:t>
            </a:r>
            <a:r>
              <a:rPr lang="en-GB" dirty="0">
                <a:latin typeface="Arial Black" panose="020B0A04020102020204" pitchFamily="34" charset="0"/>
              </a:rPr>
              <a:t>raining dataset - all data except last 1 year</a:t>
            </a:r>
          </a:p>
          <a:p>
            <a:r>
              <a:rPr lang="en-GB" dirty="0">
                <a:latin typeface="Arial Black" panose="020B0A04020102020204" pitchFamily="34" charset="0"/>
              </a:rPr>
              <a:t>train &lt;- window(</a:t>
            </a:r>
            <a:r>
              <a:rPr lang="en-GB" dirty="0" err="1">
                <a:latin typeface="Arial Black" panose="020B0A04020102020204" pitchFamily="34" charset="0"/>
              </a:rPr>
              <a:t>school_ts</a:t>
            </a:r>
            <a:r>
              <a:rPr lang="en-GB" dirty="0">
                <a:latin typeface="Arial Black" panose="020B0A04020102020204" pitchFamily="34" charset="0"/>
              </a:rPr>
              <a:t>, start=c(2011), end=c(2018)) # training dataset - all data except last six months</a:t>
            </a:r>
          </a:p>
          <a:p>
            <a:r>
              <a:rPr lang="en-GB" dirty="0">
                <a:latin typeface="Arial Black" panose="020B0A04020102020204" pitchFamily="34" charset="0"/>
              </a:rPr>
              <a:t>Test data - just the last 1 year</a:t>
            </a:r>
          </a:p>
          <a:p>
            <a:r>
              <a:rPr lang="en-GB" dirty="0">
                <a:latin typeface="Arial Black" panose="020B0A04020102020204" pitchFamily="34" charset="0"/>
              </a:rPr>
              <a:t>test &lt;- window(</a:t>
            </a:r>
            <a:r>
              <a:rPr lang="en-GB" dirty="0" err="1">
                <a:latin typeface="Arial Black" panose="020B0A04020102020204" pitchFamily="34" charset="0"/>
              </a:rPr>
              <a:t>school_ts</a:t>
            </a:r>
            <a:r>
              <a:rPr lang="en-GB" dirty="0">
                <a:latin typeface="Arial Black" panose="020B0A04020102020204" pitchFamily="34" charset="0"/>
              </a:rPr>
              <a:t>, start=c(2019), end=c(2019))</a:t>
            </a:r>
            <a:br>
              <a:rPr lang="en-GB" dirty="0">
                <a:solidFill>
                  <a:srgbClr val="0070C0"/>
                </a:solidFill>
                <a:latin typeface="Arial Black" panose="020B0A04020102020204" pitchFamily="34" charset="0"/>
              </a:rPr>
            </a:br>
            <a:endParaRPr lang="en-GB" dirty="0"/>
          </a:p>
        </p:txBody>
      </p:sp>
      <p:pic>
        <p:nvPicPr>
          <p:cNvPr id="4" name="Picture 3">
            <a:extLst>
              <a:ext uri="{FF2B5EF4-FFF2-40B4-BE49-F238E27FC236}">
                <a16:creationId xmlns:a16="http://schemas.microsoft.com/office/drawing/2014/main" id="{7A262938-F34A-4CCE-B79C-DA7E5C0F42C4}"/>
              </a:ext>
            </a:extLst>
          </p:cNvPr>
          <p:cNvPicPr>
            <a:picLocks noChangeAspect="1"/>
          </p:cNvPicPr>
          <p:nvPr/>
        </p:nvPicPr>
        <p:blipFill>
          <a:blip r:embed="rId2"/>
          <a:stretch>
            <a:fillRect/>
          </a:stretch>
        </p:blipFill>
        <p:spPr>
          <a:xfrm>
            <a:off x="6329133" y="2052918"/>
            <a:ext cx="5677337" cy="1790212"/>
          </a:xfrm>
          <a:prstGeom prst="rect">
            <a:avLst/>
          </a:prstGeom>
        </p:spPr>
      </p:pic>
      <p:pic>
        <p:nvPicPr>
          <p:cNvPr id="5" name="Picture 4">
            <a:extLst>
              <a:ext uri="{FF2B5EF4-FFF2-40B4-BE49-F238E27FC236}">
                <a16:creationId xmlns:a16="http://schemas.microsoft.com/office/drawing/2014/main" id="{EC9816F1-D26A-46B8-9611-7C468F096A06}"/>
              </a:ext>
            </a:extLst>
          </p:cNvPr>
          <p:cNvPicPr>
            <a:picLocks noChangeAspect="1"/>
          </p:cNvPicPr>
          <p:nvPr/>
        </p:nvPicPr>
        <p:blipFill>
          <a:blip r:embed="rId3"/>
          <a:stretch>
            <a:fillRect/>
          </a:stretch>
        </p:blipFill>
        <p:spPr>
          <a:xfrm>
            <a:off x="7812569" y="4113142"/>
            <a:ext cx="2749413" cy="1664805"/>
          </a:xfrm>
          <a:prstGeom prst="rect">
            <a:avLst/>
          </a:prstGeom>
        </p:spPr>
      </p:pic>
    </p:spTree>
    <p:extLst>
      <p:ext uri="{BB962C8B-B14F-4D97-AF65-F5344CB8AC3E}">
        <p14:creationId xmlns:p14="http://schemas.microsoft.com/office/powerpoint/2010/main" val="334189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8224CF-0BD0-456D-9D6A-B6C6AF9060D5}"/>
              </a:ext>
            </a:extLst>
          </p:cNvPr>
          <p:cNvSpPr txBox="1"/>
          <p:nvPr/>
        </p:nvSpPr>
        <p:spPr>
          <a:xfrm>
            <a:off x="304800" y="448296"/>
            <a:ext cx="6096000" cy="2800767"/>
          </a:xfrm>
          <a:prstGeom prst="rect">
            <a:avLst/>
          </a:prstGeom>
          <a:noFill/>
        </p:spPr>
        <p:txBody>
          <a:bodyPr wrap="square">
            <a:spAutoFit/>
          </a:bodyPr>
          <a:lstStyle/>
          <a:p>
            <a:r>
              <a:rPr lang="en-GB" sz="2000" dirty="0">
                <a:latin typeface="Arial Black" panose="020B0A04020102020204" pitchFamily="34" charset="0"/>
              </a:rPr>
              <a:t>Model Building and Model Identification:</a:t>
            </a:r>
            <a:br>
              <a:rPr lang="en-GB" sz="2000" dirty="0">
                <a:latin typeface="Arial Black" panose="020B0A04020102020204" pitchFamily="34" charset="0"/>
              </a:rPr>
            </a:br>
            <a:br>
              <a:rPr lang="en-GB" sz="1200" dirty="0">
                <a:latin typeface="Arial Black" panose="020B0A04020102020204" pitchFamily="34" charset="0"/>
              </a:rPr>
            </a:br>
            <a:r>
              <a:rPr lang="en-GB" sz="1800" dirty="0" err="1">
                <a:solidFill>
                  <a:srgbClr val="0070C0"/>
                </a:solidFill>
                <a:latin typeface="Arial Black" panose="020B0A04020102020204" pitchFamily="34" charset="0"/>
              </a:rPr>
              <a:t>nsdiffs</a:t>
            </a:r>
            <a:r>
              <a:rPr lang="en-GB" sz="1800" dirty="0">
                <a:solidFill>
                  <a:srgbClr val="0070C0"/>
                </a:solidFill>
                <a:latin typeface="Arial Black" panose="020B0A04020102020204" pitchFamily="34" charset="0"/>
              </a:rPr>
              <a:t>(</a:t>
            </a:r>
            <a:r>
              <a:rPr lang="en-GB" sz="1800" dirty="0" err="1">
                <a:solidFill>
                  <a:srgbClr val="0070C0"/>
                </a:solidFill>
                <a:latin typeface="Arial Black" panose="020B0A04020102020204" pitchFamily="34" charset="0"/>
              </a:rPr>
              <a:t>school_ts</a:t>
            </a:r>
            <a:r>
              <a:rPr lang="en-GB" sz="1800" dirty="0">
                <a:solidFill>
                  <a:srgbClr val="0070C0"/>
                </a:solidFill>
                <a:latin typeface="Arial Black" panose="020B0A04020102020204" pitchFamily="34" charset="0"/>
              </a:rPr>
              <a:t>)</a:t>
            </a:r>
            <a:br>
              <a:rPr lang="en-GB" sz="1800" dirty="0">
                <a:solidFill>
                  <a:srgbClr val="0070C0"/>
                </a:solidFill>
                <a:latin typeface="Arial Black" panose="020B0A04020102020204" pitchFamily="34" charset="0"/>
              </a:rPr>
            </a:br>
            <a:r>
              <a:rPr lang="en-GB" sz="1800" dirty="0">
                <a:solidFill>
                  <a:srgbClr val="0070C0"/>
                </a:solidFill>
                <a:latin typeface="Arial Black" panose="020B0A04020102020204" pitchFamily="34" charset="0"/>
              </a:rPr>
              <a:t>#0</a:t>
            </a:r>
            <a:br>
              <a:rPr lang="en-GB" sz="1800" dirty="0">
                <a:solidFill>
                  <a:srgbClr val="0070C0"/>
                </a:solidFill>
                <a:latin typeface="Arial Black" panose="020B0A04020102020204" pitchFamily="34" charset="0"/>
              </a:rPr>
            </a:br>
            <a:r>
              <a:rPr lang="en-GB" sz="1800" dirty="0" err="1">
                <a:solidFill>
                  <a:srgbClr val="0070C0"/>
                </a:solidFill>
                <a:latin typeface="Arial Black" panose="020B0A04020102020204" pitchFamily="34" charset="0"/>
              </a:rPr>
              <a:t>ndiffs</a:t>
            </a:r>
            <a:r>
              <a:rPr lang="en-GB" sz="1800" dirty="0">
                <a:solidFill>
                  <a:srgbClr val="0070C0"/>
                </a:solidFill>
                <a:latin typeface="Arial Black" panose="020B0A04020102020204" pitchFamily="34" charset="0"/>
              </a:rPr>
              <a:t>(</a:t>
            </a:r>
            <a:r>
              <a:rPr lang="en-GB" sz="1800" dirty="0" err="1">
                <a:solidFill>
                  <a:srgbClr val="0070C0"/>
                </a:solidFill>
                <a:latin typeface="Arial Black" panose="020B0A04020102020204" pitchFamily="34" charset="0"/>
              </a:rPr>
              <a:t>school_ts</a:t>
            </a:r>
            <a:r>
              <a:rPr lang="en-GB" sz="1800" dirty="0">
                <a:solidFill>
                  <a:srgbClr val="0070C0"/>
                </a:solidFill>
                <a:latin typeface="Arial Black" panose="020B0A04020102020204" pitchFamily="34" charset="0"/>
              </a:rPr>
              <a:t>)</a:t>
            </a:r>
            <a:br>
              <a:rPr lang="en-GB" sz="1800" dirty="0">
                <a:solidFill>
                  <a:srgbClr val="0070C0"/>
                </a:solidFill>
                <a:latin typeface="Arial Black" panose="020B0A04020102020204" pitchFamily="34" charset="0"/>
              </a:rPr>
            </a:br>
            <a:r>
              <a:rPr lang="en-GB" sz="1800" dirty="0">
                <a:solidFill>
                  <a:srgbClr val="0070C0"/>
                </a:solidFill>
                <a:latin typeface="Arial Black" panose="020B0A04020102020204" pitchFamily="34" charset="0"/>
              </a:rPr>
              <a:t>#2</a:t>
            </a:r>
            <a:br>
              <a:rPr lang="en-GB" sz="1800" dirty="0">
                <a:solidFill>
                  <a:srgbClr val="0070C0"/>
                </a:solidFill>
                <a:latin typeface="Arial Black" panose="020B0A04020102020204" pitchFamily="34" charset="0"/>
              </a:rPr>
            </a:br>
            <a:br>
              <a:rPr lang="en-GB" sz="1800" dirty="0">
                <a:solidFill>
                  <a:srgbClr val="0070C0"/>
                </a:solidFill>
                <a:latin typeface="Arial Black" panose="020B0A04020102020204" pitchFamily="34" charset="0"/>
              </a:rPr>
            </a:br>
            <a:r>
              <a:rPr lang="en-GB" sz="1800" dirty="0">
                <a:latin typeface="Arial Black" panose="020B0A04020102020204" pitchFamily="34" charset="0"/>
              </a:rPr>
              <a:t>Model is non seasonal and non stationary, we will build ARIMA model, differencing will be </a:t>
            </a:r>
            <a:r>
              <a:rPr lang="en-GB" dirty="0">
                <a:latin typeface="Arial Black" panose="020B0A04020102020204" pitchFamily="34" charset="0"/>
              </a:rPr>
              <a:t>twice</a:t>
            </a:r>
            <a:r>
              <a:rPr lang="en-GB" sz="1800" dirty="0">
                <a:latin typeface="Arial Black" panose="020B0A04020102020204" pitchFamily="34" charset="0"/>
              </a:rPr>
              <a:t> i.e. d=2</a:t>
            </a:r>
            <a:endParaRPr lang="en-GB" dirty="0"/>
          </a:p>
        </p:txBody>
      </p:sp>
      <p:sp>
        <p:nvSpPr>
          <p:cNvPr id="5" name="TextBox 4">
            <a:extLst>
              <a:ext uri="{FF2B5EF4-FFF2-40B4-BE49-F238E27FC236}">
                <a16:creationId xmlns:a16="http://schemas.microsoft.com/office/drawing/2014/main" id="{303D07D3-6D8B-41BE-9D56-6CFCED8678B0}"/>
              </a:ext>
            </a:extLst>
          </p:cNvPr>
          <p:cNvSpPr txBox="1"/>
          <p:nvPr/>
        </p:nvSpPr>
        <p:spPr>
          <a:xfrm>
            <a:off x="304800" y="3608938"/>
            <a:ext cx="6096000" cy="3139321"/>
          </a:xfrm>
          <a:prstGeom prst="rect">
            <a:avLst/>
          </a:prstGeom>
          <a:noFill/>
        </p:spPr>
        <p:txBody>
          <a:bodyPr wrap="square">
            <a:spAutoFit/>
          </a:bodyPr>
          <a:lstStyle/>
          <a:p>
            <a:r>
              <a:rPr lang="en-GB" b="1" dirty="0"/>
              <a:t>Using a differencing to </a:t>
            </a:r>
            <a:r>
              <a:rPr lang="en-GB" b="1" dirty="0" err="1"/>
              <a:t>stationarize</a:t>
            </a:r>
            <a:r>
              <a:rPr lang="en-GB" b="1" dirty="0"/>
              <a:t> the data</a:t>
            </a:r>
          </a:p>
          <a:p>
            <a:endParaRPr lang="en-GB" b="1" dirty="0"/>
          </a:p>
          <a:p>
            <a:r>
              <a:rPr lang="en-GB" b="1" dirty="0">
                <a:solidFill>
                  <a:srgbClr val="0070C0"/>
                </a:solidFill>
                <a:latin typeface="Arial Black" panose="020B0A04020102020204" pitchFamily="34" charset="0"/>
              </a:rPr>
              <a:t>tseries_diff1 &lt;- diff(train, lag = 1)</a:t>
            </a:r>
          </a:p>
          <a:p>
            <a:r>
              <a:rPr lang="en-GB" b="1" dirty="0">
                <a:solidFill>
                  <a:srgbClr val="0070C0"/>
                </a:solidFill>
                <a:latin typeface="Arial Black" panose="020B0A04020102020204" pitchFamily="34" charset="0"/>
              </a:rPr>
              <a:t>tm &lt;- </a:t>
            </a:r>
            <a:r>
              <a:rPr lang="en-GB" b="1" dirty="0" err="1">
                <a:solidFill>
                  <a:srgbClr val="0070C0"/>
                </a:solidFill>
                <a:latin typeface="Arial Black" panose="020B0A04020102020204" pitchFamily="34" charset="0"/>
              </a:rPr>
              <a:t>cbind</a:t>
            </a:r>
            <a:r>
              <a:rPr lang="en-GB" b="1" dirty="0">
                <a:solidFill>
                  <a:srgbClr val="0070C0"/>
                </a:solidFill>
                <a:latin typeface="Arial Black" panose="020B0A04020102020204" pitchFamily="34" charset="0"/>
              </a:rPr>
              <a:t>(train, tseries_diff1)</a:t>
            </a:r>
          </a:p>
          <a:p>
            <a:r>
              <a:rPr lang="en-GB" b="1" dirty="0">
                <a:solidFill>
                  <a:srgbClr val="0070C0"/>
                </a:solidFill>
                <a:latin typeface="Arial Black" panose="020B0A04020102020204" pitchFamily="34" charset="0"/>
              </a:rPr>
              <a:t>head(tm)</a:t>
            </a:r>
          </a:p>
          <a:p>
            <a:endParaRPr lang="en-GB" b="1" dirty="0">
              <a:solidFill>
                <a:srgbClr val="0070C0"/>
              </a:solidFill>
              <a:latin typeface="Arial Black" panose="020B0A04020102020204" pitchFamily="34" charset="0"/>
            </a:endParaRPr>
          </a:p>
          <a:p>
            <a:endParaRPr lang="en-GB" b="1" dirty="0">
              <a:solidFill>
                <a:srgbClr val="0070C0"/>
              </a:solidFill>
              <a:latin typeface="Arial Black" panose="020B0A04020102020204" pitchFamily="34" charset="0"/>
            </a:endParaRPr>
          </a:p>
          <a:p>
            <a:r>
              <a:rPr lang="en-GB" b="1" dirty="0">
                <a:solidFill>
                  <a:srgbClr val="0070C0"/>
                </a:solidFill>
                <a:latin typeface="Arial Black" panose="020B0A04020102020204" pitchFamily="34" charset="0"/>
              </a:rPr>
              <a:t>tseries_diff2 &lt;- diff(train, lag = 2)</a:t>
            </a:r>
          </a:p>
          <a:p>
            <a:r>
              <a:rPr lang="en-GB" b="1" dirty="0">
                <a:solidFill>
                  <a:srgbClr val="0070C0"/>
                </a:solidFill>
                <a:latin typeface="Arial Black" panose="020B0A04020102020204" pitchFamily="34" charset="0"/>
              </a:rPr>
              <a:t>tm &lt;- </a:t>
            </a:r>
            <a:r>
              <a:rPr lang="en-GB" b="1" dirty="0" err="1">
                <a:solidFill>
                  <a:srgbClr val="0070C0"/>
                </a:solidFill>
                <a:latin typeface="Arial Black" panose="020B0A04020102020204" pitchFamily="34" charset="0"/>
              </a:rPr>
              <a:t>cbind</a:t>
            </a:r>
            <a:r>
              <a:rPr lang="en-GB" b="1" dirty="0">
                <a:solidFill>
                  <a:srgbClr val="0070C0"/>
                </a:solidFill>
                <a:latin typeface="Arial Black" panose="020B0A04020102020204" pitchFamily="34" charset="0"/>
              </a:rPr>
              <a:t>(train, tseries_diff2)</a:t>
            </a:r>
          </a:p>
          <a:p>
            <a:r>
              <a:rPr lang="en-GB" b="1" dirty="0">
                <a:solidFill>
                  <a:srgbClr val="0070C0"/>
                </a:solidFill>
                <a:latin typeface="Arial Black" panose="020B0A04020102020204" pitchFamily="34" charset="0"/>
              </a:rPr>
              <a:t>head(tm)</a:t>
            </a:r>
          </a:p>
          <a:p>
            <a:r>
              <a:rPr lang="en-GB" b="1" dirty="0" err="1">
                <a:solidFill>
                  <a:srgbClr val="0070C0"/>
                </a:solidFill>
                <a:latin typeface="Arial Black" panose="020B0A04020102020204" pitchFamily="34" charset="0"/>
              </a:rPr>
              <a:t>plot.ts</a:t>
            </a:r>
            <a:r>
              <a:rPr lang="en-GB" b="1" dirty="0">
                <a:solidFill>
                  <a:srgbClr val="0070C0"/>
                </a:solidFill>
                <a:latin typeface="Arial Black" panose="020B0A04020102020204" pitchFamily="34" charset="0"/>
              </a:rPr>
              <a:t>(tm)</a:t>
            </a:r>
          </a:p>
        </p:txBody>
      </p:sp>
      <p:pic>
        <p:nvPicPr>
          <p:cNvPr id="6" name="Picture 5">
            <a:extLst>
              <a:ext uri="{FF2B5EF4-FFF2-40B4-BE49-F238E27FC236}">
                <a16:creationId xmlns:a16="http://schemas.microsoft.com/office/drawing/2014/main" id="{5733747B-788C-46C8-B46A-038A840ABC5A}"/>
              </a:ext>
            </a:extLst>
          </p:cNvPr>
          <p:cNvPicPr>
            <a:picLocks noChangeAspect="1"/>
          </p:cNvPicPr>
          <p:nvPr/>
        </p:nvPicPr>
        <p:blipFill>
          <a:blip r:embed="rId2"/>
          <a:stretch>
            <a:fillRect/>
          </a:stretch>
        </p:blipFill>
        <p:spPr>
          <a:xfrm>
            <a:off x="6400800" y="2072308"/>
            <a:ext cx="5143500" cy="3997187"/>
          </a:xfrm>
          <a:prstGeom prst="rect">
            <a:avLst/>
          </a:prstGeom>
        </p:spPr>
      </p:pic>
    </p:spTree>
    <p:extLst>
      <p:ext uri="{BB962C8B-B14F-4D97-AF65-F5344CB8AC3E}">
        <p14:creationId xmlns:p14="http://schemas.microsoft.com/office/powerpoint/2010/main" val="2526859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9432B-C7E5-4B4F-A967-4A493B2A5085}"/>
              </a:ext>
            </a:extLst>
          </p:cNvPr>
          <p:cNvSpPr>
            <a:spLocks noGrp="1"/>
          </p:cNvSpPr>
          <p:nvPr>
            <p:ph type="title"/>
          </p:nvPr>
        </p:nvSpPr>
        <p:spPr>
          <a:xfrm>
            <a:off x="646111" y="452718"/>
            <a:ext cx="10326689" cy="1601370"/>
          </a:xfrm>
        </p:spPr>
        <p:txBody>
          <a:bodyPr/>
          <a:lstStyle/>
          <a:p>
            <a:r>
              <a:rPr lang="en-GB" dirty="0"/>
              <a:t>Plotting ACF and PACF graphs to check the order of p(AR) and q(MA)</a:t>
            </a:r>
          </a:p>
        </p:txBody>
      </p:sp>
      <p:pic>
        <p:nvPicPr>
          <p:cNvPr id="3" name="Picture 2">
            <a:extLst>
              <a:ext uri="{FF2B5EF4-FFF2-40B4-BE49-F238E27FC236}">
                <a16:creationId xmlns:a16="http://schemas.microsoft.com/office/drawing/2014/main" id="{45B2A09D-312D-46A7-B2EA-92D11B65B88C}"/>
              </a:ext>
            </a:extLst>
          </p:cNvPr>
          <p:cNvPicPr>
            <a:picLocks noChangeAspect="1"/>
          </p:cNvPicPr>
          <p:nvPr/>
        </p:nvPicPr>
        <p:blipFill>
          <a:blip r:embed="rId2"/>
          <a:stretch>
            <a:fillRect/>
          </a:stretch>
        </p:blipFill>
        <p:spPr>
          <a:xfrm>
            <a:off x="952500" y="2350604"/>
            <a:ext cx="5143500" cy="3429000"/>
          </a:xfrm>
          <a:prstGeom prst="rect">
            <a:avLst/>
          </a:prstGeom>
        </p:spPr>
      </p:pic>
      <p:sp>
        <p:nvSpPr>
          <p:cNvPr id="7" name="TextBox 6">
            <a:extLst>
              <a:ext uri="{FF2B5EF4-FFF2-40B4-BE49-F238E27FC236}">
                <a16:creationId xmlns:a16="http://schemas.microsoft.com/office/drawing/2014/main" id="{E4F03222-85A9-44F3-BE52-DDC798727293}"/>
              </a:ext>
            </a:extLst>
          </p:cNvPr>
          <p:cNvSpPr txBox="1"/>
          <p:nvPr/>
        </p:nvSpPr>
        <p:spPr>
          <a:xfrm>
            <a:off x="7301948" y="2350604"/>
            <a:ext cx="3551582" cy="923330"/>
          </a:xfrm>
          <a:prstGeom prst="rect">
            <a:avLst/>
          </a:prstGeom>
          <a:noFill/>
        </p:spPr>
        <p:txBody>
          <a:bodyPr wrap="square">
            <a:spAutoFit/>
          </a:bodyPr>
          <a:lstStyle/>
          <a:p>
            <a:r>
              <a:rPr lang="en-GB" dirty="0"/>
              <a:t>par(</a:t>
            </a:r>
            <a:r>
              <a:rPr lang="en-GB" dirty="0" err="1"/>
              <a:t>mfrow</a:t>
            </a:r>
            <a:r>
              <a:rPr lang="en-GB" dirty="0"/>
              <a:t>=c(1,2))</a:t>
            </a:r>
          </a:p>
          <a:p>
            <a:r>
              <a:rPr lang="en-GB" dirty="0" err="1"/>
              <a:t>Acf</a:t>
            </a:r>
            <a:r>
              <a:rPr lang="en-GB" dirty="0"/>
              <a:t>(</a:t>
            </a:r>
            <a:r>
              <a:rPr lang="en-GB" dirty="0" err="1"/>
              <a:t>train,main</a:t>
            </a:r>
            <a:r>
              <a:rPr lang="en-GB" dirty="0"/>
              <a:t>="ACF")</a:t>
            </a:r>
          </a:p>
          <a:p>
            <a:r>
              <a:rPr lang="en-GB" dirty="0" err="1"/>
              <a:t>Pacf</a:t>
            </a:r>
            <a:r>
              <a:rPr lang="en-GB" dirty="0"/>
              <a:t>(</a:t>
            </a:r>
            <a:r>
              <a:rPr lang="en-GB" dirty="0" err="1"/>
              <a:t>train,main</a:t>
            </a:r>
            <a:r>
              <a:rPr lang="en-GB" dirty="0"/>
              <a:t>="</a:t>
            </a:r>
            <a:r>
              <a:rPr lang="en-GB" dirty="0" err="1"/>
              <a:t>Pacf</a:t>
            </a:r>
            <a:r>
              <a:rPr lang="en-GB" dirty="0"/>
              <a:t>")</a:t>
            </a:r>
          </a:p>
        </p:txBody>
      </p:sp>
      <p:sp>
        <p:nvSpPr>
          <p:cNvPr id="9" name="TextBox 8">
            <a:extLst>
              <a:ext uri="{FF2B5EF4-FFF2-40B4-BE49-F238E27FC236}">
                <a16:creationId xmlns:a16="http://schemas.microsoft.com/office/drawing/2014/main" id="{1EDD7DD4-716D-4888-A39A-4778DA2821B1}"/>
              </a:ext>
            </a:extLst>
          </p:cNvPr>
          <p:cNvSpPr txBox="1"/>
          <p:nvPr/>
        </p:nvSpPr>
        <p:spPr>
          <a:xfrm>
            <a:off x="6639339" y="3465443"/>
            <a:ext cx="4876799" cy="3416320"/>
          </a:xfrm>
          <a:prstGeom prst="rect">
            <a:avLst/>
          </a:prstGeom>
          <a:noFill/>
        </p:spPr>
        <p:txBody>
          <a:bodyPr wrap="square">
            <a:spAutoFit/>
          </a:bodyPr>
          <a:lstStyle/>
          <a:p>
            <a:r>
              <a:rPr lang="en-GB" sz="2400" dirty="0">
                <a:latin typeface="Arial Black" panose="020B0A04020102020204" pitchFamily="34" charset="0"/>
              </a:rPr>
              <a:t>Both ACF and PACF is 0, means there is no correlation, ACF shows there is no correlation between present value of time series and the past value and PACF shows there is no correlation of residuals.</a:t>
            </a:r>
          </a:p>
        </p:txBody>
      </p:sp>
    </p:spTree>
    <p:extLst>
      <p:ext uri="{BB962C8B-B14F-4D97-AF65-F5344CB8AC3E}">
        <p14:creationId xmlns:p14="http://schemas.microsoft.com/office/powerpoint/2010/main" val="1090348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F1D806-23EA-4985-8EB0-A30ABC39F461}"/>
              </a:ext>
            </a:extLst>
          </p:cNvPr>
          <p:cNvSpPr txBox="1"/>
          <p:nvPr/>
        </p:nvSpPr>
        <p:spPr>
          <a:xfrm>
            <a:off x="238539" y="432857"/>
            <a:ext cx="6096000" cy="830997"/>
          </a:xfrm>
          <a:prstGeom prst="rect">
            <a:avLst/>
          </a:prstGeom>
          <a:noFill/>
        </p:spPr>
        <p:txBody>
          <a:bodyPr wrap="square">
            <a:spAutoFit/>
          </a:bodyPr>
          <a:lstStyle/>
          <a:p>
            <a:r>
              <a:rPr lang="en-GB" sz="2400" b="1" dirty="0">
                <a:latin typeface="Arial Black" panose="020B0A04020102020204" pitchFamily="34" charset="0"/>
              </a:rPr>
              <a:t>Building ARIMA Model: c(0,2,0)</a:t>
            </a:r>
            <a:br>
              <a:rPr lang="en-GB" sz="2400" b="1" dirty="0">
                <a:latin typeface="Arial Black" panose="020B0A04020102020204" pitchFamily="34" charset="0"/>
              </a:rPr>
            </a:br>
            <a:endParaRPr lang="en-GB" sz="2400" b="1" dirty="0">
              <a:latin typeface="Arial Black" panose="020B0A04020102020204" pitchFamily="34" charset="0"/>
            </a:endParaRPr>
          </a:p>
        </p:txBody>
      </p:sp>
      <p:sp>
        <p:nvSpPr>
          <p:cNvPr id="5" name="TextBox 4">
            <a:extLst>
              <a:ext uri="{FF2B5EF4-FFF2-40B4-BE49-F238E27FC236}">
                <a16:creationId xmlns:a16="http://schemas.microsoft.com/office/drawing/2014/main" id="{7DE44B24-5B3F-4EB7-BB16-84848BDFC0EF}"/>
              </a:ext>
            </a:extLst>
          </p:cNvPr>
          <p:cNvSpPr txBox="1"/>
          <p:nvPr/>
        </p:nvSpPr>
        <p:spPr>
          <a:xfrm>
            <a:off x="424069" y="1263854"/>
            <a:ext cx="4691269" cy="369332"/>
          </a:xfrm>
          <a:prstGeom prst="rect">
            <a:avLst/>
          </a:prstGeom>
          <a:noFill/>
        </p:spPr>
        <p:txBody>
          <a:bodyPr wrap="square">
            <a:spAutoFit/>
          </a:bodyPr>
          <a:lstStyle/>
          <a:p>
            <a:r>
              <a:rPr lang="en-GB" dirty="0">
                <a:solidFill>
                  <a:srgbClr val="0070C0"/>
                </a:solidFill>
                <a:latin typeface="Arial Black" panose="020B0A04020102020204" pitchFamily="34" charset="0"/>
              </a:rPr>
              <a:t>fit1 &lt;- Arima(train, order = c(0,2,0))</a:t>
            </a:r>
          </a:p>
        </p:txBody>
      </p:sp>
      <p:sp>
        <p:nvSpPr>
          <p:cNvPr id="7" name="TextBox 6">
            <a:extLst>
              <a:ext uri="{FF2B5EF4-FFF2-40B4-BE49-F238E27FC236}">
                <a16:creationId xmlns:a16="http://schemas.microsoft.com/office/drawing/2014/main" id="{92BDA2EB-3A24-4566-9B49-20687AC455CD}"/>
              </a:ext>
            </a:extLst>
          </p:cNvPr>
          <p:cNvSpPr txBox="1"/>
          <p:nvPr/>
        </p:nvSpPr>
        <p:spPr>
          <a:xfrm>
            <a:off x="424069" y="3429000"/>
            <a:ext cx="6096000" cy="646331"/>
          </a:xfrm>
          <a:prstGeom prst="rect">
            <a:avLst/>
          </a:prstGeom>
          <a:noFill/>
        </p:spPr>
        <p:txBody>
          <a:bodyPr wrap="square">
            <a:spAutoFit/>
          </a:bodyPr>
          <a:lstStyle/>
          <a:p>
            <a:r>
              <a:rPr lang="en-GB" dirty="0" err="1">
                <a:solidFill>
                  <a:srgbClr val="0070C0"/>
                </a:solidFill>
                <a:latin typeface="Arial Black" panose="020B0A04020102020204" pitchFamily="34" charset="0"/>
              </a:rPr>
              <a:t>Arima_auto</a:t>
            </a:r>
            <a:r>
              <a:rPr lang="en-GB" dirty="0">
                <a:solidFill>
                  <a:srgbClr val="0070C0"/>
                </a:solidFill>
                <a:latin typeface="Arial Black" panose="020B0A04020102020204" pitchFamily="34" charset="0"/>
              </a:rPr>
              <a:t>&lt;-</a:t>
            </a:r>
            <a:r>
              <a:rPr lang="en-GB" dirty="0" err="1">
                <a:solidFill>
                  <a:srgbClr val="0070C0"/>
                </a:solidFill>
                <a:latin typeface="Arial Black" panose="020B0A04020102020204" pitchFamily="34" charset="0"/>
              </a:rPr>
              <a:t>auto.arima</a:t>
            </a:r>
            <a:r>
              <a:rPr lang="en-GB" dirty="0">
                <a:solidFill>
                  <a:srgbClr val="0070C0"/>
                </a:solidFill>
                <a:latin typeface="Arial Black" panose="020B0A04020102020204" pitchFamily="34" charset="0"/>
              </a:rPr>
              <a:t>(</a:t>
            </a:r>
            <a:r>
              <a:rPr lang="en-GB" dirty="0" err="1">
                <a:solidFill>
                  <a:srgbClr val="0070C0"/>
                </a:solidFill>
                <a:latin typeface="Arial Black" panose="020B0A04020102020204" pitchFamily="34" charset="0"/>
              </a:rPr>
              <a:t>train,approximation</a:t>
            </a:r>
            <a:r>
              <a:rPr lang="en-GB" dirty="0">
                <a:solidFill>
                  <a:srgbClr val="0070C0"/>
                </a:solidFill>
                <a:latin typeface="Arial Black" panose="020B0A04020102020204" pitchFamily="34" charset="0"/>
              </a:rPr>
              <a:t> = </a:t>
            </a:r>
            <a:r>
              <a:rPr lang="en-GB" dirty="0" err="1">
                <a:solidFill>
                  <a:srgbClr val="0070C0"/>
                </a:solidFill>
                <a:latin typeface="Arial Black" panose="020B0A04020102020204" pitchFamily="34" charset="0"/>
              </a:rPr>
              <a:t>FALSE,stepwise</a:t>
            </a:r>
            <a:r>
              <a:rPr lang="en-GB" dirty="0">
                <a:solidFill>
                  <a:srgbClr val="0070C0"/>
                </a:solidFill>
                <a:latin typeface="Arial Black" panose="020B0A04020102020204" pitchFamily="34" charset="0"/>
              </a:rPr>
              <a:t> = FALSE)</a:t>
            </a:r>
          </a:p>
        </p:txBody>
      </p:sp>
      <p:sp>
        <p:nvSpPr>
          <p:cNvPr id="9" name="TextBox 8">
            <a:extLst>
              <a:ext uri="{FF2B5EF4-FFF2-40B4-BE49-F238E27FC236}">
                <a16:creationId xmlns:a16="http://schemas.microsoft.com/office/drawing/2014/main" id="{62108FD0-A394-48DC-8206-CAA6F8465FF9}"/>
              </a:ext>
            </a:extLst>
          </p:cNvPr>
          <p:cNvSpPr txBox="1"/>
          <p:nvPr/>
        </p:nvSpPr>
        <p:spPr>
          <a:xfrm>
            <a:off x="357809" y="2094851"/>
            <a:ext cx="5738191" cy="923330"/>
          </a:xfrm>
          <a:prstGeom prst="rect">
            <a:avLst/>
          </a:prstGeom>
          <a:noFill/>
        </p:spPr>
        <p:txBody>
          <a:bodyPr wrap="square">
            <a:spAutoFit/>
          </a:bodyPr>
          <a:lstStyle/>
          <a:p>
            <a:r>
              <a:rPr lang="en-GB" dirty="0"/>
              <a:t>fit1 ARIMA model with c(0,2,0) order is the best fitted model with the AIC value of 53.37. </a:t>
            </a:r>
            <a:br>
              <a:rPr lang="en-GB" dirty="0"/>
            </a:br>
            <a:endParaRPr lang="en-GB" dirty="0"/>
          </a:p>
        </p:txBody>
      </p:sp>
      <p:sp>
        <p:nvSpPr>
          <p:cNvPr id="11" name="TextBox 10">
            <a:extLst>
              <a:ext uri="{FF2B5EF4-FFF2-40B4-BE49-F238E27FC236}">
                <a16:creationId xmlns:a16="http://schemas.microsoft.com/office/drawing/2014/main" id="{AAAFCB29-0D9B-47D1-A467-E6945D26576F}"/>
              </a:ext>
            </a:extLst>
          </p:cNvPr>
          <p:cNvSpPr txBox="1"/>
          <p:nvPr/>
        </p:nvSpPr>
        <p:spPr>
          <a:xfrm>
            <a:off x="516834" y="4721662"/>
            <a:ext cx="5579166" cy="646331"/>
          </a:xfrm>
          <a:prstGeom prst="rect">
            <a:avLst/>
          </a:prstGeom>
          <a:noFill/>
        </p:spPr>
        <p:txBody>
          <a:bodyPr wrap="square">
            <a:spAutoFit/>
          </a:bodyPr>
          <a:lstStyle/>
          <a:p>
            <a:r>
              <a:rPr lang="en-GB" dirty="0"/>
              <a:t>The </a:t>
            </a:r>
            <a:r>
              <a:rPr lang="en-GB" dirty="0" err="1"/>
              <a:t>auto.arima</a:t>
            </a:r>
            <a:r>
              <a:rPr lang="en-GB" dirty="0"/>
              <a:t> function give c(0,2,0) order model as the best fitted model with AIC=53.37.  </a:t>
            </a:r>
          </a:p>
        </p:txBody>
      </p:sp>
      <p:pic>
        <p:nvPicPr>
          <p:cNvPr id="12" name="Picture 11">
            <a:extLst>
              <a:ext uri="{FF2B5EF4-FFF2-40B4-BE49-F238E27FC236}">
                <a16:creationId xmlns:a16="http://schemas.microsoft.com/office/drawing/2014/main" id="{A8AD60D9-9EC6-451A-BBB2-60D89F3E942C}"/>
              </a:ext>
            </a:extLst>
          </p:cNvPr>
          <p:cNvPicPr>
            <a:picLocks noChangeAspect="1"/>
          </p:cNvPicPr>
          <p:nvPr/>
        </p:nvPicPr>
        <p:blipFill>
          <a:blip r:embed="rId2"/>
          <a:stretch>
            <a:fillRect/>
          </a:stretch>
        </p:blipFill>
        <p:spPr>
          <a:xfrm>
            <a:off x="6520069" y="1546865"/>
            <a:ext cx="5433392" cy="1471315"/>
          </a:xfrm>
          <a:prstGeom prst="rect">
            <a:avLst/>
          </a:prstGeom>
        </p:spPr>
      </p:pic>
      <p:pic>
        <p:nvPicPr>
          <p:cNvPr id="13" name="Picture 12">
            <a:extLst>
              <a:ext uri="{FF2B5EF4-FFF2-40B4-BE49-F238E27FC236}">
                <a16:creationId xmlns:a16="http://schemas.microsoft.com/office/drawing/2014/main" id="{7BF5D89A-0949-4D86-9971-3999DC5FACBE}"/>
              </a:ext>
            </a:extLst>
          </p:cNvPr>
          <p:cNvPicPr>
            <a:picLocks noChangeAspect="1"/>
          </p:cNvPicPr>
          <p:nvPr/>
        </p:nvPicPr>
        <p:blipFill>
          <a:blip r:embed="rId3"/>
          <a:stretch>
            <a:fillRect/>
          </a:stretch>
        </p:blipFill>
        <p:spPr>
          <a:xfrm>
            <a:off x="6390861" y="3839820"/>
            <a:ext cx="5562600" cy="1818857"/>
          </a:xfrm>
          <a:prstGeom prst="rect">
            <a:avLst/>
          </a:prstGeom>
        </p:spPr>
      </p:pic>
    </p:spTree>
    <p:extLst>
      <p:ext uri="{BB962C8B-B14F-4D97-AF65-F5344CB8AC3E}">
        <p14:creationId xmlns:p14="http://schemas.microsoft.com/office/powerpoint/2010/main" val="833903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99938C-4D71-426F-A3FC-50D2BBAA6AF7}"/>
              </a:ext>
            </a:extLst>
          </p:cNvPr>
          <p:cNvSpPr txBox="1"/>
          <p:nvPr/>
        </p:nvSpPr>
        <p:spPr>
          <a:xfrm>
            <a:off x="662608" y="711153"/>
            <a:ext cx="4837044" cy="1446550"/>
          </a:xfrm>
          <a:prstGeom prst="rect">
            <a:avLst/>
          </a:prstGeom>
          <a:noFill/>
        </p:spPr>
        <p:txBody>
          <a:bodyPr wrap="square">
            <a:spAutoFit/>
          </a:bodyPr>
          <a:lstStyle/>
          <a:p>
            <a:r>
              <a:rPr lang="en-GB" sz="3200" dirty="0">
                <a:latin typeface="Arial Black" panose="020B0A04020102020204" pitchFamily="34" charset="0"/>
              </a:rPr>
              <a:t>Checking Residual:</a:t>
            </a:r>
            <a:br>
              <a:rPr lang="en-GB" sz="3200" dirty="0">
                <a:latin typeface="Arial Black" panose="020B0A04020102020204" pitchFamily="34" charset="0"/>
              </a:rPr>
            </a:br>
            <a:br>
              <a:rPr lang="en-GB" sz="3200" dirty="0">
                <a:latin typeface="Arial Black" panose="020B0A04020102020204" pitchFamily="34" charset="0"/>
              </a:rPr>
            </a:br>
            <a:r>
              <a:rPr lang="en-GB" sz="2400" b="1" dirty="0" err="1">
                <a:solidFill>
                  <a:srgbClr val="0070C0"/>
                </a:solidFill>
                <a:latin typeface="Arial Black" panose="020B0A04020102020204" pitchFamily="34" charset="0"/>
              </a:rPr>
              <a:t>checkresiduals</a:t>
            </a:r>
            <a:r>
              <a:rPr lang="en-GB" sz="2400" b="1" dirty="0">
                <a:solidFill>
                  <a:srgbClr val="0070C0"/>
                </a:solidFill>
                <a:latin typeface="Arial Black" panose="020B0A04020102020204" pitchFamily="34" charset="0"/>
              </a:rPr>
              <a:t>(fit1)</a:t>
            </a:r>
          </a:p>
        </p:txBody>
      </p:sp>
      <p:pic>
        <p:nvPicPr>
          <p:cNvPr id="4" name="Picture 3">
            <a:extLst>
              <a:ext uri="{FF2B5EF4-FFF2-40B4-BE49-F238E27FC236}">
                <a16:creationId xmlns:a16="http://schemas.microsoft.com/office/drawing/2014/main" id="{FCD21E55-CBCC-4DB0-9EF6-74A7B15CA9E9}"/>
              </a:ext>
            </a:extLst>
          </p:cNvPr>
          <p:cNvPicPr>
            <a:picLocks noChangeAspect="1"/>
          </p:cNvPicPr>
          <p:nvPr/>
        </p:nvPicPr>
        <p:blipFill>
          <a:blip r:embed="rId2"/>
          <a:stretch>
            <a:fillRect/>
          </a:stretch>
        </p:blipFill>
        <p:spPr>
          <a:xfrm>
            <a:off x="5632175" y="1449456"/>
            <a:ext cx="6321286" cy="4659796"/>
          </a:xfrm>
          <a:prstGeom prst="rect">
            <a:avLst/>
          </a:prstGeom>
        </p:spPr>
      </p:pic>
      <p:sp>
        <p:nvSpPr>
          <p:cNvPr id="6" name="TextBox 5">
            <a:extLst>
              <a:ext uri="{FF2B5EF4-FFF2-40B4-BE49-F238E27FC236}">
                <a16:creationId xmlns:a16="http://schemas.microsoft.com/office/drawing/2014/main" id="{CED67F27-DD07-43FD-BB39-827953B3691C}"/>
              </a:ext>
            </a:extLst>
          </p:cNvPr>
          <p:cNvSpPr txBox="1"/>
          <p:nvPr/>
        </p:nvSpPr>
        <p:spPr>
          <a:xfrm>
            <a:off x="543339" y="3647697"/>
            <a:ext cx="4280452" cy="2062103"/>
          </a:xfrm>
          <a:prstGeom prst="rect">
            <a:avLst/>
          </a:prstGeom>
          <a:noFill/>
        </p:spPr>
        <p:txBody>
          <a:bodyPr wrap="square">
            <a:spAutoFit/>
          </a:bodyPr>
          <a:lstStyle/>
          <a:p>
            <a:r>
              <a:rPr lang="en-GB" sz="3200" dirty="0">
                <a:latin typeface="Arial Black" panose="020B0A04020102020204" pitchFamily="34" charset="0"/>
              </a:rPr>
              <a:t>Residuals are uncorrelated and normally distributed</a:t>
            </a:r>
          </a:p>
        </p:txBody>
      </p:sp>
    </p:spTree>
    <p:extLst>
      <p:ext uri="{BB962C8B-B14F-4D97-AF65-F5344CB8AC3E}">
        <p14:creationId xmlns:p14="http://schemas.microsoft.com/office/powerpoint/2010/main" val="1968122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D2875D-4922-4798-9D1E-36ABFD0B6E08}"/>
              </a:ext>
            </a:extLst>
          </p:cNvPr>
          <p:cNvSpPr txBox="1"/>
          <p:nvPr/>
        </p:nvSpPr>
        <p:spPr>
          <a:xfrm>
            <a:off x="278296" y="584609"/>
            <a:ext cx="6096000" cy="954107"/>
          </a:xfrm>
          <a:prstGeom prst="rect">
            <a:avLst/>
          </a:prstGeom>
          <a:noFill/>
        </p:spPr>
        <p:txBody>
          <a:bodyPr wrap="square">
            <a:spAutoFit/>
          </a:bodyPr>
          <a:lstStyle/>
          <a:p>
            <a:r>
              <a:rPr lang="en-GB" sz="2800" dirty="0">
                <a:latin typeface="Arial Black" panose="020B0A04020102020204" pitchFamily="34" charset="0"/>
              </a:rPr>
              <a:t>Forecast and plot of Forecast for next 5 years:</a:t>
            </a:r>
            <a:endParaRPr lang="en-GB" sz="2800" dirty="0"/>
          </a:p>
        </p:txBody>
      </p:sp>
      <p:sp>
        <p:nvSpPr>
          <p:cNvPr id="5" name="TextBox 4">
            <a:extLst>
              <a:ext uri="{FF2B5EF4-FFF2-40B4-BE49-F238E27FC236}">
                <a16:creationId xmlns:a16="http://schemas.microsoft.com/office/drawing/2014/main" id="{691043B9-BC9B-437C-BC24-DF5DE9758DA0}"/>
              </a:ext>
            </a:extLst>
          </p:cNvPr>
          <p:cNvSpPr txBox="1"/>
          <p:nvPr/>
        </p:nvSpPr>
        <p:spPr>
          <a:xfrm>
            <a:off x="278296" y="1801804"/>
            <a:ext cx="5102087" cy="400110"/>
          </a:xfrm>
          <a:prstGeom prst="rect">
            <a:avLst/>
          </a:prstGeom>
          <a:noFill/>
        </p:spPr>
        <p:txBody>
          <a:bodyPr wrap="square">
            <a:spAutoFit/>
          </a:bodyPr>
          <a:lstStyle/>
          <a:p>
            <a:r>
              <a:rPr lang="en-GB" sz="2000" dirty="0" err="1">
                <a:solidFill>
                  <a:srgbClr val="0070C0"/>
                </a:solidFill>
                <a:latin typeface="Arial Black" panose="020B0A04020102020204" pitchFamily="34" charset="0"/>
              </a:rPr>
              <a:t>arima_forecast</a:t>
            </a:r>
            <a:r>
              <a:rPr lang="en-GB" sz="2000" dirty="0">
                <a:solidFill>
                  <a:srgbClr val="0070C0"/>
                </a:solidFill>
                <a:latin typeface="Arial Black" panose="020B0A04020102020204" pitchFamily="34" charset="0"/>
              </a:rPr>
              <a:t>&lt;-forecast(fit1,h=5)</a:t>
            </a:r>
          </a:p>
        </p:txBody>
      </p:sp>
      <p:pic>
        <p:nvPicPr>
          <p:cNvPr id="6" name="Picture 5">
            <a:extLst>
              <a:ext uri="{FF2B5EF4-FFF2-40B4-BE49-F238E27FC236}">
                <a16:creationId xmlns:a16="http://schemas.microsoft.com/office/drawing/2014/main" id="{F7C6D805-467A-4724-B464-73189396C881}"/>
              </a:ext>
            </a:extLst>
          </p:cNvPr>
          <p:cNvPicPr>
            <a:picLocks noChangeAspect="1"/>
          </p:cNvPicPr>
          <p:nvPr/>
        </p:nvPicPr>
        <p:blipFill>
          <a:blip r:embed="rId2"/>
          <a:stretch>
            <a:fillRect/>
          </a:stretch>
        </p:blipFill>
        <p:spPr>
          <a:xfrm>
            <a:off x="6374296" y="121466"/>
            <a:ext cx="5645426" cy="2499248"/>
          </a:xfrm>
          <a:prstGeom prst="rect">
            <a:avLst/>
          </a:prstGeom>
        </p:spPr>
      </p:pic>
      <p:sp>
        <p:nvSpPr>
          <p:cNvPr id="8" name="TextBox 7">
            <a:extLst>
              <a:ext uri="{FF2B5EF4-FFF2-40B4-BE49-F238E27FC236}">
                <a16:creationId xmlns:a16="http://schemas.microsoft.com/office/drawing/2014/main" id="{AB855B6F-BBDB-4C95-AD7D-EA563FB57FC8}"/>
              </a:ext>
            </a:extLst>
          </p:cNvPr>
          <p:cNvSpPr txBox="1"/>
          <p:nvPr/>
        </p:nvSpPr>
        <p:spPr>
          <a:xfrm>
            <a:off x="278296" y="2465002"/>
            <a:ext cx="5102087" cy="646331"/>
          </a:xfrm>
          <a:prstGeom prst="rect">
            <a:avLst/>
          </a:prstGeom>
          <a:noFill/>
        </p:spPr>
        <p:txBody>
          <a:bodyPr wrap="square">
            <a:spAutoFit/>
          </a:bodyPr>
          <a:lstStyle/>
          <a:p>
            <a:r>
              <a:rPr lang="en-GB" dirty="0" err="1">
                <a:solidFill>
                  <a:srgbClr val="0070C0"/>
                </a:solidFill>
                <a:latin typeface="Arial Black" panose="020B0A04020102020204" pitchFamily="34" charset="0"/>
              </a:rPr>
              <a:t>autoplot</a:t>
            </a:r>
            <a:r>
              <a:rPr lang="en-GB" dirty="0">
                <a:solidFill>
                  <a:srgbClr val="0070C0"/>
                </a:solidFill>
                <a:latin typeface="Arial Black" panose="020B0A04020102020204" pitchFamily="34" charset="0"/>
              </a:rPr>
              <a:t>(</a:t>
            </a:r>
            <a:r>
              <a:rPr lang="en-GB" dirty="0" err="1">
                <a:solidFill>
                  <a:srgbClr val="0070C0"/>
                </a:solidFill>
                <a:latin typeface="Arial Black" panose="020B0A04020102020204" pitchFamily="34" charset="0"/>
              </a:rPr>
              <a:t>arima_forecast</a:t>
            </a:r>
            <a:r>
              <a:rPr lang="en-GB" dirty="0">
                <a:solidFill>
                  <a:srgbClr val="0070C0"/>
                </a:solidFill>
                <a:latin typeface="Arial Black" panose="020B0A04020102020204" pitchFamily="34" charset="0"/>
              </a:rPr>
              <a:t>)+</a:t>
            </a:r>
            <a:r>
              <a:rPr lang="en-GB" dirty="0" err="1">
                <a:solidFill>
                  <a:srgbClr val="0070C0"/>
                </a:solidFill>
                <a:latin typeface="Arial Black" panose="020B0A04020102020204" pitchFamily="34" charset="0"/>
              </a:rPr>
              <a:t>xlab</a:t>
            </a:r>
            <a:r>
              <a:rPr lang="en-GB" dirty="0">
                <a:solidFill>
                  <a:srgbClr val="0070C0"/>
                </a:solidFill>
                <a:latin typeface="Arial Black" panose="020B0A04020102020204" pitchFamily="34" charset="0"/>
              </a:rPr>
              <a:t>("Time")+</a:t>
            </a:r>
            <a:r>
              <a:rPr lang="en-GB" dirty="0" err="1">
                <a:solidFill>
                  <a:srgbClr val="0070C0"/>
                </a:solidFill>
                <a:latin typeface="Arial Black" panose="020B0A04020102020204" pitchFamily="34" charset="0"/>
              </a:rPr>
              <a:t>ylab</a:t>
            </a:r>
            <a:r>
              <a:rPr lang="en-GB" dirty="0">
                <a:solidFill>
                  <a:srgbClr val="0070C0"/>
                </a:solidFill>
                <a:latin typeface="Arial Black" panose="020B0A04020102020204" pitchFamily="34" charset="0"/>
              </a:rPr>
              <a:t>("Enrolment")+</a:t>
            </a:r>
            <a:r>
              <a:rPr lang="en-GB" dirty="0" err="1">
                <a:solidFill>
                  <a:srgbClr val="0070C0"/>
                </a:solidFill>
                <a:latin typeface="Arial Black" panose="020B0A04020102020204" pitchFamily="34" charset="0"/>
              </a:rPr>
              <a:t>autolayer</a:t>
            </a:r>
            <a:r>
              <a:rPr lang="en-GB" dirty="0">
                <a:solidFill>
                  <a:srgbClr val="0070C0"/>
                </a:solidFill>
                <a:latin typeface="Arial Black" panose="020B0A04020102020204" pitchFamily="34" charset="0"/>
              </a:rPr>
              <a:t>(test)</a:t>
            </a:r>
          </a:p>
        </p:txBody>
      </p:sp>
      <p:sp>
        <p:nvSpPr>
          <p:cNvPr id="10" name="TextBox 9">
            <a:extLst>
              <a:ext uri="{FF2B5EF4-FFF2-40B4-BE49-F238E27FC236}">
                <a16:creationId xmlns:a16="http://schemas.microsoft.com/office/drawing/2014/main" id="{BFAA1F18-D2EB-4210-AD13-3850CE922CD7}"/>
              </a:ext>
            </a:extLst>
          </p:cNvPr>
          <p:cNvSpPr txBox="1"/>
          <p:nvPr/>
        </p:nvSpPr>
        <p:spPr>
          <a:xfrm>
            <a:off x="278296" y="3640424"/>
            <a:ext cx="6096000" cy="2616101"/>
          </a:xfrm>
          <a:prstGeom prst="rect">
            <a:avLst/>
          </a:prstGeom>
          <a:noFill/>
        </p:spPr>
        <p:txBody>
          <a:bodyPr wrap="square">
            <a:spAutoFit/>
          </a:bodyPr>
          <a:lstStyle/>
          <a:p>
            <a:r>
              <a:rPr lang="en-GB" sz="2000" dirty="0">
                <a:latin typeface="Arial Black" panose="020B0A04020102020204" pitchFamily="34" charset="0"/>
              </a:rPr>
              <a:t>Forecast Analysis</a:t>
            </a:r>
            <a:r>
              <a:rPr lang="en-GB" dirty="0"/>
              <a:t>:</a:t>
            </a:r>
          </a:p>
          <a:p>
            <a:endParaRPr lang="en-GB" dirty="0"/>
          </a:p>
          <a:p>
            <a:r>
              <a:rPr lang="en-GB" b="1" dirty="0"/>
              <a:t>As per the Test dataset, the average enrolment of students for 2019 is 1400.063, and the forecasted average enrolment of students for 2019 is 1400.174.The 95% prediction interval is between 1365.874 and 1434.474. Hence we observe that for the year 2019 the difference between actual and forecasted value(=error) is very less, i.e. 0.111.</a:t>
            </a:r>
          </a:p>
        </p:txBody>
      </p:sp>
      <p:pic>
        <p:nvPicPr>
          <p:cNvPr id="11" name="Picture 10">
            <a:extLst>
              <a:ext uri="{FF2B5EF4-FFF2-40B4-BE49-F238E27FC236}">
                <a16:creationId xmlns:a16="http://schemas.microsoft.com/office/drawing/2014/main" id="{D981FA2D-69CC-4F6D-9823-F51AC33F66FC}"/>
              </a:ext>
            </a:extLst>
          </p:cNvPr>
          <p:cNvPicPr>
            <a:picLocks noChangeAspect="1"/>
          </p:cNvPicPr>
          <p:nvPr/>
        </p:nvPicPr>
        <p:blipFill>
          <a:blip r:embed="rId3"/>
          <a:stretch>
            <a:fillRect/>
          </a:stretch>
        </p:blipFill>
        <p:spPr>
          <a:xfrm>
            <a:off x="6479483" y="3111333"/>
            <a:ext cx="5487229" cy="3429000"/>
          </a:xfrm>
          <a:prstGeom prst="rect">
            <a:avLst/>
          </a:prstGeom>
        </p:spPr>
      </p:pic>
    </p:spTree>
    <p:extLst>
      <p:ext uri="{BB962C8B-B14F-4D97-AF65-F5344CB8AC3E}">
        <p14:creationId xmlns:p14="http://schemas.microsoft.com/office/powerpoint/2010/main" val="996102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7E570-DF0E-4DAC-9BAB-13D0D4FF5990}"/>
              </a:ext>
            </a:extLst>
          </p:cNvPr>
          <p:cNvSpPr>
            <a:spLocks noGrp="1"/>
          </p:cNvSpPr>
          <p:nvPr>
            <p:ph type="title"/>
          </p:nvPr>
        </p:nvSpPr>
        <p:spPr>
          <a:xfrm>
            <a:off x="646111" y="1049066"/>
            <a:ext cx="9404723" cy="1400530"/>
          </a:xfrm>
        </p:spPr>
        <p:txBody>
          <a:bodyPr/>
          <a:lstStyle/>
          <a:p>
            <a:r>
              <a:rPr lang="en-GB" sz="4400" b="1" dirty="0">
                <a:solidFill>
                  <a:srgbClr val="FF0000"/>
                </a:solidFill>
                <a:latin typeface="Arial" panose="020B0604020202020204" pitchFamily="34" charset="0"/>
                <a:cs typeface="Arial" panose="020B0604020202020204" pitchFamily="34" charset="0"/>
              </a:rPr>
              <a:t>Objectives:</a:t>
            </a:r>
            <a:endParaRPr lang="en-GB" dirty="0"/>
          </a:p>
        </p:txBody>
      </p:sp>
      <p:sp>
        <p:nvSpPr>
          <p:cNvPr id="3" name="Content Placeholder 2">
            <a:extLst>
              <a:ext uri="{FF2B5EF4-FFF2-40B4-BE49-F238E27FC236}">
                <a16:creationId xmlns:a16="http://schemas.microsoft.com/office/drawing/2014/main" id="{C4C4886C-50AA-4529-8FFD-9A1F6DE40DB6}"/>
              </a:ext>
            </a:extLst>
          </p:cNvPr>
          <p:cNvSpPr>
            <a:spLocks noGrp="1"/>
          </p:cNvSpPr>
          <p:nvPr>
            <p:ph idx="1"/>
          </p:nvPr>
        </p:nvSpPr>
        <p:spPr>
          <a:xfrm>
            <a:off x="1104293" y="2662519"/>
            <a:ext cx="8946541" cy="4195481"/>
          </a:xfrm>
        </p:spPr>
        <p:txBody>
          <a:bodyPr/>
          <a:lstStyle/>
          <a:p>
            <a:pPr marL="514350" indent="-514350">
              <a:buAutoNum type="arabicPeriod"/>
            </a:pPr>
            <a:r>
              <a:rPr lang="en-GB" sz="3200" dirty="0">
                <a:latin typeface="Arial Black" panose="020B0A04020102020204" pitchFamily="34" charset="0"/>
              </a:rPr>
              <a:t>Which Curriculum Schools are the most prominent in Dubai, in terms of Fees, Enrolment, Rating and Number.</a:t>
            </a:r>
          </a:p>
          <a:p>
            <a:pPr marL="457200" indent="-457200">
              <a:buAutoNum type="arabicPeriod"/>
            </a:pPr>
            <a:r>
              <a:rPr lang="en-GB" sz="3200" dirty="0">
                <a:latin typeface="Arial Black" panose="020B0A04020102020204" pitchFamily="34" charset="0"/>
              </a:rPr>
              <a:t>Predicting average Enrolment of students in coming years using ARIMA model.</a:t>
            </a:r>
          </a:p>
          <a:p>
            <a:pPr>
              <a:buFont typeface="Wingdings" panose="05000000000000000000" pitchFamily="2" charset="2"/>
              <a:buChar char="q"/>
            </a:pPr>
            <a:endParaRPr lang="en-GB" dirty="0"/>
          </a:p>
        </p:txBody>
      </p:sp>
    </p:spTree>
    <p:extLst>
      <p:ext uri="{BB962C8B-B14F-4D97-AF65-F5344CB8AC3E}">
        <p14:creationId xmlns:p14="http://schemas.microsoft.com/office/powerpoint/2010/main" val="3251109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435A05-D9E9-43DC-AF7A-AC84C72B5AB6}"/>
              </a:ext>
            </a:extLst>
          </p:cNvPr>
          <p:cNvSpPr txBox="1"/>
          <p:nvPr/>
        </p:nvSpPr>
        <p:spPr>
          <a:xfrm>
            <a:off x="569844" y="491843"/>
            <a:ext cx="4651512" cy="1323439"/>
          </a:xfrm>
          <a:prstGeom prst="rect">
            <a:avLst/>
          </a:prstGeom>
          <a:noFill/>
        </p:spPr>
        <p:txBody>
          <a:bodyPr wrap="square">
            <a:spAutoFit/>
          </a:bodyPr>
          <a:lstStyle/>
          <a:p>
            <a:r>
              <a:rPr lang="en-GB" sz="2800" dirty="0">
                <a:latin typeface="Arial Black" panose="020B0A04020102020204" pitchFamily="34" charset="0"/>
              </a:rPr>
              <a:t>Accuracy of Forecast:</a:t>
            </a:r>
          </a:p>
          <a:p>
            <a:br>
              <a:rPr lang="en-GB" sz="2800" dirty="0">
                <a:latin typeface="Arial Black" panose="020B0A04020102020204" pitchFamily="34" charset="0"/>
              </a:rPr>
            </a:br>
            <a:r>
              <a:rPr lang="en-GB" sz="2400" b="1" dirty="0">
                <a:solidFill>
                  <a:srgbClr val="0070C0"/>
                </a:solidFill>
                <a:latin typeface="Arial Black" panose="020B0A04020102020204" pitchFamily="34" charset="0"/>
              </a:rPr>
              <a:t>accuracy(</a:t>
            </a:r>
            <a:r>
              <a:rPr lang="en-GB" sz="2400" b="1" dirty="0" err="1">
                <a:solidFill>
                  <a:srgbClr val="0070C0"/>
                </a:solidFill>
                <a:latin typeface="Arial Black" panose="020B0A04020102020204" pitchFamily="34" charset="0"/>
              </a:rPr>
              <a:t>arima_forecast</a:t>
            </a:r>
            <a:r>
              <a:rPr lang="en-GB" sz="2400" b="1" dirty="0">
                <a:solidFill>
                  <a:srgbClr val="0070C0"/>
                </a:solidFill>
                <a:latin typeface="Arial Black" panose="020B0A04020102020204" pitchFamily="34" charset="0"/>
              </a:rPr>
              <a:t>)</a:t>
            </a:r>
          </a:p>
        </p:txBody>
      </p:sp>
      <p:pic>
        <p:nvPicPr>
          <p:cNvPr id="4" name="Picture 3">
            <a:extLst>
              <a:ext uri="{FF2B5EF4-FFF2-40B4-BE49-F238E27FC236}">
                <a16:creationId xmlns:a16="http://schemas.microsoft.com/office/drawing/2014/main" id="{2445EF38-1AAF-4FA4-B6BF-DA05AD027787}"/>
              </a:ext>
            </a:extLst>
          </p:cNvPr>
          <p:cNvPicPr>
            <a:picLocks noChangeAspect="1"/>
          </p:cNvPicPr>
          <p:nvPr/>
        </p:nvPicPr>
        <p:blipFill>
          <a:blip r:embed="rId2"/>
          <a:stretch>
            <a:fillRect/>
          </a:stretch>
        </p:blipFill>
        <p:spPr>
          <a:xfrm>
            <a:off x="5473976" y="491843"/>
            <a:ext cx="6585502" cy="1323438"/>
          </a:xfrm>
          <a:prstGeom prst="rect">
            <a:avLst/>
          </a:prstGeom>
        </p:spPr>
      </p:pic>
      <p:sp>
        <p:nvSpPr>
          <p:cNvPr id="6" name="TextBox 5">
            <a:extLst>
              <a:ext uri="{FF2B5EF4-FFF2-40B4-BE49-F238E27FC236}">
                <a16:creationId xmlns:a16="http://schemas.microsoft.com/office/drawing/2014/main" id="{A6D415F0-AA56-4440-89B0-473096F2494F}"/>
              </a:ext>
            </a:extLst>
          </p:cNvPr>
          <p:cNvSpPr txBox="1"/>
          <p:nvPr/>
        </p:nvSpPr>
        <p:spPr>
          <a:xfrm>
            <a:off x="490331" y="2949837"/>
            <a:ext cx="11145078" cy="3416320"/>
          </a:xfrm>
          <a:prstGeom prst="rect">
            <a:avLst/>
          </a:prstGeom>
          <a:noFill/>
        </p:spPr>
        <p:txBody>
          <a:bodyPr wrap="square">
            <a:spAutoFit/>
          </a:bodyPr>
          <a:lstStyle/>
          <a:p>
            <a:r>
              <a:rPr lang="en-GB" dirty="0">
                <a:latin typeface="Arial Black" panose="020B0A04020102020204" pitchFamily="34" charset="0"/>
              </a:rPr>
              <a:t>ME</a:t>
            </a:r>
            <a:r>
              <a:rPr lang="en-GB" dirty="0"/>
              <a:t>: Mean Error – Average difference between actual and forecasted value is -4.6.</a:t>
            </a:r>
          </a:p>
          <a:p>
            <a:r>
              <a:rPr lang="en-GB" dirty="0">
                <a:latin typeface="Arial Black" panose="020B0A04020102020204" pitchFamily="34" charset="0"/>
              </a:rPr>
              <a:t>RMSE</a:t>
            </a:r>
            <a:r>
              <a:rPr lang="en-GB" dirty="0"/>
              <a:t>: Root Mean Squared Error = 15.1.</a:t>
            </a:r>
          </a:p>
          <a:p>
            <a:r>
              <a:rPr lang="en-GB" dirty="0">
                <a:latin typeface="Arial Black" panose="020B0A04020102020204" pitchFamily="34" charset="0"/>
              </a:rPr>
              <a:t>MAE</a:t>
            </a:r>
            <a:r>
              <a:rPr lang="en-GB" dirty="0"/>
              <a:t>: Mean Absolute Error=4.36, i.e. the average of the difference between actual and forecasted value is 9.1.</a:t>
            </a:r>
          </a:p>
          <a:p>
            <a:r>
              <a:rPr lang="en-GB" dirty="0">
                <a:latin typeface="Arial Black" panose="020B0A04020102020204" pitchFamily="34" charset="0"/>
              </a:rPr>
              <a:t>MPE</a:t>
            </a:r>
            <a:r>
              <a:rPr lang="en-GB" dirty="0"/>
              <a:t>: Mean Percentage Error - percentage error by which forecasts of a model differ from actual value is -35%</a:t>
            </a:r>
          </a:p>
          <a:p>
            <a:r>
              <a:rPr lang="en-GB" dirty="0">
                <a:latin typeface="Arial Black" panose="020B0A04020102020204" pitchFamily="34" charset="0"/>
              </a:rPr>
              <a:t>MAPE</a:t>
            </a:r>
            <a:r>
              <a:rPr lang="en-GB" dirty="0"/>
              <a:t>: Mean Absolute Percentage Error = 0.8%, the percentage of the error compared to the actual value.</a:t>
            </a:r>
          </a:p>
          <a:p>
            <a:r>
              <a:rPr lang="en-GB" dirty="0">
                <a:latin typeface="Arial Black" panose="020B0A04020102020204" pitchFamily="34" charset="0"/>
              </a:rPr>
              <a:t>MASE</a:t>
            </a:r>
            <a:r>
              <a:rPr lang="en-GB" dirty="0"/>
              <a:t>: Mean Absolute Scaled Error =0.14, current model is </a:t>
            </a:r>
            <a:r>
              <a:rPr lang="en-GB" dirty="0" err="1"/>
              <a:t>approx</a:t>
            </a:r>
            <a:r>
              <a:rPr lang="en-GB" dirty="0"/>
              <a:t> 5 times as good as the naïve model.</a:t>
            </a:r>
          </a:p>
          <a:p>
            <a:r>
              <a:rPr lang="en-GB" dirty="0">
                <a:latin typeface="Arial Black" panose="020B0A04020102020204" pitchFamily="34" charset="0"/>
              </a:rPr>
              <a:t>ACF1</a:t>
            </a:r>
            <a:r>
              <a:rPr lang="en-GB" dirty="0"/>
              <a:t>: Autocorrelation, it is a measure of how much is the current value influenced by the previous values in a time series = -0.05</a:t>
            </a:r>
          </a:p>
        </p:txBody>
      </p:sp>
    </p:spTree>
    <p:extLst>
      <p:ext uri="{BB962C8B-B14F-4D97-AF65-F5344CB8AC3E}">
        <p14:creationId xmlns:p14="http://schemas.microsoft.com/office/powerpoint/2010/main" val="3089803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B69121-3170-4577-A897-5A0C82004BA5}"/>
              </a:ext>
            </a:extLst>
          </p:cNvPr>
          <p:cNvSpPr>
            <a:spLocks noGrp="1"/>
          </p:cNvSpPr>
          <p:nvPr>
            <p:ph type="title"/>
          </p:nvPr>
        </p:nvSpPr>
        <p:spPr>
          <a:xfrm>
            <a:off x="646111" y="452718"/>
            <a:ext cx="9404723" cy="1868432"/>
          </a:xfrm>
        </p:spPr>
        <p:txBody>
          <a:bodyPr/>
          <a:lstStyle/>
          <a:p>
            <a:r>
              <a:rPr lang="en-GB" dirty="0"/>
              <a:t>								</a:t>
            </a:r>
            <a:r>
              <a:rPr lang="en-GB" b="1" dirty="0">
                <a:solidFill>
                  <a:srgbClr val="FF0000"/>
                </a:solidFill>
              </a:rPr>
              <a:t>STEP 1</a:t>
            </a:r>
            <a:br>
              <a:rPr lang="en-GB" b="1" dirty="0">
                <a:solidFill>
                  <a:srgbClr val="FF0000"/>
                </a:solidFill>
              </a:rPr>
            </a:br>
            <a:br>
              <a:rPr lang="en-GB" b="1" dirty="0">
                <a:solidFill>
                  <a:srgbClr val="FF0000"/>
                </a:solidFill>
              </a:rPr>
            </a:br>
            <a:r>
              <a:rPr lang="en-GB" b="1" dirty="0">
                <a:solidFill>
                  <a:srgbClr val="FF0000"/>
                </a:solidFill>
              </a:rPr>
              <a:t>					DATA PREPARATION</a:t>
            </a:r>
          </a:p>
        </p:txBody>
      </p:sp>
      <p:pic>
        <p:nvPicPr>
          <p:cNvPr id="4" name="Picture 3">
            <a:extLst>
              <a:ext uri="{FF2B5EF4-FFF2-40B4-BE49-F238E27FC236}">
                <a16:creationId xmlns:a16="http://schemas.microsoft.com/office/drawing/2014/main" id="{3D784C59-1EEE-451F-8D3E-AB606DB6391B}"/>
              </a:ext>
            </a:extLst>
          </p:cNvPr>
          <p:cNvPicPr>
            <a:picLocks noChangeAspect="1"/>
          </p:cNvPicPr>
          <p:nvPr/>
        </p:nvPicPr>
        <p:blipFill>
          <a:blip r:embed="rId2"/>
          <a:stretch>
            <a:fillRect/>
          </a:stretch>
        </p:blipFill>
        <p:spPr>
          <a:xfrm>
            <a:off x="4475017" y="3069148"/>
            <a:ext cx="2348025" cy="3284026"/>
          </a:xfrm>
          <a:prstGeom prst="rect">
            <a:avLst/>
          </a:prstGeom>
        </p:spPr>
      </p:pic>
      <p:sp>
        <p:nvSpPr>
          <p:cNvPr id="7" name="Rectangle 6">
            <a:extLst>
              <a:ext uri="{FF2B5EF4-FFF2-40B4-BE49-F238E27FC236}">
                <a16:creationId xmlns:a16="http://schemas.microsoft.com/office/drawing/2014/main" id="{8E1B2D4D-6762-409E-9CA6-AF608D27308B}"/>
              </a:ext>
            </a:extLst>
          </p:cNvPr>
          <p:cNvSpPr/>
          <p:nvPr/>
        </p:nvSpPr>
        <p:spPr>
          <a:xfrm>
            <a:off x="5468263" y="3238003"/>
            <a:ext cx="1255472" cy="369332"/>
          </a:xfrm>
          <a:prstGeom prst="rect">
            <a:avLst/>
          </a:prstGeom>
        </p:spPr>
        <p:txBody>
          <a:bodyPr wrap="none">
            <a:spAutoFit/>
          </a:bodyPr>
          <a:lstStyle/>
          <a:p>
            <a:r>
              <a:rPr lang="en-GB" b="1" dirty="0">
                <a:solidFill>
                  <a:srgbClr val="FF0000"/>
                </a:solidFill>
              </a:rPr>
              <a:t>Raw Data</a:t>
            </a:r>
          </a:p>
        </p:txBody>
      </p:sp>
    </p:spTree>
    <p:extLst>
      <p:ext uri="{BB962C8B-B14F-4D97-AF65-F5344CB8AC3E}">
        <p14:creationId xmlns:p14="http://schemas.microsoft.com/office/powerpoint/2010/main" val="2733108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BE5FF-755D-4043-80AC-F9B71A697BE3}"/>
              </a:ext>
            </a:extLst>
          </p:cNvPr>
          <p:cNvSpPr>
            <a:spLocks noGrp="1"/>
          </p:cNvSpPr>
          <p:nvPr>
            <p:ph type="title"/>
          </p:nvPr>
        </p:nvSpPr>
        <p:spPr>
          <a:xfrm>
            <a:off x="622852" y="2080620"/>
            <a:ext cx="9357761" cy="2120320"/>
          </a:xfrm>
        </p:spPr>
        <p:txBody>
          <a:bodyPr/>
          <a:lstStyle/>
          <a:p>
            <a:r>
              <a:rPr lang="en-GB" b="1">
                <a:solidFill>
                  <a:srgbClr val="FF0000"/>
                </a:solidFill>
              </a:rPr>
              <a:t>Importing School </a:t>
            </a:r>
            <a:r>
              <a:rPr lang="en-GB" b="1" dirty="0">
                <a:solidFill>
                  <a:srgbClr val="FF0000"/>
                </a:solidFill>
              </a:rPr>
              <a:t>Data into R, </a:t>
            </a:r>
            <a:br>
              <a:rPr lang="en-GB" b="1" dirty="0">
                <a:solidFill>
                  <a:srgbClr val="FF0000"/>
                </a:solidFill>
              </a:rPr>
            </a:br>
            <a:r>
              <a:rPr lang="en-GB" b="1" dirty="0">
                <a:solidFill>
                  <a:srgbClr val="FF0000"/>
                </a:solidFill>
              </a:rPr>
              <a:t>Joining Dataset and </a:t>
            </a:r>
            <a:br>
              <a:rPr lang="en-GB" b="1" dirty="0">
                <a:solidFill>
                  <a:srgbClr val="FF0000"/>
                </a:solidFill>
              </a:rPr>
            </a:br>
            <a:r>
              <a:rPr lang="en-GB" b="1" dirty="0">
                <a:solidFill>
                  <a:srgbClr val="FF0000"/>
                </a:solidFill>
              </a:rPr>
              <a:t>Cleaning Data</a:t>
            </a:r>
          </a:p>
        </p:txBody>
      </p:sp>
      <p:sp>
        <p:nvSpPr>
          <p:cNvPr id="3" name="Text Placeholder 2">
            <a:extLst>
              <a:ext uri="{FF2B5EF4-FFF2-40B4-BE49-F238E27FC236}">
                <a16:creationId xmlns:a16="http://schemas.microsoft.com/office/drawing/2014/main" id="{EA0C0E4A-CEAE-43E3-AB02-1CE0FBA2FB1F}"/>
              </a:ext>
            </a:extLst>
          </p:cNvPr>
          <p:cNvSpPr>
            <a:spLocks noGrp="1"/>
          </p:cNvSpPr>
          <p:nvPr>
            <p:ph type="body" idx="1"/>
          </p:nvPr>
        </p:nvSpPr>
        <p:spPr>
          <a:xfrm flipV="1">
            <a:off x="622852" y="4537850"/>
            <a:ext cx="8825658" cy="73906"/>
          </a:xfrm>
        </p:spPr>
        <p:txBody>
          <a:bodyPr>
            <a:normAutofit fontScale="25000" lnSpcReduction="20000"/>
          </a:bodyPr>
          <a:lstStyle/>
          <a:p>
            <a:endParaRPr lang="en-GB" dirty="0"/>
          </a:p>
        </p:txBody>
      </p:sp>
    </p:spTree>
    <p:extLst>
      <p:ext uri="{BB962C8B-B14F-4D97-AF65-F5344CB8AC3E}">
        <p14:creationId xmlns:p14="http://schemas.microsoft.com/office/powerpoint/2010/main" val="780151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6C3BD-5002-45BD-9A12-B947B6D62B56}"/>
              </a:ext>
            </a:extLst>
          </p:cNvPr>
          <p:cNvSpPr>
            <a:spLocks noGrp="1"/>
          </p:cNvSpPr>
          <p:nvPr>
            <p:ph type="title"/>
          </p:nvPr>
        </p:nvSpPr>
        <p:spPr>
          <a:xfrm>
            <a:off x="646111" y="452718"/>
            <a:ext cx="9404723" cy="2096518"/>
          </a:xfrm>
        </p:spPr>
        <p:txBody>
          <a:bodyPr/>
          <a:lstStyle/>
          <a:p>
            <a:r>
              <a:rPr lang="en-GB" sz="4400" b="1" dirty="0">
                <a:solidFill>
                  <a:srgbClr val="FF0000"/>
                </a:solidFill>
                <a:latin typeface="Arial" panose="020B0604020202020204" pitchFamily="34" charset="0"/>
                <a:cs typeface="Arial" panose="020B0604020202020204" pitchFamily="34" charset="0"/>
              </a:rPr>
              <a:t>								STEP 2</a:t>
            </a:r>
            <a:br>
              <a:rPr lang="en-GB" sz="4400" b="1" dirty="0">
                <a:solidFill>
                  <a:srgbClr val="FF0000"/>
                </a:solidFill>
                <a:latin typeface="Arial" panose="020B0604020202020204" pitchFamily="34" charset="0"/>
                <a:cs typeface="Arial" panose="020B0604020202020204" pitchFamily="34" charset="0"/>
              </a:rPr>
            </a:br>
            <a:br>
              <a:rPr lang="en-GB" sz="4400" b="1" dirty="0">
                <a:solidFill>
                  <a:srgbClr val="FF0000"/>
                </a:solidFill>
                <a:latin typeface="Arial" panose="020B0604020202020204" pitchFamily="34" charset="0"/>
                <a:cs typeface="Arial" panose="020B0604020202020204" pitchFamily="34" charset="0"/>
              </a:rPr>
            </a:br>
            <a:r>
              <a:rPr lang="en-GB" sz="4400" b="1" dirty="0">
                <a:solidFill>
                  <a:srgbClr val="FF0000"/>
                </a:solidFill>
                <a:latin typeface="Arial" panose="020B0604020202020204" pitchFamily="34" charset="0"/>
                <a:cs typeface="Arial" panose="020B0604020202020204" pitchFamily="34" charset="0"/>
              </a:rPr>
              <a:t>					Data Visualization</a:t>
            </a:r>
            <a:endParaRPr lang="en-GB" dirty="0"/>
          </a:p>
        </p:txBody>
      </p:sp>
      <p:pic>
        <p:nvPicPr>
          <p:cNvPr id="4" name="Picture 3">
            <a:extLst>
              <a:ext uri="{FF2B5EF4-FFF2-40B4-BE49-F238E27FC236}">
                <a16:creationId xmlns:a16="http://schemas.microsoft.com/office/drawing/2014/main" id="{483B42ED-DDE6-4CF5-B7F8-9C569DA8ACBC}"/>
              </a:ext>
            </a:extLst>
          </p:cNvPr>
          <p:cNvPicPr>
            <a:picLocks noChangeAspect="1"/>
          </p:cNvPicPr>
          <p:nvPr/>
        </p:nvPicPr>
        <p:blipFill>
          <a:blip r:embed="rId2"/>
          <a:stretch>
            <a:fillRect/>
          </a:stretch>
        </p:blipFill>
        <p:spPr>
          <a:xfrm>
            <a:off x="3666010" y="2953182"/>
            <a:ext cx="3364923" cy="3607945"/>
          </a:xfrm>
          <a:prstGeom prst="rect">
            <a:avLst/>
          </a:prstGeom>
        </p:spPr>
      </p:pic>
    </p:spTree>
    <p:extLst>
      <p:ext uri="{BB962C8B-B14F-4D97-AF65-F5344CB8AC3E}">
        <p14:creationId xmlns:p14="http://schemas.microsoft.com/office/powerpoint/2010/main" val="296744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11D84E-FCA7-42D6-BDAD-21BD2FD4D3BF}"/>
              </a:ext>
            </a:extLst>
          </p:cNvPr>
          <p:cNvPicPr>
            <a:picLocks noChangeAspect="1"/>
          </p:cNvPicPr>
          <p:nvPr/>
        </p:nvPicPr>
        <p:blipFill>
          <a:blip r:embed="rId2"/>
          <a:stretch>
            <a:fillRect/>
          </a:stretch>
        </p:blipFill>
        <p:spPr>
          <a:xfrm>
            <a:off x="0" y="1020765"/>
            <a:ext cx="12192000" cy="5837234"/>
          </a:xfrm>
          <a:prstGeom prst="rect">
            <a:avLst/>
          </a:prstGeom>
        </p:spPr>
      </p:pic>
      <p:pic>
        <p:nvPicPr>
          <p:cNvPr id="5" name="Picture 4">
            <a:extLst>
              <a:ext uri="{FF2B5EF4-FFF2-40B4-BE49-F238E27FC236}">
                <a16:creationId xmlns:a16="http://schemas.microsoft.com/office/drawing/2014/main" id="{1F678615-C815-4951-9107-6793C180AAE0}"/>
              </a:ext>
            </a:extLst>
          </p:cNvPr>
          <p:cNvPicPr>
            <a:picLocks noChangeAspect="1"/>
          </p:cNvPicPr>
          <p:nvPr/>
        </p:nvPicPr>
        <p:blipFill>
          <a:blip r:embed="rId3"/>
          <a:stretch>
            <a:fillRect/>
          </a:stretch>
        </p:blipFill>
        <p:spPr>
          <a:xfrm>
            <a:off x="-144922" y="-113189"/>
            <a:ext cx="2737341" cy="1133954"/>
          </a:xfrm>
          <a:prstGeom prst="rect">
            <a:avLst/>
          </a:prstGeom>
        </p:spPr>
      </p:pic>
    </p:spTree>
    <p:extLst>
      <p:ext uri="{BB962C8B-B14F-4D97-AF65-F5344CB8AC3E}">
        <p14:creationId xmlns:p14="http://schemas.microsoft.com/office/powerpoint/2010/main" val="497247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lz="http://schemas.microsoft.com/office/powerpoint/2016/slidezoom">
        <mc:Choice Requires="pslz">
          <p:graphicFrame>
            <p:nvGraphicFramePr>
              <p:cNvPr id="4" name="Slide Zoom 3">
                <a:extLst>
                  <a:ext uri="{FF2B5EF4-FFF2-40B4-BE49-F238E27FC236}">
                    <a16:creationId xmlns:a16="http://schemas.microsoft.com/office/drawing/2014/main" id="{2CD9AD28-61CE-4BEA-B1B7-DDAE66112FDE}"/>
                  </a:ext>
                </a:extLst>
              </p:cNvPr>
              <p:cNvGraphicFramePr>
                <a:graphicFrameLocks noChangeAspect="1"/>
              </p:cNvGraphicFramePr>
              <p:nvPr>
                <p:extLst>
                  <p:ext uri="{D42A27DB-BD31-4B8C-83A1-F6EECF244321}">
                    <p14:modId xmlns:p14="http://schemas.microsoft.com/office/powerpoint/2010/main" val="236458615"/>
                  </p:ext>
                </p:extLst>
              </p:nvPr>
            </p:nvGraphicFramePr>
            <p:xfrm>
              <a:off x="437322" y="3392592"/>
              <a:ext cx="3048000" cy="1714500"/>
            </p:xfrm>
            <a:graphic>
              <a:graphicData uri="http://schemas.microsoft.com/office/powerpoint/2016/slidezoom">
                <pslz:sldZm>
                  <pslz:sldZmObj sldId="272" cId="1927356342">
                    <pslz:zmPr id="{BFB85F41-E65D-4223-A4E9-2B6267C8F234}"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4" name="Slide Zoom 3">
                <a:hlinkClick r:id="rId3" action="ppaction://hlinksldjump"/>
                <a:extLst>
                  <a:ext uri="{FF2B5EF4-FFF2-40B4-BE49-F238E27FC236}">
                    <a16:creationId xmlns:a16="http://schemas.microsoft.com/office/drawing/2014/main" id="{2CD9AD28-61CE-4BEA-B1B7-DDAE66112FDE}"/>
                  </a:ext>
                </a:extLst>
              </p:cNvPr>
              <p:cNvPicPr>
                <a:picLocks noGrp="1" noRot="1" noChangeAspect="1" noMove="1" noResize="1" noEditPoints="1" noAdjustHandles="1" noChangeArrowheads="1" noChangeShapeType="1"/>
              </p:cNvPicPr>
              <p:nvPr/>
            </p:nvPicPr>
            <p:blipFill>
              <a:blip r:embed="rId4"/>
              <a:stretch>
                <a:fillRect/>
              </a:stretch>
            </p:blipFill>
            <p:spPr>
              <a:xfrm>
                <a:off x="437322" y="3392592"/>
                <a:ext cx="3048000" cy="1714500"/>
              </a:xfrm>
              <a:prstGeom prst="rect">
                <a:avLst/>
              </a:prstGeom>
              <a:ln w="3175">
                <a:solidFill>
                  <a:prstClr val="ltGray"/>
                </a:solidFill>
              </a:ln>
            </p:spPr>
          </p:pic>
        </mc:Fallback>
      </mc:AlternateContent>
      <p:pic>
        <p:nvPicPr>
          <p:cNvPr id="3" name="Picture 2">
            <a:extLst>
              <a:ext uri="{FF2B5EF4-FFF2-40B4-BE49-F238E27FC236}">
                <a16:creationId xmlns:a16="http://schemas.microsoft.com/office/drawing/2014/main" id="{D0168DE5-C452-423F-9E19-B45669BB5448}"/>
              </a:ext>
            </a:extLst>
          </p:cNvPr>
          <p:cNvPicPr>
            <a:picLocks noChangeAspect="1"/>
          </p:cNvPicPr>
          <p:nvPr/>
        </p:nvPicPr>
        <p:blipFill>
          <a:blip r:embed="rId5"/>
          <a:stretch>
            <a:fillRect/>
          </a:stretch>
        </p:blipFill>
        <p:spPr>
          <a:xfrm>
            <a:off x="0" y="1020416"/>
            <a:ext cx="12192000" cy="5837583"/>
          </a:xfrm>
          <a:prstGeom prst="rect">
            <a:avLst/>
          </a:prstGeom>
        </p:spPr>
      </p:pic>
      <p:pic>
        <p:nvPicPr>
          <p:cNvPr id="5" name="Picture 4">
            <a:extLst>
              <a:ext uri="{FF2B5EF4-FFF2-40B4-BE49-F238E27FC236}">
                <a16:creationId xmlns:a16="http://schemas.microsoft.com/office/drawing/2014/main" id="{C14B4265-90F2-4659-8DFF-E25462D8BE62}"/>
              </a:ext>
            </a:extLst>
          </p:cNvPr>
          <p:cNvPicPr>
            <a:picLocks noChangeAspect="1"/>
          </p:cNvPicPr>
          <p:nvPr/>
        </p:nvPicPr>
        <p:blipFill>
          <a:blip r:embed="rId6"/>
          <a:stretch>
            <a:fillRect/>
          </a:stretch>
        </p:blipFill>
        <p:spPr>
          <a:xfrm>
            <a:off x="0" y="0"/>
            <a:ext cx="2737341" cy="1133954"/>
          </a:xfrm>
          <a:prstGeom prst="rect">
            <a:avLst/>
          </a:prstGeom>
        </p:spPr>
      </p:pic>
    </p:spTree>
    <p:extLst>
      <p:ext uri="{BB962C8B-B14F-4D97-AF65-F5344CB8AC3E}">
        <p14:creationId xmlns:p14="http://schemas.microsoft.com/office/powerpoint/2010/main" val="1927356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8FDAC8-2BB1-40FE-83FF-9E58483B4948}"/>
              </a:ext>
            </a:extLst>
          </p:cNvPr>
          <p:cNvPicPr>
            <a:picLocks noChangeAspect="1"/>
          </p:cNvPicPr>
          <p:nvPr/>
        </p:nvPicPr>
        <p:blipFill>
          <a:blip r:embed="rId2"/>
          <a:stretch>
            <a:fillRect/>
          </a:stretch>
        </p:blipFill>
        <p:spPr>
          <a:xfrm>
            <a:off x="0" y="1033669"/>
            <a:ext cx="12192000" cy="5738191"/>
          </a:xfrm>
          <a:prstGeom prst="rect">
            <a:avLst/>
          </a:prstGeom>
        </p:spPr>
      </p:pic>
      <p:pic>
        <p:nvPicPr>
          <p:cNvPr id="7" name="Picture 6">
            <a:extLst>
              <a:ext uri="{FF2B5EF4-FFF2-40B4-BE49-F238E27FC236}">
                <a16:creationId xmlns:a16="http://schemas.microsoft.com/office/drawing/2014/main" id="{AE3A6748-0D83-47B8-A01D-282887117DDB}"/>
              </a:ext>
            </a:extLst>
          </p:cNvPr>
          <p:cNvPicPr>
            <a:picLocks noChangeAspect="1"/>
          </p:cNvPicPr>
          <p:nvPr/>
        </p:nvPicPr>
        <p:blipFill>
          <a:blip r:embed="rId3"/>
          <a:stretch>
            <a:fillRect/>
          </a:stretch>
        </p:blipFill>
        <p:spPr>
          <a:xfrm>
            <a:off x="0" y="0"/>
            <a:ext cx="2737341" cy="1133954"/>
          </a:xfrm>
          <a:prstGeom prst="rect">
            <a:avLst/>
          </a:prstGeom>
        </p:spPr>
      </p:pic>
    </p:spTree>
    <p:extLst>
      <p:ext uri="{BB962C8B-B14F-4D97-AF65-F5344CB8AC3E}">
        <p14:creationId xmlns:p14="http://schemas.microsoft.com/office/powerpoint/2010/main" val="1103875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0F789-A4C0-43C0-9630-C98708FDD301}"/>
              </a:ext>
            </a:extLst>
          </p:cNvPr>
          <p:cNvSpPr>
            <a:spLocks noGrp="1"/>
          </p:cNvSpPr>
          <p:nvPr>
            <p:ph type="title"/>
          </p:nvPr>
        </p:nvSpPr>
        <p:spPr>
          <a:xfrm>
            <a:off x="646111" y="232023"/>
            <a:ext cx="9404723" cy="1852523"/>
          </a:xfrm>
        </p:spPr>
        <p:txBody>
          <a:bodyPr/>
          <a:lstStyle/>
          <a:p>
            <a:r>
              <a:rPr lang="en-GB" b="1" dirty="0">
                <a:solidFill>
                  <a:srgbClr val="FF0000"/>
                </a:solidFill>
              </a:rPr>
              <a:t>Step 3</a:t>
            </a:r>
            <a:br>
              <a:rPr lang="en-GB" b="1" dirty="0">
                <a:solidFill>
                  <a:srgbClr val="FF0000"/>
                </a:solidFill>
              </a:rPr>
            </a:br>
            <a:r>
              <a:rPr lang="en-GB" sz="2800" b="1" dirty="0">
                <a:solidFill>
                  <a:srgbClr val="FF0000"/>
                </a:solidFill>
              </a:rPr>
              <a:t>Data Analysis:</a:t>
            </a:r>
            <a:r>
              <a:rPr lang="en-GB" sz="2800" b="1" dirty="0"/>
              <a:t> </a:t>
            </a:r>
            <a:r>
              <a:rPr lang="en-GB" sz="2800" b="1" dirty="0">
                <a:solidFill>
                  <a:srgbClr val="FF0000"/>
                </a:solidFill>
              </a:rPr>
              <a:t>For Analysis we have taken Year 1 data.</a:t>
            </a:r>
            <a:br>
              <a:rPr lang="en-GB" sz="2800" b="1" dirty="0">
                <a:solidFill>
                  <a:srgbClr val="FF0000"/>
                </a:solidFill>
              </a:rPr>
            </a:br>
            <a:endParaRPr lang="en-GB" sz="2800" b="1" dirty="0">
              <a:solidFill>
                <a:srgbClr val="FF0000"/>
              </a:solidFill>
            </a:endParaRPr>
          </a:p>
        </p:txBody>
      </p:sp>
      <p:sp>
        <p:nvSpPr>
          <p:cNvPr id="3" name="Text Placeholder 2">
            <a:extLst>
              <a:ext uri="{FF2B5EF4-FFF2-40B4-BE49-F238E27FC236}">
                <a16:creationId xmlns:a16="http://schemas.microsoft.com/office/drawing/2014/main" id="{4E30B505-2F55-4B1D-82CB-317189AC6386}"/>
              </a:ext>
            </a:extLst>
          </p:cNvPr>
          <p:cNvSpPr>
            <a:spLocks noGrp="1"/>
          </p:cNvSpPr>
          <p:nvPr>
            <p:ph type="body" idx="1"/>
          </p:nvPr>
        </p:nvSpPr>
        <p:spPr>
          <a:xfrm>
            <a:off x="632947" y="2218443"/>
            <a:ext cx="2945912" cy="1054843"/>
          </a:xfrm>
        </p:spPr>
        <p:txBody>
          <a:bodyPr/>
          <a:lstStyle/>
          <a:p>
            <a:r>
              <a:rPr lang="en-GB" sz="1800" dirty="0">
                <a:latin typeface="Arial Black" panose="020B0A04020102020204" pitchFamily="34" charset="0"/>
              </a:rPr>
              <a:t>Graph 1</a:t>
            </a:r>
          </a:p>
          <a:p>
            <a:r>
              <a:rPr lang="en-GB" sz="1800" dirty="0">
                <a:latin typeface="Arial Black" panose="020B0A04020102020204" pitchFamily="34" charset="0"/>
              </a:rPr>
              <a:t>Curriculum </a:t>
            </a:r>
            <a:r>
              <a:rPr lang="en-GB" sz="1800" b="1" dirty="0">
                <a:solidFill>
                  <a:srgbClr val="FF0000"/>
                </a:solidFill>
                <a:latin typeface="Arial Black" panose="020B0A04020102020204" pitchFamily="34" charset="0"/>
              </a:rPr>
              <a:t>vs</a:t>
            </a:r>
            <a:r>
              <a:rPr lang="en-GB" sz="1800" dirty="0">
                <a:latin typeface="Arial Black" panose="020B0A04020102020204" pitchFamily="34" charset="0"/>
              </a:rPr>
              <a:t> Average Fees Year 1</a:t>
            </a:r>
          </a:p>
        </p:txBody>
      </p:sp>
      <p:sp>
        <p:nvSpPr>
          <p:cNvPr id="4" name="Text Placeholder 3">
            <a:extLst>
              <a:ext uri="{FF2B5EF4-FFF2-40B4-BE49-F238E27FC236}">
                <a16:creationId xmlns:a16="http://schemas.microsoft.com/office/drawing/2014/main" id="{DE7E184D-B9E0-44EB-975D-9BFAC6D4BCF8}"/>
              </a:ext>
            </a:extLst>
          </p:cNvPr>
          <p:cNvSpPr>
            <a:spLocks noGrp="1"/>
          </p:cNvSpPr>
          <p:nvPr>
            <p:ph type="body" sz="half" idx="15"/>
          </p:nvPr>
        </p:nvSpPr>
        <p:spPr>
          <a:xfrm>
            <a:off x="652463" y="3429000"/>
            <a:ext cx="2927350" cy="3170582"/>
          </a:xfrm>
        </p:spPr>
        <p:txBody>
          <a:bodyPr/>
          <a:lstStyle/>
          <a:p>
            <a:pPr marL="285750" indent="-285750">
              <a:buFont typeface="Wingdings" panose="05000000000000000000" pitchFamily="2" charset="2"/>
              <a:buChar char="q"/>
            </a:pPr>
            <a:r>
              <a:rPr lang="en-GB" dirty="0"/>
              <a:t>As per the graph, IB curriculum schools have the highest Average Fees for Year 1 which is around 58,000 AED per annum.</a:t>
            </a:r>
          </a:p>
          <a:p>
            <a:pPr marL="285750" indent="-285750">
              <a:buFont typeface="Wingdings" panose="05000000000000000000" pitchFamily="2" charset="2"/>
              <a:buChar char="q"/>
            </a:pPr>
            <a:r>
              <a:rPr lang="en-GB" dirty="0"/>
              <a:t>The 2</a:t>
            </a:r>
            <a:r>
              <a:rPr lang="en-GB" baseline="30000" dirty="0"/>
              <a:t>nd</a:t>
            </a:r>
            <a:r>
              <a:rPr lang="en-GB" dirty="0"/>
              <a:t> highest are the UK/IB curriculum schools  which are around 52,000 AED per annum.</a:t>
            </a:r>
          </a:p>
          <a:p>
            <a:pPr marL="285750" indent="-285750">
              <a:buFont typeface="Wingdings" panose="05000000000000000000" pitchFamily="2" charset="2"/>
              <a:buChar char="q"/>
            </a:pPr>
            <a:r>
              <a:rPr lang="en-GB" dirty="0"/>
              <a:t>The Lowest Average Fees for Year 1 are the MOE – Ministry Of Education Schools.</a:t>
            </a:r>
          </a:p>
          <a:p>
            <a:pPr marL="285750" indent="-285750">
              <a:buFont typeface="Wingdings" panose="05000000000000000000" pitchFamily="2" charset="2"/>
              <a:buChar char="q"/>
            </a:pPr>
            <a:endParaRPr lang="en-GB" dirty="0"/>
          </a:p>
        </p:txBody>
      </p:sp>
      <p:sp>
        <p:nvSpPr>
          <p:cNvPr id="5" name="Text Placeholder 4">
            <a:extLst>
              <a:ext uri="{FF2B5EF4-FFF2-40B4-BE49-F238E27FC236}">
                <a16:creationId xmlns:a16="http://schemas.microsoft.com/office/drawing/2014/main" id="{A96AC422-0AD3-40FE-9BAF-EDA0E7E034BA}"/>
              </a:ext>
            </a:extLst>
          </p:cNvPr>
          <p:cNvSpPr>
            <a:spLocks noGrp="1"/>
          </p:cNvSpPr>
          <p:nvPr>
            <p:ph type="body" sz="quarter" idx="3"/>
          </p:nvPr>
        </p:nvSpPr>
        <p:spPr>
          <a:xfrm>
            <a:off x="3877905" y="2577696"/>
            <a:ext cx="2936241" cy="851304"/>
          </a:xfrm>
        </p:spPr>
        <p:txBody>
          <a:bodyPr/>
          <a:lstStyle/>
          <a:p>
            <a:r>
              <a:rPr lang="en-GB" sz="1800" dirty="0">
                <a:latin typeface="Arial Black" panose="020B0A04020102020204" pitchFamily="34" charset="0"/>
              </a:rPr>
              <a:t>Graph 2</a:t>
            </a:r>
          </a:p>
          <a:p>
            <a:r>
              <a:rPr lang="en-GB" sz="1800" dirty="0">
                <a:latin typeface="Arial Black" panose="020B0A04020102020204" pitchFamily="34" charset="0"/>
              </a:rPr>
              <a:t>Rating </a:t>
            </a:r>
            <a:r>
              <a:rPr lang="en-GB" sz="1800" b="1" dirty="0">
                <a:solidFill>
                  <a:srgbClr val="FF0000"/>
                </a:solidFill>
                <a:latin typeface="Arial Black" panose="020B0A04020102020204" pitchFamily="34" charset="0"/>
              </a:rPr>
              <a:t>vs</a:t>
            </a:r>
            <a:r>
              <a:rPr lang="en-GB" sz="1800" dirty="0">
                <a:latin typeface="Arial Black" panose="020B0A04020102020204" pitchFamily="34" charset="0"/>
              </a:rPr>
              <a:t> Average Fees Year 1 for all Curriculum</a:t>
            </a:r>
          </a:p>
        </p:txBody>
      </p:sp>
      <p:sp>
        <p:nvSpPr>
          <p:cNvPr id="6" name="Text Placeholder 5">
            <a:extLst>
              <a:ext uri="{FF2B5EF4-FFF2-40B4-BE49-F238E27FC236}">
                <a16:creationId xmlns:a16="http://schemas.microsoft.com/office/drawing/2014/main" id="{F6D8FEAF-5AA2-44A4-9564-FFA40D8C88F5}"/>
              </a:ext>
            </a:extLst>
          </p:cNvPr>
          <p:cNvSpPr>
            <a:spLocks noGrp="1"/>
          </p:cNvSpPr>
          <p:nvPr>
            <p:ph type="body" sz="half" idx="16"/>
          </p:nvPr>
        </p:nvSpPr>
        <p:spPr>
          <a:xfrm>
            <a:off x="3877905" y="3562896"/>
            <a:ext cx="2946794" cy="3580026"/>
          </a:xfrm>
        </p:spPr>
        <p:txBody>
          <a:bodyPr/>
          <a:lstStyle/>
          <a:p>
            <a:pPr marL="285750" indent="-285750">
              <a:buFont typeface="Wingdings" panose="05000000000000000000" pitchFamily="2" charset="2"/>
              <a:buChar char="q"/>
            </a:pPr>
            <a:r>
              <a:rPr lang="en-GB" dirty="0"/>
              <a:t>The Average Fees for Newly Established IB Curriculum Schools are the Highest considering all the Curriculum Schools.</a:t>
            </a:r>
          </a:p>
          <a:p>
            <a:pPr marL="285750" indent="-285750">
              <a:buFont typeface="Wingdings" panose="05000000000000000000" pitchFamily="2" charset="2"/>
              <a:buChar char="q"/>
            </a:pPr>
            <a:r>
              <a:rPr lang="en-GB" dirty="0"/>
              <a:t>Outstanding and Very Good rating UK/IB &amp; UK Curriculum Schools have almost the same Fee Structure, between 50,000-55,000 AED per annum.</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endParaRPr lang="en-GB" dirty="0"/>
          </a:p>
        </p:txBody>
      </p:sp>
      <p:sp>
        <p:nvSpPr>
          <p:cNvPr id="7" name="Text Placeholder 6">
            <a:extLst>
              <a:ext uri="{FF2B5EF4-FFF2-40B4-BE49-F238E27FC236}">
                <a16:creationId xmlns:a16="http://schemas.microsoft.com/office/drawing/2014/main" id="{E5B71D72-DCD7-44B9-83D8-DDD8914EBEB9}"/>
              </a:ext>
            </a:extLst>
          </p:cNvPr>
          <p:cNvSpPr>
            <a:spLocks noGrp="1"/>
          </p:cNvSpPr>
          <p:nvPr>
            <p:ph type="body" sz="quarter" idx="13"/>
          </p:nvPr>
        </p:nvSpPr>
        <p:spPr>
          <a:xfrm>
            <a:off x="7369715" y="2014330"/>
            <a:ext cx="2681119" cy="1861561"/>
          </a:xfrm>
        </p:spPr>
        <p:txBody>
          <a:bodyPr/>
          <a:lstStyle/>
          <a:p>
            <a:r>
              <a:rPr lang="en-GB" sz="1800" dirty="0">
                <a:latin typeface="Arial Black" panose="020B0A04020102020204" pitchFamily="34" charset="0"/>
              </a:rPr>
              <a:t>Graph 3</a:t>
            </a:r>
          </a:p>
          <a:p>
            <a:r>
              <a:rPr lang="en-GB" sz="1800" dirty="0">
                <a:latin typeface="Arial Black" panose="020B0A04020102020204" pitchFamily="34" charset="0"/>
              </a:rPr>
              <a:t>Rating </a:t>
            </a:r>
            <a:r>
              <a:rPr lang="en-GB" sz="1800" b="1" dirty="0">
                <a:solidFill>
                  <a:srgbClr val="FF0000"/>
                </a:solidFill>
                <a:latin typeface="Arial Black" panose="020B0A04020102020204" pitchFamily="34" charset="0"/>
              </a:rPr>
              <a:t>vs</a:t>
            </a:r>
            <a:r>
              <a:rPr lang="en-GB" sz="1800" dirty="0">
                <a:latin typeface="Arial Black" panose="020B0A04020102020204" pitchFamily="34" charset="0"/>
              </a:rPr>
              <a:t> Enrolment Year 1 for all Curriculum</a:t>
            </a:r>
          </a:p>
          <a:p>
            <a:endParaRPr lang="en-GB" dirty="0"/>
          </a:p>
        </p:txBody>
      </p:sp>
      <p:sp>
        <p:nvSpPr>
          <p:cNvPr id="8" name="Text Placeholder 7">
            <a:extLst>
              <a:ext uri="{FF2B5EF4-FFF2-40B4-BE49-F238E27FC236}">
                <a16:creationId xmlns:a16="http://schemas.microsoft.com/office/drawing/2014/main" id="{A519D426-30AE-4DF9-BD03-B41C26CA9F57}"/>
              </a:ext>
            </a:extLst>
          </p:cNvPr>
          <p:cNvSpPr>
            <a:spLocks noGrp="1"/>
          </p:cNvSpPr>
          <p:nvPr>
            <p:ph type="body" sz="half" idx="17"/>
          </p:nvPr>
        </p:nvSpPr>
        <p:spPr>
          <a:xfrm>
            <a:off x="7010999" y="3540874"/>
            <a:ext cx="2904702" cy="3085102"/>
          </a:xfrm>
        </p:spPr>
        <p:txBody>
          <a:bodyPr/>
          <a:lstStyle/>
          <a:p>
            <a:pPr marL="285750" indent="-285750">
              <a:buFont typeface="Wingdings" panose="05000000000000000000" pitchFamily="2" charset="2"/>
              <a:buChar char="q"/>
            </a:pPr>
            <a:r>
              <a:rPr lang="en-GB" dirty="0"/>
              <a:t>UK Curriculum Schools with Good Rating have the Highest Enrolment , around 45,000 and next is Indian Curriculum Schools, around 29,000.</a:t>
            </a:r>
          </a:p>
          <a:p>
            <a:pPr marL="285750" indent="-285750">
              <a:buFont typeface="Wingdings" panose="05000000000000000000" pitchFamily="2" charset="2"/>
              <a:buChar char="q"/>
            </a:pPr>
            <a:r>
              <a:rPr lang="en-GB" dirty="0"/>
              <a:t>Outstanding Rating Schools have the lowest Enrolment in comparison to Very Good and Good Rating Schools.</a:t>
            </a:r>
          </a:p>
          <a:p>
            <a:pPr marL="285750" indent="-285750">
              <a:buFont typeface="Wingdings" panose="05000000000000000000" pitchFamily="2" charset="2"/>
              <a:buChar char="q"/>
            </a:pPr>
            <a:endParaRPr lang="en-GB" dirty="0"/>
          </a:p>
        </p:txBody>
      </p:sp>
    </p:spTree>
    <p:extLst>
      <p:ext uri="{BB962C8B-B14F-4D97-AF65-F5344CB8AC3E}">
        <p14:creationId xmlns:p14="http://schemas.microsoft.com/office/powerpoint/2010/main" val="17527506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1004</TotalTime>
  <Words>1293</Words>
  <Application>Microsoft Office PowerPoint</Application>
  <PresentationFormat>Widescreen</PresentationFormat>
  <Paragraphs>87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Black</vt:lpstr>
      <vt:lpstr>Century Gothic</vt:lpstr>
      <vt:lpstr>Wingdings</vt:lpstr>
      <vt:lpstr>Wingdings 3</vt:lpstr>
      <vt:lpstr>Ion</vt:lpstr>
      <vt:lpstr>Visualization, Analysis of School Data                                 &amp; Predicting average Enrolment of students in coming years using ARIMA model.                                                                                                                                                                                   PREPARED BY:                                                                                                                                                                                                                                        REEKA  HAZARIKA                                                        </vt:lpstr>
      <vt:lpstr>Objectives:</vt:lpstr>
      <vt:lpstr>        STEP 1       DATA PREPARATION</vt:lpstr>
      <vt:lpstr>Importing School Data into R,  Joining Dataset and  Cleaning Data</vt:lpstr>
      <vt:lpstr>        STEP 2       Data Visualization</vt:lpstr>
      <vt:lpstr>PowerPoint Presentation</vt:lpstr>
      <vt:lpstr>PowerPoint Presentation</vt:lpstr>
      <vt:lpstr>PowerPoint Presentation</vt:lpstr>
      <vt:lpstr>Step 3 Data Analysis: For Analysis we have taken Year 1 data. </vt:lpstr>
      <vt:lpstr>Graph 4: Curriculum vs %Count of Schools</vt:lpstr>
      <vt:lpstr>Graph 5:Rating vs Curriculum</vt:lpstr>
      <vt:lpstr>Conclusion:</vt:lpstr>
      <vt:lpstr>Data Visualization in Time Series: </vt:lpstr>
      <vt:lpstr>Training and test datasets </vt:lpstr>
      <vt:lpstr>PowerPoint Presentation</vt:lpstr>
      <vt:lpstr>Plotting ACF and PACF graphs to check the order of p(AR) and q(MA)</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hazarika reeka</dc:creator>
  <cp:lastModifiedBy>hazarika reeka</cp:lastModifiedBy>
  <cp:revision>120</cp:revision>
  <dcterms:created xsi:type="dcterms:W3CDTF">2020-01-07T05:02:03Z</dcterms:created>
  <dcterms:modified xsi:type="dcterms:W3CDTF">2020-08-18T04:25:49Z</dcterms:modified>
</cp:coreProperties>
</file>