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85" r:id="rId6"/>
    <p:sldId id="282" r:id="rId7"/>
    <p:sldId id="284" r:id="rId8"/>
    <p:sldId id="283" r:id="rId9"/>
    <p:sldId id="286" r:id="rId10"/>
    <p:sldId id="289" r:id="rId11"/>
    <p:sldId id="288" r:id="rId12"/>
    <p:sldId id="290" r:id="rId13"/>
    <p:sldId id="278" r:id="rId14"/>
    <p:sldId id="275" r:id="rId15"/>
    <p:sldId id="274" r:id="rId16"/>
    <p:sldId id="273" r:id="rId17"/>
    <p:sldId id="287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D079-F828-4B7E-A615-9A0A09C4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34" y="615186"/>
            <a:ext cx="9159162" cy="1465434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b="1" dirty="0">
                <a:solidFill>
                  <a:schemeClr val="accent5"/>
                </a:solidFill>
              </a:rPr>
              <a:t>Correlation &amp;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03EA2-C5BC-4574-B17B-6B38EFE7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1" y="5042670"/>
            <a:ext cx="2279374" cy="1352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GB" dirty="0"/>
              <a:t>                                                                                                                    Prepared by:</a:t>
            </a:r>
          </a:p>
          <a:p>
            <a:r>
              <a:rPr lang="en-GB" dirty="0"/>
              <a:t>Reeka Hazarika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04659-FF78-42C6-A79D-0F666547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2700332"/>
            <a:ext cx="7100711" cy="30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5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16E-7E77-4804-A88B-700178BC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  <a:latin typeface="Arial Black" panose="020B0A04020102020204" pitchFamily="34" charset="0"/>
              </a:rPr>
              <a:t>Residual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1B641-D6DE-46FF-A78F-E46DF2ED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473007" y="6348426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1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4DD4F6-D90E-45E1-B870-F2FFC0CB8962}"/>
              </a:ext>
            </a:extLst>
          </p:cNvPr>
          <p:cNvSpPr/>
          <p:nvPr/>
        </p:nvSpPr>
        <p:spPr>
          <a:xfrm>
            <a:off x="5633689" y="4542977"/>
            <a:ext cx="6096000" cy="136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Normal Q-Q plot shows equally spread residuals around a horizontal line with random pattern which indicate that there is no non-linear relationship in the regression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other 3 plots the residuals are not equally spread out.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4C99A-A18F-4506-AFBC-6A181E4A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68942" cy="3648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535181-C24D-496A-BAD2-4466DBAD3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4" y="1"/>
            <a:ext cx="3482719" cy="3648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7EF067-18F8-4710-9519-02D906DC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644" y="0"/>
            <a:ext cx="3667045" cy="3549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3C75CD-9915-4175-A3DB-BFCA29950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79" y="3655151"/>
            <a:ext cx="4125391" cy="31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BFF0-24DE-4E42-8BCF-1DBF5281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VIF – Variance Inflation Factor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59FBB-8BDD-4D97-ADD8-6A3A400275C9}"/>
              </a:ext>
            </a:extLst>
          </p:cNvPr>
          <p:cNvSpPr/>
          <p:nvPr/>
        </p:nvSpPr>
        <p:spPr>
          <a:xfrm>
            <a:off x="1331843" y="3223017"/>
            <a:ext cx="95283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Income Composition Of Resources -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2.774723</a:t>
            </a:r>
            <a:r>
              <a:rPr lang="en-GB" dirty="0"/>
              <a:t>                        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HIV</a:t>
            </a:r>
            <a:r>
              <a:rPr lang="en-GB" dirty="0"/>
              <a:t> -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1.407718</a:t>
            </a:r>
            <a:r>
              <a:rPr lang="en-GB" dirty="0"/>
              <a:t>            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Literacy Rate - 3.129025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Adult Mortality - 1.705367                   </a:t>
            </a:r>
          </a:p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BMI - 1.769541           </a:t>
            </a:r>
          </a:p>
          <a:p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Since for all the variables in the linear regression model VIF&lt;10 hence multicollinearity  does not exist between the variables.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3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02E1-FD0A-4879-BB72-7221B355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90708" y="273756"/>
            <a:ext cx="8761413" cy="13546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02F-37EF-4F71-8454-CA8EE1BB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rial Black" panose="020B0A04020102020204" pitchFamily="34" charset="0"/>
              </a:rPr>
              <a:t>From Linear Regression model we have found that Schooling, Income, Adult Mortality and HIV are the variables which have a strong linear relationship with Life Expectancy hence we will consider these 4 variables to explain the </a:t>
            </a:r>
          </a:p>
          <a:p>
            <a:pPr marL="0" indent="0">
              <a:buNone/>
            </a:pPr>
            <a:r>
              <a:rPr lang="en-GB" sz="2400" dirty="0">
                <a:latin typeface="Arial Black" panose="020B0A04020102020204" pitchFamily="34" charset="0"/>
              </a:rPr>
              <a:t>“Factors influencing Life Expectancy in Developed and Developing countries from year 2000 to 2015”.</a:t>
            </a:r>
          </a:p>
        </p:txBody>
      </p:sp>
    </p:spTree>
    <p:extLst>
      <p:ext uri="{BB962C8B-B14F-4D97-AF65-F5344CB8AC3E}">
        <p14:creationId xmlns:p14="http://schemas.microsoft.com/office/powerpoint/2010/main" val="95366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87DCB-EF2A-4071-AAC1-1C7AFF34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609600"/>
            <a:ext cx="870667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7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449AE-4FEC-4448-9222-836EFFB2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530578"/>
            <a:ext cx="9019823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5758D-E491-4DED-8227-C0162E94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1" y="530087"/>
            <a:ext cx="9337629" cy="60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EAD77-FEED-4164-8DF7-8ABA0262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742123"/>
            <a:ext cx="9289773" cy="56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502-9AFD-4E61-808A-4E2D862E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Graph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F252-0B25-48AB-9B8A-7F7F2B31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31858"/>
            <a:ext cx="10440698" cy="3800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5"/>
                </a:solidFill>
              </a:rPr>
              <a:t>1</a:t>
            </a:r>
            <a:r>
              <a:rPr lang="en-GB" b="1" baseline="30000" dirty="0">
                <a:solidFill>
                  <a:schemeClr val="accent5"/>
                </a:solidFill>
              </a:rPr>
              <a:t>st</a:t>
            </a:r>
            <a:r>
              <a:rPr lang="en-GB" b="1" dirty="0">
                <a:solidFill>
                  <a:schemeClr val="accent5"/>
                </a:solidFill>
              </a:rPr>
              <a:t> Graph -  Developed countries have high Literacy rate compared to Developing countries hence Life Expectancy is high in Developed countries.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5"/>
                </a:solidFill>
              </a:rPr>
              <a:t>2</a:t>
            </a:r>
            <a:r>
              <a:rPr lang="en-GB" b="1" baseline="30000" dirty="0">
                <a:solidFill>
                  <a:schemeClr val="accent5"/>
                </a:solidFill>
              </a:rPr>
              <a:t>nd</a:t>
            </a:r>
            <a:r>
              <a:rPr lang="en-GB" b="1" dirty="0">
                <a:solidFill>
                  <a:schemeClr val="accent5"/>
                </a:solidFill>
              </a:rPr>
              <a:t> Graph – Developed countries have high income compared to Developing countries hence Life Expectancy is high in Developed countries.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5"/>
                </a:solidFill>
              </a:rPr>
              <a:t>3</a:t>
            </a:r>
            <a:r>
              <a:rPr lang="en-GB" b="1" baseline="30000" dirty="0">
                <a:solidFill>
                  <a:schemeClr val="accent5"/>
                </a:solidFill>
              </a:rPr>
              <a:t>rd</a:t>
            </a:r>
            <a:r>
              <a:rPr lang="en-GB" b="1" dirty="0">
                <a:solidFill>
                  <a:schemeClr val="accent5"/>
                </a:solidFill>
              </a:rPr>
              <a:t> Graph – Adult Mortality for Developed countries is less than the Developing countries, which means that good health facilities and good standard of life increases the Life Expectancy in Developed countries.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5"/>
                </a:solidFill>
              </a:rPr>
              <a:t>4</a:t>
            </a:r>
            <a:r>
              <a:rPr lang="en-GB" b="1" baseline="30000" dirty="0">
                <a:solidFill>
                  <a:schemeClr val="accent5"/>
                </a:solidFill>
              </a:rPr>
              <a:t>th</a:t>
            </a:r>
            <a:r>
              <a:rPr lang="en-GB" b="1" dirty="0">
                <a:solidFill>
                  <a:schemeClr val="accent5"/>
                </a:solidFill>
              </a:rPr>
              <a:t> Graph- HIV for Developed countries is much less than the Developing countries because of good health facilities.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6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C6AE-6CC2-4418-A7ED-CEDA04A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Conclusion: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1BCB7-41AB-476B-9CAF-406FDE9412FD}"/>
              </a:ext>
            </a:extLst>
          </p:cNvPr>
          <p:cNvSpPr/>
          <p:nvPr/>
        </p:nvSpPr>
        <p:spPr>
          <a:xfrm>
            <a:off x="1029252" y="2356439"/>
            <a:ext cx="99003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From the graphs it has been observed that in the past 15 years , there has been improvement of adult mortality rates, education and Income.</a:t>
            </a:r>
          </a:p>
          <a:p>
            <a:endParaRPr lang="en-GB" sz="2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Predicting variables actually affecting the Life Expectancy are</a:t>
            </a:r>
          </a:p>
          <a:p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     a. Schooling</a:t>
            </a:r>
          </a:p>
          <a:p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     b. Income</a:t>
            </a:r>
          </a:p>
          <a:p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     c. Adult Mortality.</a:t>
            </a:r>
          </a:p>
          <a:p>
            <a:endParaRPr lang="en-GB" sz="2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Countries having a lower Life Expectancy value should increase its healthcare and education expenditures.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  <a:p>
            <a:endParaRPr lang="en-GB" sz="2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15FD-B668-4731-B6F8-3088A913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9" y="1119145"/>
            <a:ext cx="10866781" cy="4029988"/>
          </a:xfrm>
        </p:spPr>
        <p:txBody>
          <a:bodyPr/>
          <a:lstStyle/>
          <a:p>
            <a: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		Statistical Analysis on Factors   											influencing </a:t>
            </a:r>
            <a:b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								Life Expectancy </a:t>
            </a:r>
            <a:b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											in</a:t>
            </a:r>
            <a:b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  </a:t>
            </a:r>
            <a:r>
              <a:rPr lang="en-GB" sz="4000" dirty="0">
                <a:solidFill>
                  <a:schemeClr val="accent5"/>
                </a:solidFill>
                <a:latin typeface="Arial Black" panose="020B0A04020102020204" pitchFamily="34" charset="0"/>
              </a:rPr>
              <a:t>Developed and Developing countries 									from year </a:t>
            </a:r>
            <a:br>
              <a:rPr lang="en-GB" sz="4000" dirty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GB" sz="4000" dirty="0">
                <a:solidFill>
                  <a:schemeClr val="accent5"/>
                </a:solidFill>
                <a:latin typeface="Arial Black" panose="020B0A04020102020204" pitchFamily="34" charset="0"/>
              </a:rPr>
              <a:t>								2000 to 2015</a:t>
            </a:r>
            <a:endParaRPr lang="en-GB" sz="4000" b="1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86E3C-F97B-4F6F-A813-39BDADA5B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683171" y="6490545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99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C96-E639-4A58-AE24-A7B5D744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Objectives: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E2F67-C18E-492A-B89B-41BA9545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598" y="3556551"/>
            <a:ext cx="10758750" cy="320205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Analysis on factors influencing Life Expectancy in Developed and Developing countries from a period of 2000 to 2015 for 193 countries.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Determine the predicting factors which are contributing to lower value of Life Expectancy.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This will help a country in suggesting which area should be given importance in order to efficiently improve the life expectancy of its population.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1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59A7-2400-4184-BA5B-69F55AE8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199" y="-163048"/>
            <a:ext cx="8825658" cy="2677648"/>
          </a:xfrm>
        </p:spPr>
        <p:txBody>
          <a:bodyPr/>
          <a:lstStyle/>
          <a:p>
            <a:r>
              <a:rPr lang="en-GB" dirty="0"/>
              <a:t>              	</a:t>
            </a:r>
            <a:r>
              <a:rPr lang="en-GB" b="1" dirty="0">
                <a:solidFill>
                  <a:schemeClr val="accent5"/>
                </a:solidFill>
                <a:latin typeface="Arial Black" panose="020B0A04020102020204" pitchFamily="34" charset="0"/>
              </a:rPr>
              <a:t>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89D8C-5944-4EBD-89A9-FDC43D6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5" y="3429000"/>
            <a:ext cx="7620982" cy="234526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9722329-ED56-4D93-A4B2-362C4BCB3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6412089"/>
            <a:ext cx="8825658" cy="56444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54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5D31-868E-48BC-B127-97588170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0A62-8DD4-45D5-AA58-45491BD6C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6D5DB2B-6CBD-4935-9243-78A7A4E4A5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2285454"/>
              </p:ext>
            </p:extLst>
          </p:nvPr>
        </p:nvGraphicFramePr>
        <p:xfrm>
          <a:off x="596348" y="2305878"/>
          <a:ext cx="3313043" cy="437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043">
                  <a:extLst>
                    <a:ext uri="{9D8B030D-6E8A-4147-A177-3AD203B41FA5}">
                      <a16:colId xmlns:a16="http://schemas.microsoft.com/office/drawing/2014/main" val="1146938702"/>
                    </a:ext>
                  </a:extLst>
                </a:gridCol>
              </a:tblGrid>
              <a:tr h="1234684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Arial Black" panose="020B0A04020102020204" pitchFamily="34" charset="0"/>
                        </a:rPr>
                        <a:t>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63841"/>
                  </a:ext>
                </a:extLst>
              </a:tr>
              <a:tr h="3136548">
                <a:tc>
                  <a:txBody>
                    <a:bodyPr/>
                    <a:lstStyle/>
                    <a:p>
                      <a:r>
                        <a:rPr lang="en-GB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Life Expectancy in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03020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07A23-BB21-4A36-96FD-D003FD765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925FA26-74FB-43A8-BA15-3BA96541676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39656378"/>
              </p:ext>
            </p:extLst>
          </p:nvPr>
        </p:nvGraphicFramePr>
        <p:xfrm>
          <a:off x="3909391" y="2305878"/>
          <a:ext cx="8150086" cy="437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086">
                  <a:extLst>
                    <a:ext uri="{9D8B030D-6E8A-4147-A177-3AD203B41FA5}">
                      <a16:colId xmlns:a16="http://schemas.microsoft.com/office/drawing/2014/main" val="604458385"/>
                    </a:ext>
                  </a:extLst>
                </a:gridCol>
              </a:tblGrid>
              <a:tr h="1211234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Arial Black" panose="020B0A040201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2451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Adult Mortality Rates of both sexes (probability of dying between 15 and 60 years per 1000 population)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36513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BMI - Average Body Mass Index of entire population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0910259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HIV - Deaths per 1 000 live births HIV/AIDS (0-4 years)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76295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thinness 1-19 years - Prevalence of thinness among children and adolescents for Age 10 to 19 (% 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246895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thinness 5-9 years - Prevalence of thinness among children for Age 5 to 9(%)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1119738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Income composition of resources = Human Development Index in terms of income composition of resources (index ranging from 0 to 1)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87055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Literacy Rate - Number of years of Schooling(years)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78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068D-D436-40A0-8423-AD644398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5015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11D95E-962C-48FF-9C9F-267B22F854C6}"/>
              </a:ext>
            </a:extLst>
          </p:cNvPr>
          <p:cNvSpPr/>
          <p:nvPr/>
        </p:nvSpPr>
        <p:spPr>
          <a:xfrm>
            <a:off x="7050157" y="737953"/>
            <a:ext cx="485029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Correlation Coefficient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The size of "r" indicates the strength of the linear relationship between independent(x) and dependent(y) variables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If "r" is near to either +1 or -1, then the linear relationship between x and y is 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strong.If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"r" is near 0 of either sign, the linear relationship between x and y is weak.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Taking into consideration the above details we will consider only the below 7 independent variables to have strong linear relationship with Life Expectancy.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HIV – 0.6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Income Composition Of Resource – 0.72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Literacy rate – 0.73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Adult Mortality – 0.7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BMI – 0.54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thinness5To9years– 0.5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Life Expectancy &amp; thinness1To19years-0.5</a:t>
            </a:r>
          </a:p>
        </p:txBody>
      </p:sp>
    </p:spTree>
    <p:extLst>
      <p:ext uri="{BB962C8B-B14F-4D97-AF65-F5344CB8AC3E}">
        <p14:creationId xmlns:p14="http://schemas.microsoft.com/office/powerpoint/2010/main" val="298071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50FB-4851-4445-8F7A-FB7F7B1BC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35851"/>
            <a:ext cx="8825658" cy="1060811"/>
          </a:xfrm>
        </p:spPr>
        <p:txBody>
          <a:bodyPr/>
          <a:lstStyle/>
          <a:p>
            <a:r>
              <a:rPr lang="en-GB" dirty="0"/>
              <a:t>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51077-50F5-4DED-A620-916839CC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46" y="6348454"/>
            <a:ext cx="8825658" cy="45719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0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D6B7D-7FF6-4DFF-BEFB-334274DA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0" y="357809"/>
            <a:ext cx="9722747" cy="3538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E08C3F-6BF1-4292-8E35-A2A0D6AA14F6}"/>
              </a:ext>
            </a:extLst>
          </p:cNvPr>
          <p:cNvSpPr/>
          <p:nvPr/>
        </p:nvSpPr>
        <p:spPr>
          <a:xfrm>
            <a:off x="596348" y="4030610"/>
            <a:ext cx="11595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1)  80% variance in Life Expectancy is explained by variation in the 7 variables</a:t>
            </a:r>
          </a:p>
          <a:p>
            <a:r>
              <a:rPr lang="en-GB" b="1" dirty="0">
                <a:solidFill>
                  <a:schemeClr val="accent5"/>
                </a:solidFill>
              </a:rPr>
              <a:t>     (IncomeCompositionOfResources,HIV,LiteracyRate,AdultMortality,BMI,thinness5To9years &amp;  </a:t>
            </a:r>
          </a:p>
          <a:p>
            <a:r>
              <a:rPr lang="en-GB" b="1" dirty="0">
                <a:solidFill>
                  <a:schemeClr val="accent5"/>
                </a:solidFill>
              </a:rPr>
              <a:t>     thinness1To19years) and the rest 20% are unexplained variance.</a:t>
            </a:r>
          </a:p>
          <a:p>
            <a:r>
              <a:rPr lang="en-GB" b="1" dirty="0">
                <a:solidFill>
                  <a:schemeClr val="accent5"/>
                </a:solidFill>
              </a:rPr>
              <a:t>2)  p&lt;0.05 for the 5 variables Income Composition Of Resources, HIV, Schooling, Adult Mortality &amp; BMI 	means the 5 variables have a significant linear relation with the dependent variable Life 	Expectancy.</a:t>
            </a:r>
          </a:p>
          <a:p>
            <a:r>
              <a:rPr lang="en-GB" b="1" dirty="0">
                <a:solidFill>
                  <a:schemeClr val="accent5"/>
                </a:solidFill>
              </a:rPr>
              <a:t>	Now we will find how much percentage variance in Life Expectancy is explained by these 5   	independent variables.</a:t>
            </a:r>
          </a:p>
          <a:p>
            <a:r>
              <a:rPr lang="en-GB" dirty="0"/>
              <a:t>             </a:t>
            </a:r>
            <a:r>
              <a:rPr lang="en-GB" b="1" dirty="0">
                <a:solidFill>
                  <a:schemeClr val="accent5"/>
                </a:solidFill>
              </a:rPr>
              <a:t>Income Composition Of Resources, HIV, Literacy Rate, Adult Mortality &amp; BMI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A451D-670B-4D2F-A55F-80FCFC60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4191" cy="342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B02D1-2088-4C0B-A6EC-8CD11D13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-480"/>
            <a:ext cx="4744112" cy="3429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8836E-97F1-49D6-8985-4C1507C72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1" y="3429001"/>
            <a:ext cx="4103700" cy="3416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26EC9-BA6E-4B65-ABF0-DDE5009A9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682" y="3428999"/>
            <a:ext cx="4482674" cy="324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C20086-F84D-45D3-BBB2-DBFD98E42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847" y="1344947"/>
            <a:ext cx="316366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8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{199AFC73-D41A-45D9-8F2F-1CE48A35F350}tf02900722</Template>
  <TotalTime>1352</TotalTime>
  <Words>840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Inherit</vt:lpstr>
      <vt:lpstr>Wingdings</vt:lpstr>
      <vt:lpstr>Wingdings 3</vt:lpstr>
      <vt:lpstr>Ion Boardroom</vt:lpstr>
      <vt:lpstr> Correlation &amp; Regression</vt:lpstr>
      <vt:lpstr>  Statistical Analysis on Factors              influencing          Life Expectancy             in   Developed and Developing countries          from year          2000 to 2015</vt:lpstr>
      <vt:lpstr>Objectives:</vt:lpstr>
      <vt:lpstr>               ANALYSIS:</vt:lpstr>
      <vt:lpstr>Variables:</vt:lpstr>
      <vt:lpstr>PowerPoint Presentation</vt:lpstr>
      <vt:lpstr>Linear Regression Model</vt:lpstr>
      <vt:lpstr>PowerPoint Presentation</vt:lpstr>
      <vt:lpstr>PowerPoint Presentation</vt:lpstr>
      <vt:lpstr>Residual Analysis</vt:lpstr>
      <vt:lpstr>PowerPoint Presentation</vt:lpstr>
      <vt:lpstr>VIF – Variance Inflation Factor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Analysis: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                   &amp;             Regression</dc:title>
  <dc:creator>hazarika reeka</dc:creator>
  <cp:lastModifiedBy>hazarika reeka</cp:lastModifiedBy>
  <cp:revision>116</cp:revision>
  <dcterms:created xsi:type="dcterms:W3CDTF">2020-02-18T06:32:26Z</dcterms:created>
  <dcterms:modified xsi:type="dcterms:W3CDTF">2020-07-03T19:01:28Z</dcterms:modified>
</cp:coreProperties>
</file>