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599525" cy="30600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8" d="100"/>
          <a:sy n="18" d="100"/>
        </p:scale>
        <p:origin x="2664"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008025"/>
            <a:ext cx="18359596" cy="10653560"/>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6072427"/>
            <a:ext cx="16199644" cy="7388071"/>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10877C-396E-4B01-BAAE-E43A0D418581}" type="datetimeFigureOut">
              <a:rPr lang="en-GB" smtClean="0"/>
              <a:t>26/03/2023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61DEEA-D91D-4821-81C6-16EBF2969D15}" type="slidenum">
              <a:rPr lang="en-GB" smtClean="0"/>
              <a:t>‹#›</a:t>
            </a:fld>
            <a:endParaRPr lang="en-GB"/>
          </a:p>
        </p:txBody>
      </p:sp>
    </p:spTree>
    <p:extLst>
      <p:ext uri="{BB962C8B-B14F-4D97-AF65-F5344CB8AC3E}">
        <p14:creationId xmlns:p14="http://schemas.microsoft.com/office/powerpoint/2010/main" val="110830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0877C-396E-4B01-BAAE-E43A0D418581}" type="datetimeFigureOut">
              <a:rPr lang="en-GB" smtClean="0"/>
              <a:t>26/03/2023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61DEEA-D91D-4821-81C6-16EBF2969D15}" type="slidenum">
              <a:rPr lang="en-GB" smtClean="0"/>
              <a:t>‹#›</a:t>
            </a:fld>
            <a:endParaRPr lang="en-GB"/>
          </a:p>
        </p:txBody>
      </p:sp>
    </p:spTree>
    <p:extLst>
      <p:ext uri="{BB962C8B-B14F-4D97-AF65-F5344CB8AC3E}">
        <p14:creationId xmlns:p14="http://schemas.microsoft.com/office/powerpoint/2010/main" val="362066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629201"/>
            <a:ext cx="4657398" cy="259326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629201"/>
            <a:ext cx="13702199" cy="259326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0877C-396E-4B01-BAAE-E43A0D418581}" type="datetimeFigureOut">
              <a:rPr lang="en-GB" smtClean="0"/>
              <a:t>26/03/2023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61DEEA-D91D-4821-81C6-16EBF2969D15}" type="slidenum">
              <a:rPr lang="en-GB" smtClean="0"/>
              <a:t>‹#›</a:t>
            </a:fld>
            <a:endParaRPr lang="en-GB"/>
          </a:p>
        </p:txBody>
      </p:sp>
    </p:spTree>
    <p:extLst>
      <p:ext uri="{BB962C8B-B14F-4D97-AF65-F5344CB8AC3E}">
        <p14:creationId xmlns:p14="http://schemas.microsoft.com/office/powerpoint/2010/main" val="125876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0877C-396E-4B01-BAAE-E43A0D418581}" type="datetimeFigureOut">
              <a:rPr lang="en-GB" smtClean="0"/>
              <a:t>26/03/2023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61DEEA-D91D-4821-81C6-16EBF2969D15}" type="slidenum">
              <a:rPr lang="en-GB" smtClean="0"/>
              <a:t>‹#›</a:t>
            </a:fld>
            <a:endParaRPr lang="en-GB"/>
          </a:p>
        </p:txBody>
      </p:sp>
    </p:spTree>
    <p:extLst>
      <p:ext uri="{BB962C8B-B14F-4D97-AF65-F5344CB8AC3E}">
        <p14:creationId xmlns:p14="http://schemas.microsoft.com/office/powerpoint/2010/main" val="274773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7628921"/>
            <a:ext cx="18629590" cy="12729018"/>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0478361"/>
            <a:ext cx="18629590" cy="6693890"/>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10877C-396E-4B01-BAAE-E43A0D418581}" type="datetimeFigureOut">
              <a:rPr lang="en-GB" smtClean="0"/>
              <a:t>26/03/2023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61DEEA-D91D-4821-81C6-16EBF2969D15}" type="slidenum">
              <a:rPr lang="en-GB" smtClean="0"/>
              <a:t>‹#›</a:t>
            </a:fld>
            <a:endParaRPr lang="en-GB"/>
          </a:p>
        </p:txBody>
      </p:sp>
    </p:spTree>
    <p:extLst>
      <p:ext uri="{BB962C8B-B14F-4D97-AF65-F5344CB8AC3E}">
        <p14:creationId xmlns:p14="http://schemas.microsoft.com/office/powerpoint/2010/main" val="16816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146007"/>
            <a:ext cx="9179798" cy="19415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146007"/>
            <a:ext cx="9179798" cy="19415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10877C-396E-4B01-BAAE-E43A0D418581}" type="datetimeFigureOut">
              <a:rPr lang="en-GB" smtClean="0"/>
              <a:t>26/03/2023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61DEEA-D91D-4821-81C6-16EBF2969D15}" type="slidenum">
              <a:rPr lang="en-GB" smtClean="0"/>
              <a:t>‹#›</a:t>
            </a:fld>
            <a:endParaRPr lang="en-GB"/>
          </a:p>
        </p:txBody>
      </p:sp>
    </p:spTree>
    <p:extLst>
      <p:ext uri="{BB962C8B-B14F-4D97-AF65-F5344CB8AC3E}">
        <p14:creationId xmlns:p14="http://schemas.microsoft.com/office/powerpoint/2010/main" val="57798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629208"/>
            <a:ext cx="18629590" cy="591471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7501412"/>
            <a:ext cx="9137610" cy="367632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177737"/>
            <a:ext cx="9137610" cy="16440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7501412"/>
            <a:ext cx="9182611" cy="367632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177737"/>
            <a:ext cx="9182611" cy="16440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10877C-396E-4B01-BAAE-E43A0D418581}" type="datetimeFigureOut">
              <a:rPr lang="en-GB" smtClean="0"/>
              <a:t>26/03/2023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61DEEA-D91D-4821-81C6-16EBF2969D15}" type="slidenum">
              <a:rPr lang="en-GB" smtClean="0"/>
              <a:t>‹#›</a:t>
            </a:fld>
            <a:endParaRPr lang="en-GB"/>
          </a:p>
        </p:txBody>
      </p:sp>
    </p:spTree>
    <p:extLst>
      <p:ext uri="{BB962C8B-B14F-4D97-AF65-F5344CB8AC3E}">
        <p14:creationId xmlns:p14="http://schemas.microsoft.com/office/powerpoint/2010/main" val="279178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10877C-396E-4B01-BAAE-E43A0D418581}" type="datetimeFigureOut">
              <a:rPr lang="en-GB" smtClean="0"/>
              <a:t>26/03/2023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761DEEA-D91D-4821-81C6-16EBF2969D15}" type="slidenum">
              <a:rPr lang="en-GB" smtClean="0"/>
              <a:t>‹#›</a:t>
            </a:fld>
            <a:endParaRPr lang="en-GB"/>
          </a:p>
        </p:txBody>
      </p:sp>
    </p:spTree>
    <p:extLst>
      <p:ext uri="{BB962C8B-B14F-4D97-AF65-F5344CB8AC3E}">
        <p14:creationId xmlns:p14="http://schemas.microsoft.com/office/powerpoint/2010/main" val="194023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0877C-396E-4B01-BAAE-E43A0D418581}" type="datetimeFigureOut">
              <a:rPr lang="en-GB" smtClean="0"/>
              <a:t>26/03/2023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761DEEA-D91D-4821-81C6-16EBF2969D15}" type="slidenum">
              <a:rPr lang="en-GB" smtClean="0"/>
              <a:t>‹#›</a:t>
            </a:fld>
            <a:endParaRPr lang="en-GB"/>
          </a:p>
        </p:txBody>
      </p:sp>
    </p:spTree>
    <p:extLst>
      <p:ext uri="{BB962C8B-B14F-4D97-AF65-F5344CB8AC3E}">
        <p14:creationId xmlns:p14="http://schemas.microsoft.com/office/powerpoint/2010/main" val="39822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040043"/>
            <a:ext cx="6966409" cy="7140152"/>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405934"/>
            <a:ext cx="10934760" cy="2174629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180195"/>
            <a:ext cx="6966409" cy="17007447"/>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9710877C-396E-4B01-BAAE-E43A0D418581}" type="datetimeFigureOut">
              <a:rPr lang="en-GB" smtClean="0"/>
              <a:t>26/03/2023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61DEEA-D91D-4821-81C6-16EBF2969D15}" type="slidenum">
              <a:rPr lang="en-GB" smtClean="0"/>
              <a:t>‹#›</a:t>
            </a:fld>
            <a:endParaRPr lang="en-GB"/>
          </a:p>
        </p:txBody>
      </p:sp>
    </p:spTree>
    <p:extLst>
      <p:ext uri="{BB962C8B-B14F-4D97-AF65-F5344CB8AC3E}">
        <p14:creationId xmlns:p14="http://schemas.microsoft.com/office/powerpoint/2010/main" val="2405931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040043"/>
            <a:ext cx="6966409" cy="7140152"/>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405934"/>
            <a:ext cx="10934760" cy="2174629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180195"/>
            <a:ext cx="6966409" cy="17007447"/>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9710877C-396E-4B01-BAAE-E43A0D418581}" type="datetimeFigureOut">
              <a:rPr lang="en-GB" smtClean="0"/>
              <a:t>26/03/2023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61DEEA-D91D-4821-81C6-16EBF2969D15}" type="slidenum">
              <a:rPr lang="en-GB" smtClean="0"/>
              <a:t>‹#›</a:t>
            </a:fld>
            <a:endParaRPr lang="en-GB"/>
          </a:p>
        </p:txBody>
      </p:sp>
    </p:spTree>
    <p:extLst>
      <p:ext uri="{BB962C8B-B14F-4D97-AF65-F5344CB8AC3E}">
        <p14:creationId xmlns:p14="http://schemas.microsoft.com/office/powerpoint/2010/main" val="323893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629208"/>
            <a:ext cx="18629590" cy="591471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146007"/>
            <a:ext cx="18629590" cy="194158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28362276"/>
            <a:ext cx="4859893" cy="1629201"/>
          </a:xfrm>
          <a:prstGeom prst="rect">
            <a:avLst/>
          </a:prstGeom>
        </p:spPr>
        <p:txBody>
          <a:bodyPr vert="horz" lIns="91440" tIns="45720" rIns="91440" bIns="45720" rtlCol="0" anchor="ctr"/>
          <a:lstStyle>
            <a:lvl1pPr algn="l">
              <a:defRPr sz="2835">
                <a:solidFill>
                  <a:schemeClr val="tx1">
                    <a:tint val="75000"/>
                  </a:schemeClr>
                </a:solidFill>
              </a:defRPr>
            </a:lvl1pPr>
          </a:lstStyle>
          <a:p>
            <a:fld id="{9710877C-396E-4B01-BAAE-E43A0D418581}" type="datetimeFigureOut">
              <a:rPr lang="en-GB" smtClean="0"/>
              <a:t>26/03/2023</a:t>
            </a:fld>
            <a:endParaRPr lang="en-GB"/>
          </a:p>
        </p:txBody>
      </p:sp>
      <p:sp>
        <p:nvSpPr>
          <p:cNvPr id="5" name="Footer Placeholder 4"/>
          <p:cNvSpPr>
            <a:spLocks noGrp="1"/>
          </p:cNvSpPr>
          <p:nvPr>
            <p:ph type="ftr" sz="quarter" idx="3"/>
          </p:nvPr>
        </p:nvSpPr>
        <p:spPr>
          <a:xfrm>
            <a:off x="7154843" y="28362276"/>
            <a:ext cx="7289840" cy="1629201"/>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254665" y="28362276"/>
            <a:ext cx="4859893" cy="1629201"/>
          </a:xfrm>
          <a:prstGeom prst="rect">
            <a:avLst/>
          </a:prstGeom>
        </p:spPr>
        <p:txBody>
          <a:bodyPr vert="horz" lIns="91440" tIns="45720" rIns="91440" bIns="45720" rtlCol="0" anchor="ctr"/>
          <a:lstStyle>
            <a:lvl1pPr algn="r">
              <a:defRPr sz="2835">
                <a:solidFill>
                  <a:schemeClr val="tx1">
                    <a:tint val="75000"/>
                  </a:schemeClr>
                </a:solidFill>
              </a:defRPr>
            </a:lvl1pPr>
          </a:lstStyle>
          <a:p>
            <a:fld id="{2761DEEA-D91D-4821-81C6-16EBF2969D15}" type="slidenum">
              <a:rPr lang="en-GB" smtClean="0"/>
              <a:t>‹#›</a:t>
            </a:fld>
            <a:endParaRPr lang="en-GB"/>
          </a:p>
        </p:txBody>
      </p:sp>
    </p:spTree>
    <p:extLst>
      <p:ext uri="{BB962C8B-B14F-4D97-AF65-F5344CB8AC3E}">
        <p14:creationId xmlns:p14="http://schemas.microsoft.com/office/powerpoint/2010/main" val="2700391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ttangolo 6">
            <a:extLst>
              <a:ext uri="{FF2B5EF4-FFF2-40B4-BE49-F238E27FC236}">
                <a16:creationId xmlns:a16="http://schemas.microsoft.com/office/drawing/2014/main" id="{A375974A-8441-48EC-AB8A-D2C9B0B92957}"/>
              </a:ext>
            </a:extLst>
          </p:cNvPr>
          <p:cNvSpPr/>
          <p:nvPr/>
        </p:nvSpPr>
        <p:spPr>
          <a:xfrm>
            <a:off x="12494" y="-160448"/>
            <a:ext cx="18372406" cy="1908215"/>
          </a:xfrm>
          <a:prstGeom prst="rect">
            <a:avLst/>
          </a:prstGeom>
          <a:noFill/>
        </p:spPr>
        <p:txBody>
          <a:bodyPr wrap="square">
            <a:spAutoFit/>
          </a:bodyPr>
          <a:lstStyle/>
          <a:p>
            <a:r>
              <a:rPr lang="en-US" sz="11800" b="1" dirty="0">
                <a:solidFill>
                  <a:srgbClr val="002060"/>
                </a:solidFill>
                <a:effectLst>
                  <a:outerShdw blurRad="50800" dist="38100" dir="2700000" algn="tl" rotWithShape="0">
                    <a:prstClr val="black">
                      <a:alpha val="40000"/>
                    </a:prstClr>
                  </a:outerShdw>
                </a:effectLst>
                <a:latin typeface="*Times New Roman-Bold-8900-Identity-H"/>
                <a:ea typeface="Segoe Pro" charset="0"/>
                <a:cs typeface="Segoe Pro" charset="0"/>
              </a:rPr>
              <a:t>Personal Memory Game</a:t>
            </a:r>
          </a:p>
        </p:txBody>
      </p:sp>
      <p:pic>
        <p:nvPicPr>
          <p:cNvPr id="5" name="Picture 4" descr="A picture containing wheel, gear&#10;&#10;Description automatically generated">
            <a:extLst>
              <a:ext uri="{FF2B5EF4-FFF2-40B4-BE49-F238E27FC236}">
                <a16:creationId xmlns:a16="http://schemas.microsoft.com/office/drawing/2014/main" id="{AB41533D-1F0D-AA44-F5FA-4B3DC0ED2B8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Lst>
          </a:blip>
          <a:srcRect r="3174" b="3196"/>
          <a:stretch/>
        </p:blipFill>
        <p:spPr>
          <a:xfrm>
            <a:off x="15925158" y="0"/>
            <a:ext cx="5469287" cy="2456247"/>
          </a:xfrm>
          <a:prstGeom prst="rect">
            <a:avLst/>
          </a:prstGeom>
        </p:spPr>
      </p:pic>
      <p:pic>
        <p:nvPicPr>
          <p:cNvPr id="6" name="Graphic 5">
            <a:extLst>
              <a:ext uri="{FF2B5EF4-FFF2-40B4-BE49-F238E27FC236}">
                <a16:creationId xmlns:a16="http://schemas.microsoft.com/office/drawing/2014/main" id="{5D1209D9-46C9-EAD2-37E9-38C92D2D0A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685817" y="1539493"/>
            <a:ext cx="3053732" cy="951812"/>
          </a:xfrm>
          <a:prstGeom prst="rect">
            <a:avLst/>
          </a:prstGeom>
        </p:spPr>
      </p:pic>
      <p:sp>
        <p:nvSpPr>
          <p:cNvPr id="7" name="Rettangolo 6">
            <a:extLst>
              <a:ext uri="{FF2B5EF4-FFF2-40B4-BE49-F238E27FC236}">
                <a16:creationId xmlns:a16="http://schemas.microsoft.com/office/drawing/2014/main" id="{FDCE950A-1ECE-058E-08A9-F67B1FA21828}"/>
              </a:ext>
            </a:extLst>
          </p:cNvPr>
          <p:cNvSpPr/>
          <p:nvPr/>
        </p:nvSpPr>
        <p:spPr>
          <a:xfrm>
            <a:off x="130627" y="1539493"/>
            <a:ext cx="12437057" cy="1200329"/>
          </a:xfrm>
          <a:prstGeom prst="rect">
            <a:avLst/>
          </a:prstGeom>
          <a:noFill/>
        </p:spPr>
        <p:txBody>
          <a:bodyPr wrap="square">
            <a:spAutoFit/>
          </a:bodyPr>
          <a:lstStyle/>
          <a:p>
            <a:r>
              <a:rPr lang="en-US" sz="3600" dirty="0">
                <a:solidFill>
                  <a:srgbClr val="002060"/>
                </a:solidFill>
                <a:latin typeface="*Times New Roman-Bold-8900-Identity-H"/>
              </a:rPr>
              <a:t>By: </a:t>
            </a:r>
            <a:r>
              <a:rPr lang="en-US" sz="3600" dirty="0">
                <a:solidFill>
                  <a:srgbClr val="002060"/>
                </a:solidFill>
                <a:latin typeface="*Times New Roman-Bold-8900-Identity-H"/>
                <a:ea typeface="Segoe Pro" charset="0"/>
                <a:cs typeface="Segoe Pro" charset="0"/>
              </a:rPr>
              <a:t>Reem Khider 	                  </a:t>
            </a:r>
            <a:r>
              <a:rPr lang="en-GB" sz="3600" dirty="0">
                <a:solidFill>
                  <a:srgbClr val="002060"/>
                </a:solidFill>
                <a:latin typeface="*Times New Roman-Bold-8900-Identity-H"/>
              </a:rPr>
              <a:t>Email: r.khider313</a:t>
            </a:r>
            <a:r>
              <a:rPr lang="en-GB" sz="3600" dirty="0">
                <a:solidFill>
                  <a:srgbClr val="002060"/>
                </a:solidFill>
                <a:latin typeface="*Times New Roman-Bold-8900-Identity-H"/>
                <a:ea typeface="Segoe Pro" charset="0"/>
                <a:cs typeface="Segoe Pro" charset="0"/>
              </a:rPr>
              <a:t>@canterbury.ac.uk</a:t>
            </a:r>
          </a:p>
          <a:p>
            <a:r>
              <a:rPr lang="en-GB" sz="3600" dirty="0">
                <a:solidFill>
                  <a:srgbClr val="002060"/>
                </a:solidFill>
                <a:latin typeface="*Times New Roman-Bold-8900-Identity-H"/>
                <a:ea typeface="Segoe Pro" charset="0"/>
                <a:cs typeface="Segoe Pro" charset="0"/>
              </a:rPr>
              <a:t>Supervisor: Gareth Ward     Email: gareth.ward@canterbury.ac.uk  </a:t>
            </a:r>
            <a:endParaRPr lang="en-US" sz="3600" dirty="0">
              <a:solidFill>
                <a:srgbClr val="002060"/>
              </a:solidFill>
              <a:latin typeface="*Times New Roman-Bold-8900-Identity-H"/>
              <a:ea typeface="Segoe Pro" charset="0"/>
              <a:cs typeface="Segoe Pro" charset="0"/>
            </a:endParaRPr>
          </a:p>
        </p:txBody>
      </p:sp>
      <p:cxnSp>
        <p:nvCxnSpPr>
          <p:cNvPr id="8" name="Straight Connector 7">
            <a:extLst>
              <a:ext uri="{FF2B5EF4-FFF2-40B4-BE49-F238E27FC236}">
                <a16:creationId xmlns:a16="http://schemas.microsoft.com/office/drawing/2014/main" id="{576C844D-77DF-6C53-491B-6C18AC7119AA}"/>
              </a:ext>
            </a:extLst>
          </p:cNvPr>
          <p:cNvCxnSpPr>
            <a:cxnSpLocks/>
          </p:cNvCxnSpPr>
          <p:nvPr/>
        </p:nvCxnSpPr>
        <p:spPr>
          <a:xfrm flipV="1">
            <a:off x="173157" y="2739822"/>
            <a:ext cx="21263818" cy="206179"/>
          </a:xfrm>
          <a:prstGeom prst="line">
            <a:avLst/>
          </a:prstGeom>
          <a:ln w="127000"/>
        </p:spPr>
        <p:style>
          <a:lnRef idx="3">
            <a:schemeClr val="dk1"/>
          </a:lnRef>
          <a:fillRef idx="0">
            <a:schemeClr val="dk1"/>
          </a:fillRef>
          <a:effectRef idx="2">
            <a:schemeClr val="dk1"/>
          </a:effectRef>
          <a:fontRef idx="minor">
            <a:schemeClr val="tx1"/>
          </a:fontRef>
        </p:style>
      </p:cxnSp>
      <p:sp>
        <p:nvSpPr>
          <p:cNvPr id="10" name="Rectangle: Rounded Corners 9">
            <a:extLst>
              <a:ext uri="{FF2B5EF4-FFF2-40B4-BE49-F238E27FC236}">
                <a16:creationId xmlns:a16="http://schemas.microsoft.com/office/drawing/2014/main" id="{E57D704D-C2E5-57CF-DE65-07FCD5A6B598}"/>
              </a:ext>
            </a:extLst>
          </p:cNvPr>
          <p:cNvSpPr/>
          <p:nvPr/>
        </p:nvSpPr>
        <p:spPr>
          <a:xfrm>
            <a:off x="173157" y="3367959"/>
            <a:ext cx="10440000" cy="3846077"/>
          </a:xfrm>
          <a:prstGeom prst="roundRect">
            <a:avLst>
              <a:gd name="adj" fmla="val 11798"/>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4000" b="1" i="0" u="none" strike="noStrike" baseline="0" dirty="0">
                <a:solidFill>
                  <a:srgbClr val="002060"/>
                </a:solidFill>
                <a:latin typeface="Times New Roman" panose="02020603050405020304" pitchFamily="18" charset="0"/>
                <a:cs typeface="Times New Roman" panose="02020603050405020304" pitchFamily="18" charset="0"/>
              </a:rPr>
              <a:t>Introduction: </a:t>
            </a:r>
            <a:r>
              <a:rPr lang="en-US" sz="3200" dirty="0">
                <a:solidFill>
                  <a:schemeClr val="tx1"/>
                </a:solidFill>
                <a:latin typeface="Times New Roman" panose="02020603050405020304" pitchFamily="18" charset="0"/>
                <a:cs typeface="Times New Roman" panose="02020603050405020304" pitchFamily="18" charset="0"/>
              </a:rPr>
              <a:t>The aim of this project is to build a memory game as a cognitive activity that helps stimulating and maintaining users’ cognitive function and memory. </a:t>
            </a:r>
            <a:r>
              <a:rPr lang="en-GB" sz="3200" dirty="0">
                <a:solidFill>
                  <a:schemeClr val="tx1"/>
                </a:solidFill>
                <a:latin typeface="Times New Roman" panose="02020603050405020304" pitchFamily="18" charset="0"/>
                <a:cs typeface="Times New Roman" panose="02020603050405020304" pitchFamily="18" charset="0"/>
              </a:rPr>
              <a:t>The game would </a:t>
            </a:r>
            <a:r>
              <a:rPr lang="en-GB" sz="3200" i="0" u="none" strike="noStrike" baseline="0" dirty="0">
                <a:solidFill>
                  <a:schemeClr val="tx1"/>
                </a:solidFill>
                <a:latin typeface="Times New Roman" panose="02020603050405020304" pitchFamily="18" charset="0"/>
                <a:cs typeface="Times New Roman" panose="02020603050405020304" pitchFamily="18" charset="0"/>
              </a:rPr>
              <a:t>prompt </a:t>
            </a:r>
            <a:r>
              <a:rPr lang="en-GB" sz="3200" dirty="0">
                <a:solidFill>
                  <a:schemeClr val="tx1"/>
                </a:solidFill>
                <a:latin typeface="Times New Roman" panose="02020603050405020304" pitchFamily="18" charset="0"/>
                <a:cs typeface="Times New Roman" panose="02020603050405020304" pitchFamily="18" charset="0"/>
              </a:rPr>
              <a:t>users with potential diagnose of dementia </a:t>
            </a:r>
            <a:r>
              <a:rPr lang="en-GB" sz="3200" i="0" u="none" strike="noStrike" baseline="0" dirty="0">
                <a:solidFill>
                  <a:schemeClr val="tx1"/>
                </a:solidFill>
                <a:latin typeface="Times New Roman" panose="02020603050405020304" pitchFamily="18" charset="0"/>
                <a:cs typeface="Times New Roman" panose="02020603050405020304" pitchFamily="18" charset="0"/>
              </a:rPr>
              <a:t>to import personal photos to use in the game as it will not only</a:t>
            </a:r>
            <a:r>
              <a:rPr lang="en-GB" sz="3200" dirty="0">
                <a:solidFill>
                  <a:schemeClr val="tx1"/>
                </a:solidFill>
                <a:latin typeface="Times New Roman" panose="02020603050405020304" pitchFamily="18" charset="0"/>
                <a:cs typeface="Times New Roman" panose="02020603050405020304" pitchFamily="18" charset="0"/>
              </a:rPr>
              <a:t> keep the brain </a:t>
            </a:r>
            <a:r>
              <a:rPr lang="en-GB" sz="3200" i="0" u="none" strike="noStrike" baseline="0" dirty="0">
                <a:solidFill>
                  <a:schemeClr val="tx1"/>
                </a:solidFill>
                <a:latin typeface="Times New Roman" panose="02020603050405020304" pitchFamily="18" charset="0"/>
                <a:cs typeface="Times New Roman" panose="02020603050405020304" pitchFamily="18" charset="0"/>
              </a:rPr>
              <a:t>active, but </a:t>
            </a:r>
            <a:r>
              <a:rPr lang="en-GB" sz="3200" dirty="0">
                <a:solidFill>
                  <a:schemeClr val="tx1"/>
                </a:solidFill>
                <a:latin typeface="Times New Roman" panose="02020603050405020304" pitchFamily="18" charset="0"/>
                <a:cs typeface="Times New Roman" panose="02020603050405020304" pitchFamily="18" charset="0"/>
              </a:rPr>
              <a:t>also help them </a:t>
            </a:r>
            <a:r>
              <a:rPr lang="en-GB" sz="3200" i="0" u="none" strike="noStrike" baseline="0" dirty="0">
                <a:solidFill>
                  <a:schemeClr val="tx1"/>
                </a:solidFill>
                <a:latin typeface="Times New Roman" panose="02020603050405020304" pitchFamily="18" charset="0"/>
                <a:cs typeface="Times New Roman" panose="02020603050405020304" pitchFamily="18" charset="0"/>
              </a:rPr>
              <a:t>keep remembering family members and places.</a:t>
            </a:r>
            <a:endParaRPr lang="en-GB" sz="3200"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A picture containing map&#10;&#10;Description automatically generated">
            <a:extLst>
              <a:ext uri="{FF2B5EF4-FFF2-40B4-BE49-F238E27FC236}">
                <a16:creationId xmlns:a16="http://schemas.microsoft.com/office/drawing/2014/main" id="{E39E814D-C156-3BAB-B4C4-3F93490BE6E5}"/>
              </a:ext>
            </a:extLst>
          </p:cNvPr>
          <p:cNvPicPr>
            <a:picLocks noChangeAspect="1"/>
          </p:cNvPicPr>
          <p:nvPr/>
        </p:nvPicPr>
        <p:blipFill rotWithShape="1">
          <a:blip r:embed="rId6"/>
          <a:srcRect t="6914" b="6110"/>
          <a:stretch/>
        </p:blipFill>
        <p:spPr>
          <a:xfrm>
            <a:off x="794545" y="7638577"/>
            <a:ext cx="9197220" cy="4747128"/>
          </a:xfrm>
          <a:prstGeom prst="rect">
            <a:avLst/>
          </a:prstGeom>
          <a:solidFill>
            <a:srgbClr val="BAD9D3"/>
          </a:solidFill>
          <a:ln w="12700">
            <a:solidFill>
              <a:schemeClr val="tx1"/>
            </a:solidFill>
          </a:ln>
        </p:spPr>
      </p:pic>
      <p:sp>
        <p:nvSpPr>
          <p:cNvPr id="12" name="TextBox 11">
            <a:extLst>
              <a:ext uri="{FF2B5EF4-FFF2-40B4-BE49-F238E27FC236}">
                <a16:creationId xmlns:a16="http://schemas.microsoft.com/office/drawing/2014/main" id="{7BB38D66-A07B-1E0E-BAB9-DD4C91B24CFE}"/>
              </a:ext>
            </a:extLst>
          </p:cNvPr>
          <p:cNvSpPr txBox="1"/>
          <p:nvPr/>
        </p:nvSpPr>
        <p:spPr>
          <a:xfrm>
            <a:off x="823712" y="12580586"/>
            <a:ext cx="9138887" cy="646330"/>
          </a:xfrm>
          <a:prstGeom prst="rect">
            <a:avLst/>
          </a:prstGeom>
          <a:noFill/>
        </p:spPr>
        <p:txBody>
          <a:bodyPr wrap="square">
            <a:spAutoFit/>
          </a:bodyPr>
          <a:lstStyle/>
          <a:p>
            <a:pPr algn="ctr"/>
            <a:r>
              <a:rPr lang="en-GB" sz="3600" b="0" i="0" u="none" strike="noStrike" baseline="0" dirty="0">
                <a:latin typeface="Times New Roman" panose="02020603050405020304" pitchFamily="18" charset="0"/>
                <a:cs typeface="Times New Roman" panose="02020603050405020304" pitchFamily="18" charset="0"/>
              </a:rPr>
              <a:t>Fig. 1: Dementia in the UK (gov.uk, 2022).</a:t>
            </a:r>
            <a:endParaRPr lang="en-GB" sz="3600"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3016D3CF-9394-3855-3DC9-228E7EF61A20}"/>
              </a:ext>
            </a:extLst>
          </p:cNvPr>
          <p:cNvSpPr/>
          <p:nvPr/>
        </p:nvSpPr>
        <p:spPr>
          <a:xfrm>
            <a:off x="205080" y="13618029"/>
            <a:ext cx="10440000" cy="6017325"/>
          </a:xfrm>
          <a:prstGeom prst="roundRect">
            <a:avLst>
              <a:gd name="adj" fmla="val 8236"/>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4000" b="1" dirty="0">
                <a:solidFill>
                  <a:srgbClr val="002060"/>
                </a:solidFill>
                <a:latin typeface="Times New Roman" panose="02020603050405020304" pitchFamily="18" charset="0"/>
                <a:cs typeface="Times New Roman" panose="02020603050405020304" pitchFamily="18" charset="0"/>
              </a:rPr>
              <a:t>Motivation: </a:t>
            </a:r>
            <a:r>
              <a:rPr lang="en-GB" sz="3200" dirty="0">
                <a:solidFill>
                  <a:schemeClr val="tx1"/>
                </a:solidFill>
                <a:latin typeface="Times New Roman" panose="02020603050405020304" pitchFamily="18" charset="0"/>
                <a:cs typeface="Times New Roman" panose="02020603050405020304" pitchFamily="18" charset="0"/>
              </a:rPr>
              <a:t>Smith et al, 2009 described in their research how using a reminiscence tool in the form of multimodal life stories on DVDs helps people with Alzheimer to elicit good feelings. Furthermore, </a:t>
            </a:r>
            <a:r>
              <a:rPr lang="en-US" sz="3200" dirty="0">
                <a:solidFill>
                  <a:schemeClr val="tx1"/>
                </a:solidFill>
                <a:latin typeface="Times New Roman" panose="02020603050405020304" pitchFamily="18" charset="0"/>
                <a:cs typeface="Times New Roman" panose="02020603050405020304" pitchFamily="18" charset="0"/>
              </a:rPr>
              <a:t>Kitakoshi et al, 2015 proposed a cognitive training system using a memory game with a software agent based on the concept of HAI and discussed the characteristics and effectiveness of its functions.</a:t>
            </a:r>
          </a:p>
          <a:p>
            <a:pPr algn="just"/>
            <a:r>
              <a:rPr lang="en-US" sz="3200" dirty="0">
                <a:solidFill>
                  <a:schemeClr val="tx1"/>
                </a:solidFill>
                <a:latin typeface="Times New Roman" panose="02020603050405020304" pitchFamily="18" charset="0"/>
                <a:cs typeface="Times New Roman" panose="02020603050405020304" pitchFamily="18" charset="0"/>
              </a:rPr>
              <a:t>Thus, building a personal memory game as cognitive activity and encouraging the patients to remember their relatives, would have a huge benefit in reducing the risk of developing dementia.</a:t>
            </a:r>
          </a:p>
        </p:txBody>
      </p:sp>
      <p:sp>
        <p:nvSpPr>
          <p:cNvPr id="14" name="Rectangle: Rounded Corners 13">
            <a:extLst>
              <a:ext uri="{FF2B5EF4-FFF2-40B4-BE49-F238E27FC236}">
                <a16:creationId xmlns:a16="http://schemas.microsoft.com/office/drawing/2014/main" id="{77608BC3-4DE0-45F7-E3DF-145E98AA0985}"/>
              </a:ext>
            </a:extLst>
          </p:cNvPr>
          <p:cNvSpPr/>
          <p:nvPr/>
        </p:nvSpPr>
        <p:spPr>
          <a:xfrm>
            <a:off x="205080" y="20026468"/>
            <a:ext cx="10440000" cy="10092734"/>
          </a:xfrm>
          <a:prstGeom prst="roundRect">
            <a:avLst>
              <a:gd name="adj" fmla="val 6578"/>
            </a:avLst>
          </a:prstGeom>
          <a:solidFill>
            <a:srgbClr val="EEBA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4000" b="1" dirty="0">
                <a:solidFill>
                  <a:srgbClr val="002060"/>
                </a:solidFill>
                <a:latin typeface="Times New Roman" panose="02020603050405020304" pitchFamily="18" charset="0"/>
                <a:cs typeface="Times New Roman" panose="02020603050405020304" pitchFamily="18" charset="0"/>
              </a:rPr>
              <a:t>Project Phases</a:t>
            </a:r>
            <a:r>
              <a:rPr lang="en-GB" sz="4000" b="1" i="0" u="none" strike="noStrike" baseline="0" dirty="0">
                <a:solidFill>
                  <a:srgbClr val="002060"/>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The following phases would be performed during this project based on </a:t>
            </a:r>
            <a:r>
              <a:rPr lang="en-US" sz="3200" dirty="0" err="1">
                <a:solidFill>
                  <a:prstClr val="black"/>
                </a:solidFill>
                <a:latin typeface="Times New Roman" panose="02020603050405020304" pitchFamily="18" charset="0"/>
                <a:cs typeface="Times New Roman" panose="02020603050405020304" pitchFamily="18" charset="0"/>
              </a:rPr>
              <a:t>Zhunio</a:t>
            </a:r>
            <a:r>
              <a:rPr lang="en-US" sz="3200" dirty="0">
                <a:solidFill>
                  <a:prstClr val="black"/>
                </a:solidFill>
                <a:latin typeface="Times New Roman" panose="02020603050405020304" pitchFamily="18" charset="0"/>
                <a:cs typeface="Times New Roman" panose="02020603050405020304" pitchFamily="18" charset="0"/>
              </a:rPr>
              <a:t> et al, 2020 and </a:t>
            </a:r>
            <a:r>
              <a:rPr lang="en-US" sz="3200" dirty="0" err="1">
                <a:solidFill>
                  <a:schemeClr val="tx1"/>
                </a:solidFill>
                <a:latin typeface="Times New Roman" panose="02020603050405020304" pitchFamily="18" charset="0"/>
                <a:cs typeface="Times New Roman" panose="02020603050405020304" pitchFamily="18" charset="0"/>
              </a:rPr>
              <a:t>Kitakoshi</a:t>
            </a:r>
            <a:r>
              <a:rPr lang="en-US" sz="3200" dirty="0">
                <a:solidFill>
                  <a:schemeClr val="tx1"/>
                </a:solidFill>
                <a:latin typeface="Times New Roman" panose="02020603050405020304" pitchFamily="18" charset="0"/>
                <a:cs typeface="Times New Roman" panose="02020603050405020304" pitchFamily="18" charset="0"/>
              </a:rPr>
              <a:t> et al, 2015 studies: </a:t>
            </a:r>
          </a:p>
          <a:p>
            <a:pPr marL="457200" indent="-457200" algn="just">
              <a:buFont typeface="Arial" panose="020B0604020202020204" pitchFamily="34" charset="0"/>
              <a:buChar char="•"/>
            </a:pPr>
            <a:r>
              <a:rPr lang="en-US" sz="3200" b="1" dirty="0">
                <a:solidFill>
                  <a:schemeClr val="tx1"/>
                </a:solidFill>
                <a:latin typeface="Times New Roman" panose="02020603050405020304" pitchFamily="18" charset="0"/>
                <a:cs typeface="Times New Roman" panose="02020603050405020304" pitchFamily="18" charset="0"/>
              </a:rPr>
              <a:t>Requirements:</a:t>
            </a:r>
            <a:r>
              <a:rPr lang="en-US" sz="3200" dirty="0">
                <a:solidFill>
                  <a:schemeClr val="tx1"/>
                </a:solidFill>
                <a:latin typeface="Times New Roman" panose="02020603050405020304" pitchFamily="18" charset="0"/>
                <a:cs typeface="Times New Roman" panose="02020603050405020304" pitchFamily="18" charset="0"/>
              </a:rPr>
              <a:t> Investigating topics related to the development of the game and dementia to capture and classify the requirements, then verifying and validating them. </a:t>
            </a:r>
          </a:p>
          <a:p>
            <a:pPr marL="457200" indent="-457200" algn="just">
              <a:buFont typeface="Arial" panose="020B0604020202020204" pitchFamily="34" charset="0"/>
              <a:buChar char="•"/>
            </a:pPr>
            <a:r>
              <a:rPr lang="en-US" sz="3200" b="1" dirty="0">
                <a:solidFill>
                  <a:schemeClr val="tx1"/>
                </a:solidFill>
                <a:latin typeface="Times New Roman" panose="02020603050405020304" pitchFamily="18" charset="0"/>
                <a:cs typeface="Times New Roman" panose="02020603050405020304" pitchFamily="18" charset="0"/>
              </a:rPr>
              <a:t>Design: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a:solidFill>
                  <a:prstClr val="black"/>
                </a:solidFill>
                <a:latin typeface="Times New Roman" panose="02020603050405020304" pitchFamily="18" charset="0"/>
                <a:cs typeface="Times New Roman" panose="02020603050405020304" pitchFamily="18" charset="0"/>
              </a:rPr>
              <a:t>Zhunio et al, 2020</a:t>
            </a:r>
            <a:r>
              <a:rPr lang="en-US" sz="3200" dirty="0">
                <a:solidFill>
                  <a:schemeClr val="tx1"/>
                </a:solidFill>
                <a:latin typeface="Times New Roman" panose="02020603050405020304" pitchFamily="18" charset="0"/>
                <a:cs typeface="Times New Roman" panose="02020603050405020304" pitchFamily="18" charset="0"/>
              </a:rPr>
              <a:t> proposed several accessibility and usability criteria for the elderly. Therefore, some criteria were considered such as ease of learning, efficiency and visualization.</a:t>
            </a:r>
          </a:p>
          <a:p>
            <a:pPr marL="457200" marR="0" lvl="0" indent="-457200" algn="just" defTabSz="60054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1" dirty="0">
                <a:solidFill>
                  <a:schemeClr val="tx1"/>
                </a:solidFill>
                <a:latin typeface="Times New Roman" panose="02020603050405020304" pitchFamily="18" charset="0"/>
                <a:cs typeface="Times New Roman" panose="02020603050405020304" pitchFamily="18" charset="0"/>
              </a:rPr>
              <a:t>Implementation:</a:t>
            </a:r>
            <a:r>
              <a:rPr lang="en-US" sz="3200" dirty="0">
                <a:solidFill>
                  <a:schemeClr val="tx1"/>
                </a:solidFill>
                <a:latin typeface="Times New Roman" panose="02020603050405020304" pitchFamily="18" charset="0"/>
                <a:cs typeface="Times New Roman" panose="02020603050405020304" pitchFamily="18" charset="0"/>
              </a:rPr>
              <a:t> The game was developed by </a:t>
            </a:r>
            <a:r>
              <a:rPr lang="en-US" sz="3200" dirty="0">
                <a:solidFill>
                  <a:sysClr val="windowText" lastClr="000000"/>
                </a:solidFill>
                <a:latin typeface="Times New Roman" panose="02020603050405020304" pitchFamily="18" charset="0"/>
                <a:cs typeface="Times New Roman" panose="02020603050405020304" pitchFamily="18" charset="0"/>
              </a:rPr>
              <a:t>initializing a database using MySQL, and building the game using </a:t>
            </a:r>
            <a:r>
              <a:rPr lang="en-US" sz="3200" dirty="0" err="1">
                <a:solidFill>
                  <a:sysClr val="windowText" lastClr="000000"/>
                </a:solidFill>
                <a:latin typeface="Times New Roman" panose="02020603050405020304" pitchFamily="18" charset="0"/>
                <a:cs typeface="Times New Roman" panose="02020603050405020304" pitchFamily="18" charset="0"/>
              </a:rPr>
              <a:t>php</a:t>
            </a:r>
            <a:r>
              <a:rPr lang="en-US" sz="3200" dirty="0">
                <a:solidFill>
                  <a:sysClr val="windowText" lastClr="000000"/>
                </a:solidFill>
                <a:latin typeface="Times New Roman" panose="02020603050405020304" pitchFamily="18" charset="0"/>
                <a:cs typeface="Times New Roman" panose="02020603050405020304" pitchFamily="18" charset="0"/>
              </a:rPr>
              <a:t>, JavaScript and CSS to add functionality, features, and style.</a:t>
            </a: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b="1" dirty="0">
                <a:solidFill>
                  <a:schemeClr val="tx1"/>
                </a:solidFill>
                <a:latin typeface="Times New Roman" panose="02020603050405020304" pitchFamily="18" charset="0"/>
                <a:cs typeface="Times New Roman" panose="02020603050405020304" pitchFamily="18" charset="0"/>
              </a:rPr>
              <a:t>Testing:</a:t>
            </a:r>
            <a:r>
              <a:rPr lang="en-US" sz="3200" dirty="0">
                <a:solidFill>
                  <a:schemeClr val="tx1"/>
                </a:solidFill>
                <a:latin typeface="Times New Roman" panose="02020603050405020304" pitchFamily="18" charset="0"/>
                <a:cs typeface="Times New Roman" panose="02020603050405020304" pitchFamily="18" charset="0"/>
              </a:rPr>
              <a:t> This phase was carried out in two steps: 1)  validating and verifying the game hence unexpected errors may be detected. 2) testing the application with the end user.</a:t>
            </a:r>
          </a:p>
        </p:txBody>
      </p:sp>
      <p:pic>
        <p:nvPicPr>
          <p:cNvPr id="15" name="Picture 14">
            <a:extLst>
              <a:ext uri="{FF2B5EF4-FFF2-40B4-BE49-F238E27FC236}">
                <a16:creationId xmlns:a16="http://schemas.microsoft.com/office/drawing/2014/main" id="{CD22CD48-244E-B716-C781-D238CDE175FF}"/>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Effect>
                      <a14:brightnessContrast contrast="-40000"/>
                    </a14:imgEffect>
                  </a14:imgLayer>
                </a14:imgProps>
              </a:ext>
            </a:extLst>
          </a:blip>
          <a:stretch>
            <a:fillRect/>
          </a:stretch>
        </p:blipFill>
        <p:spPr>
          <a:xfrm>
            <a:off x="11814705" y="3400697"/>
            <a:ext cx="8285158" cy="6859466"/>
          </a:xfrm>
          <a:prstGeom prst="rect">
            <a:avLst/>
          </a:prstGeom>
          <a:ln w="12700" cap="sq">
            <a:solidFill>
              <a:schemeClr val="tx1"/>
            </a:solidFill>
            <a:miter lim="800000"/>
          </a:ln>
          <a:effectLst>
            <a:outerShdw blurRad="57150" dist="50800" dir="2700000" algn="tl" rotWithShape="0">
              <a:srgbClr val="000000">
                <a:alpha val="40000"/>
              </a:srgbClr>
            </a:outerShdw>
          </a:effectLst>
        </p:spPr>
      </p:pic>
      <p:sp>
        <p:nvSpPr>
          <p:cNvPr id="16" name="TextBox 15">
            <a:extLst>
              <a:ext uri="{FF2B5EF4-FFF2-40B4-BE49-F238E27FC236}">
                <a16:creationId xmlns:a16="http://schemas.microsoft.com/office/drawing/2014/main" id="{0BDEE484-18C3-6E26-84B5-B843D45A8AB8}"/>
              </a:ext>
            </a:extLst>
          </p:cNvPr>
          <p:cNvSpPr txBox="1"/>
          <p:nvPr/>
        </p:nvSpPr>
        <p:spPr>
          <a:xfrm>
            <a:off x="13071248" y="10505595"/>
            <a:ext cx="5772072" cy="646331"/>
          </a:xfrm>
          <a:prstGeom prst="rect">
            <a:avLst/>
          </a:prstGeom>
          <a:noFill/>
        </p:spPr>
        <p:txBody>
          <a:bodyPr wrap="square">
            <a:spAutoFit/>
          </a:bodyPr>
          <a:lstStyle/>
          <a:p>
            <a:pPr algn="ctr"/>
            <a:r>
              <a:rPr lang="en-GB" sz="3600" b="0" i="0" u="none" strike="noStrike" baseline="0" dirty="0">
                <a:latin typeface="Times New Roman" panose="02020603050405020304" pitchFamily="18" charset="0"/>
                <a:cs typeface="Times New Roman" panose="02020603050405020304" pitchFamily="18" charset="0"/>
              </a:rPr>
              <a:t>Fig. 2: Game </a:t>
            </a:r>
            <a:r>
              <a:rPr lang="en-GB" sz="3600" dirty="0">
                <a:latin typeface="Times New Roman" panose="02020603050405020304" pitchFamily="18" charset="0"/>
                <a:cs typeface="Times New Roman" panose="02020603050405020304" pitchFamily="18" charset="0"/>
              </a:rPr>
              <a:t>Framework</a:t>
            </a:r>
          </a:p>
        </p:txBody>
      </p:sp>
      <p:sp>
        <p:nvSpPr>
          <p:cNvPr id="17" name="Rectangle: Rounded Corners 16">
            <a:extLst>
              <a:ext uri="{FF2B5EF4-FFF2-40B4-BE49-F238E27FC236}">
                <a16:creationId xmlns:a16="http://schemas.microsoft.com/office/drawing/2014/main" id="{E21C79D9-28BD-2B83-4C31-45D53C15F807}"/>
              </a:ext>
            </a:extLst>
          </p:cNvPr>
          <p:cNvSpPr/>
          <p:nvPr/>
        </p:nvSpPr>
        <p:spPr>
          <a:xfrm>
            <a:off x="10954446" y="23843100"/>
            <a:ext cx="10440000" cy="6276102"/>
          </a:xfrm>
          <a:prstGeom prst="roundRect">
            <a:avLst>
              <a:gd name="adj" fmla="val 823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800" b="1" dirty="0">
                <a:solidFill>
                  <a:srgbClr val="002060"/>
                </a:solidFill>
                <a:latin typeface="Times New Roman" panose="02020603050405020304" pitchFamily="18" charset="0"/>
                <a:cs typeface="Times New Roman" panose="02020603050405020304" pitchFamily="18" charset="0"/>
              </a:rPr>
              <a:t>References:</a:t>
            </a:r>
            <a:endParaRPr lang="en-GB" sz="28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GB" sz="2800" dirty="0" err="1">
                <a:solidFill>
                  <a:schemeClr val="tx1"/>
                </a:solidFill>
                <a:latin typeface="Times New Roman" panose="02020603050405020304" pitchFamily="18" charset="0"/>
                <a:cs typeface="Times New Roman" panose="02020603050405020304" pitchFamily="18" charset="0"/>
              </a:rPr>
              <a:t>Kitakoshi</a:t>
            </a:r>
            <a:r>
              <a:rPr lang="en-GB" sz="2800" dirty="0">
                <a:solidFill>
                  <a:schemeClr val="tx1"/>
                </a:solidFill>
                <a:latin typeface="Times New Roman" panose="02020603050405020304" pitchFamily="18" charset="0"/>
                <a:cs typeface="Times New Roman" panose="02020603050405020304" pitchFamily="18" charset="0"/>
              </a:rPr>
              <a:t>, D., et al, 2015. Cognitive training system for dementia prevention using memory game based on the concept of human-agent interaction. JACIII, 19(6), pp.727-737.</a:t>
            </a:r>
          </a:p>
          <a:p>
            <a:pPr marL="285750" indent="-285750" algn="just">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Koivisto, A., </a:t>
            </a:r>
            <a:r>
              <a:rPr lang="en-GB" sz="2800" dirty="0">
                <a:solidFill>
                  <a:schemeClr val="tx1"/>
                </a:solidFill>
                <a:latin typeface="Times New Roman" panose="02020603050405020304" pitchFamily="18" charset="0"/>
                <a:cs typeface="Times New Roman" panose="02020603050405020304" pitchFamily="18" charset="0"/>
              </a:rPr>
              <a:t>et al,</a:t>
            </a:r>
            <a:r>
              <a:rPr lang="en-US" sz="2800" dirty="0">
                <a:solidFill>
                  <a:schemeClr val="tx1"/>
                </a:solidFill>
                <a:latin typeface="Times New Roman" panose="02020603050405020304" pitchFamily="18" charset="0"/>
                <a:cs typeface="Times New Roman" panose="02020603050405020304" pitchFamily="18" charset="0"/>
              </a:rPr>
              <a:t> 2016, December. Designing Working Memory Games for Elderly. In International Conference on Games and Learning Alliance (pp. 311-320). Springer, Cham.</a:t>
            </a:r>
            <a:endParaRPr lang="en-GB" sz="2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Zhunio, C.S., et al, 2020, April. A Memory Game for Elderly People: Development and Evaluation. In 2020 Seventh International Conference on </a:t>
            </a:r>
            <a:r>
              <a:rPr lang="en-US" sz="2800" dirty="0" err="1">
                <a:solidFill>
                  <a:schemeClr val="tx1"/>
                </a:solidFill>
                <a:latin typeface="Times New Roman" panose="02020603050405020304" pitchFamily="18" charset="0"/>
                <a:cs typeface="Times New Roman" panose="02020603050405020304" pitchFamily="18" charset="0"/>
              </a:rPr>
              <a:t>eDemocracy</a:t>
            </a:r>
            <a:r>
              <a:rPr lang="en-US" sz="2800" dirty="0">
                <a:solidFill>
                  <a:schemeClr val="tx1"/>
                </a:solidFill>
                <a:latin typeface="Times New Roman" panose="02020603050405020304" pitchFamily="18" charset="0"/>
                <a:cs typeface="Times New Roman" panose="02020603050405020304" pitchFamily="18" charset="0"/>
              </a:rPr>
              <a:t> &amp; eGovernment (ICEDEG) (pp. 248-252). IEEE.</a:t>
            </a:r>
            <a:endParaRPr lang="en-GB" sz="2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GB" sz="2800" dirty="0">
                <a:solidFill>
                  <a:schemeClr val="tx1"/>
                </a:solidFill>
                <a:latin typeface="Times New Roman" panose="02020603050405020304" pitchFamily="18" charset="0"/>
                <a:cs typeface="Times New Roman" panose="02020603050405020304" pitchFamily="18" charset="0"/>
              </a:rPr>
              <a:t>Smith, K.L., et al, 2009. Multimedia biographies: a reminiscence and social stimulus tool for persons with cognitive impairment. JTHS, 27(4), pp.287-306. </a:t>
            </a:r>
          </a:p>
        </p:txBody>
      </p:sp>
      <p:sp>
        <p:nvSpPr>
          <p:cNvPr id="18" name="TextBox 17">
            <a:extLst>
              <a:ext uri="{FF2B5EF4-FFF2-40B4-BE49-F238E27FC236}">
                <a16:creationId xmlns:a16="http://schemas.microsoft.com/office/drawing/2014/main" id="{457C9998-6B3E-3B20-F428-9D029E8C5A27}"/>
              </a:ext>
            </a:extLst>
          </p:cNvPr>
          <p:cNvSpPr txBox="1"/>
          <p:nvPr/>
        </p:nvSpPr>
        <p:spPr>
          <a:xfrm>
            <a:off x="13716435" y="23003328"/>
            <a:ext cx="4701020" cy="646331"/>
          </a:xfrm>
          <a:prstGeom prst="rect">
            <a:avLst/>
          </a:prstGeom>
          <a:noFill/>
        </p:spPr>
        <p:txBody>
          <a:bodyPr wrap="square">
            <a:spAutoFit/>
          </a:bodyPr>
          <a:lstStyle/>
          <a:p>
            <a:pPr algn="ctr"/>
            <a:r>
              <a:rPr lang="en-GB" sz="3600" b="0" i="0" u="none" strike="noStrike" baseline="0" dirty="0">
                <a:latin typeface="Times New Roman" panose="02020603050405020304" pitchFamily="18" charset="0"/>
                <a:cs typeface="Times New Roman" panose="02020603050405020304" pitchFamily="18" charset="0"/>
              </a:rPr>
              <a:t>Fig. 3: Game Prototype </a:t>
            </a:r>
            <a:endParaRPr lang="en-GB" sz="3600" dirty="0">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44B59946-FD60-47E0-125D-3D0769CDAE05}"/>
              </a:ext>
            </a:extLst>
          </p:cNvPr>
          <p:cNvSpPr/>
          <p:nvPr/>
        </p:nvSpPr>
        <p:spPr>
          <a:xfrm>
            <a:off x="10977573" y="11326032"/>
            <a:ext cx="10440000" cy="6320100"/>
          </a:xfrm>
          <a:prstGeom prst="roundRect">
            <a:avLst>
              <a:gd name="adj" fmla="val 8236"/>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4000" b="1" dirty="0">
                <a:solidFill>
                  <a:srgbClr val="002060"/>
                </a:solidFill>
                <a:latin typeface="Times New Roman" panose="02020603050405020304" pitchFamily="18" charset="0"/>
                <a:cs typeface="Times New Roman" panose="02020603050405020304" pitchFamily="18" charset="0"/>
              </a:rPr>
              <a:t>Requirements:</a:t>
            </a:r>
            <a:r>
              <a:rPr lang="en-GB" sz="3200" dirty="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Kitakoshi et al, 2015 described in their research the basic rules of the game which is based on the user memorizing several photos, and then trying to match them and find their pairs.</a:t>
            </a:r>
          </a:p>
          <a:p>
            <a:pPr marL="457200" indent="-457200"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User to upload photos with a description of them.</a:t>
            </a:r>
          </a:p>
          <a:p>
            <a:pPr marL="457200" indent="-457200"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Produce a tour/instructions to the user on how to play.</a:t>
            </a:r>
          </a:p>
          <a:p>
            <a:pPr marL="457200" indent="-457200"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User to choose the number of photos to display (difficulty level).</a:t>
            </a:r>
          </a:p>
          <a:p>
            <a:pPr marL="457200" indent="-457200"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Have n×n grid to display the masked photos.</a:t>
            </a:r>
          </a:p>
          <a:p>
            <a:pPr marL="457200" indent="-457200"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User clicks on 2 photos at a time to find matching pairs.</a:t>
            </a:r>
          </a:p>
          <a:p>
            <a:pPr marL="457200" indent="-457200"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Give feedback to the user by comparing their performance from previous times played.</a:t>
            </a:r>
          </a:p>
        </p:txBody>
      </p:sp>
      <p:pic>
        <p:nvPicPr>
          <p:cNvPr id="20" name="Picture 19">
            <a:extLst>
              <a:ext uri="{FF2B5EF4-FFF2-40B4-BE49-F238E27FC236}">
                <a16:creationId xmlns:a16="http://schemas.microsoft.com/office/drawing/2014/main" id="{513DA3B5-0959-0C4B-0143-BCC823D5E9BC}"/>
              </a:ext>
            </a:extLst>
          </p:cNvPr>
          <p:cNvPicPr>
            <a:picLocks noChangeAspect="1"/>
          </p:cNvPicPr>
          <p:nvPr/>
        </p:nvPicPr>
        <p:blipFill>
          <a:blip r:embed="rId9"/>
          <a:stretch>
            <a:fillRect/>
          </a:stretch>
        </p:blipFill>
        <p:spPr>
          <a:xfrm>
            <a:off x="12590877" y="17888405"/>
            <a:ext cx="6668561" cy="4921483"/>
          </a:xfrm>
          <a:prstGeom prst="rect">
            <a:avLst/>
          </a:prstGeom>
          <a:ln>
            <a:solidFill>
              <a:schemeClr val="tx1"/>
            </a:solidFill>
          </a:ln>
        </p:spPr>
      </p:pic>
    </p:spTree>
    <p:extLst>
      <p:ext uri="{BB962C8B-B14F-4D97-AF65-F5344CB8AC3E}">
        <p14:creationId xmlns:p14="http://schemas.microsoft.com/office/powerpoint/2010/main" val="6782972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19</TotalTime>
  <Words>646</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*Times New Roman-Bold-8900-Identity-H</vt: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Reem Khider</dc:creator>
  <cp:lastModifiedBy>Reem Khider</cp:lastModifiedBy>
  <cp:revision>4</cp:revision>
  <dcterms:created xsi:type="dcterms:W3CDTF">2023-03-26T18:50:28Z</dcterms:created>
  <dcterms:modified xsi:type="dcterms:W3CDTF">2023-03-26T19:48:06Z</dcterms:modified>
</cp:coreProperties>
</file>