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9" r:id="rId2"/>
    <p:sldId id="269" r:id="rId3"/>
    <p:sldId id="270" r:id="rId4"/>
    <p:sldId id="271" r:id="rId5"/>
    <p:sldId id="272" r:id="rId6"/>
    <p:sldId id="273" r:id="rId7"/>
    <p:sldId id="274" r:id="rId8"/>
    <p:sldId id="275" r:id="rId9"/>
    <p:sldId id="276" r:id="rId10"/>
    <p:sldId id="278" r:id="rId11"/>
    <p:sldId id="279" r:id="rId12"/>
    <p:sldId id="280" r:id="rId13"/>
    <p:sldId id="281" r:id="rId14"/>
    <p:sldId id="282" r:id="rId15"/>
    <p:sldId id="258" r:id="rId16"/>
    <p:sldId id="262" r:id="rId17"/>
    <p:sldId id="261" r:id="rId18"/>
    <p:sldId id="263" r:id="rId19"/>
    <p:sldId id="264" r:id="rId20"/>
    <p:sldId id="26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7142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127274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6625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126026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9791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277467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2163388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93574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293854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323A0-7841-4F53-9248-4B1DD998D43C}"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416298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E323A0-7841-4F53-9248-4B1DD998D43C}"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38512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E323A0-7841-4F53-9248-4B1DD998D43C}" type="datetimeFigureOut">
              <a:rPr lang="en-US" smtClean="0"/>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35500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E323A0-7841-4F53-9248-4B1DD998D43C}" type="datetimeFigureOut">
              <a:rPr lang="en-US" smtClean="0"/>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5968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323A0-7841-4F53-9248-4B1DD998D43C}" type="datetimeFigureOut">
              <a:rPr lang="en-US" smtClean="0"/>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340293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E323A0-7841-4F53-9248-4B1DD998D43C}"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107119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E323A0-7841-4F53-9248-4B1DD998D43C}"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BD589-D2B4-4290-9366-20C939B6BE5E}" type="slidenum">
              <a:rPr lang="en-US" smtClean="0"/>
              <a:t>‹#›</a:t>
            </a:fld>
            <a:endParaRPr lang="en-US"/>
          </a:p>
        </p:txBody>
      </p:sp>
    </p:spTree>
    <p:extLst>
      <p:ext uri="{BB962C8B-B14F-4D97-AF65-F5344CB8AC3E}">
        <p14:creationId xmlns:p14="http://schemas.microsoft.com/office/powerpoint/2010/main" val="428486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E323A0-7841-4F53-9248-4B1DD998D43C}" type="datetimeFigureOut">
              <a:rPr lang="en-US" smtClean="0"/>
              <a:t>2/25/2022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DBD589-D2B4-4290-9366-20C939B6BE5E}" type="slidenum">
              <a:rPr lang="en-US" smtClean="0"/>
              <a:t>‹#›</a:t>
            </a:fld>
            <a:endParaRPr lang="en-US"/>
          </a:p>
        </p:txBody>
      </p:sp>
    </p:spTree>
    <p:extLst>
      <p:ext uri="{BB962C8B-B14F-4D97-AF65-F5344CB8AC3E}">
        <p14:creationId xmlns:p14="http://schemas.microsoft.com/office/powerpoint/2010/main" val="19787847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ddiallianc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167974-A142-4145-91F2-F154BBBDDDE9}"/>
              </a:ext>
            </a:extLst>
          </p:cNvPr>
          <p:cNvSpPr>
            <a:spLocks noGrp="1"/>
          </p:cNvSpPr>
          <p:nvPr>
            <p:ph type="ctrTitle"/>
          </p:nvPr>
        </p:nvSpPr>
        <p:spPr/>
        <p:txBody>
          <a:bodyPr/>
          <a:lstStyle/>
          <a:p>
            <a:r>
              <a:rPr lang="en-US" dirty="0" err="1">
                <a:solidFill>
                  <a:srgbClr val="002060"/>
                </a:solidFill>
              </a:rPr>
              <a:t>NutriClick</a:t>
            </a:r>
            <a:r>
              <a:rPr lang="en-US" dirty="0">
                <a:solidFill>
                  <a:srgbClr val="002060"/>
                </a:solidFill>
              </a:rPr>
              <a:t> Application</a:t>
            </a:r>
            <a:br>
              <a:rPr lang="en-US" dirty="0">
                <a:solidFill>
                  <a:srgbClr val="002060"/>
                </a:solidFill>
              </a:rPr>
            </a:br>
            <a:endParaRPr lang="en-US" dirty="0"/>
          </a:p>
        </p:txBody>
      </p:sp>
      <p:sp>
        <p:nvSpPr>
          <p:cNvPr id="3" name="Subtitle 2">
            <a:extLst>
              <a:ext uri="{FF2B5EF4-FFF2-40B4-BE49-F238E27FC236}">
                <a16:creationId xmlns:a16="http://schemas.microsoft.com/office/drawing/2014/main" xmlns="" id="{26474C6E-6802-433B-87FD-DFCC8F86503C}"/>
              </a:ext>
            </a:extLst>
          </p:cNvPr>
          <p:cNvSpPr>
            <a:spLocks noGrp="1"/>
          </p:cNvSpPr>
          <p:nvPr>
            <p:ph type="subTitle" idx="1"/>
          </p:nvPr>
        </p:nvSpPr>
        <p:spPr/>
        <p:txBody>
          <a:bodyPr/>
          <a:lstStyle/>
          <a:p>
            <a:r>
              <a:rPr lang="en-US" dirty="0"/>
              <a:t>Demo Description</a:t>
            </a:r>
          </a:p>
        </p:txBody>
      </p:sp>
    </p:spTree>
    <p:extLst>
      <p:ext uri="{BB962C8B-B14F-4D97-AF65-F5344CB8AC3E}">
        <p14:creationId xmlns:p14="http://schemas.microsoft.com/office/powerpoint/2010/main" val="3332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17" y="1445655"/>
            <a:ext cx="10765106" cy="709284"/>
          </a:xfrm>
        </p:spPr>
        <p:txBody>
          <a:bodyPr>
            <a:noAutofit/>
          </a:bodyPr>
          <a:lstStyle/>
          <a:p>
            <a:pPr marL="342900" indent="-342900">
              <a:spcBef>
                <a:spcPts val="1000"/>
              </a:spcBef>
              <a:buClr>
                <a:schemeClr val="accent1"/>
              </a:buClr>
              <a:buSzPct val="80000"/>
              <a:buFont typeface="Wingdings 3" charset="2"/>
              <a:buChar char=""/>
            </a:pPr>
            <a:r>
              <a:rPr lang="en-US" sz="2800" b="1" dirty="0" smtClean="0">
                <a:solidFill>
                  <a:schemeClr val="tx1">
                    <a:lumMod val="75000"/>
                    <a:lumOff val="25000"/>
                  </a:schemeClr>
                </a:solidFill>
                <a:latin typeface="+mn-lt"/>
                <a:ea typeface="+mn-ea"/>
                <a:cs typeface="+mn-cs"/>
              </a:rPr>
              <a:t>k-means clustering</a:t>
            </a:r>
            <a:r>
              <a:rPr lang="ar-SA" sz="2800" b="1" dirty="0" smtClean="0">
                <a:solidFill>
                  <a:schemeClr val="tx1">
                    <a:lumMod val="75000"/>
                    <a:lumOff val="25000"/>
                  </a:schemeClr>
                </a:solidFill>
                <a:latin typeface="+mn-lt"/>
                <a:ea typeface="+mn-ea"/>
                <a:cs typeface="+mn-cs"/>
              </a:rPr>
              <a:t/>
            </a:r>
            <a:br>
              <a:rPr lang="ar-SA" sz="2800" b="1" dirty="0" smtClean="0">
                <a:solidFill>
                  <a:schemeClr val="tx1">
                    <a:lumMod val="75000"/>
                    <a:lumOff val="25000"/>
                  </a:schemeClr>
                </a:solidFill>
                <a:latin typeface="+mn-lt"/>
                <a:ea typeface="+mn-ea"/>
                <a:cs typeface="+mn-cs"/>
              </a:rPr>
            </a:br>
            <a:r>
              <a:rPr lang="en-US" sz="2800" b="1" dirty="0">
                <a:solidFill>
                  <a:schemeClr val="tx1">
                    <a:lumMod val="75000"/>
                    <a:lumOff val="25000"/>
                  </a:schemeClr>
                </a:solidFill>
                <a:latin typeface="+mn-lt"/>
                <a:ea typeface="+mn-ea"/>
                <a:cs typeface="+mn-cs"/>
              </a:rPr>
              <a:t/>
            </a:r>
            <a:br>
              <a:rPr lang="en-US" sz="2800" b="1" dirty="0">
                <a:solidFill>
                  <a:schemeClr val="tx1">
                    <a:lumMod val="75000"/>
                    <a:lumOff val="25000"/>
                  </a:schemeClr>
                </a:solidFill>
                <a:latin typeface="+mn-lt"/>
                <a:ea typeface="+mn-ea"/>
                <a:cs typeface="+mn-cs"/>
              </a:rPr>
            </a:br>
            <a:endParaRPr lang="en-US" sz="2800" b="1" dirty="0">
              <a:solidFill>
                <a:schemeClr val="tx1">
                  <a:lumMod val="75000"/>
                  <a:lumOff val="25000"/>
                </a:schemeClr>
              </a:solidFill>
              <a:latin typeface="+mn-lt"/>
              <a:ea typeface="+mn-ea"/>
              <a:cs typeface="+mn-cs"/>
            </a:endParaRPr>
          </a:p>
        </p:txBody>
      </p:sp>
      <p:sp>
        <p:nvSpPr>
          <p:cNvPr id="3" name="Content Placeholder 2"/>
          <p:cNvSpPr>
            <a:spLocks noGrp="1"/>
          </p:cNvSpPr>
          <p:nvPr>
            <p:ph idx="1"/>
          </p:nvPr>
        </p:nvSpPr>
        <p:spPr>
          <a:xfrm>
            <a:off x="428718" y="514399"/>
            <a:ext cx="8534400" cy="793376"/>
          </a:xfrm>
        </p:spPr>
        <p:txBody>
          <a:bodyPr>
            <a:normAutofit/>
          </a:bodyPr>
          <a:lstStyle/>
          <a:p>
            <a:pPr marL="0" indent="0">
              <a:buNone/>
            </a:pPr>
            <a:r>
              <a:rPr lang="en-US" sz="2800" b="1" dirty="0" smtClean="0"/>
              <a:t>Machine learning </a:t>
            </a:r>
            <a:endParaRPr lang="en-US" sz="2800" b="1" dirty="0"/>
          </a:p>
        </p:txBody>
      </p:sp>
      <p:sp>
        <p:nvSpPr>
          <p:cNvPr id="4" name="Rectangle 3"/>
          <p:cNvSpPr/>
          <p:nvPr/>
        </p:nvSpPr>
        <p:spPr>
          <a:xfrm>
            <a:off x="428718" y="2168386"/>
            <a:ext cx="6096000" cy="523220"/>
          </a:xfrm>
          <a:prstGeom prst="rect">
            <a:avLst/>
          </a:prstGeom>
        </p:spPr>
        <p:txBody>
          <a:bodyPr>
            <a:spAutoFit/>
          </a:bodyPr>
          <a:lstStyle/>
          <a:p>
            <a:pPr marL="342900" indent="-342900">
              <a:spcBef>
                <a:spcPts val="1000"/>
              </a:spcBef>
              <a:buClr>
                <a:schemeClr val="accent1"/>
              </a:buClr>
              <a:buSzPct val="80000"/>
              <a:buFont typeface="Wingdings 3" charset="2"/>
              <a:buChar char=""/>
            </a:pPr>
            <a:r>
              <a:rPr lang="en-US" sz="2800" b="1" dirty="0" smtClean="0">
                <a:solidFill>
                  <a:schemeClr val="tx1">
                    <a:lumMod val="75000"/>
                    <a:lumOff val="25000"/>
                  </a:schemeClr>
                </a:solidFill>
              </a:rPr>
              <a:t>k-modes clustering algorithm</a:t>
            </a:r>
            <a:endParaRPr lang="en-US" sz="2800" b="1" dirty="0">
              <a:solidFill>
                <a:schemeClr val="tx1">
                  <a:lumMod val="75000"/>
                  <a:lumOff val="25000"/>
                </a:schemeClr>
              </a:solidFill>
            </a:endParaRPr>
          </a:p>
        </p:txBody>
      </p:sp>
      <p:sp>
        <p:nvSpPr>
          <p:cNvPr id="5" name="Rectangle 4"/>
          <p:cNvSpPr/>
          <p:nvPr/>
        </p:nvSpPr>
        <p:spPr>
          <a:xfrm>
            <a:off x="428717" y="2791190"/>
            <a:ext cx="8352211" cy="954107"/>
          </a:xfrm>
          <a:prstGeom prst="rect">
            <a:avLst/>
          </a:prstGeom>
        </p:spPr>
        <p:txBody>
          <a:bodyPr wrap="square">
            <a:spAutoFit/>
          </a:bodyPr>
          <a:lstStyle/>
          <a:p>
            <a:pPr marL="342900" indent="-342900">
              <a:spcBef>
                <a:spcPts val="1000"/>
              </a:spcBef>
              <a:buClr>
                <a:schemeClr val="accent1"/>
              </a:buClr>
              <a:buSzPct val="80000"/>
              <a:buFont typeface="Wingdings 3" charset="2"/>
              <a:buChar char=""/>
            </a:pPr>
            <a:r>
              <a:rPr lang="en-US" sz="2800" b="1" dirty="0">
                <a:solidFill>
                  <a:schemeClr val="tx1">
                    <a:lumMod val="75000"/>
                    <a:lumOff val="25000"/>
                  </a:schemeClr>
                </a:solidFill>
              </a:rPr>
              <a:t>cluster </a:t>
            </a:r>
            <a:r>
              <a:rPr lang="en-US" sz="2800" b="1" dirty="0">
                <a:solidFill>
                  <a:schemeClr val="tx1">
                    <a:lumMod val="75000"/>
                    <a:lumOff val="25000"/>
                  </a:schemeClr>
                </a:solidFill>
              </a:rPr>
              <a:t>for current meal suggestion </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sp>
        <p:nvSpPr>
          <p:cNvPr id="6" name="Rectangle 5"/>
          <p:cNvSpPr/>
          <p:nvPr/>
        </p:nvSpPr>
        <p:spPr>
          <a:xfrm>
            <a:off x="428718" y="3603025"/>
            <a:ext cx="8103500" cy="954107"/>
          </a:xfrm>
          <a:prstGeom prst="rect">
            <a:avLst/>
          </a:prstGeom>
        </p:spPr>
        <p:txBody>
          <a:bodyPr wrap="square">
            <a:spAutoFit/>
          </a:bodyPr>
          <a:lstStyle/>
          <a:p>
            <a:pPr marL="342900" indent="-342900">
              <a:spcBef>
                <a:spcPts val="1000"/>
              </a:spcBef>
              <a:buClr>
                <a:schemeClr val="accent1"/>
              </a:buClr>
              <a:buSzPct val="80000"/>
              <a:buFont typeface="Wingdings 3" charset="2"/>
              <a:buChar char=""/>
            </a:pPr>
            <a:r>
              <a:rPr lang="en-US" sz="2800" b="1" dirty="0">
                <a:solidFill>
                  <a:schemeClr val="tx1">
                    <a:lumMod val="75000"/>
                    <a:lumOff val="25000"/>
                  </a:schemeClr>
                </a:solidFill>
              </a:rPr>
              <a:t>cluster </a:t>
            </a:r>
            <a:r>
              <a:rPr lang="en-US" sz="2800" b="1" dirty="0">
                <a:solidFill>
                  <a:schemeClr val="tx1">
                    <a:lumMod val="75000"/>
                    <a:lumOff val="25000"/>
                  </a:schemeClr>
                </a:solidFill>
              </a:rPr>
              <a:t>for nutrition sys suggestion </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sp>
        <p:nvSpPr>
          <p:cNvPr id="7" name="Rectangle 6"/>
          <p:cNvSpPr/>
          <p:nvPr/>
        </p:nvSpPr>
        <p:spPr>
          <a:xfrm>
            <a:off x="428718" y="4401415"/>
            <a:ext cx="8103500" cy="954107"/>
          </a:xfrm>
          <a:prstGeom prst="rect">
            <a:avLst/>
          </a:prstGeom>
        </p:spPr>
        <p:txBody>
          <a:bodyPr wrap="none">
            <a:spAutoFit/>
          </a:bodyPr>
          <a:lstStyle/>
          <a:p>
            <a:pPr marL="342900" indent="-342900">
              <a:spcBef>
                <a:spcPts val="1000"/>
              </a:spcBef>
              <a:buClr>
                <a:schemeClr val="accent1"/>
              </a:buClr>
              <a:buSzPct val="80000"/>
              <a:buFont typeface="Wingdings 3" charset="2"/>
              <a:buChar char=""/>
            </a:pPr>
            <a:r>
              <a:rPr lang="en-US" sz="2800" b="1" dirty="0">
                <a:solidFill>
                  <a:schemeClr val="tx1">
                    <a:lumMod val="75000"/>
                    <a:lumOff val="25000"/>
                  </a:schemeClr>
                </a:solidFill>
              </a:rPr>
              <a:t>cluster for social network data and behavior </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sp>
        <p:nvSpPr>
          <p:cNvPr id="8" name="Rectangle 7"/>
          <p:cNvSpPr/>
          <p:nvPr/>
        </p:nvSpPr>
        <p:spPr>
          <a:xfrm>
            <a:off x="428718" y="5368969"/>
            <a:ext cx="6875600" cy="523220"/>
          </a:xfrm>
          <a:prstGeom prst="rect">
            <a:avLst/>
          </a:prstGeom>
        </p:spPr>
        <p:txBody>
          <a:bodyPr wrap="none">
            <a:spAutoFit/>
          </a:bodyPr>
          <a:lstStyle/>
          <a:p>
            <a:pPr marL="342900" indent="-342900">
              <a:spcBef>
                <a:spcPts val="1000"/>
              </a:spcBef>
              <a:buClr>
                <a:schemeClr val="accent1"/>
              </a:buClr>
              <a:buSzPct val="80000"/>
              <a:buFont typeface="Wingdings 3" charset="2"/>
              <a:buChar char=""/>
            </a:pPr>
            <a:r>
              <a:rPr lang="en-US" sz="2800" b="1" dirty="0">
                <a:solidFill>
                  <a:schemeClr val="tx1">
                    <a:lumMod val="75000"/>
                    <a:lumOff val="25000"/>
                  </a:schemeClr>
                </a:solidFill>
              </a:rPr>
              <a:t>cluster </a:t>
            </a:r>
            <a:r>
              <a:rPr lang="en-US" sz="2800" b="1" dirty="0">
                <a:solidFill>
                  <a:schemeClr val="tx1">
                    <a:lumMod val="75000"/>
                    <a:lumOff val="25000"/>
                  </a:schemeClr>
                </a:solidFill>
              </a:rPr>
              <a:t>for ignored cases (</a:t>
            </a:r>
            <a:r>
              <a:rPr lang="en-US" sz="2800" b="1" dirty="0" err="1">
                <a:solidFill>
                  <a:schemeClr val="tx1">
                    <a:lumMod val="75000"/>
                    <a:lumOff val="25000"/>
                  </a:schemeClr>
                </a:solidFill>
              </a:rPr>
              <a:t>ex:alergies</a:t>
            </a:r>
            <a:r>
              <a:rPr lang="en-US" sz="2800" b="1" dirty="0">
                <a:solidFill>
                  <a:schemeClr val="tx1">
                    <a:lumMod val="75000"/>
                    <a:lumOff val="25000"/>
                  </a:schemeClr>
                </a:solidFill>
              </a:rPr>
              <a:t>)</a:t>
            </a:r>
          </a:p>
        </p:txBody>
      </p:sp>
    </p:spTree>
    <p:extLst>
      <p:ext uri="{BB962C8B-B14F-4D97-AF65-F5344CB8AC3E}">
        <p14:creationId xmlns:p14="http://schemas.microsoft.com/office/powerpoint/2010/main" val="1696080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1534197"/>
            <a:ext cx="10406130" cy="4159876"/>
          </a:xfrm>
        </p:spPr>
        <p:txBody>
          <a:bodyPr>
            <a:normAutofit/>
          </a:bodyPr>
          <a:lstStyle/>
          <a:p>
            <a:pPr>
              <a:lnSpc>
                <a:spcPct val="150000"/>
              </a:lnSpc>
            </a:pPr>
            <a:r>
              <a:rPr lang="en-US" sz="2400" b="1" dirty="0">
                <a:solidFill>
                  <a:schemeClr val="tx1"/>
                </a:solidFill>
              </a:rPr>
              <a:t>-DETECT ALL USERS THEY HAVE </a:t>
            </a:r>
            <a:r>
              <a:rPr lang="en-US" sz="2400" b="1" dirty="0" smtClean="0">
                <a:solidFill>
                  <a:schemeClr val="tx1"/>
                </a:solidFill>
              </a:rPr>
              <a:t>SAME CALORIES</a:t>
            </a:r>
            <a:r>
              <a:rPr lang="en-US" sz="2400" b="1" dirty="0">
                <a:solidFill>
                  <a:schemeClr val="tx1"/>
                </a:solidFill>
              </a:rPr>
              <a:t/>
            </a:r>
            <a:br>
              <a:rPr lang="en-US" sz="2400" b="1" dirty="0">
                <a:solidFill>
                  <a:schemeClr val="tx1"/>
                </a:solidFill>
              </a:rPr>
            </a:br>
            <a:r>
              <a:rPr lang="en-US" sz="2400" b="1" dirty="0">
                <a:solidFill>
                  <a:schemeClr val="tx1"/>
                </a:solidFill>
              </a:rPr>
              <a:t>- FILTERING USERS DATA FIELD ,SOME WILL IGNORED FROM </a:t>
            </a:r>
            <a:r>
              <a:rPr lang="en-US" sz="2400" b="1" dirty="0" smtClean="0">
                <a:solidFill>
                  <a:schemeClr val="tx1"/>
                </a:solidFill>
              </a:rPr>
              <a:t>CLUSTER,SOME </a:t>
            </a:r>
            <a:r>
              <a:rPr lang="en-US" sz="2400" b="1" dirty="0">
                <a:solidFill>
                  <a:schemeClr val="tx1"/>
                </a:solidFill>
              </a:rPr>
              <a:t>HAVE SIMILIRTY </a:t>
            </a:r>
            <a:r>
              <a:rPr lang="en-US" sz="2400" b="1" dirty="0" smtClean="0">
                <a:solidFill>
                  <a:schemeClr val="tx1"/>
                </a:solidFill>
              </a:rPr>
              <a:t>WITH AOTHERS</a:t>
            </a:r>
            <a:br>
              <a:rPr lang="en-US" sz="2400" b="1" dirty="0" smtClean="0">
                <a:solidFill>
                  <a:schemeClr val="tx1"/>
                </a:solidFill>
              </a:rPr>
            </a:br>
            <a:r>
              <a:rPr lang="en-US" sz="2400" b="1" dirty="0" smtClean="0">
                <a:solidFill>
                  <a:schemeClr val="tx1"/>
                </a:solidFill>
              </a:rPr>
              <a:t>- PUSH THE FINAL USER DATA IN k-MEAN CLUSTER </a:t>
            </a:r>
            <a:r>
              <a:rPr lang="en-US" sz="2400" b="1" dirty="0">
                <a:solidFill>
                  <a:schemeClr val="tx1"/>
                </a:solidFill>
              </a:rPr>
              <a:t/>
            </a:r>
            <a:br>
              <a:rPr lang="en-US" sz="2400" b="1" dirty="0">
                <a:solidFill>
                  <a:schemeClr val="tx1"/>
                </a:solidFill>
              </a:rPr>
            </a:br>
            <a:r>
              <a:rPr lang="en-US" sz="2400" b="1" dirty="0">
                <a:solidFill>
                  <a:schemeClr val="tx1"/>
                </a:solidFill>
              </a:rPr>
              <a:t>-result: after filtering and clustering =&gt; suggest the current meal and the </a:t>
            </a:r>
            <a:r>
              <a:rPr lang="en-US" sz="2400" b="1" dirty="0" smtClean="0">
                <a:solidFill>
                  <a:schemeClr val="tx1"/>
                </a:solidFill>
              </a:rPr>
              <a:t>previous </a:t>
            </a:r>
            <a:r>
              <a:rPr lang="en-US" sz="2400" b="1" dirty="0">
                <a:solidFill>
                  <a:schemeClr val="tx1"/>
                </a:solidFill>
              </a:rPr>
              <a:t>related one ,and after getting enough </a:t>
            </a:r>
            <a:r>
              <a:rPr lang="en-US" sz="2400" b="1" dirty="0" err="1">
                <a:solidFill>
                  <a:schemeClr val="tx1"/>
                </a:solidFill>
              </a:rPr>
              <a:t>num</a:t>
            </a:r>
            <a:r>
              <a:rPr lang="en-US" sz="2400" b="1" dirty="0">
                <a:solidFill>
                  <a:schemeClr val="tx1"/>
                </a:solidFill>
              </a:rPr>
              <a:t> from data row=&gt;suggest nutrition sys</a:t>
            </a:r>
          </a:p>
        </p:txBody>
      </p:sp>
      <p:sp>
        <p:nvSpPr>
          <p:cNvPr id="3" name="Content Placeholder 2"/>
          <p:cNvSpPr>
            <a:spLocks noGrp="1"/>
          </p:cNvSpPr>
          <p:nvPr>
            <p:ph idx="1"/>
          </p:nvPr>
        </p:nvSpPr>
        <p:spPr>
          <a:xfrm>
            <a:off x="684212" y="685801"/>
            <a:ext cx="8534400" cy="1696792"/>
          </a:xfrm>
        </p:spPr>
        <p:txBody>
          <a:bodyPr>
            <a:normAutofit/>
          </a:bodyPr>
          <a:lstStyle/>
          <a:p>
            <a:pPr marL="0" indent="0">
              <a:buNone/>
            </a:pPr>
            <a:r>
              <a:rPr lang="en-US" sz="3200" b="1" dirty="0" smtClean="0"/>
              <a:t>HOW ?</a:t>
            </a:r>
            <a:endParaRPr lang="en-US" sz="3200" b="1" dirty="0"/>
          </a:p>
        </p:txBody>
      </p:sp>
    </p:spTree>
    <p:extLst>
      <p:ext uri="{BB962C8B-B14F-4D97-AF65-F5344CB8AC3E}">
        <p14:creationId xmlns:p14="http://schemas.microsoft.com/office/powerpoint/2010/main" val="2357609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167811"/>
            <a:ext cx="8534400" cy="5074275"/>
          </a:xfrm>
        </p:spPr>
        <p:txBody>
          <a:bodyPr>
            <a:noAutofit/>
          </a:bodyPr>
          <a:lstStyle/>
          <a:p>
            <a:r>
              <a:rPr lang="en-US" sz="1200" dirty="0">
                <a:solidFill>
                  <a:schemeClr val="tx1"/>
                </a:solidFill>
              </a:rPr>
              <a:t/>
            </a:r>
            <a:br>
              <a:rPr lang="en-US" sz="1200" dirty="0">
                <a:solidFill>
                  <a:schemeClr val="tx1"/>
                </a:solidFill>
              </a:rPr>
            </a:br>
            <a:r>
              <a:rPr lang="en-US" sz="1200" dirty="0">
                <a:solidFill>
                  <a:schemeClr val="tx1"/>
                </a:solidFill>
              </a:rPr>
              <a:t>#read csv</a:t>
            </a:r>
            <a:br>
              <a:rPr lang="en-US" sz="1200" dirty="0">
                <a:solidFill>
                  <a:schemeClr val="tx1"/>
                </a:solidFill>
              </a:rPr>
            </a:br>
            <a:r>
              <a:rPr lang="en-US" sz="1200" dirty="0">
                <a:solidFill>
                  <a:schemeClr val="tx1"/>
                </a:solidFill>
              </a:rPr>
              <a:t>Food = </a:t>
            </a:r>
            <a:r>
              <a:rPr lang="en-US" sz="1200" dirty="0" err="1">
                <a:solidFill>
                  <a:schemeClr val="tx1"/>
                </a:solidFill>
              </a:rPr>
              <a:t>pd.read_csv</a:t>
            </a:r>
            <a:r>
              <a:rPr lang="en-US" sz="1200" dirty="0">
                <a:solidFill>
                  <a:schemeClr val="tx1"/>
                </a:solidFill>
              </a:rPr>
              <a:t>('food.csv')</a:t>
            </a:r>
            <a:br>
              <a:rPr lang="en-US" sz="1200" dirty="0">
                <a:solidFill>
                  <a:schemeClr val="tx1"/>
                </a:solidFill>
              </a:rPr>
            </a:br>
            <a:r>
              <a:rPr lang="en-US" sz="1200" dirty="0" err="1">
                <a:solidFill>
                  <a:schemeClr val="tx1"/>
                </a:solidFill>
              </a:rPr>
              <a:t>df</a:t>
            </a:r>
            <a:r>
              <a:rPr lang="en-US" sz="1200" dirty="0">
                <a:solidFill>
                  <a:schemeClr val="tx1"/>
                </a:solidFill>
              </a:rPr>
              <a:t>=</a:t>
            </a:r>
            <a:r>
              <a:rPr lang="en-US" sz="1200" dirty="0" err="1">
                <a:solidFill>
                  <a:schemeClr val="tx1"/>
                </a:solidFill>
              </a:rPr>
              <a:t>pd.DataFrame</a:t>
            </a:r>
            <a:r>
              <a:rPr lang="en-US" sz="1200" dirty="0">
                <a:solidFill>
                  <a:schemeClr val="tx1"/>
                </a:solidFill>
              </a:rPr>
              <a:t>(Food).</a:t>
            </a:r>
            <a:r>
              <a:rPr lang="en-US" sz="1200" dirty="0" err="1">
                <a:solidFill>
                  <a:schemeClr val="tx1"/>
                </a:solidFill>
              </a:rPr>
              <a:t>astype</a:t>
            </a:r>
            <a:r>
              <a:rPr lang="en-US" sz="1200" dirty="0">
                <a:solidFill>
                  <a:schemeClr val="tx1"/>
                </a:solidFill>
              </a:rPr>
              <a:t>(</a:t>
            </a:r>
            <a:r>
              <a:rPr lang="en-US" sz="1200" dirty="0" err="1">
                <a:solidFill>
                  <a:schemeClr val="tx1"/>
                </a:solidFill>
              </a:rPr>
              <a:t>str</a:t>
            </a:r>
            <a:r>
              <a:rPr lang="en-US" sz="1200" dirty="0">
                <a:solidFill>
                  <a:schemeClr val="tx1"/>
                </a:solidFill>
              </a:rPr>
              <a:t>)</a:t>
            </a:r>
            <a:br>
              <a:rPr lang="en-US" sz="1200" dirty="0">
                <a:solidFill>
                  <a:schemeClr val="tx1"/>
                </a:solidFill>
              </a:rPr>
            </a:br>
            <a:r>
              <a:rPr lang="en-US" sz="1200" dirty="0">
                <a:solidFill>
                  <a:schemeClr val="tx1"/>
                </a:solidFill>
              </a:rPr>
              <a:t>print(</a:t>
            </a:r>
            <a:r>
              <a:rPr lang="en-US" sz="1200" dirty="0" err="1">
                <a:solidFill>
                  <a:schemeClr val="tx1"/>
                </a:solidFill>
              </a:rPr>
              <a:t>df</a:t>
            </a:r>
            <a:r>
              <a:rPr lang="en-US" sz="1200" dirty="0">
                <a:solidFill>
                  <a:schemeClr val="tx1"/>
                </a:solidFill>
              </a:rPr>
              <a:t>)</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#replace NAN with 0</a:t>
            </a:r>
            <a:br>
              <a:rPr lang="en-US" sz="1200" dirty="0">
                <a:solidFill>
                  <a:schemeClr val="tx1"/>
                </a:solidFill>
              </a:rPr>
            </a:br>
            <a:r>
              <a:rPr lang="en-US" sz="1200" dirty="0" err="1">
                <a:solidFill>
                  <a:schemeClr val="tx1"/>
                </a:solidFill>
              </a:rPr>
              <a:t>df.fillna</a:t>
            </a:r>
            <a:r>
              <a:rPr lang="en-US" sz="1200" dirty="0">
                <a:solidFill>
                  <a:schemeClr val="tx1"/>
                </a:solidFill>
              </a:rPr>
              <a:t>(0,inplace=True)</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err="1">
                <a:solidFill>
                  <a:schemeClr val="tx1"/>
                </a:solidFill>
              </a:rPr>
              <a:t>df</a:t>
            </a:r>
            <a:r>
              <a:rPr lang="en-US" sz="1200" dirty="0">
                <a:solidFill>
                  <a:schemeClr val="tx1"/>
                </a:solidFill>
              </a:rPr>
              <a:t> = </a:t>
            </a:r>
            <a:r>
              <a:rPr lang="en-US" sz="1200" dirty="0" err="1">
                <a:solidFill>
                  <a:schemeClr val="tx1"/>
                </a:solidFill>
              </a:rPr>
              <a:t>pd.DataFrame</a:t>
            </a:r>
            <a:r>
              <a:rPr lang="en-US" sz="1200" dirty="0">
                <a:solidFill>
                  <a:schemeClr val="tx1"/>
                </a:solidFill>
              </a:rPr>
              <a:t>(Food, columns=['age', 'city', 'activity', 'gender', 'mealtime', 'ITM1','ITEM2','ITEM3','ITEM4','ITEM5'])</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 Elbow curve to find optimal K</a:t>
            </a:r>
            <a:br>
              <a:rPr lang="en-US" sz="1200" dirty="0">
                <a:solidFill>
                  <a:schemeClr val="tx1"/>
                </a:solidFill>
              </a:rPr>
            </a:br>
            <a:r>
              <a:rPr lang="en-US" sz="1200" dirty="0">
                <a:solidFill>
                  <a:schemeClr val="tx1"/>
                </a:solidFill>
              </a:rPr>
              <a:t>cost = []</a:t>
            </a:r>
            <a:br>
              <a:rPr lang="en-US" sz="1200" dirty="0">
                <a:solidFill>
                  <a:schemeClr val="tx1"/>
                </a:solidFill>
              </a:rPr>
            </a:br>
            <a:r>
              <a:rPr lang="en-US" sz="1200" dirty="0">
                <a:solidFill>
                  <a:schemeClr val="tx1"/>
                </a:solidFill>
              </a:rPr>
              <a:t>K = range(1,6)</a:t>
            </a:r>
            <a:br>
              <a:rPr lang="en-US" sz="1200" dirty="0">
                <a:solidFill>
                  <a:schemeClr val="tx1"/>
                </a:solidFill>
              </a:rPr>
            </a:br>
            <a:r>
              <a:rPr lang="en-US" sz="1200" dirty="0">
                <a:solidFill>
                  <a:schemeClr val="tx1"/>
                </a:solidFill>
              </a:rPr>
              <a:t>for </a:t>
            </a:r>
            <a:r>
              <a:rPr lang="en-US" sz="1200" dirty="0" err="1">
                <a:solidFill>
                  <a:schemeClr val="tx1"/>
                </a:solidFill>
              </a:rPr>
              <a:t>num_clusters</a:t>
            </a:r>
            <a:r>
              <a:rPr lang="en-US" sz="1200" dirty="0">
                <a:solidFill>
                  <a:schemeClr val="tx1"/>
                </a:solidFill>
              </a:rPr>
              <a:t> in list(K):</a:t>
            </a:r>
            <a:br>
              <a:rPr lang="en-US" sz="1200" dirty="0">
                <a:solidFill>
                  <a:schemeClr val="tx1"/>
                </a:solidFill>
              </a:rPr>
            </a:br>
            <a:r>
              <a:rPr lang="en-US" sz="1200" dirty="0">
                <a:solidFill>
                  <a:schemeClr val="tx1"/>
                </a:solidFill>
              </a:rPr>
              <a:t>    </a:t>
            </a:r>
            <a:r>
              <a:rPr lang="en-US" sz="1200" dirty="0" err="1">
                <a:solidFill>
                  <a:schemeClr val="tx1"/>
                </a:solidFill>
              </a:rPr>
              <a:t>kmode</a:t>
            </a:r>
            <a:r>
              <a:rPr lang="en-US" sz="1200" dirty="0">
                <a:solidFill>
                  <a:schemeClr val="tx1"/>
                </a:solidFill>
              </a:rPr>
              <a:t> = </a:t>
            </a:r>
            <a:r>
              <a:rPr lang="en-US" sz="1200" dirty="0" err="1">
                <a:solidFill>
                  <a:schemeClr val="tx1"/>
                </a:solidFill>
              </a:rPr>
              <a:t>KModes</a:t>
            </a:r>
            <a:r>
              <a:rPr lang="en-US" sz="1200" dirty="0">
                <a:solidFill>
                  <a:schemeClr val="tx1"/>
                </a:solidFill>
              </a:rPr>
              <a:t>(</a:t>
            </a:r>
            <a:r>
              <a:rPr lang="en-US" sz="1200" dirty="0" err="1">
                <a:solidFill>
                  <a:schemeClr val="tx1"/>
                </a:solidFill>
              </a:rPr>
              <a:t>n_clusters</a:t>
            </a:r>
            <a:r>
              <a:rPr lang="en-US" sz="1200" dirty="0">
                <a:solidFill>
                  <a:schemeClr val="tx1"/>
                </a:solidFill>
              </a:rPr>
              <a:t>=</a:t>
            </a:r>
            <a:r>
              <a:rPr lang="en-US" sz="1200" dirty="0" err="1">
                <a:solidFill>
                  <a:schemeClr val="tx1"/>
                </a:solidFill>
              </a:rPr>
              <a:t>num_clusters</a:t>
            </a:r>
            <a:r>
              <a:rPr lang="en-US" sz="1200" dirty="0">
                <a:solidFill>
                  <a:schemeClr val="tx1"/>
                </a:solidFill>
              </a:rPr>
              <a:t>, </a:t>
            </a:r>
            <a:r>
              <a:rPr lang="en-US" sz="1200" dirty="0" err="1">
                <a:solidFill>
                  <a:schemeClr val="tx1"/>
                </a:solidFill>
              </a:rPr>
              <a:t>init</a:t>
            </a:r>
            <a:r>
              <a:rPr lang="en-US" sz="1200" dirty="0">
                <a:solidFill>
                  <a:schemeClr val="tx1"/>
                </a:solidFill>
              </a:rPr>
              <a:t> = "random", </a:t>
            </a:r>
            <a:r>
              <a:rPr lang="en-US" sz="1200" dirty="0" err="1">
                <a:solidFill>
                  <a:schemeClr val="tx1"/>
                </a:solidFill>
              </a:rPr>
              <a:t>n_init</a:t>
            </a:r>
            <a:r>
              <a:rPr lang="en-US" sz="1200" dirty="0">
                <a:solidFill>
                  <a:schemeClr val="tx1"/>
                </a:solidFill>
              </a:rPr>
              <a:t> = 5, verbose=1)</a:t>
            </a:r>
            <a:br>
              <a:rPr lang="en-US" sz="1200" dirty="0">
                <a:solidFill>
                  <a:schemeClr val="tx1"/>
                </a:solidFill>
              </a:rPr>
            </a:br>
            <a:r>
              <a:rPr lang="en-US" sz="1200" dirty="0">
                <a:solidFill>
                  <a:schemeClr val="tx1"/>
                </a:solidFill>
              </a:rPr>
              <a:t>    </a:t>
            </a:r>
            <a:r>
              <a:rPr lang="en-US" sz="1200" dirty="0" err="1">
                <a:solidFill>
                  <a:schemeClr val="tx1"/>
                </a:solidFill>
              </a:rPr>
              <a:t>kmode.fit_predict</a:t>
            </a:r>
            <a:r>
              <a:rPr lang="en-US" sz="1200" dirty="0">
                <a:solidFill>
                  <a:schemeClr val="tx1"/>
                </a:solidFill>
              </a:rPr>
              <a:t>(data)</a:t>
            </a:r>
            <a:br>
              <a:rPr lang="en-US" sz="1200" dirty="0">
                <a:solidFill>
                  <a:schemeClr val="tx1"/>
                </a:solidFill>
              </a:rPr>
            </a:br>
            <a:r>
              <a:rPr lang="en-US" sz="1200" dirty="0">
                <a:solidFill>
                  <a:schemeClr val="tx1"/>
                </a:solidFill>
              </a:rPr>
              <a:t>    </a:t>
            </a:r>
            <a:r>
              <a:rPr lang="en-US" sz="1200" dirty="0" err="1">
                <a:solidFill>
                  <a:schemeClr val="tx1"/>
                </a:solidFill>
              </a:rPr>
              <a:t>cost.append</a:t>
            </a:r>
            <a:r>
              <a:rPr lang="en-US" sz="1200" dirty="0">
                <a:solidFill>
                  <a:schemeClr val="tx1"/>
                </a:solidFill>
              </a:rPr>
              <a:t>(</a:t>
            </a:r>
            <a:r>
              <a:rPr lang="en-US" sz="1200" dirty="0" err="1">
                <a:solidFill>
                  <a:schemeClr val="tx1"/>
                </a:solidFill>
              </a:rPr>
              <a:t>kmode.cost</a:t>
            </a:r>
            <a:r>
              <a:rPr lang="en-US" sz="1200" dirty="0">
                <a:solidFill>
                  <a:schemeClr val="tx1"/>
                </a:solidFill>
              </a:rPr>
              <a:t>_)</a:t>
            </a:r>
            <a:br>
              <a:rPr lang="en-US" sz="1200" dirty="0">
                <a:solidFill>
                  <a:schemeClr val="tx1"/>
                </a:solidFill>
              </a:rPr>
            </a:br>
            <a:r>
              <a:rPr lang="en-US" sz="1200" dirty="0">
                <a:solidFill>
                  <a:schemeClr val="tx1"/>
                </a:solidFill>
              </a:rPr>
              <a:t>    </a:t>
            </a:r>
            <a:br>
              <a:rPr lang="en-US" sz="1200" dirty="0">
                <a:solidFill>
                  <a:schemeClr val="tx1"/>
                </a:solidFill>
              </a:rPr>
            </a:br>
            <a:r>
              <a:rPr lang="en-US" sz="1200" dirty="0">
                <a:solidFill>
                  <a:schemeClr val="tx1"/>
                </a:solidFill>
              </a:rPr>
              <a:t>   </a:t>
            </a:r>
            <a:r>
              <a:rPr lang="en-US" sz="1200" dirty="0" err="1">
                <a:solidFill>
                  <a:schemeClr val="tx1"/>
                </a:solidFill>
              </a:rPr>
              <a:t>plt.plot</a:t>
            </a:r>
            <a:r>
              <a:rPr lang="en-US" sz="1200" dirty="0">
                <a:solidFill>
                  <a:schemeClr val="tx1"/>
                </a:solidFill>
              </a:rPr>
              <a:t>(K, cost, '</a:t>
            </a:r>
            <a:r>
              <a:rPr lang="en-US" sz="1200" dirty="0" err="1">
                <a:solidFill>
                  <a:schemeClr val="tx1"/>
                </a:solidFill>
              </a:rPr>
              <a:t>bx</a:t>
            </a:r>
            <a:r>
              <a:rPr lang="en-US" sz="1200" dirty="0">
                <a:solidFill>
                  <a:schemeClr val="tx1"/>
                </a:solidFill>
              </a:rPr>
              <a:t>-')</a:t>
            </a:r>
            <a:br>
              <a:rPr lang="en-US" sz="1200" dirty="0">
                <a:solidFill>
                  <a:schemeClr val="tx1"/>
                </a:solidFill>
              </a:rPr>
            </a:br>
            <a:r>
              <a:rPr lang="en-US" sz="1200" dirty="0">
                <a:solidFill>
                  <a:schemeClr val="tx1"/>
                </a:solidFill>
              </a:rPr>
              <a:t>   </a:t>
            </a:r>
            <a:r>
              <a:rPr lang="en-US" sz="1200" dirty="0" err="1">
                <a:solidFill>
                  <a:schemeClr val="tx1"/>
                </a:solidFill>
              </a:rPr>
              <a:t>plt.xlabel</a:t>
            </a:r>
            <a:r>
              <a:rPr lang="en-US" sz="1200" dirty="0">
                <a:solidFill>
                  <a:schemeClr val="tx1"/>
                </a:solidFill>
              </a:rPr>
              <a:t>('No. of clusters')</a:t>
            </a:r>
            <a:br>
              <a:rPr lang="en-US" sz="1200" dirty="0">
                <a:solidFill>
                  <a:schemeClr val="tx1"/>
                </a:solidFill>
              </a:rPr>
            </a:br>
            <a:r>
              <a:rPr lang="en-US" sz="1200" dirty="0">
                <a:solidFill>
                  <a:schemeClr val="tx1"/>
                </a:solidFill>
              </a:rPr>
              <a:t>   </a:t>
            </a:r>
            <a:r>
              <a:rPr lang="en-US" sz="1200" dirty="0" err="1">
                <a:solidFill>
                  <a:schemeClr val="tx1"/>
                </a:solidFill>
              </a:rPr>
              <a:t>plt.ylabel</a:t>
            </a:r>
            <a:r>
              <a:rPr lang="en-US" sz="1200" dirty="0">
                <a:solidFill>
                  <a:schemeClr val="tx1"/>
                </a:solidFill>
              </a:rPr>
              <a:t>('Cost')</a:t>
            </a:r>
            <a:br>
              <a:rPr lang="en-US" sz="1200" dirty="0">
                <a:solidFill>
                  <a:schemeClr val="tx1"/>
                </a:solidFill>
              </a:rPr>
            </a:br>
            <a:r>
              <a:rPr lang="en-US" sz="1200" dirty="0">
                <a:solidFill>
                  <a:schemeClr val="tx1"/>
                </a:solidFill>
              </a:rPr>
              <a:t>   </a:t>
            </a:r>
            <a:r>
              <a:rPr lang="en-US" sz="1200" dirty="0" err="1">
                <a:solidFill>
                  <a:schemeClr val="tx1"/>
                </a:solidFill>
              </a:rPr>
              <a:t>plt.title</a:t>
            </a:r>
            <a:r>
              <a:rPr lang="en-US" sz="1200" dirty="0">
                <a:solidFill>
                  <a:schemeClr val="tx1"/>
                </a:solidFill>
              </a:rPr>
              <a:t>('Elbow Method For Optimal k')</a:t>
            </a:r>
            <a:br>
              <a:rPr lang="en-US" sz="1200" dirty="0">
                <a:solidFill>
                  <a:schemeClr val="tx1"/>
                </a:solidFill>
              </a:rPr>
            </a:br>
            <a:r>
              <a:rPr lang="en-US" sz="1200" dirty="0">
                <a:solidFill>
                  <a:schemeClr val="tx1"/>
                </a:solidFill>
              </a:rPr>
              <a:t>   </a:t>
            </a:r>
            <a:r>
              <a:rPr lang="en-US" sz="1200" dirty="0" err="1">
                <a:solidFill>
                  <a:schemeClr val="tx1"/>
                </a:solidFill>
              </a:rPr>
              <a:t>plt.show</a:t>
            </a:r>
            <a:r>
              <a:rPr lang="en-US" sz="1200" dirty="0">
                <a:solidFill>
                  <a:schemeClr val="tx1"/>
                </a:solidFill>
              </a:rPr>
              <a:t>()</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    # Building the model with 3 clusters</a:t>
            </a:r>
            <a:br>
              <a:rPr lang="en-US" sz="1200" dirty="0">
                <a:solidFill>
                  <a:schemeClr val="tx1"/>
                </a:solidFill>
              </a:rPr>
            </a:br>
            <a:r>
              <a:rPr lang="en-US" sz="1200" dirty="0">
                <a:solidFill>
                  <a:schemeClr val="tx1"/>
                </a:solidFill>
              </a:rPr>
              <a:t>  </a:t>
            </a:r>
            <a:r>
              <a:rPr lang="en-US" sz="1200" dirty="0" err="1">
                <a:solidFill>
                  <a:schemeClr val="tx1"/>
                </a:solidFill>
              </a:rPr>
              <a:t>kmode</a:t>
            </a:r>
            <a:r>
              <a:rPr lang="en-US" sz="1200" dirty="0">
                <a:solidFill>
                  <a:schemeClr val="tx1"/>
                </a:solidFill>
              </a:rPr>
              <a:t> = </a:t>
            </a:r>
            <a:r>
              <a:rPr lang="en-US" sz="1200" dirty="0" err="1">
                <a:solidFill>
                  <a:schemeClr val="tx1"/>
                </a:solidFill>
              </a:rPr>
              <a:t>KModes</a:t>
            </a:r>
            <a:r>
              <a:rPr lang="en-US" sz="1200" dirty="0">
                <a:solidFill>
                  <a:schemeClr val="tx1"/>
                </a:solidFill>
              </a:rPr>
              <a:t>(</a:t>
            </a:r>
            <a:r>
              <a:rPr lang="en-US" sz="1200" dirty="0" err="1">
                <a:solidFill>
                  <a:schemeClr val="tx1"/>
                </a:solidFill>
              </a:rPr>
              <a:t>n_clusters</a:t>
            </a:r>
            <a:r>
              <a:rPr lang="en-US" sz="1200" dirty="0">
                <a:solidFill>
                  <a:schemeClr val="tx1"/>
                </a:solidFill>
              </a:rPr>
              <a:t>=5, </a:t>
            </a:r>
            <a:r>
              <a:rPr lang="en-US" sz="1200" dirty="0" err="1">
                <a:solidFill>
                  <a:schemeClr val="tx1"/>
                </a:solidFill>
              </a:rPr>
              <a:t>init</a:t>
            </a:r>
            <a:r>
              <a:rPr lang="en-US" sz="1200" dirty="0">
                <a:solidFill>
                  <a:schemeClr val="tx1"/>
                </a:solidFill>
              </a:rPr>
              <a:t> = "random", </a:t>
            </a:r>
            <a:r>
              <a:rPr lang="en-US" sz="1200" dirty="0" err="1">
                <a:solidFill>
                  <a:schemeClr val="tx1"/>
                </a:solidFill>
              </a:rPr>
              <a:t>n_init</a:t>
            </a:r>
            <a:r>
              <a:rPr lang="en-US" sz="1200" dirty="0">
                <a:solidFill>
                  <a:schemeClr val="tx1"/>
                </a:solidFill>
              </a:rPr>
              <a:t> = 5, verbose=1)</a:t>
            </a:r>
            <a:br>
              <a:rPr lang="en-US" sz="1200" dirty="0">
                <a:solidFill>
                  <a:schemeClr val="tx1"/>
                </a:solidFill>
              </a:rPr>
            </a:br>
            <a:r>
              <a:rPr lang="en-US" sz="1200" dirty="0">
                <a:solidFill>
                  <a:schemeClr val="tx1"/>
                </a:solidFill>
              </a:rPr>
              <a:t> clusters = </a:t>
            </a:r>
            <a:r>
              <a:rPr lang="en-US" sz="1200" dirty="0" err="1">
                <a:solidFill>
                  <a:schemeClr val="tx1"/>
                </a:solidFill>
              </a:rPr>
              <a:t>kmode.fit_predict</a:t>
            </a:r>
            <a:r>
              <a:rPr lang="en-US" sz="1200" dirty="0">
                <a:solidFill>
                  <a:schemeClr val="tx1"/>
                </a:solidFill>
              </a:rPr>
              <a:t>(data)</a:t>
            </a:r>
            <a:br>
              <a:rPr lang="en-US" sz="1200" dirty="0">
                <a:solidFill>
                  <a:schemeClr val="tx1"/>
                </a:solidFill>
              </a:rPr>
            </a:br>
            <a:r>
              <a:rPr lang="en-US" sz="1200" dirty="0">
                <a:solidFill>
                  <a:schemeClr val="tx1"/>
                </a:solidFill>
              </a:rPr>
              <a:t> clusters</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
            </a:r>
            <a:br>
              <a:rPr lang="en-US" sz="1200" dirty="0">
                <a:solidFill>
                  <a:schemeClr val="tx1"/>
                </a:solidFill>
              </a:rPr>
            </a:br>
            <a:endParaRPr lang="en-US" sz="1200" b="1" dirty="0">
              <a:solidFill>
                <a:schemeClr val="tx1"/>
              </a:solidFill>
            </a:endParaRPr>
          </a:p>
        </p:txBody>
      </p:sp>
      <p:sp>
        <p:nvSpPr>
          <p:cNvPr id="3" name="Content Placeholder 2"/>
          <p:cNvSpPr>
            <a:spLocks noGrp="1"/>
          </p:cNvSpPr>
          <p:nvPr>
            <p:ph idx="1"/>
          </p:nvPr>
        </p:nvSpPr>
        <p:spPr>
          <a:xfrm>
            <a:off x="321142" y="531916"/>
            <a:ext cx="8534400" cy="1271789"/>
          </a:xfrm>
        </p:spPr>
        <p:txBody>
          <a:bodyPr>
            <a:normAutofit/>
          </a:bodyPr>
          <a:lstStyle/>
          <a:p>
            <a:r>
              <a:rPr lang="en-US" sz="2400" dirty="0" smtClean="0"/>
              <a:t>MACHINE LEARNING </a:t>
            </a:r>
            <a:endParaRPr lang="en-US" sz="2400" dirty="0"/>
          </a:p>
        </p:txBody>
      </p:sp>
    </p:spTree>
    <p:extLst>
      <p:ext uri="{BB962C8B-B14F-4D97-AF65-F5344CB8AC3E}">
        <p14:creationId xmlns:p14="http://schemas.microsoft.com/office/powerpoint/2010/main" val="569438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2"/>
          <a:stretch>
            <a:fillRect/>
          </a:stretch>
        </p:blipFill>
        <p:spPr>
          <a:xfrm>
            <a:off x="949839" y="4491273"/>
            <a:ext cx="9172955" cy="1657350"/>
          </a:xfrm>
          <a:prstGeom prst="rect">
            <a:avLst/>
          </a:prstGeom>
        </p:spPr>
      </p:pic>
      <p:sp>
        <p:nvSpPr>
          <p:cNvPr id="8" name="Content Placeholder 7"/>
          <p:cNvSpPr>
            <a:spLocks noGrp="1"/>
          </p:cNvSpPr>
          <p:nvPr>
            <p:ph idx="1"/>
          </p:nvPr>
        </p:nvSpPr>
        <p:spPr>
          <a:xfrm>
            <a:off x="0" y="685535"/>
            <a:ext cx="8534400" cy="3615267"/>
          </a:xfrm>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10" name="Content Placeholder 6"/>
          <p:cNvPicPr>
            <a:picLocks noGrp="1" noChangeAspect="1"/>
          </p:cNvPicPr>
          <p:nvPr>
            <p:ph idx="1"/>
          </p:nvPr>
        </p:nvPicPr>
        <p:blipFill>
          <a:blip r:embed="rId3"/>
          <a:stretch>
            <a:fillRect/>
          </a:stretch>
        </p:blipFill>
        <p:spPr>
          <a:xfrm>
            <a:off x="2749250" y="495064"/>
            <a:ext cx="4849286" cy="3529062"/>
          </a:xfrm>
          <a:prstGeom prst="rect">
            <a:avLst/>
          </a:prstGeom>
        </p:spPr>
      </p:pic>
      <p:pic>
        <p:nvPicPr>
          <p:cNvPr id="11" name="Picture 10"/>
          <p:cNvPicPr>
            <a:picLocks noChangeAspect="1"/>
          </p:cNvPicPr>
          <p:nvPr/>
        </p:nvPicPr>
        <p:blipFill>
          <a:blip r:embed="rId4"/>
          <a:stretch>
            <a:fillRect/>
          </a:stretch>
        </p:blipFill>
        <p:spPr>
          <a:xfrm>
            <a:off x="8534400" y="495064"/>
            <a:ext cx="1588394" cy="3529062"/>
          </a:xfrm>
          <a:prstGeom prst="rect">
            <a:avLst/>
          </a:prstGeom>
        </p:spPr>
      </p:pic>
    </p:spTree>
    <p:extLst>
      <p:ext uri="{BB962C8B-B14F-4D97-AF65-F5344CB8AC3E}">
        <p14:creationId xmlns:p14="http://schemas.microsoft.com/office/powerpoint/2010/main" val="2049353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8162" y="860636"/>
            <a:ext cx="9664029" cy="3801805"/>
          </a:xfrm>
          <a:prstGeom prst="rect">
            <a:avLst/>
          </a:prstGeom>
        </p:spPr>
      </p:pic>
    </p:spTree>
    <p:extLst>
      <p:ext uri="{BB962C8B-B14F-4D97-AF65-F5344CB8AC3E}">
        <p14:creationId xmlns:p14="http://schemas.microsoft.com/office/powerpoint/2010/main" val="1788610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40C9A0A-4488-4E45-8049-1EC4DE67CEC4}"/>
              </a:ext>
            </a:extLst>
          </p:cNvPr>
          <p:cNvPicPr>
            <a:picLocks noChangeAspect="1"/>
          </p:cNvPicPr>
          <p:nvPr/>
        </p:nvPicPr>
        <p:blipFill>
          <a:blip r:embed="rId2"/>
          <a:stretch>
            <a:fillRect/>
          </a:stretch>
        </p:blipFill>
        <p:spPr>
          <a:xfrm>
            <a:off x="8035439" y="130628"/>
            <a:ext cx="3830627" cy="6596743"/>
          </a:xfrm>
          <a:prstGeom prst="rect">
            <a:avLst/>
          </a:prstGeom>
        </p:spPr>
      </p:pic>
      <p:sp>
        <p:nvSpPr>
          <p:cNvPr id="5" name="TextBox 4">
            <a:extLst>
              <a:ext uri="{FF2B5EF4-FFF2-40B4-BE49-F238E27FC236}">
                <a16:creationId xmlns:a16="http://schemas.microsoft.com/office/drawing/2014/main" xmlns="" id="{9A8D4FE1-C073-4C27-91AD-E9349CD10453}"/>
              </a:ext>
            </a:extLst>
          </p:cNvPr>
          <p:cNvSpPr txBox="1"/>
          <p:nvPr/>
        </p:nvSpPr>
        <p:spPr>
          <a:xfrm>
            <a:off x="605118" y="799963"/>
            <a:ext cx="5579706" cy="6001643"/>
          </a:xfrm>
          <a:prstGeom prst="rect">
            <a:avLst/>
          </a:prstGeom>
          <a:noFill/>
        </p:spPr>
        <p:txBody>
          <a:bodyPr wrap="square" rtlCol="0">
            <a:spAutoFit/>
          </a:bodyPr>
          <a:lstStyle/>
          <a:p>
            <a:pPr algn="ctr"/>
            <a:r>
              <a:rPr lang="en-US" sz="2400" b="1" dirty="0">
                <a:solidFill>
                  <a:schemeClr val="accent1">
                    <a:lumMod val="75000"/>
                  </a:schemeClr>
                </a:solidFill>
              </a:rPr>
              <a:t>Technology </a:t>
            </a:r>
            <a:r>
              <a:rPr lang="en-US" sz="2400" b="1" dirty="0" smtClean="0">
                <a:solidFill>
                  <a:schemeClr val="accent1">
                    <a:lumMod val="75000"/>
                  </a:schemeClr>
                </a:solidFill>
              </a:rPr>
              <a:t>used</a:t>
            </a:r>
            <a:endParaRPr lang="ar-SA" sz="2400" b="1" dirty="0" smtClean="0">
              <a:solidFill>
                <a:schemeClr val="accent1">
                  <a:lumMod val="75000"/>
                </a:schemeClr>
              </a:solidFill>
            </a:endParaRPr>
          </a:p>
          <a:p>
            <a:pPr algn="ctr"/>
            <a:endParaRPr lang="en-US" sz="2400" b="1" dirty="0">
              <a:solidFill>
                <a:schemeClr val="accent1">
                  <a:lumMod val="75000"/>
                </a:schemeClr>
              </a:solidFill>
            </a:endParaRPr>
          </a:p>
          <a:p>
            <a:r>
              <a:rPr lang="en-US" sz="2400" dirty="0">
                <a:solidFill>
                  <a:schemeClr val="accent1">
                    <a:lumMod val="50000"/>
                  </a:schemeClr>
                </a:solidFill>
              </a:rPr>
              <a:t>Front end </a:t>
            </a:r>
          </a:p>
          <a:p>
            <a:r>
              <a:rPr lang="en-US" sz="2400" dirty="0"/>
              <a:t>Ionic Framework (angular)</a:t>
            </a:r>
          </a:p>
          <a:p>
            <a:r>
              <a:rPr lang="en-US" sz="2400" dirty="0"/>
              <a:t>Cross platform </a:t>
            </a:r>
          </a:p>
          <a:p>
            <a:endParaRPr lang="en-US" sz="2400" dirty="0"/>
          </a:p>
          <a:p>
            <a:r>
              <a:rPr lang="en-US" sz="2400" dirty="0">
                <a:solidFill>
                  <a:schemeClr val="accent1">
                    <a:lumMod val="50000"/>
                  </a:schemeClr>
                </a:solidFill>
              </a:rPr>
              <a:t>Back end </a:t>
            </a:r>
          </a:p>
          <a:p>
            <a:r>
              <a:rPr lang="en-US" sz="2400" dirty="0"/>
              <a:t>Node </a:t>
            </a:r>
            <a:r>
              <a:rPr lang="en-US" sz="2400" dirty="0" err="1"/>
              <a:t>js</a:t>
            </a:r>
            <a:r>
              <a:rPr lang="en-US" sz="2400" dirty="0"/>
              <a:t> with express library </a:t>
            </a:r>
          </a:p>
          <a:p>
            <a:endParaRPr lang="en-US" sz="2400" dirty="0"/>
          </a:p>
          <a:p>
            <a:r>
              <a:rPr lang="en-US" sz="2400" dirty="0">
                <a:solidFill>
                  <a:schemeClr val="accent1">
                    <a:lumMod val="50000"/>
                  </a:schemeClr>
                </a:solidFill>
              </a:rPr>
              <a:t>Database</a:t>
            </a:r>
            <a:endParaRPr lang="en-US" sz="2400" dirty="0"/>
          </a:p>
          <a:p>
            <a:r>
              <a:rPr lang="en-US" sz="2400" dirty="0" err="1"/>
              <a:t>MongnDB</a:t>
            </a:r>
            <a:endParaRPr lang="en-US" sz="2400" dirty="0"/>
          </a:p>
          <a:p>
            <a:endParaRPr lang="en-US" sz="2400" dirty="0"/>
          </a:p>
          <a:p>
            <a:r>
              <a:rPr lang="en-US" sz="2400" dirty="0">
                <a:solidFill>
                  <a:schemeClr val="accent1">
                    <a:lumMod val="50000"/>
                  </a:schemeClr>
                </a:solidFill>
              </a:rPr>
              <a:t>Machine learning</a:t>
            </a:r>
          </a:p>
          <a:p>
            <a:r>
              <a:rPr lang="en-US" sz="2400" dirty="0"/>
              <a:t>Python language </a:t>
            </a:r>
          </a:p>
          <a:p>
            <a:endParaRPr lang="en-US" sz="2400" dirty="0"/>
          </a:p>
          <a:p>
            <a:endParaRPr lang="en-US" sz="2400" dirty="0"/>
          </a:p>
        </p:txBody>
      </p:sp>
    </p:spTree>
    <p:extLst>
      <p:ext uri="{BB962C8B-B14F-4D97-AF65-F5344CB8AC3E}">
        <p14:creationId xmlns:p14="http://schemas.microsoft.com/office/powerpoint/2010/main" val="186436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95E9DC7-FE15-4B83-8306-6918CD04AF98}"/>
              </a:ext>
            </a:extLst>
          </p:cNvPr>
          <p:cNvSpPr/>
          <p:nvPr/>
        </p:nvSpPr>
        <p:spPr>
          <a:xfrm>
            <a:off x="597158" y="449424"/>
            <a:ext cx="1754155"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data</a:t>
            </a:r>
          </a:p>
        </p:txBody>
      </p:sp>
      <p:sp>
        <p:nvSpPr>
          <p:cNvPr id="3" name="Rectangle 2">
            <a:extLst>
              <a:ext uri="{FF2B5EF4-FFF2-40B4-BE49-F238E27FC236}">
                <a16:creationId xmlns:a16="http://schemas.microsoft.com/office/drawing/2014/main" xmlns="" id="{518B4C60-16B8-49B6-A732-DF6619DD92B4}"/>
              </a:ext>
            </a:extLst>
          </p:cNvPr>
          <p:cNvSpPr/>
          <p:nvPr/>
        </p:nvSpPr>
        <p:spPr>
          <a:xfrm>
            <a:off x="3023118" y="449425"/>
            <a:ext cx="1968759"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needs</a:t>
            </a:r>
          </a:p>
        </p:txBody>
      </p:sp>
      <p:sp>
        <p:nvSpPr>
          <p:cNvPr id="4" name="Rectangle 3">
            <a:extLst>
              <a:ext uri="{FF2B5EF4-FFF2-40B4-BE49-F238E27FC236}">
                <a16:creationId xmlns:a16="http://schemas.microsoft.com/office/drawing/2014/main" xmlns="" id="{D60594F1-9CE8-4E5E-A228-20B43B09F415}"/>
              </a:ext>
            </a:extLst>
          </p:cNvPr>
          <p:cNvSpPr/>
          <p:nvPr/>
        </p:nvSpPr>
        <p:spPr>
          <a:xfrm>
            <a:off x="5545494" y="449423"/>
            <a:ext cx="2208246"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to DB</a:t>
            </a:r>
          </a:p>
        </p:txBody>
      </p:sp>
      <p:sp>
        <p:nvSpPr>
          <p:cNvPr id="5" name="Rectangle 4">
            <a:extLst>
              <a:ext uri="{FF2B5EF4-FFF2-40B4-BE49-F238E27FC236}">
                <a16:creationId xmlns:a16="http://schemas.microsoft.com/office/drawing/2014/main" xmlns="" id="{163DE4ED-4A93-4551-9E27-551B4836D47C}"/>
              </a:ext>
            </a:extLst>
          </p:cNvPr>
          <p:cNvSpPr/>
          <p:nvPr/>
        </p:nvSpPr>
        <p:spPr>
          <a:xfrm>
            <a:off x="1321837" y="3105537"/>
            <a:ext cx="2208246"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select </a:t>
            </a:r>
          </a:p>
        </p:txBody>
      </p:sp>
      <p:sp>
        <p:nvSpPr>
          <p:cNvPr id="6" name="Rectangle 5">
            <a:extLst>
              <a:ext uri="{FF2B5EF4-FFF2-40B4-BE49-F238E27FC236}">
                <a16:creationId xmlns:a16="http://schemas.microsoft.com/office/drawing/2014/main" xmlns="" id="{BE83BAFD-D7FE-45C9-9A37-4A0012F8F6FF}"/>
              </a:ext>
            </a:extLst>
          </p:cNvPr>
          <p:cNvSpPr/>
          <p:nvPr/>
        </p:nvSpPr>
        <p:spPr>
          <a:xfrm>
            <a:off x="3887754" y="1693504"/>
            <a:ext cx="2208246"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Meal selection</a:t>
            </a:r>
          </a:p>
        </p:txBody>
      </p:sp>
      <p:sp>
        <p:nvSpPr>
          <p:cNvPr id="7" name="Rectangle 6">
            <a:extLst>
              <a:ext uri="{FF2B5EF4-FFF2-40B4-BE49-F238E27FC236}">
                <a16:creationId xmlns:a16="http://schemas.microsoft.com/office/drawing/2014/main" xmlns="" id="{CEF1FC1A-1AF7-4833-B784-F44F137712A5}"/>
              </a:ext>
            </a:extLst>
          </p:cNvPr>
          <p:cNvSpPr/>
          <p:nvPr/>
        </p:nvSpPr>
        <p:spPr>
          <a:xfrm>
            <a:off x="6453673" y="2884717"/>
            <a:ext cx="2208246"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select </a:t>
            </a:r>
          </a:p>
        </p:txBody>
      </p:sp>
      <p:sp>
        <p:nvSpPr>
          <p:cNvPr id="8" name="Rectangle 7">
            <a:extLst>
              <a:ext uri="{FF2B5EF4-FFF2-40B4-BE49-F238E27FC236}">
                <a16:creationId xmlns:a16="http://schemas.microsoft.com/office/drawing/2014/main" xmlns="" id="{E1E8A855-AE95-4EA2-94DF-F139ABB03A16}"/>
              </a:ext>
            </a:extLst>
          </p:cNvPr>
          <p:cNvSpPr/>
          <p:nvPr/>
        </p:nvSpPr>
        <p:spPr>
          <a:xfrm>
            <a:off x="1321837" y="4433594"/>
            <a:ext cx="2208246"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Bring the right food</a:t>
            </a:r>
          </a:p>
        </p:txBody>
      </p:sp>
      <p:sp>
        <p:nvSpPr>
          <p:cNvPr id="9" name="Rectangle 8">
            <a:extLst>
              <a:ext uri="{FF2B5EF4-FFF2-40B4-BE49-F238E27FC236}">
                <a16:creationId xmlns:a16="http://schemas.microsoft.com/office/drawing/2014/main" xmlns="" id="{EFF911A0-92DD-44A7-8081-CD142ADD253C}"/>
              </a:ext>
            </a:extLst>
          </p:cNvPr>
          <p:cNvSpPr/>
          <p:nvPr/>
        </p:nvSpPr>
        <p:spPr>
          <a:xfrm>
            <a:off x="1321837" y="5624798"/>
            <a:ext cx="2208246"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foods and save meal to DB</a:t>
            </a:r>
          </a:p>
        </p:txBody>
      </p:sp>
      <p:sp>
        <p:nvSpPr>
          <p:cNvPr id="10" name="Rectangle 9">
            <a:extLst>
              <a:ext uri="{FF2B5EF4-FFF2-40B4-BE49-F238E27FC236}">
                <a16:creationId xmlns:a16="http://schemas.microsoft.com/office/drawing/2014/main" xmlns="" id="{C425FE2F-2AB8-48BD-A467-A528062EA2F9}"/>
              </a:ext>
            </a:extLst>
          </p:cNvPr>
          <p:cNvSpPr/>
          <p:nvPr/>
        </p:nvSpPr>
        <p:spPr>
          <a:xfrm>
            <a:off x="6466114" y="3884650"/>
            <a:ext cx="2208246"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a:p>
            <a:pPr algn="ctr"/>
            <a:r>
              <a:rPr lang="en-US" dirty="0"/>
              <a:t>Process with k mode clustering</a:t>
            </a:r>
          </a:p>
        </p:txBody>
      </p:sp>
      <p:sp>
        <p:nvSpPr>
          <p:cNvPr id="11" name="Rectangle 10">
            <a:extLst>
              <a:ext uri="{FF2B5EF4-FFF2-40B4-BE49-F238E27FC236}">
                <a16:creationId xmlns:a16="http://schemas.microsoft.com/office/drawing/2014/main" xmlns="" id="{6C925442-9A8D-45DC-A9FB-CCECDF9DD99B}"/>
              </a:ext>
            </a:extLst>
          </p:cNvPr>
          <p:cNvSpPr/>
          <p:nvPr/>
        </p:nvSpPr>
        <p:spPr>
          <a:xfrm>
            <a:off x="6466114" y="4971660"/>
            <a:ext cx="2208246"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meal to DB and bring to user </a:t>
            </a:r>
          </a:p>
        </p:txBody>
      </p:sp>
      <p:sp>
        <p:nvSpPr>
          <p:cNvPr id="12" name="Rectangle 11">
            <a:extLst>
              <a:ext uri="{FF2B5EF4-FFF2-40B4-BE49-F238E27FC236}">
                <a16:creationId xmlns:a16="http://schemas.microsoft.com/office/drawing/2014/main" xmlns="" id="{F437B767-60A4-4E29-BC2A-7A91911BB2AE}"/>
              </a:ext>
            </a:extLst>
          </p:cNvPr>
          <p:cNvSpPr/>
          <p:nvPr/>
        </p:nvSpPr>
        <p:spPr>
          <a:xfrm>
            <a:off x="6466114" y="5974703"/>
            <a:ext cx="2208246"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accept meal </a:t>
            </a:r>
          </a:p>
          <a:p>
            <a:pPr algn="ctr"/>
            <a:r>
              <a:rPr lang="en-US" dirty="0"/>
              <a:t>Save to DB</a:t>
            </a:r>
          </a:p>
        </p:txBody>
      </p:sp>
      <p:cxnSp>
        <p:nvCxnSpPr>
          <p:cNvPr id="14" name="Straight Arrow Connector 13">
            <a:extLst>
              <a:ext uri="{FF2B5EF4-FFF2-40B4-BE49-F238E27FC236}">
                <a16:creationId xmlns:a16="http://schemas.microsoft.com/office/drawing/2014/main" xmlns="" id="{76E1FF4D-DD0B-4F0C-8EF1-2D5ABD1CE318}"/>
              </a:ext>
            </a:extLst>
          </p:cNvPr>
          <p:cNvCxnSpPr>
            <a:stCxn id="2" idx="3"/>
            <a:endCxn id="3" idx="1"/>
          </p:cNvCxnSpPr>
          <p:nvPr/>
        </p:nvCxnSpPr>
        <p:spPr>
          <a:xfrm>
            <a:off x="2351313" y="883298"/>
            <a:ext cx="671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33ACE0BD-FF07-4F71-988F-6F309A808C02}"/>
              </a:ext>
            </a:extLst>
          </p:cNvPr>
          <p:cNvCxnSpPr>
            <a:endCxn id="4" idx="1"/>
          </p:cNvCxnSpPr>
          <p:nvPr/>
        </p:nvCxnSpPr>
        <p:spPr>
          <a:xfrm flipV="1">
            <a:off x="5103845" y="883297"/>
            <a:ext cx="4416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F5976238-1F44-4EF0-8E59-EC9CF979AE40}"/>
              </a:ext>
            </a:extLst>
          </p:cNvPr>
          <p:cNvCxnSpPr>
            <a:stCxn id="4" idx="3"/>
          </p:cNvCxnSpPr>
          <p:nvPr/>
        </p:nvCxnSpPr>
        <p:spPr>
          <a:xfrm flipH="1">
            <a:off x="6096000" y="883297"/>
            <a:ext cx="1657740" cy="1001487"/>
          </a:xfrm>
          <a:prstGeom prst="bentConnector3">
            <a:avLst>
              <a:gd name="adj1" fmla="val -137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xmlns="" id="{911FA43B-C34D-46AF-8D29-448E0C73679F}"/>
              </a:ext>
            </a:extLst>
          </p:cNvPr>
          <p:cNvCxnSpPr>
            <a:stCxn id="6" idx="1"/>
          </p:cNvCxnSpPr>
          <p:nvPr/>
        </p:nvCxnSpPr>
        <p:spPr>
          <a:xfrm rot="10800000" flipV="1">
            <a:off x="3023118" y="2127378"/>
            <a:ext cx="864636" cy="8957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 id="{BD31BD67-1BEE-490D-BBE5-01DF7F1F6F9F}"/>
              </a:ext>
            </a:extLst>
          </p:cNvPr>
          <p:cNvCxnSpPr>
            <a:cxnSpLocks/>
            <a:stCxn id="6" idx="3"/>
          </p:cNvCxnSpPr>
          <p:nvPr/>
        </p:nvCxnSpPr>
        <p:spPr>
          <a:xfrm>
            <a:off x="6096000" y="2127378"/>
            <a:ext cx="1032588" cy="668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97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AACB3-8D4F-4B8A-9260-A27005F5C449}"/>
              </a:ext>
            </a:extLst>
          </p:cNvPr>
          <p:cNvSpPr>
            <a:spLocks noGrp="1"/>
          </p:cNvSpPr>
          <p:nvPr>
            <p:ph type="title"/>
          </p:nvPr>
        </p:nvSpPr>
        <p:spPr/>
        <p:txBody>
          <a:bodyPr/>
          <a:lstStyle/>
          <a:p>
            <a:pPr algn="ctr"/>
            <a:r>
              <a:rPr lang="en-US" dirty="0">
                <a:solidFill>
                  <a:schemeClr val="accent1">
                    <a:lumMod val="75000"/>
                  </a:schemeClr>
                </a:solidFill>
              </a:rPr>
              <a:t>Application Features </a:t>
            </a:r>
          </a:p>
        </p:txBody>
      </p:sp>
      <p:sp>
        <p:nvSpPr>
          <p:cNvPr id="3" name="TextBox 2">
            <a:extLst>
              <a:ext uri="{FF2B5EF4-FFF2-40B4-BE49-F238E27FC236}">
                <a16:creationId xmlns:a16="http://schemas.microsoft.com/office/drawing/2014/main" xmlns="" id="{8C78EA25-79CD-4C3F-9A88-B46E72B9D34D}"/>
              </a:ext>
            </a:extLst>
          </p:cNvPr>
          <p:cNvSpPr txBox="1"/>
          <p:nvPr/>
        </p:nvSpPr>
        <p:spPr>
          <a:xfrm>
            <a:off x="273698" y="1380932"/>
            <a:ext cx="9448800" cy="5016758"/>
          </a:xfrm>
          <a:prstGeom prst="rect">
            <a:avLst/>
          </a:prstGeom>
          <a:noFill/>
        </p:spPr>
        <p:txBody>
          <a:bodyPr wrap="square" rtlCol="0">
            <a:spAutoFit/>
          </a:bodyPr>
          <a:lstStyle/>
          <a:p>
            <a:pPr marL="800100" lvl="1" indent="-342900" algn="r" rtl="1">
              <a:buFont typeface="+mj-lt"/>
              <a:buAutoNum type="arabicPeriod"/>
            </a:pPr>
            <a:r>
              <a:rPr lang="ar-SA" sz="2000" b="1" dirty="0"/>
              <a:t>اول تطبيق عربي مختص بالتغذية ومراقبة النشاط البدني </a:t>
            </a:r>
          </a:p>
          <a:p>
            <a:pPr marL="800100" lvl="1" indent="-342900" algn="r" rtl="1">
              <a:buFont typeface="+mj-lt"/>
              <a:buAutoNum type="arabicPeriod"/>
            </a:pPr>
            <a:r>
              <a:rPr lang="ar-SA" sz="2000" b="1" dirty="0"/>
              <a:t>يشمل على اغلب المأكولات العربية الشرقية </a:t>
            </a:r>
          </a:p>
          <a:p>
            <a:pPr marL="800100" lvl="1" indent="-342900" algn="r" rtl="1">
              <a:buFont typeface="+mj-lt"/>
              <a:buAutoNum type="arabicPeriod"/>
            </a:pPr>
            <a:r>
              <a:rPr lang="ar-SA" sz="2000" b="1" dirty="0"/>
              <a:t>يتوقع التطبيق رغبات المستخدم بالوجبات ويقوم باقتراح وجبة بناء على عوامل متشابه بينه وبين مستخدمين اخرين </a:t>
            </a:r>
          </a:p>
          <a:p>
            <a:pPr marL="800100" lvl="1" indent="-342900" algn="r" rtl="1">
              <a:buFont typeface="+mj-lt"/>
              <a:buAutoNum type="arabicPeriod"/>
            </a:pPr>
            <a:r>
              <a:rPr lang="ar-SA" sz="2000" b="1" dirty="0"/>
              <a:t>يوفر التطبيق للمستخدم ميزة انشاء وجبة لوحده بناء على رغباته ويتم استخدام هذه الوجبات في جزئية تعلم الالة بالتطبيق</a:t>
            </a:r>
          </a:p>
          <a:p>
            <a:pPr marL="800100" lvl="1" indent="-342900" algn="r" rtl="1">
              <a:buFont typeface="+mj-lt"/>
              <a:buAutoNum type="arabicPeriod"/>
            </a:pPr>
            <a:r>
              <a:rPr lang="ar-SA" sz="2000" b="1" dirty="0"/>
              <a:t>يوفر التطبيق لمستخدم ادخال الأنشطة البدنية التي قام بها </a:t>
            </a:r>
          </a:p>
          <a:p>
            <a:pPr marL="800100" lvl="1" indent="-342900" algn="r" rtl="1">
              <a:buFont typeface="+mj-lt"/>
              <a:buAutoNum type="arabicPeriod"/>
            </a:pPr>
            <a:r>
              <a:rPr lang="ar-SA" sz="2000" b="1" dirty="0"/>
              <a:t>تم دمج فكرة </a:t>
            </a:r>
            <a:r>
              <a:rPr lang="ar-SA" sz="2000" b="1" dirty="0" err="1"/>
              <a:t>السوشال</a:t>
            </a:r>
            <a:r>
              <a:rPr lang="ar-SA" sz="2000" b="1" dirty="0"/>
              <a:t> ميديا بالتطبيق بحيث يوجد شاشة للمستخدمين للتفاعل فيما بينهم وتنزيل منشورات من نشاطهم اليومي الصحي  </a:t>
            </a:r>
          </a:p>
          <a:p>
            <a:pPr marL="800100" lvl="1" indent="-342900" algn="r" rtl="1">
              <a:buFont typeface="+mj-lt"/>
              <a:buAutoNum type="arabicPeriod"/>
            </a:pPr>
            <a:r>
              <a:rPr lang="ar-SA" sz="2000" b="1" dirty="0"/>
              <a:t>يوفر التطبيق شاشة تقارير التقدم للمستخدم ويمكنه مرجعة نشاطه في فترات متعددة </a:t>
            </a:r>
          </a:p>
          <a:p>
            <a:pPr marL="800100" lvl="1" indent="-342900" algn="r" rtl="1">
              <a:buFont typeface="+mj-lt"/>
              <a:buAutoNum type="arabicPeriod"/>
            </a:pPr>
            <a:r>
              <a:rPr lang="ar-SA" sz="2000" b="1" dirty="0"/>
              <a:t>يتطلع التطبيق الى ادخال فكرة ربط التطبيق مع المتاجر المختصة بالمنتجات الصحية والمطاعم لتجهيز وجبات للمستخدم بناء على احتياجاته اليومية </a:t>
            </a:r>
          </a:p>
          <a:p>
            <a:pPr marL="800100" lvl="1" indent="-342900" algn="r" rtl="1">
              <a:buFont typeface="+mj-lt"/>
              <a:buAutoNum type="arabicPeriod"/>
            </a:pPr>
            <a:r>
              <a:rPr lang="ar-SA" sz="2000" b="1" dirty="0"/>
              <a:t>يقوم التطبيق </a:t>
            </a:r>
            <a:r>
              <a:rPr lang="ar-SA" sz="2000" b="1" dirty="0" err="1"/>
              <a:t>باظهار</a:t>
            </a:r>
            <a:r>
              <a:rPr lang="ar-SA" sz="2000" b="1" dirty="0"/>
              <a:t>  إعلانات للمستخدم بناء على توقعات النظام باحتياجات المستخدم  </a:t>
            </a:r>
            <a:endParaRPr lang="en-US" sz="2000" b="1" dirty="0"/>
          </a:p>
        </p:txBody>
      </p:sp>
    </p:spTree>
    <p:extLst>
      <p:ext uri="{BB962C8B-B14F-4D97-AF65-F5344CB8AC3E}">
        <p14:creationId xmlns:p14="http://schemas.microsoft.com/office/powerpoint/2010/main" val="1328311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9E1A6-6DE4-4830-B907-622F687836E3}"/>
              </a:ext>
            </a:extLst>
          </p:cNvPr>
          <p:cNvSpPr>
            <a:spLocks noGrp="1"/>
          </p:cNvSpPr>
          <p:nvPr>
            <p:ph type="title"/>
          </p:nvPr>
        </p:nvSpPr>
        <p:spPr/>
        <p:txBody>
          <a:bodyPr>
            <a:normAutofit/>
          </a:bodyPr>
          <a:lstStyle/>
          <a:p>
            <a:r>
              <a:rPr lang="en-US" dirty="0">
                <a:solidFill>
                  <a:schemeClr val="accent1">
                    <a:lumMod val="75000"/>
                  </a:schemeClr>
                </a:solidFill>
              </a:rPr>
              <a:t/>
            </a:r>
            <a:br>
              <a:rPr lang="en-US" dirty="0">
                <a:solidFill>
                  <a:schemeClr val="accent1">
                    <a:lumMod val="75000"/>
                  </a:schemeClr>
                </a:solidFill>
              </a:rPr>
            </a:br>
            <a:endParaRPr lang="en-US" dirty="0">
              <a:solidFill>
                <a:schemeClr val="accent1">
                  <a:lumMod val="75000"/>
                </a:schemeClr>
              </a:solidFill>
            </a:endParaRPr>
          </a:p>
        </p:txBody>
      </p:sp>
      <p:sp>
        <p:nvSpPr>
          <p:cNvPr id="3" name="Title 1">
            <a:extLst>
              <a:ext uri="{FF2B5EF4-FFF2-40B4-BE49-F238E27FC236}">
                <a16:creationId xmlns:a16="http://schemas.microsoft.com/office/drawing/2014/main" xmlns="" id="{D98E9CF0-FF2F-4516-9935-42A190E73E3D}"/>
              </a:ext>
            </a:extLst>
          </p:cNvPr>
          <p:cNvSpPr txBox="1">
            <a:spLocks/>
          </p:cNvSpPr>
          <p:nvPr/>
        </p:nvSpPr>
        <p:spPr>
          <a:xfrm>
            <a:off x="891247" y="446849"/>
            <a:ext cx="5705496" cy="12046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002060"/>
                </a:solidFill>
              </a:rPr>
              <a:t>Machine learning process </a:t>
            </a:r>
            <a:endParaRPr lang="en-US" dirty="0"/>
          </a:p>
        </p:txBody>
      </p:sp>
      <p:pic>
        <p:nvPicPr>
          <p:cNvPr id="5" name="Picture 4">
            <a:extLst>
              <a:ext uri="{FF2B5EF4-FFF2-40B4-BE49-F238E27FC236}">
                <a16:creationId xmlns:a16="http://schemas.microsoft.com/office/drawing/2014/main" xmlns="" id="{7C8805AB-E084-47F7-9C7E-443EAB358FEA}"/>
              </a:ext>
            </a:extLst>
          </p:cNvPr>
          <p:cNvPicPr>
            <a:picLocks noChangeAspect="1"/>
          </p:cNvPicPr>
          <p:nvPr/>
        </p:nvPicPr>
        <p:blipFill>
          <a:blip r:embed="rId2"/>
          <a:stretch>
            <a:fillRect/>
          </a:stretch>
        </p:blipFill>
        <p:spPr>
          <a:xfrm>
            <a:off x="7509646" y="0"/>
            <a:ext cx="3956538" cy="6858000"/>
          </a:xfrm>
          <a:prstGeom prst="rect">
            <a:avLst/>
          </a:prstGeom>
        </p:spPr>
      </p:pic>
      <p:sp>
        <p:nvSpPr>
          <p:cNvPr id="6" name="TextBox 5">
            <a:extLst>
              <a:ext uri="{FF2B5EF4-FFF2-40B4-BE49-F238E27FC236}">
                <a16:creationId xmlns:a16="http://schemas.microsoft.com/office/drawing/2014/main" xmlns="" id="{791CA71F-7A85-40C9-8585-D2404E80677E}"/>
              </a:ext>
            </a:extLst>
          </p:cNvPr>
          <p:cNvSpPr txBox="1"/>
          <p:nvPr/>
        </p:nvSpPr>
        <p:spPr>
          <a:xfrm>
            <a:off x="891247" y="2006082"/>
            <a:ext cx="5966753" cy="2031325"/>
          </a:xfrm>
          <a:prstGeom prst="rect">
            <a:avLst/>
          </a:prstGeom>
          <a:noFill/>
        </p:spPr>
        <p:txBody>
          <a:bodyPr wrap="square" rtlCol="0">
            <a:spAutoFit/>
          </a:bodyPr>
          <a:lstStyle/>
          <a:p>
            <a:pPr algn="r" rtl="1"/>
            <a:r>
              <a:rPr lang="ar-SA" dirty="0"/>
              <a:t>1-الوجبة المقترحة</a:t>
            </a:r>
          </a:p>
          <a:p>
            <a:pPr algn="r" rtl="1"/>
            <a:r>
              <a:rPr lang="ar-SA" dirty="0"/>
              <a:t>يقوم النظام باقتراح وجبة للمستخدم من وجبات سابقة لمستخدمين اخرين متشابهين مع المستخدم الحالي بعدة عوامل مثل عدد السعرات المتشابهة ومكان السكن والحساسية ووقت تناول الوجبة والعمر والجنس واكثر الأطعمة المستخدمة و يتم تطبيقها باستخدام </a:t>
            </a:r>
          </a:p>
          <a:p>
            <a:pPr algn="r" rtl="1"/>
            <a:r>
              <a:rPr lang="en-US" dirty="0"/>
              <a:t>k mode clustering algorithm</a:t>
            </a:r>
          </a:p>
        </p:txBody>
      </p:sp>
      <p:sp>
        <p:nvSpPr>
          <p:cNvPr id="7" name="TextBox 6">
            <a:extLst>
              <a:ext uri="{FF2B5EF4-FFF2-40B4-BE49-F238E27FC236}">
                <a16:creationId xmlns:a16="http://schemas.microsoft.com/office/drawing/2014/main" xmlns="" id="{9875E744-E13F-48B8-8269-BD2FD844AE77}"/>
              </a:ext>
            </a:extLst>
          </p:cNvPr>
          <p:cNvSpPr txBox="1"/>
          <p:nvPr/>
        </p:nvSpPr>
        <p:spPr>
          <a:xfrm>
            <a:off x="1940767" y="4590661"/>
            <a:ext cx="4448821" cy="1477328"/>
          </a:xfrm>
          <a:prstGeom prst="rect">
            <a:avLst/>
          </a:prstGeom>
          <a:noFill/>
        </p:spPr>
        <p:txBody>
          <a:bodyPr wrap="square" rtlCol="0">
            <a:spAutoFit/>
          </a:bodyPr>
          <a:lstStyle/>
          <a:p>
            <a:pPr algn="r" rtl="1"/>
            <a:r>
              <a:rPr lang="ar-SA" dirty="0"/>
              <a:t>2-يسمح التطبيق للمستخدم بأنشاء وجبة بنفسه ويتم عرض الأطعمة الملائمة له حسب احتياجاته ويختار المستخدم منها ويحدد الكمية ويتم استخدام هذه الوجبات في جزئية تدريب الالة في النظام </a:t>
            </a:r>
            <a:endParaRPr lang="en-US" dirty="0"/>
          </a:p>
        </p:txBody>
      </p:sp>
    </p:spTree>
    <p:extLst>
      <p:ext uri="{BB962C8B-B14F-4D97-AF65-F5344CB8AC3E}">
        <p14:creationId xmlns:p14="http://schemas.microsoft.com/office/powerpoint/2010/main" val="1550278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AD5AA4-3F3C-4A0B-BBD0-E8626511ABBA}"/>
              </a:ext>
            </a:extLst>
          </p:cNvPr>
          <p:cNvSpPr>
            <a:spLocks noGrp="1"/>
          </p:cNvSpPr>
          <p:nvPr>
            <p:ph type="title"/>
          </p:nvPr>
        </p:nvSpPr>
        <p:spPr/>
        <p:txBody>
          <a:bodyPr/>
          <a:lstStyle/>
          <a:p>
            <a:r>
              <a:rPr lang="en-US" dirty="0">
                <a:solidFill>
                  <a:srgbClr val="002060"/>
                </a:solidFill>
              </a:rPr>
              <a:t>Use social media in app </a:t>
            </a:r>
            <a:endParaRPr lang="en-US" dirty="0"/>
          </a:p>
        </p:txBody>
      </p:sp>
      <p:pic>
        <p:nvPicPr>
          <p:cNvPr id="4" name="Picture 3">
            <a:extLst>
              <a:ext uri="{FF2B5EF4-FFF2-40B4-BE49-F238E27FC236}">
                <a16:creationId xmlns:a16="http://schemas.microsoft.com/office/drawing/2014/main" xmlns="" id="{B954050C-7D8E-45FA-948B-9619D900D30B}"/>
              </a:ext>
            </a:extLst>
          </p:cNvPr>
          <p:cNvPicPr>
            <a:picLocks noChangeAspect="1"/>
          </p:cNvPicPr>
          <p:nvPr/>
        </p:nvPicPr>
        <p:blipFill>
          <a:blip r:embed="rId2"/>
          <a:stretch>
            <a:fillRect/>
          </a:stretch>
        </p:blipFill>
        <p:spPr>
          <a:xfrm>
            <a:off x="8046493" y="0"/>
            <a:ext cx="4145507" cy="6858000"/>
          </a:xfrm>
          <a:prstGeom prst="rect">
            <a:avLst/>
          </a:prstGeom>
        </p:spPr>
      </p:pic>
      <p:sp>
        <p:nvSpPr>
          <p:cNvPr id="5" name="TextBox 4">
            <a:extLst>
              <a:ext uri="{FF2B5EF4-FFF2-40B4-BE49-F238E27FC236}">
                <a16:creationId xmlns:a16="http://schemas.microsoft.com/office/drawing/2014/main" xmlns="" id="{52D0E17F-EBAE-4E92-8B7A-9D87CC3BE61B}"/>
              </a:ext>
            </a:extLst>
          </p:cNvPr>
          <p:cNvSpPr txBox="1"/>
          <p:nvPr/>
        </p:nvSpPr>
        <p:spPr>
          <a:xfrm>
            <a:off x="677334" y="1548882"/>
            <a:ext cx="5760788" cy="1200329"/>
          </a:xfrm>
          <a:prstGeom prst="rect">
            <a:avLst/>
          </a:prstGeom>
          <a:noFill/>
        </p:spPr>
        <p:txBody>
          <a:bodyPr wrap="square" rtlCol="0">
            <a:spAutoFit/>
          </a:bodyPr>
          <a:lstStyle/>
          <a:p>
            <a:r>
              <a:rPr lang="en-GB"/>
              <a:t>It was used to increase user interaction with the application and encourage him to enter itThe user can publish posts according to his daily healthy activities</a:t>
            </a:r>
            <a:endParaRPr lang="en-US" dirty="0"/>
          </a:p>
        </p:txBody>
      </p:sp>
      <p:sp>
        <p:nvSpPr>
          <p:cNvPr id="6" name="TextBox 5">
            <a:extLst>
              <a:ext uri="{FF2B5EF4-FFF2-40B4-BE49-F238E27FC236}">
                <a16:creationId xmlns:a16="http://schemas.microsoft.com/office/drawing/2014/main" xmlns="" id="{85D3B6F3-7668-43EE-83FA-20AB2F890F60}"/>
              </a:ext>
            </a:extLst>
          </p:cNvPr>
          <p:cNvSpPr txBox="1"/>
          <p:nvPr/>
        </p:nvSpPr>
        <p:spPr>
          <a:xfrm>
            <a:off x="597159" y="3107094"/>
            <a:ext cx="3741575" cy="369332"/>
          </a:xfrm>
          <a:prstGeom prst="rect">
            <a:avLst/>
          </a:prstGeom>
          <a:noFill/>
        </p:spPr>
        <p:txBody>
          <a:bodyPr wrap="square" rtlCol="0">
            <a:spAutoFit/>
          </a:bodyPr>
          <a:lstStyle/>
          <a:p>
            <a:r>
              <a:rPr lang="en-US" u="sng" dirty="0"/>
              <a:t>business plans in</a:t>
            </a:r>
            <a:r>
              <a:rPr lang="ar-SA" u="sng" dirty="0"/>
              <a:t> </a:t>
            </a:r>
            <a:r>
              <a:rPr lang="en-US" u="sng" dirty="0">
                <a:solidFill>
                  <a:srgbClr val="002060"/>
                </a:solidFill>
              </a:rPr>
              <a:t>social media </a:t>
            </a:r>
            <a:endParaRPr lang="en-US" u="sng" dirty="0"/>
          </a:p>
        </p:txBody>
      </p:sp>
      <p:sp>
        <p:nvSpPr>
          <p:cNvPr id="7" name="TextBox 6">
            <a:extLst>
              <a:ext uri="{FF2B5EF4-FFF2-40B4-BE49-F238E27FC236}">
                <a16:creationId xmlns:a16="http://schemas.microsoft.com/office/drawing/2014/main" xmlns="" id="{EFD721A3-A80A-4B4F-BCE2-04F0FA3449CB}"/>
              </a:ext>
            </a:extLst>
          </p:cNvPr>
          <p:cNvSpPr txBox="1"/>
          <p:nvPr/>
        </p:nvSpPr>
        <p:spPr>
          <a:xfrm>
            <a:off x="867746" y="4021493"/>
            <a:ext cx="5760787" cy="1477328"/>
          </a:xfrm>
          <a:prstGeom prst="rect">
            <a:avLst/>
          </a:prstGeom>
          <a:noFill/>
        </p:spPr>
        <p:txBody>
          <a:bodyPr wrap="square" rtlCol="0">
            <a:spAutoFit/>
          </a:bodyPr>
          <a:lstStyle/>
          <a:p>
            <a:r>
              <a:rPr lang="en-US" dirty="0"/>
              <a:t>1-</a:t>
            </a:r>
            <a:r>
              <a:rPr lang="en-GB" dirty="0"/>
              <a:t>Sponsored ads for restaurants and health products stores</a:t>
            </a:r>
            <a:endParaRPr lang="ar-SA" dirty="0"/>
          </a:p>
          <a:p>
            <a:endParaRPr lang="ar-SA" dirty="0"/>
          </a:p>
          <a:p>
            <a:r>
              <a:rPr lang="en-GB" dirty="0"/>
              <a:t>2-Build multiple models on data collected from users and sell them like pharmaceutical companies</a:t>
            </a:r>
            <a:endParaRPr lang="en-US" dirty="0"/>
          </a:p>
        </p:txBody>
      </p:sp>
    </p:spTree>
    <p:extLst>
      <p:ext uri="{BB962C8B-B14F-4D97-AF65-F5344CB8AC3E}">
        <p14:creationId xmlns:p14="http://schemas.microsoft.com/office/powerpoint/2010/main" val="346359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5394"/>
            <a:ext cx="8596668" cy="1320800"/>
          </a:xfrm>
        </p:spPr>
        <p:txBody>
          <a:bodyPr/>
          <a:lstStyle/>
          <a:p>
            <a:r>
              <a:rPr lang="en-GB" b="1" dirty="0">
                <a:solidFill>
                  <a:srgbClr val="002060"/>
                </a:solidFill>
              </a:rPr>
              <a:t>Application Identity:</a:t>
            </a:r>
            <a:r>
              <a:rPr lang="en-US" dirty="0">
                <a:solidFill>
                  <a:srgbClr val="002060"/>
                </a:solidFill>
              </a:rPr>
              <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677334" y="1224437"/>
            <a:ext cx="8596668" cy="755605"/>
          </a:xfrm>
        </p:spPr>
        <p:txBody>
          <a:bodyPr>
            <a:normAutofit/>
          </a:bodyPr>
          <a:lstStyle/>
          <a:p>
            <a:r>
              <a:rPr lang="en-GB" sz="2000" dirty="0" smtClean="0"/>
              <a:t>A </a:t>
            </a:r>
            <a:r>
              <a:rPr lang="en-GB" sz="2000" dirty="0"/>
              <a:t>smart personalized nutrition system provides timely nutritional advice to guide diet patterns.</a:t>
            </a:r>
            <a:endParaRPr lang="en-US" sz="2000" dirty="0"/>
          </a:p>
        </p:txBody>
      </p:sp>
      <p:sp>
        <p:nvSpPr>
          <p:cNvPr id="4" name="Title 1"/>
          <p:cNvSpPr txBox="1">
            <a:spLocks/>
          </p:cNvSpPr>
          <p:nvPr/>
        </p:nvSpPr>
        <p:spPr>
          <a:xfrm>
            <a:off x="677334" y="233538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rgbClr val="002060"/>
                </a:solidFill>
              </a:rPr>
              <a:t>Problem &amp; Background:</a:t>
            </a:r>
            <a:endParaRPr lang="en-US" dirty="0">
              <a:solidFill>
                <a:srgbClr val="002060"/>
              </a:solidFill>
            </a:endParaRPr>
          </a:p>
        </p:txBody>
      </p:sp>
      <p:sp>
        <p:nvSpPr>
          <p:cNvPr id="6" name="Rectangle 5"/>
          <p:cNvSpPr/>
          <p:nvPr/>
        </p:nvSpPr>
        <p:spPr>
          <a:xfrm>
            <a:off x="677333" y="3238668"/>
            <a:ext cx="8812655" cy="955512"/>
          </a:xfrm>
          <a:prstGeom prst="rect">
            <a:avLst/>
          </a:prstGeom>
        </p:spPr>
        <p:txBody>
          <a:bodyPr vert="horz" lIns="91440" tIns="45720" rIns="91440" bIns="45720" rtlCol="0">
            <a:normAutofit fontScale="92500" lnSpcReduction="10000"/>
          </a:bodyPr>
          <a:lstStyle/>
          <a:p>
            <a:pPr marL="342900" indent="-342900">
              <a:spcBef>
                <a:spcPts val="1000"/>
              </a:spcBef>
              <a:buClr>
                <a:schemeClr val="accent1"/>
              </a:buClr>
              <a:buSzPct val="80000"/>
              <a:buFont typeface="Wingdings 3" charset="2"/>
              <a:buChar char=""/>
            </a:pPr>
            <a:r>
              <a:rPr lang="en-GB" sz="2000" b="1" dirty="0" smtClean="0">
                <a:solidFill>
                  <a:srgbClr val="C00000"/>
                </a:solidFill>
              </a:rPr>
              <a:t>Upward trend of overweight </a:t>
            </a:r>
            <a:r>
              <a:rPr lang="en-GB" sz="2000" b="1" dirty="0">
                <a:solidFill>
                  <a:srgbClr val="C00000"/>
                </a:solidFill>
              </a:rPr>
              <a:t>and obesity rates </a:t>
            </a:r>
            <a:r>
              <a:rPr lang="en-GB" sz="2000" dirty="0" smtClean="0">
                <a:solidFill>
                  <a:schemeClr val="tx1">
                    <a:lumMod val="75000"/>
                    <a:lumOff val="25000"/>
                  </a:schemeClr>
                </a:solidFill>
              </a:rPr>
              <a:t>over </a:t>
            </a:r>
            <a:r>
              <a:rPr lang="en-GB" sz="2000" dirty="0">
                <a:solidFill>
                  <a:schemeClr val="tx1">
                    <a:lumMod val="75000"/>
                    <a:lumOff val="25000"/>
                  </a:schemeClr>
                </a:solidFill>
              </a:rPr>
              <a:t>the last two decades in Palestine, </a:t>
            </a:r>
            <a:r>
              <a:rPr lang="en-GB" sz="2000" b="1" dirty="0">
                <a:solidFill>
                  <a:srgbClr val="C00000"/>
                </a:solidFill>
              </a:rPr>
              <a:t>increasing by about 10% </a:t>
            </a:r>
            <a:r>
              <a:rPr lang="en-GB" sz="2000" dirty="0">
                <a:solidFill>
                  <a:schemeClr val="tx1">
                    <a:lumMod val="75000"/>
                    <a:lumOff val="25000"/>
                  </a:schemeClr>
                </a:solidFill>
              </a:rPr>
              <a:t>for both adult men and women, to reach levels above global and regional averages.</a:t>
            </a:r>
            <a:endParaRPr lang="en-US" sz="2000" dirty="0">
              <a:solidFill>
                <a:schemeClr val="tx1">
                  <a:lumMod val="75000"/>
                  <a:lumOff val="25000"/>
                </a:schemeClr>
              </a:solidFill>
            </a:endParaRPr>
          </a:p>
        </p:txBody>
      </p:sp>
      <p:sp>
        <p:nvSpPr>
          <p:cNvPr id="7" name="Rectangle 6"/>
          <p:cNvSpPr/>
          <p:nvPr/>
        </p:nvSpPr>
        <p:spPr>
          <a:xfrm>
            <a:off x="677333" y="4361097"/>
            <a:ext cx="8596669" cy="2554545"/>
          </a:xfrm>
          <a:prstGeom prst="rect">
            <a:avLst/>
          </a:prstGeom>
        </p:spPr>
        <p:txBody>
          <a:bodyPr vert="horz" lIns="91440" tIns="45720" rIns="91440" bIns="45720" rtlCol="0">
            <a:normAutofit/>
          </a:bodyPr>
          <a:lstStyle/>
          <a:p>
            <a:pPr marL="342900" indent="-342900">
              <a:spcBef>
                <a:spcPts val="1000"/>
              </a:spcBef>
              <a:buClr>
                <a:schemeClr val="accent1"/>
              </a:buClr>
              <a:buSzPct val="80000"/>
              <a:buFont typeface="Wingdings 3" charset="2"/>
              <a:buChar char=""/>
            </a:pPr>
            <a:r>
              <a:rPr lang="en-GB" sz="2000" dirty="0">
                <a:solidFill>
                  <a:schemeClr val="tx1">
                    <a:lumMod val="75000"/>
                    <a:lumOff val="25000"/>
                  </a:schemeClr>
                </a:solidFill>
              </a:rPr>
              <a:t>Both food secure and food insecure households are characterized with </a:t>
            </a:r>
            <a:r>
              <a:rPr lang="en-GB" sz="2000" b="1" dirty="0">
                <a:solidFill>
                  <a:srgbClr val="C00000"/>
                </a:solidFill>
              </a:rPr>
              <a:t>calorie-intensive diet </a:t>
            </a:r>
            <a:r>
              <a:rPr lang="en-GB" sz="2000" dirty="0">
                <a:solidFill>
                  <a:schemeClr val="tx1">
                    <a:lumMod val="75000"/>
                    <a:lumOff val="25000"/>
                  </a:schemeClr>
                </a:solidFill>
              </a:rPr>
              <a:t>with carbohydrates and fat being the main sources of </a:t>
            </a:r>
            <a:r>
              <a:rPr lang="en-GB" sz="2000" dirty="0" smtClean="0">
                <a:solidFill>
                  <a:schemeClr val="tx1">
                    <a:lumMod val="75000"/>
                    <a:lumOff val="25000"/>
                  </a:schemeClr>
                </a:solidFill>
              </a:rPr>
              <a:t>calories </a:t>
            </a:r>
            <a:r>
              <a:rPr lang="en-GB" sz="2000" dirty="0">
                <a:solidFill>
                  <a:schemeClr val="tx1">
                    <a:lumMod val="75000"/>
                    <a:lumOff val="25000"/>
                  </a:schemeClr>
                </a:solidFill>
              </a:rPr>
              <a:t>indicating </a:t>
            </a:r>
            <a:r>
              <a:rPr lang="en-GB" sz="2000" dirty="0" smtClean="0">
                <a:solidFill>
                  <a:schemeClr val="tx1">
                    <a:lumMod val="75000"/>
                    <a:lumOff val="25000"/>
                  </a:schemeClr>
                </a:solidFill>
              </a:rPr>
              <a:t>where </a:t>
            </a:r>
            <a:r>
              <a:rPr lang="en-GB" sz="2000" b="1" dirty="0" smtClean="0">
                <a:solidFill>
                  <a:srgbClr val="C00000"/>
                </a:solidFill>
              </a:rPr>
              <a:t>empty </a:t>
            </a:r>
            <a:r>
              <a:rPr lang="en-GB" sz="2000" b="1" dirty="0">
                <a:solidFill>
                  <a:srgbClr val="C00000"/>
                </a:solidFill>
              </a:rPr>
              <a:t>calories are mainstays in Palestinian household </a:t>
            </a:r>
            <a:r>
              <a:rPr lang="en-GB" sz="2000" b="1" dirty="0" smtClean="0">
                <a:solidFill>
                  <a:srgbClr val="C00000"/>
                </a:solidFill>
              </a:rPr>
              <a:t>diet.</a:t>
            </a:r>
          </a:p>
          <a:p>
            <a:pPr marL="342900" indent="-342900">
              <a:spcBef>
                <a:spcPts val="1000"/>
              </a:spcBef>
              <a:buClr>
                <a:schemeClr val="accent1"/>
              </a:buClr>
              <a:buSzPct val="80000"/>
              <a:buFont typeface="Wingdings 3" charset="2"/>
              <a:buChar char=""/>
            </a:pPr>
            <a:r>
              <a:rPr lang="en-GB" sz="2000" dirty="0" smtClean="0">
                <a:solidFill>
                  <a:schemeClr val="tx1">
                    <a:lumMod val="95000"/>
                    <a:lumOff val="5000"/>
                  </a:schemeClr>
                </a:solidFill>
              </a:rPr>
              <a:t>Increase the risk of </a:t>
            </a:r>
            <a:r>
              <a:rPr lang="en-GB" sz="2000" dirty="0" smtClean="0"/>
              <a:t>Non-communicable </a:t>
            </a:r>
            <a:r>
              <a:rPr lang="en-GB" sz="2000" dirty="0"/>
              <a:t>diseases </a:t>
            </a:r>
            <a:r>
              <a:rPr lang="en-GB" sz="2000" b="1" dirty="0">
                <a:solidFill>
                  <a:srgbClr val="C00000"/>
                </a:solidFill>
              </a:rPr>
              <a:t>(</a:t>
            </a:r>
            <a:r>
              <a:rPr lang="en-GB" sz="2000" b="1" dirty="0" err="1" smtClean="0">
                <a:solidFill>
                  <a:srgbClr val="C00000"/>
                </a:solidFill>
              </a:rPr>
              <a:t>NCDs</a:t>
            </a:r>
            <a:r>
              <a:rPr lang="en-GB" sz="2000" b="1" dirty="0" smtClean="0">
                <a:solidFill>
                  <a:srgbClr val="C00000"/>
                </a:solidFill>
              </a:rPr>
              <a:t>); the </a:t>
            </a:r>
            <a:r>
              <a:rPr lang="en-GB" sz="2000" b="1" dirty="0">
                <a:solidFill>
                  <a:srgbClr val="C00000"/>
                </a:solidFill>
              </a:rPr>
              <a:t>first cause of death among the Palestinians.</a:t>
            </a:r>
            <a:endParaRPr lang="en-US" sz="2000" b="1" dirty="0">
              <a:solidFill>
                <a:srgbClr val="C00000"/>
              </a:solidFill>
            </a:endParaRPr>
          </a:p>
          <a:p>
            <a:pPr marL="342900" indent="-342900">
              <a:spcBef>
                <a:spcPts val="1000"/>
              </a:spcBef>
              <a:buClr>
                <a:schemeClr val="accent1"/>
              </a:buClr>
              <a:buSzPct val="80000"/>
              <a:buFont typeface="Wingdings 3" charset="2"/>
              <a:buChar char=""/>
            </a:pPr>
            <a:endParaRPr lang="en-US" sz="2000" b="1" dirty="0">
              <a:solidFill>
                <a:srgbClr val="C00000"/>
              </a:solidFill>
            </a:endParaRPr>
          </a:p>
        </p:txBody>
      </p:sp>
    </p:spTree>
    <p:extLst>
      <p:ext uri="{BB962C8B-B14F-4D97-AF65-F5344CB8AC3E}">
        <p14:creationId xmlns:p14="http://schemas.microsoft.com/office/powerpoint/2010/main" val="200617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7ED617-5058-417B-AAF5-D121646F9718}"/>
              </a:ext>
            </a:extLst>
          </p:cNvPr>
          <p:cNvSpPr>
            <a:spLocks noGrp="1"/>
          </p:cNvSpPr>
          <p:nvPr>
            <p:ph type="title"/>
          </p:nvPr>
        </p:nvSpPr>
        <p:spPr/>
        <p:txBody>
          <a:bodyPr>
            <a:normAutofit/>
          </a:bodyPr>
          <a:lstStyle/>
          <a:p>
            <a:r>
              <a:rPr lang="en-GB" sz="2000" dirty="0">
                <a:solidFill>
                  <a:srgbClr val="002060"/>
                </a:solidFill>
              </a:rPr>
              <a:t>Connect the application with restaurants and health stores</a:t>
            </a:r>
            <a:endParaRPr lang="en-US" sz="2000" dirty="0"/>
          </a:p>
        </p:txBody>
      </p:sp>
      <p:pic>
        <p:nvPicPr>
          <p:cNvPr id="4" name="Picture 3">
            <a:extLst>
              <a:ext uri="{FF2B5EF4-FFF2-40B4-BE49-F238E27FC236}">
                <a16:creationId xmlns:a16="http://schemas.microsoft.com/office/drawing/2014/main" xmlns="" id="{BF8590B4-A2A9-4460-94AC-6682AEACA325}"/>
              </a:ext>
            </a:extLst>
          </p:cNvPr>
          <p:cNvPicPr>
            <a:picLocks noChangeAspect="1"/>
          </p:cNvPicPr>
          <p:nvPr/>
        </p:nvPicPr>
        <p:blipFill>
          <a:blip r:embed="rId2"/>
          <a:stretch>
            <a:fillRect/>
          </a:stretch>
        </p:blipFill>
        <p:spPr>
          <a:xfrm>
            <a:off x="8222986" y="0"/>
            <a:ext cx="4180901" cy="6858000"/>
          </a:xfrm>
          <a:prstGeom prst="rect">
            <a:avLst/>
          </a:prstGeom>
        </p:spPr>
      </p:pic>
      <p:sp>
        <p:nvSpPr>
          <p:cNvPr id="5" name="TextBox 4">
            <a:extLst>
              <a:ext uri="{FF2B5EF4-FFF2-40B4-BE49-F238E27FC236}">
                <a16:creationId xmlns:a16="http://schemas.microsoft.com/office/drawing/2014/main" xmlns="" id="{63D1FA4F-4F82-41B2-B364-F5659541F3BE}"/>
              </a:ext>
            </a:extLst>
          </p:cNvPr>
          <p:cNvSpPr txBox="1"/>
          <p:nvPr/>
        </p:nvSpPr>
        <p:spPr>
          <a:xfrm>
            <a:off x="1231641" y="1632857"/>
            <a:ext cx="5887616" cy="2308324"/>
          </a:xfrm>
          <a:prstGeom prst="rect">
            <a:avLst/>
          </a:prstGeom>
          <a:noFill/>
        </p:spPr>
        <p:txBody>
          <a:bodyPr wrap="square" rtlCol="0">
            <a:spAutoFit/>
          </a:bodyPr>
          <a:lstStyle/>
          <a:p>
            <a:r>
              <a:rPr lang="en-GB" dirty="0"/>
              <a:t>1-Connect the application with restaurants to prepare meals for the user based on the daily needs of food ingredients</a:t>
            </a:r>
            <a:endParaRPr lang="ar-SA" dirty="0"/>
          </a:p>
          <a:p>
            <a:endParaRPr lang="ar-SA" dirty="0"/>
          </a:p>
          <a:p>
            <a:endParaRPr lang="ar-SA" dirty="0"/>
          </a:p>
          <a:p>
            <a:endParaRPr lang="ar-SA" dirty="0"/>
          </a:p>
          <a:p>
            <a:r>
              <a:rPr lang="en-GB" dirty="0"/>
              <a:t>2-Connecting the application with health product stores necessary for the user</a:t>
            </a:r>
            <a:endParaRPr lang="en-US" dirty="0"/>
          </a:p>
        </p:txBody>
      </p:sp>
    </p:spTree>
    <p:extLst>
      <p:ext uri="{BB962C8B-B14F-4D97-AF65-F5344CB8AC3E}">
        <p14:creationId xmlns:p14="http://schemas.microsoft.com/office/powerpoint/2010/main" val="2806928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76D4F-439C-4C37-8CC9-9EEF1807BB43}"/>
              </a:ext>
            </a:extLst>
          </p:cNvPr>
          <p:cNvSpPr>
            <a:spLocks noGrp="1"/>
          </p:cNvSpPr>
          <p:nvPr>
            <p:ph type="title"/>
          </p:nvPr>
        </p:nvSpPr>
        <p:spPr/>
        <p:txBody>
          <a:bodyPr/>
          <a:lstStyle/>
          <a:p>
            <a:r>
              <a:rPr lang="en-US" dirty="0">
                <a:solidFill>
                  <a:srgbClr val="002060"/>
                </a:solidFill>
              </a:rPr>
              <a:t>Challenges</a:t>
            </a:r>
            <a:endParaRPr lang="en-US" dirty="0"/>
          </a:p>
        </p:txBody>
      </p:sp>
      <p:sp>
        <p:nvSpPr>
          <p:cNvPr id="3" name="TextBox 2">
            <a:extLst>
              <a:ext uri="{FF2B5EF4-FFF2-40B4-BE49-F238E27FC236}">
                <a16:creationId xmlns:a16="http://schemas.microsoft.com/office/drawing/2014/main" xmlns="" id="{E1DA6567-355B-4741-B342-D085D35743A9}"/>
              </a:ext>
            </a:extLst>
          </p:cNvPr>
          <p:cNvSpPr txBox="1"/>
          <p:nvPr/>
        </p:nvSpPr>
        <p:spPr>
          <a:xfrm>
            <a:off x="677334" y="1800807"/>
            <a:ext cx="8509518" cy="2862322"/>
          </a:xfrm>
          <a:prstGeom prst="rect">
            <a:avLst/>
          </a:prstGeom>
          <a:noFill/>
        </p:spPr>
        <p:txBody>
          <a:bodyPr wrap="square" rtlCol="0">
            <a:spAutoFit/>
          </a:bodyPr>
          <a:lstStyle/>
          <a:p>
            <a:pPr marL="342900" indent="-342900">
              <a:buFont typeface="Arial" panose="020B0604020202020204" pitchFamily="34" charset="0"/>
              <a:buChar char="•"/>
            </a:pPr>
            <a:r>
              <a:rPr lang="en-GB" dirty="0"/>
              <a:t>Lack of a suitable dataset for nutrition programs</a:t>
            </a:r>
          </a:p>
          <a:p>
            <a:pPr marL="285750" indent="-285750">
              <a:buFont typeface="Arial" panose="020B0604020202020204" pitchFamily="34" charset="0"/>
              <a:buChar char="•"/>
            </a:pPr>
            <a:endParaRPr lang="ar-SA" dirty="0"/>
          </a:p>
          <a:p>
            <a:pPr marL="342900" indent="-342900">
              <a:buFont typeface="Arial" panose="020B0604020202020204" pitchFamily="34" charset="0"/>
              <a:buChar char="•"/>
            </a:pPr>
            <a:r>
              <a:rPr lang="en-GB" dirty="0"/>
              <a:t>The dataset for Arabic food is manually built</a:t>
            </a:r>
          </a:p>
          <a:p>
            <a:pPr marL="285750" indent="-285750">
              <a:buFont typeface="Arial" panose="020B0604020202020204" pitchFamily="34" charset="0"/>
              <a:buChar char="•"/>
            </a:pPr>
            <a:endParaRPr lang="ar-SA" dirty="0"/>
          </a:p>
          <a:p>
            <a:pPr marL="342900" indent="-342900">
              <a:buFont typeface="Arial" panose="020B0604020202020204" pitchFamily="34" charset="0"/>
              <a:buChar char="•"/>
            </a:pPr>
            <a:r>
              <a:rPr lang="en-GB" dirty="0"/>
              <a:t>The idea of the application has been changed several times to suit training requirements</a:t>
            </a:r>
          </a:p>
          <a:p>
            <a:pPr marL="285750" indent="-285750">
              <a:buFont typeface="Arial" panose="020B0604020202020204" pitchFamily="34" charset="0"/>
              <a:buChar char="•"/>
            </a:pPr>
            <a:endParaRPr lang="ar-SA" dirty="0"/>
          </a:p>
          <a:p>
            <a:pPr marL="342900" indent="-342900">
              <a:buFont typeface="Arial" panose="020B0604020202020204" pitchFamily="34" charset="0"/>
              <a:buChar char="•"/>
            </a:pPr>
            <a:r>
              <a:rPr lang="en-GB" dirty="0"/>
              <a:t>New technologies used in application development</a:t>
            </a:r>
            <a:r>
              <a:rPr lang="en-US" dirty="0"/>
              <a:t>(ionic, </a:t>
            </a:r>
            <a:r>
              <a:rPr lang="en-US" dirty="0" err="1"/>
              <a:t>nodejs</a:t>
            </a:r>
            <a:r>
              <a:rPr lang="en-US" dirty="0"/>
              <a:t>,,)</a:t>
            </a:r>
          </a:p>
          <a:p>
            <a:pPr marL="342900" indent="-342900">
              <a:buFont typeface="Arial" panose="020B0604020202020204" pitchFamily="34" charset="0"/>
              <a:buChar char="•"/>
            </a:pPr>
            <a:endParaRPr lang="ar-SA" dirty="0"/>
          </a:p>
          <a:p>
            <a:pPr marL="342900" indent="-342900">
              <a:buFont typeface="Arial" panose="020B0604020202020204" pitchFamily="34" charset="0"/>
              <a:buChar char="•"/>
            </a:pPr>
            <a:r>
              <a:rPr lang="en-GB" dirty="0"/>
              <a:t>The application needs at least six months to be fully completed</a:t>
            </a:r>
            <a:endParaRPr lang="en-US" dirty="0"/>
          </a:p>
        </p:txBody>
      </p:sp>
    </p:spTree>
    <p:extLst>
      <p:ext uri="{BB962C8B-B14F-4D97-AF65-F5344CB8AC3E}">
        <p14:creationId xmlns:p14="http://schemas.microsoft.com/office/powerpoint/2010/main" val="72548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5394"/>
            <a:ext cx="8596668" cy="1320800"/>
          </a:xfrm>
        </p:spPr>
        <p:txBody>
          <a:bodyPr/>
          <a:lstStyle/>
          <a:p>
            <a:r>
              <a:rPr lang="en-US" b="1" dirty="0" smtClean="0">
                <a:solidFill>
                  <a:srgbClr val="002060"/>
                </a:solidFill>
              </a:rPr>
              <a:t>Solution &amp; Value:</a:t>
            </a:r>
            <a:endParaRPr lang="en-US" dirty="0">
              <a:solidFill>
                <a:srgbClr val="002060"/>
              </a:solidFill>
            </a:endParaRPr>
          </a:p>
        </p:txBody>
      </p:sp>
      <p:sp>
        <p:nvSpPr>
          <p:cNvPr id="3" name="Content Placeholder 2"/>
          <p:cNvSpPr>
            <a:spLocks noGrp="1"/>
          </p:cNvSpPr>
          <p:nvPr>
            <p:ph idx="1"/>
          </p:nvPr>
        </p:nvSpPr>
        <p:spPr>
          <a:xfrm>
            <a:off x="677334" y="1397431"/>
            <a:ext cx="9084504" cy="4509098"/>
          </a:xfrm>
        </p:spPr>
        <p:txBody>
          <a:bodyPr vert="horz" lIns="91440" tIns="45720" rIns="91440" bIns="45720" rtlCol="0">
            <a:normAutofit/>
          </a:bodyPr>
          <a:lstStyle/>
          <a:p>
            <a:pPr algn="just">
              <a:lnSpc>
                <a:spcPct val="150000"/>
              </a:lnSpc>
            </a:pPr>
            <a:r>
              <a:rPr lang="en-GB" sz="2000" dirty="0" smtClean="0"/>
              <a:t>App tailored </a:t>
            </a:r>
            <a:r>
              <a:rPr lang="en-GB" sz="2000" dirty="0"/>
              <a:t>to the Middle East region </a:t>
            </a:r>
            <a:r>
              <a:rPr lang="en-GB" sz="2000" dirty="0" smtClean="0"/>
              <a:t>users.</a:t>
            </a:r>
          </a:p>
          <a:p>
            <a:pPr algn="just">
              <a:lnSpc>
                <a:spcPct val="150000"/>
              </a:lnSpc>
            </a:pPr>
            <a:r>
              <a:rPr lang="en-GB" sz="2000" dirty="0" smtClean="0"/>
              <a:t> Offers </a:t>
            </a:r>
            <a:r>
              <a:rPr lang="en-GB" sz="2000" dirty="0"/>
              <a:t>easy-to-use nutritional facts of food (simple and </a:t>
            </a:r>
            <a:r>
              <a:rPr lang="en-GB" sz="2000" dirty="0" smtClean="0"/>
              <a:t>complex)</a:t>
            </a:r>
          </a:p>
          <a:p>
            <a:pPr algn="just">
              <a:lnSpc>
                <a:spcPct val="150000"/>
              </a:lnSpc>
            </a:pPr>
            <a:r>
              <a:rPr lang="en-GB" sz="2000" dirty="0" smtClean="0"/>
              <a:t>provides </a:t>
            </a:r>
            <a:r>
              <a:rPr lang="en-GB" sz="2000" dirty="0"/>
              <a:t>a built-in logging tool for meals and exercise tracking. </a:t>
            </a:r>
            <a:endParaRPr lang="en-GB" sz="2000" dirty="0" smtClean="0"/>
          </a:p>
          <a:p>
            <a:pPr algn="just">
              <a:lnSpc>
                <a:spcPct val="150000"/>
              </a:lnSpc>
            </a:pPr>
            <a:r>
              <a:rPr lang="en-GB" sz="2000" dirty="0" smtClean="0"/>
              <a:t>Sets </a:t>
            </a:r>
            <a:r>
              <a:rPr lang="en-GB" sz="2000" dirty="0"/>
              <a:t>personalized goals, suggests meal plans, and supplies detailed statistics about nutrition (a complete breakdown of daily intake) with alerts and reminders to ensure that daily goals are met.</a:t>
            </a:r>
          </a:p>
        </p:txBody>
      </p:sp>
      <p:sp>
        <p:nvSpPr>
          <p:cNvPr id="5" name="Rectangle 4"/>
          <p:cNvSpPr/>
          <p:nvPr/>
        </p:nvSpPr>
        <p:spPr>
          <a:xfrm>
            <a:off x="677334" y="4321858"/>
            <a:ext cx="8567352" cy="2823353"/>
          </a:xfrm>
          <a:prstGeom prst="rect">
            <a:avLst/>
          </a:prstGeom>
        </p:spPr>
        <p:txBody>
          <a:bodyPr vert="horz" lIns="91440" tIns="45720" rIns="91440" bIns="45720" rtlCol="0">
            <a:normAutofit/>
          </a:bodyPr>
          <a:lstStyle/>
          <a:p>
            <a:pPr marL="342900" indent="-342900">
              <a:spcBef>
                <a:spcPts val="1000"/>
              </a:spcBef>
              <a:buClr>
                <a:schemeClr val="accent1"/>
              </a:buClr>
              <a:buSzPct val="80000"/>
              <a:buFont typeface="Wingdings 3" charset="2"/>
              <a:buChar char=""/>
            </a:pPr>
            <a:endParaRPr lang="en-US" sz="2000" dirty="0">
              <a:solidFill>
                <a:schemeClr val="tx1">
                  <a:lumMod val="75000"/>
                  <a:lumOff val="25000"/>
                </a:schemeClr>
              </a:solidFill>
            </a:endParaRPr>
          </a:p>
          <a:p>
            <a:pPr marL="342900" indent="-342900" algn="just">
              <a:lnSpc>
                <a:spcPct val="150000"/>
              </a:lnSpc>
              <a:spcBef>
                <a:spcPts val="1000"/>
              </a:spcBef>
              <a:buClr>
                <a:schemeClr val="accent1"/>
              </a:buClr>
              <a:buSzPct val="80000"/>
              <a:buFont typeface="Wingdings 3" charset="2"/>
              <a:buChar char=""/>
            </a:pPr>
            <a:r>
              <a:rPr lang="en-GB" sz="2000" dirty="0">
                <a:solidFill>
                  <a:schemeClr val="tx1">
                    <a:lumMod val="75000"/>
                    <a:lumOff val="25000"/>
                  </a:schemeClr>
                </a:solidFill>
              </a:rPr>
              <a:t>P</a:t>
            </a:r>
            <a:r>
              <a:rPr lang="en-GB" sz="2000" dirty="0" smtClean="0">
                <a:solidFill>
                  <a:schemeClr val="tx1">
                    <a:lumMod val="75000"/>
                    <a:lumOff val="25000"/>
                  </a:schemeClr>
                </a:solidFill>
              </a:rPr>
              <a:t>rovides </a:t>
            </a:r>
            <a:r>
              <a:rPr lang="en-GB" sz="2000" dirty="0">
                <a:solidFill>
                  <a:schemeClr val="tx1">
                    <a:lumMod val="75000"/>
                    <a:lumOff val="25000"/>
                  </a:schemeClr>
                </a:solidFill>
              </a:rPr>
              <a:t>alerts about food choices, which should be consumed or avoided, inappropriate portion </a:t>
            </a:r>
            <a:r>
              <a:rPr lang="en-GB" sz="2000" dirty="0" smtClean="0">
                <a:solidFill>
                  <a:schemeClr val="tx1">
                    <a:lumMod val="75000"/>
                    <a:lumOff val="25000"/>
                  </a:schemeClr>
                </a:solidFill>
              </a:rPr>
              <a:t>sizes.</a:t>
            </a:r>
          </a:p>
          <a:p>
            <a:pPr marL="342900" indent="-342900" algn="just">
              <a:lnSpc>
                <a:spcPct val="150000"/>
              </a:lnSpc>
              <a:spcBef>
                <a:spcPts val="1000"/>
              </a:spcBef>
              <a:buClr>
                <a:schemeClr val="accent1"/>
              </a:buClr>
              <a:buSzPct val="80000"/>
              <a:buFont typeface="Wingdings 3" charset="2"/>
              <a:buChar char=""/>
            </a:pPr>
            <a:r>
              <a:rPr lang="en-GB" sz="2000" dirty="0">
                <a:solidFill>
                  <a:schemeClr val="tx1">
                    <a:lumMod val="75000"/>
                    <a:lumOff val="25000"/>
                  </a:schemeClr>
                </a:solidFill>
              </a:rPr>
              <a:t>A</a:t>
            </a:r>
            <a:r>
              <a:rPr lang="en-GB" sz="2000" dirty="0" smtClean="0">
                <a:solidFill>
                  <a:schemeClr val="tx1">
                    <a:lumMod val="75000"/>
                    <a:lumOff val="25000"/>
                  </a:schemeClr>
                </a:solidFill>
              </a:rPr>
              <a:t>dvise </a:t>
            </a:r>
            <a:r>
              <a:rPr lang="en-GB" sz="2000" dirty="0">
                <a:solidFill>
                  <a:schemeClr val="tx1">
                    <a:lumMod val="75000"/>
                    <a:lumOff val="25000"/>
                  </a:schemeClr>
                </a:solidFill>
              </a:rPr>
              <a:t>on recipes and menu choices for food. </a:t>
            </a:r>
            <a:endParaRPr lang="en-GB" sz="2000" dirty="0" smtClean="0">
              <a:solidFill>
                <a:schemeClr val="tx1">
                  <a:lumMod val="75000"/>
                  <a:lumOff val="25000"/>
                </a:schemeClr>
              </a:solidFill>
            </a:endParaRPr>
          </a:p>
        </p:txBody>
      </p:sp>
    </p:spTree>
    <p:extLst>
      <p:ext uri="{BB962C8B-B14F-4D97-AF65-F5344CB8AC3E}">
        <p14:creationId xmlns:p14="http://schemas.microsoft.com/office/powerpoint/2010/main" val="3473799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5394"/>
            <a:ext cx="8596668" cy="811428"/>
          </a:xfrm>
        </p:spPr>
        <p:txBody>
          <a:bodyPr/>
          <a:lstStyle/>
          <a:p>
            <a:r>
              <a:rPr lang="en-US" b="1" dirty="0" smtClean="0">
                <a:solidFill>
                  <a:srgbClr val="002060"/>
                </a:solidFill>
              </a:rPr>
              <a:t>Data Management Plan:</a:t>
            </a:r>
            <a:endParaRPr lang="en-US" dirty="0">
              <a:solidFill>
                <a:srgbClr val="002060"/>
              </a:solidFill>
            </a:endParaRPr>
          </a:p>
        </p:txBody>
      </p:sp>
      <p:sp>
        <p:nvSpPr>
          <p:cNvPr id="3" name="Content Placeholder 2"/>
          <p:cNvSpPr>
            <a:spLocks noGrp="1"/>
          </p:cNvSpPr>
          <p:nvPr>
            <p:ph idx="1"/>
          </p:nvPr>
        </p:nvSpPr>
        <p:spPr>
          <a:xfrm>
            <a:off x="433416" y="1397431"/>
            <a:ext cx="9084504" cy="5460569"/>
          </a:xfrm>
        </p:spPr>
        <p:txBody>
          <a:bodyPr vert="horz" lIns="91440" tIns="45720" rIns="91440" bIns="45720" rtlCol="0">
            <a:normAutofit/>
          </a:bodyPr>
          <a:lstStyle/>
          <a:p>
            <a:pPr marL="0" indent="0">
              <a:buNone/>
            </a:pPr>
            <a:r>
              <a:rPr lang="en-GB" sz="2500" b="1" dirty="0"/>
              <a:t>Data </a:t>
            </a:r>
            <a:r>
              <a:rPr lang="en-GB" sz="2500" b="1" dirty="0" smtClean="0"/>
              <a:t>Collection: </a:t>
            </a:r>
            <a:endParaRPr lang="en-US" sz="2500" dirty="0"/>
          </a:p>
          <a:p>
            <a:pPr lvl="0"/>
            <a:r>
              <a:rPr lang="en-US" sz="2300" dirty="0"/>
              <a:t>Data on food composition </a:t>
            </a:r>
            <a:r>
              <a:rPr lang="en-US" sz="2300" dirty="0" smtClean="0"/>
              <a:t>was collected </a:t>
            </a:r>
            <a:r>
              <a:rPr lang="en-US" sz="2300" dirty="0"/>
              <a:t>from different research. A list of food items (simple and complex ) </a:t>
            </a:r>
            <a:r>
              <a:rPr lang="en-US" sz="2300" dirty="0" smtClean="0"/>
              <a:t>were </a:t>
            </a:r>
            <a:r>
              <a:rPr lang="en-US" sz="2300" dirty="0"/>
              <a:t>compiled. Data on demographics, health indicators, consumption patterns, and physical activity levels will be collected from the users. </a:t>
            </a:r>
          </a:p>
          <a:p>
            <a:pPr lvl="0"/>
            <a:r>
              <a:rPr lang="en-US" sz="2300" dirty="0"/>
              <a:t>All datasets will be in a .csv file that can be exported into MS Excel, SAS, SPSS, or ASCII files.</a:t>
            </a:r>
          </a:p>
          <a:p>
            <a:r>
              <a:rPr lang="en-GB" sz="2300" dirty="0" smtClean="0"/>
              <a:t>Data </a:t>
            </a:r>
            <a:r>
              <a:rPr lang="en-GB" sz="2300" dirty="0"/>
              <a:t>specifications including; the size, file format, number of files, data dictionary, and codebook will be documented upon receipt of the data from the users. Any newly created variables during the data management and analysis process will be updated to the data specification.</a:t>
            </a:r>
          </a:p>
        </p:txBody>
      </p:sp>
    </p:spTree>
    <p:extLst>
      <p:ext uri="{BB962C8B-B14F-4D97-AF65-F5344CB8AC3E}">
        <p14:creationId xmlns:p14="http://schemas.microsoft.com/office/powerpoint/2010/main" val="1877503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5394"/>
            <a:ext cx="8596668" cy="811428"/>
          </a:xfrm>
        </p:spPr>
        <p:txBody>
          <a:bodyPr/>
          <a:lstStyle/>
          <a:p>
            <a:r>
              <a:rPr lang="en-US" b="1" dirty="0" smtClean="0">
                <a:solidFill>
                  <a:srgbClr val="002060"/>
                </a:solidFill>
              </a:rPr>
              <a:t>Data Management Plan:</a:t>
            </a:r>
            <a:endParaRPr lang="en-US" dirty="0">
              <a:solidFill>
                <a:srgbClr val="002060"/>
              </a:solidFill>
            </a:endParaRPr>
          </a:p>
        </p:txBody>
      </p:sp>
      <p:sp>
        <p:nvSpPr>
          <p:cNvPr id="3" name="Content Placeholder 2"/>
          <p:cNvSpPr>
            <a:spLocks noGrp="1"/>
          </p:cNvSpPr>
          <p:nvPr>
            <p:ph idx="1"/>
          </p:nvPr>
        </p:nvSpPr>
        <p:spPr>
          <a:xfrm>
            <a:off x="433416" y="1397431"/>
            <a:ext cx="9084504" cy="5460569"/>
          </a:xfrm>
        </p:spPr>
        <p:txBody>
          <a:bodyPr vert="horz" lIns="91440" tIns="45720" rIns="91440" bIns="45720" rtlCol="0">
            <a:normAutofit/>
          </a:bodyPr>
          <a:lstStyle/>
          <a:p>
            <a:pPr marL="0" indent="0">
              <a:buNone/>
            </a:pPr>
            <a:r>
              <a:rPr lang="en-GB" sz="2500" b="1" dirty="0"/>
              <a:t>Documentation, Organization and Storage: </a:t>
            </a:r>
            <a:endParaRPr lang="en-US" sz="2500" dirty="0"/>
          </a:p>
          <a:p>
            <a:r>
              <a:rPr lang="en-GB" sz="2400" dirty="0" smtClean="0"/>
              <a:t>The data use log will document all data-related activities; Python “log” function will record and store all activities in relevant designated folders.  The application developers will have access to secured cloud storage. Standard file naming convention will be used with a format: “</a:t>
            </a:r>
            <a:r>
              <a:rPr lang="en-GB" sz="2400" dirty="0" err="1" smtClean="0"/>
              <a:t>Nutriclick_mmddyy</a:t>
            </a:r>
            <a:r>
              <a:rPr lang="en-GB" sz="2400" dirty="0" smtClean="0"/>
              <a:t>_[initial of creator]”</a:t>
            </a:r>
            <a:endParaRPr lang="en-GB" sz="2300" dirty="0"/>
          </a:p>
        </p:txBody>
      </p:sp>
    </p:spTree>
    <p:extLst>
      <p:ext uri="{BB962C8B-B14F-4D97-AF65-F5344CB8AC3E}">
        <p14:creationId xmlns:p14="http://schemas.microsoft.com/office/powerpoint/2010/main" val="1202789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5394"/>
            <a:ext cx="8596668" cy="811428"/>
          </a:xfrm>
        </p:spPr>
        <p:txBody>
          <a:bodyPr/>
          <a:lstStyle/>
          <a:p>
            <a:r>
              <a:rPr lang="en-US" b="1" dirty="0" smtClean="0">
                <a:solidFill>
                  <a:srgbClr val="002060"/>
                </a:solidFill>
              </a:rPr>
              <a:t>Data Management Plan:</a:t>
            </a:r>
            <a:endParaRPr lang="en-US" dirty="0">
              <a:solidFill>
                <a:srgbClr val="002060"/>
              </a:solidFill>
            </a:endParaRPr>
          </a:p>
        </p:txBody>
      </p:sp>
      <p:sp>
        <p:nvSpPr>
          <p:cNvPr id="3" name="Content Placeholder 2"/>
          <p:cNvSpPr>
            <a:spLocks noGrp="1"/>
          </p:cNvSpPr>
          <p:nvPr>
            <p:ph idx="1"/>
          </p:nvPr>
        </p:nvSpPr>
        <p:spPr>
          <a:xfrm>
            <a:off x="433416" y="1397431"/>
            <a:ext cx="9084504" cy="5460569"/>
          </a:xfrm>
        </p:spPr>
        <p:txBody>
          <a:bodyPr vert="horz" lIns="91440" tIns="45720" rIns="91440" bIns="45720" rtlCol="0">
            <a:normAutofit/>
          </a:bodyPr>
          <a:lstStyle/>
          <a:p>
            <a:pPr marL="0" indent="0">
              <a:buNone/>
            </a:pPr>
            <a:r>
              <a:rPr lang="en-GB" sz="2800" b="1" dirty="0" smtClean="0"/>
              <a:t>Archiving</a:t>
            </a:r>
            <a:r>
              <a:rPr lang="en-GB" sz="2800" b="1" dirty="0"/>
              <a:t>, Preservation and Curation: </a:t>
            </a:r>
            <a:endParaRPr lang="en-US" sz="2500" dirty="0" smtClean="0"/>
          </a:p>
          <a:p>
            <a:r>
              <a:rPr lang="en-GB" sz="2400" dirty="0" smtClean="0"/>
              <a:t>A long-term data sharing and preservation plan will be used to store and make the data accessible. The data will be deposited into a cloud archive. Following the General Data Protection Regulation policies, the de-identified data will be accompanied by the appropriate documentation, metadata, and code to facilitate reuse and provide the potential for interoperability with similar data sets.</a:t>
            </a:r>
            <a:endParaRPr lang="en-US" sz="2400" dirty="0"/>
          </a:p>
        </p:txBody>
      </p:sp>
    </p:spTree>
    <p:extLst>
      <p:ext uri="{BB962C8B-B14F-4D97-AF65-F5344CB8AC3E}">
        <p14:creationId xmlns:p14="http://schemas.microsoft.com/office/powerpoint/2010/main" val="3698801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5394"/>
            <a:ext cx="8596668" cy="811428"/>
          </a:xfrm>
        </p:spPr>
        <p:txBody>
          <a:bodyPr/>
          <a:lstStyle/>
          <a:p>
            <a:r>
              <a:rPr lang="en-US" b="1" dirty="0" smtClean="0">
                <a:solidFill>
                  <a:srgbClr val="002060"/>
                </a:solidFill>
              </a:rPr>
              <a:t>Data Management Plan:</a:t>
            </a:r>
            <a:endParaRPr lang="en-US" dirty="0">
              <a:solidFill>
                <a:srgbClr val="002060"/>
              </a:solidFill>
            </a:endParaRPr>
          </a:p>
        </p:txBody>
      </p:sp>
      <p:sp>
        <p:nvSpPr>
          <p:cNvPr id="3" name="Content Placeholder 2"/>
          <p:cNvSpPr>
            <a:spLocks noGrp="1"/>
          </p:cNvSpPr>
          <p:nvPr>
            <p:ph idx="1"/>
          </p:nvPr>
        </p:nvSpPr>
        <p:spPr>
          <a:xfrm>
            <a:off x="433416" y="1397431"/>
            <a:ext cx="9084504" cy="5460569"/>
          </a:xfrm>
        </p:spPr>
        <p:txBody>
          <a:bodyPr vert="horz" lIns="91440" tIns="45720" rIns="91440" bIns="45720" rtlCol="0">
            <a:normAutofit/>
          </a:bodyPr>
          <a:lstStyle/>
          <a:p>
            <a:pPr marL="0" indent="0">
              <a:buNone/>
            </a:pPr>
            <a:r>
              <a:rPr lang="en-GB" sz="2800" b="1" dirty="0" smtClean="0"/>
              <a:t>Access, Sharing &amp; Reuse:</a:t>
            </a:r>
          </a:p>
          <a:p>
            <a:pPr marL="0" indent="0">
              <a:buNone/>
            </a:pPr>
            <a:endParaRPr lang="en-US" sz="2500" dirty="0" smtClean="0"/>
          </a:p>
          <a:p>
            <a:r>
              <a:rPr lang="en-US" sz="2400" dirty="0"/>
              <a:t>Data sharing will require two steps of permission. 1) data use agreement from the users for pre-analysis data use, and 2) data use agreement from the developers for post-analysis data use</a:t>
            </a:r>
            <a:r>
              <a:rPr lang="en-US" sz="2400" dirty="0" smtClean="0"/>
              <a:t>.</a:t>
            </a:r>
            <a:endParaRPr lang="en-US" sz="2400" dirty="0"/>
          </a:p>
        </p:txBody>
      </p:sp>
    </p:spTree>
    <p:extLst>
      <p:ext uri="{BB962C8B-B14F-4D97-AF65-F5344CB8AC3E}">
        <p14:creationId xmlns:p14="http://schemas.microsoft.com/office/powerpoint/2010/main" val="2327164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5394"/>
            <a:ext cx="8596668" cy="811428"/>
          </a:xfrm>
        </p:spPr>
        <p:txBody>
          <a:bodyPr/>
          <a:lstStyle/>
          <a:p>
            <a:r>
              <a:rPr lang="en-US" b="1" dirty="0" smtClean="0">
                <a:solidFill>
                  <a:srgbClr val="002060"/>
                </a:solidFill>
              </a:rPr>
              <a:t>Data Management Plan:</a:t>
            </a:r>
            <a:endParaRPr lang="en-US" dirty="0">
              <a:solidFill>
                <a:srgbClr val="002060"/>
              </a:solidFill>
            </a:endParaRPr>
          </a:p>
        </p:txBody>
      </p:sp>
      <p:sp>
        <p:nvSpPr>
          <p:cNvPr id="3" name="Content Placeholder 2"/>
          <p:cNvSpPr>
            <a:spLocks noGrp="1"/>
          </p:cNvSpPr>
          <p:nvPr>
            <p:ph idx="1"/>
          </p:nvPr>
        </p:nvSpPr>
        <p:spPr>
          <a:xfrm>
            <a:off x="433415" y="1096914"/>
            <a:ext cx="9699125" cy="3001574"/>
          </a:xfrm>
        </p:spPr>
        <p:txBody>
          <a:bodyPr vert="horz" lIns="91440" tIns="45720" rIns="91440" bIns="45720" rtlCol="0">
            <a:normAutofit/>
          </a:bodyPr>
          <a:lstStyle/>
          <a:p>
            <a:pPr marL="0" indent="0">
              <a:buNone/>
            </a:pPr>
            <a:r>
              <a:rPr lang="en-GB" sz="2800" b="1" dirty="0" smtClean="0"/>
              <a:t>Metadata Storage</a:t>
            </a:r>
            <a:endParaRPr lang="en-US" sz="2500" dirty="0" smtClean="0"/>
          </a:p>
          <a:p>
            <a:r>
              <a:rPr lang="en-GB" sz="2400" dirty="0" smtClean="0"/>
              <a:t>Will </a:t>
            </a:r>
            <a:r>
              <a:rPr lang="en-GB" sz="2400" dirty="0"/>
              <a:t>be created in compliance with the most relevant standard for the social, </a:t>
            </a:r>
            <a:r>
              <a:rPr lang="en-GB" sz="2400" dirty="0" err="1"/>
              <a:t>behavioral</a:t>
            </a:r>
            <a:r>
              <a:rPr lang="en-GB" sz="2400" dirty="0"/>
              <a:t>, economic, and health sciences—the </a:t>
            </a:r>
            <a:r>
              <a:rPr lang="en-GB" sz="2400" dirty="0">
                <a:hlinkClick r:id="rId2"/>
              </a:rPr>
              <a:t>Data Documentation Initiative</a:t>
            </a:r>
            <a:r>
              <a:rPr lang="en-GB" sz="2400" dirty="0"/>
              <a:t> (</a:t>
            </a:r>
            <a:r>
              <a:rPr lang="en-GB" sz="2400" dirty="0" err="1"/>
              <a:t>DDI</a:t>
            </a:r>
            <a:r>
              <a:rPr lang="en-GB" sz="2400" dirty="0"/>
              <a:t>). This standard facilitates preservation and enables flexibility in display. </a:t>
            </a:r>
            <a:endParaRPr lang="en-US" sz="2400" dirty="0"/>
          </a:p>
        </p:txBody>
      </p:sp>
      <p:sp>
        <p:nvSpPr>
          <p:cNvPr id="4" name="Rectangle 3"/>
          <p:cNvSpPr/>
          <p:nvPr/>
        </p:nvSpPr>
        <p:spPr>
          <a:xfrm>
            <a:off x="433415" y="3332369"/>
            <a:ext cx="10167295" cy="5519460"/>
          </a:xfrm>
          <a:prstGeom prst="rect">
            <a:avLst/>
          </a:prstGeom>
        </p:spPr>
        <p:txBody>
          <a:bodyPr vert="horz" lIns="91440" tIns="45720" rIns="91440" bIns="45720" rtlCol="0">
            <a:normAutofit/>
          </a:bodyPr>
          <a:lstStyle/>
          <a:p>
            <a:pPr marL="342900" indent="-342900">
              <a:spcBef>
                <a:spcPts val="1000"/>
              </a:spcBef>
              <a:buClr>
                <a:schemeClr val="accent1"/>
              </a:buClr>
              <a:buSzPct val="80000"/>
              <a:buFont typeface="Wingdings 3" charset="2"/>
              <a:buChar char=""/>
            </a:pPr>
            <a:r>
              <a:rPr lang="en-US" sz="2400" dirty="0" smtClean="0">
                <a:solidFill>
                  <a:schemeClr val="tx1">
                    <a:lumMod val="75000"/>
                    <a:lumOff val="25000"/>
                  </a:schemeClr>
                </a:solidFill>
              </a:rPr>
              <a:t>Variable-Level </a:t>
            </a:r>
            <a:r>
              <a:rPr lang="en-US" sz="2400" dirty="0">
                <a:solidFill>
                  <a:schemeClr val="tx1">
                    <a:lumMod val="75000"/>
                    <a:lumOff val="25000"/>
                  </a:schemeClr>
                </a:solidFill>
              </a:rPr>
              <a:t>Documentation: Application developers will tag variable-level information in </a:t>
            </a:r>
            <a:r>
              <a:rPr lang="en-US" sz="2400" dirty="0" err="1">
                <a:solidFill>
                  <a:schemeClr val="tx1">
                    <a:lumMod val="75000"/>
                    <a:lumOff val="25000"/>
                  </a:schemeClr>
                </a:solidFill>
              </a:rPr>
              <a:t>DDI</a:t>
            </a:r>
            <a:r>
              <a:rPr lang="en-US" sz="2400" dirty="0">
                <a:solidFill>
                  <a:schemeClr val="tx1">
                    <a:lumMod val="75000"/>
                    <a:lumOff val="25000"/>
                  </a:schemeClr>
                </a:solidFill>
              </a:rPr>
              <a:t> format for inclusion in the dataset, which allows users to identify relevant variables of interest. (App user level)</a:t>
            </a:r>
          </a:p>
          <a:p>
            <a:pPr marL="342900" indent="-342900">
              <a:spcBef>
                <a:spcPts val="1000"/>
              </a:spcBef>
              <a:buClr>
                <a:schemeClr val="accent1"/>
              </a:buClr>
              <a:buSzPct val="80000"/>
              <a:buFont typeface="Wingdings 3" charset="2"/>
              <a:buChar char=""/>
            </a:pPr>
            <a:r>
              <a:rPr lang="en-GB" sz="2400" dirty="0">
                <a:solidFill>
                  <a:schemeClr val="tx1">
                    <a:lumMod val="75000"/>
                    <a:lumOff val="25000"/>
                  </a:schemeClr>
                </a:solidFill>
              </a:rPr>
              <a:t>Technical Documentation: A summary </a:t>
            </a:r>
            <a:r>
              <a:rPr lang="en-GB" sz="2400" dirty="0" err="1">
                <a:solidFill>
                  <a:schemeClr val="tx1">
                    <a:lumMod val="75000"/>
                    <a:lumOff val="25000"/>
                  </a:schemeClr>
                </a:solidFill>
              </a:rPr>
              <a:t>DDI</a:t>
            </a:r>
            <a:r>
              <a:rPr lang="en-GB" sz="2400" dirty="0">
                <a:solidFill>
                  <a:schemeClr val="tx1">
                    <a:lumMod val="75000"/>
                    <a:lumOff val="25000"/>
                  </a:schemeClr>
                </a:solidFill>
              </a:rPr>
              <a:t>-based record will be created for inclusion in the searchable online </a:t>
            </a:r>
            <a:r>
              <a:rPr lang="en-GB" sz="2400" dirty="0" err="1">
                <a:solidFill>
                  <a:schemeClr val="tx1">
                    <a:lumMod val="75000"/>
                    <a:lumOff val="25000"/>
                  </a:schemeClr>
                </a:solidFill>
              </a:rPr>
              <a:t>catalog</a:t>
            </a:r>
            <a:r>
              <a:rPr lang="en-GB" sz="2400" dirty="0">
                <a:solidFill>
                  <a:schemeClr val="tx1">
                    <a:lumMod val="75000"/>
                    <a:lumOff val="25000"/>
                  </a:schemeClr>
                </a:solidFill>
              </a:rPr>
              <a:t> of the project’s website. This record will be indexed with terms from the health and nutrition glossary to enhance data discovery. (Web users level)</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504043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5394"/>
            <a:ext cx="8596668" cy="811428"/>
          </a:xfrm>
        </p:spPr>
        <p:txBody>
          <a:bodyPr/>
          <a:lstStyle/>
          <a:p>
            <a:r>
              <a:rPr lang="en-US" b="1" dirty="0" smtClean="0">
                <a:solidFill>
                  <a:srgbClr val="002060"/>
                </a:solidFill>
              </a:rPr>
              <a:t>Data Management Plan:</a:t>
            </a:r>
            <a:endParaRPr lang="en-US" dirty="0">
              <a:solidFill>
                <a:srgbClr val="002060"/>
              </a:solidFill>
            </a:endParaRPr>
          </a:p>
        </p:txBody>
      </p:sp>
      <p:sp>
        <p:nvSpPr>
          <p:cNvPr id="3" name="Content Placeholder 2"/>
          <p:cNvSpPr>
            <a:spLocks noGrp="1"/>
          </p:cNvSpPr>
          <p:nvPr>
            <p:ph idx="1"/>
          </p:nvPr>
        </p:nvSpPr>
        <p:spPr>
          <a:xfrm>
            <a:off x="433416" y="1397432"/>
            <a:ext cx="9084504" cy="3001574"/>
          </a:xfrm>
        </p:spPr>
        <p:txBody>
          <a:bodyPr vert="horz" lIns="91440" tIns="45720" rIns="91440" bIns="45720" rtlCol="0">
            <a:noAutofit/>
          </a:bodyPr>
          <a:lstStyle/>
          <a:p>
            <a:pPr marL="0" indent="0">
              <a:buNone/>
            </a:pPr>
            <a:r>
              <a:rPr lang="en-GB" sz="2800" b="1" dirty="0"/>
              <a:t>Ethics and Privacy:</a:t>
            </a:r>
          </a:p>
          <a:p>
            <a:r>
              <a:rPr lang="en-GB" sz="2400" b="1" dirty="0" smtClean="0"/>
              <a:t>Informed </a:t>
            </a:r>
            <a:r>
              <a:rPr lang="en-GB" sz="2400" b="1" dirty="0"/>
              <a:t>consent:</a:t>
            </a:r>
            <a:r>
              <a:rPr lang="en-GB" sz="2400" dirty="0"/>
              <a:t> Informed consent statements will ask permission from users for their data to be used after being de-identified.</a:t>
            </a:r>
            <a:endParaRPr lang="en-US" sz="2400" dirty="0"/>
          </a:p>
          <a:p>
            <a:r>
              <a:rPr lang="en-GB" sz="2400" b="1" dirty="0"/>
              <a:t>Disclosure risk management:</a:t>
            </a:r>
            <a:r>
              <a:rPr lang="en-GB" sz="2400" dirty="0"/>
              <a:t> Once deposited, the data will undergo procedures to protect the confidentiality of users whose personal information may be part of archived data. These include; (1) Rigorous review to assess disclosure risk. (2) Modifying data if necessary to protect confidentiality. (3) Limiting access to datasets in which the risk of disclosure remains high.</a:t>
            </a:r>
            <a:endParaRPr lang="en-US" sz="2400" dirty="0"/>
          </a:p>
        </p:txBody>
      </p:sp>
      <p:sp>
        <p:nvSpPr>
          <p:cNvPr id="5" name="Rectangle 4"/>
          <p:cNvSpPr/>
          <p:nvPr/>
        </p:nvSpPr>
        <p:spPr>
          <a:xfrm>
            <a:off x="677334" y="5931244"/>
            <a:ext cx="9109217" cy="646331"/>
          </a:xfrm>
          <a:prstGeom prst="rect">
            <a:avLst/>
          </a:prstGeom>
        </p:spPr>
        <p:txBody>
          <a:bodyPr wrap="square">
            <a:spAutoFit/>
          </a:bodyPr>
          <a:lstStyle/>
          <a:p>
            <a:pPr algn="ctr"/>
            <a:r>
              <a:rPr lang="en-GB" b="1" dirty="0">
                <a:latin typeface="Leelawadee UI Semilight" panose="020B0402040204020203" pitchFamily="34" charset="-34"/>
                <a:ea typeface="MS Mincho"/>
              </a:rPr>
              <a:t>The data management for this project falls under HIPAA’s Privacy Rule to protect individuals’ medical records and other personal health information. </a:t>
            </a:r>
            <a:endParaRPr lang="en-US" dirty="0"/>
          </a:p>
        </p:txBody>
      </p:sp>
    </p:spTree>
    <p:extLst>
      <p:ext uri="{BB962C8B-B14F-4D97-AF65-F5344CB8AC3E}">
        <p14:creationId xmlns:p14="http://schemas.microsoft.com/office/powerpoint/2010/main" val="3088857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1200</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Leelawadee UI Semilight</vt:lpstr>
      <vt:lpstr>MS Mincho</vt:lpstr>
      <vt:lpstr>Tahoma</vt:lpstr>
      <vt:lpstr>Trebuchet MS</vt:lpstr>
      <vt:lpstr>Wingdings 3</vt:lpstr>
      <vt:lpstr>Facet</vt:lpstr>
      <vt:lpstr>NutriClick Application </vt:lpstr>
      <vt:lpstr>Application Identity: </vt:lpstr>
      <vt:lpstr>Solution &amp; Value:</vt:lpstr>
      <vt:lpstr>Data Management Plan:</vt:lpstr>
      <vt:lpstr>Data Management Plan:</vt:lpstr>
      <vt:lpstr>Data Management Plan:</vt:lpstr>
      <vt:lpstr>Data Management Plan:</vt:lpstr>
      <vt:lpstr>Data Management Plan:</vt:lpstr>
      <vt:lpstr>Data Management Plan:</vt:lpstr>
      <vt:lpstr>k-means clustering  </vt:lpstr>
      <vt:lpstr>-DETECT ALL USERS THEY HAVE SAME CALORIES - FILTERING USERS DATA FIELD ,SOME WILL IGNORED FROM CLUSTER,SOME HAVE SIMILIRTY WITH AOTHERS - PUSH THE FINAL USER DATA IN k-MEAN CLUSTER  -result: after filtering and clustering =&gt; suggest the current meal and the previous related one ,and after getting enough num from data row=&gt;suggest nutrition sys</vt:lpstr>
      <vt:lpstr> #read csv Food = pd.read_csv('food.csv') df=pd.DataFrame(Food).astype(str) print(df)  #replace NAN with 0 df.fillna(0,inplace=True)  df = pd.DataFrame(Food, columns=['age', 'city', 'activity', 'gender', 'mealtime', 'ITM1','ITEM2','ITEM3','ITEM4','ITEM5'])  # Elbow curve to find optimal K cost = [] K = range(1,6) for num_clusters in list(K):     kmode = KModes(n_clusters=num_clusters, init = "random", n_init = 5, verbose=1)     kmode.fit_predict(data)     cost.append(kmode.cost_)         plt.plot(K, cost, 'bx-')    plt.xlabel('No. of clusters')    plt.ylabel('Cost')    plt.title('Elbow Method For Optimal k')    plt.show()      # Building the model with 3 clusters   kmode = KModes(n_clusters=5, init = "random", n_init = 5, verbose=1)  clusters = kmode.fit_predict(data)  clusters    </vt:lpstr>
      <vt:lpstr>PowerPoint Presentation</vt:lpstr>
      <vt:lpstr>PowerPoint Presentation</vt:lpstr>
      <vt:lpstr>PowerPoint Presentation</vt:lpstr>
      <vt:lpstr>PowerPoint Presentation</vt:lpstr>
      <vt:lpstr>Application Features </vt:lpstr>
      <vt:lpstr> </vt:lpstr>
      <vt:lpstr>Use social media in app </vt:lpstr>
      <vt:lpstr>Connect the application with restaurants and health stores</vt:lpstr>
      <vt:lpstr>Challenges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NutriClick Application</dc:title>
  <dc:creator>Maen Khabbas</dc:creator>
  <cp:lastModifiedBy>reemabbasi</cp:lastModifiedBy>
  <cp:revision>15</cp:revision>
  <dcterms:created xsi:type="dcterms:W3CDTF">2022-02-15T15:01:30Z</dcterms:created>
  <dcterms:modified xsi:type="dcterms:W3CDTF">2022-02-25T18:03:22Z</dcterms:modified>
</cp:coreProperties>
</file>