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9" r:id="rId2"/>
    <p:sldId id="257" r:id="rId3"/>
    <p:sldId id="282" r:id="rId4"/>
    <p:sldId id="283" r:id="rId5"/>
    <p:sldId id="284" r:id="rId6"/>
    <p:sldId id="285" r:id="rId7"/>
    <p:sldId id="286" r:id="rId8"/>
    <p:sldId id="287" r:id="rId9"/>
    <p:sldId id="288" r:id="rId10"/>
    <p:sldId id="289" r:id="rId11"/>
    <p:sldId id="290" r:id="rId12"/>
    <p:sldId id="297" r:id="rId13"/>
    <p:sldId id="298" r:id="rId14"/>
    <p:sldId id="299" r:id="rId15"/>
    <p:sldId id="300" r:id="rId16"/>
    <p:sldId id="301" r:id="rId17"/>
    <p:sldId id="29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78"/>
    <p:restoredTop sz="96296"/>
  </p:normalViewPr>
  <p:slideViewPr>
    <p:cSldViewPr snapToGrid="0" snapToObjects="1" showGuides="1">
      <p:cViewPr varScale="1">
        <p:scale>
          <a:sx n="97" d="100"/>
          <a:sy n="97" d="100"/>
        </p:scale>
        <p:origin x="216" y="48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EC583-606D-8543-B1BF-1711CB43657E}" type="datetimeFigureOut">
              <a:rPr lang="en-DE" smtClean="0"/>
              <a:t>28.04.23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D4CFA-9487-1941-BE2F-0DA7D24F4605}" type="slidenum">
              <a:rPr lang="en-DE" smtClean="0"/>
              <a:t>‹#›</a:t>
            </a:fld>
            <a:endParaRPr lang="en-DE"/>
          </a:p>
        </p:txBody>
      </p:sp>
    </p:spTree>
    <p:extLst>
      <p:ext uri="{BB962C8B-B14F-4D97-AF65-F5344CB8AC3E}">
        <p14:creationId xmlns:p14="http://schemas.microsoft.com/office/powerpoint/2010/main" val="215126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80D4CFA-9487-1941-BE2F-0DA7D24F4605}" type="slidenum">
              <a:rPr lang="en-DE" smtClean="0"/>
              <a:t>8</a:t>
            </a:fld>
            <a:endParaRPr lang="en-DE"/>
          </a:p>
        </p:txBody>
      </p:sp>
    </p:spTree>
    <p:extLst>
      <p:ext uri="{BB962C8B-B14F-4D97-AF65-F5344CB8AC3E}">
        <p14:creationId xmlns:p14="http://schemas.microsoft.com/office/powerpoint/2010/main" val="125224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480D4CFA-9487-1941-BE2F-0DA7D24F4605}" type="slidenum">
              <a:rPr lang="en-DE" smtClean="0"/>
              <a:t>10</a:t>
            </a:fld>
            <a:endParaRPr lang="en-DE"/>
          </a:p>
        </p:txBody>
      </p:sp>
    </p:spTree>
    <p:extLst>
      <p:ext uri="{BB962C8B-B14F-4D97-AF65-F5344CB8AC3E}">
        <p14:creationId xmlns:p14="http://schemas.microsoft.com/office/powerpoint/2010/main" val="154818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4/28/23</a:t>
            </a:fld>
            <a:endParaRPr lang="en-US" dirty="0"/>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4/28/23</a:t>
            </a:fld>
            <a:endParaRPr lang="en-US" dirty="0"/>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dirty="0"/>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31100" y="2292047"/>
            <a:ext cx="7027180" cy="3508653"/>
          </a:xfrm>
          <a:prstGeom prst="rect">
            <a:avLst/>
          </a:prstGeom>
          <a:solidFill>
            <a:schemeClr val="bg2">
              <a:lumMod val="25000"/>
            </a:schemeClr>
          </a:solidFill>
        </p:spPr>
        <p:txBody>
          <a:bodyPr wrap="none" rtlCol="0">
            <a:spAutoFit/>
          </a:bodyPr>
          <a:lstStyle/>
          <a:p>
            <a:r>
              <a:rPr lang="en-US" sz="6600" dirty="0">
                <a:solidFill>
                  <a:srgbClr val="FF6600"/>
                </a:solidFill>
              </a:rPr>
              <a:t>G2M Case Study </a:t>
            </a:r>
          </a:p>
          <a:p>
            <a:r>
              <a:rPr lang="en-US" sz="6600" dirty="0">
                <a:solidFill>
                  <a:srgbClr val="FF6600"/>
                </a:solidFill>
              </a:rPr>
              <a:t>By Reem </a:t>
            </a:r>
            <a:r>
              <a:rPr lang="en-US" sz="6600" dirty="0" err="1">
                <a:solidFill>
                  <a:srgbClr val="FF6600"/>
                </a:solidFill>
              </a:rPr>
              <a:t>Aboelsoud</a:t>
            </a:r>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April 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Customer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33AC42CB-10C7-E204-F203-F3F9150F49FD}"/>
              </a:ext>
            </a:extLst>
          </p:cNvPr>
          <p:cNvPicPr>
            <a:picLocks noChangeAspect="1"/>
          </p:cNvPicPr>
          <p:nvPr/>
        </p:nvPicPr>
        <p:blipFill>
          <a:blip r:embed="rId3"/>
          <a:stretch>
            <a:fillRect/>
          </a:stretch>
        </p:blipFill>
        <p:spPr>
          <a:xfrm>
            <a:off x="0" y="1417637"/>
            <a:ext cx="12192000" cy="5394326"/>
          </a:xfrm>
          <a:prstGeom prst="rect">
            <a:avLst/>
          </a:prstGeom>
        </p:spPr>
      </p:pic>
    </p:spTree>
    <p:extLst>
      <p:ext uri="{BB962C8B-B14F-4D97-AF65-F5344CB8AC3E}">
        <p14:creationId xmlns:p14="http://schemas.microsoft.com/office/powerpoint/2010/main" val="32225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Customer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48575D4C-2C32-F865-0366-FA3833377C98}"/>
              </a:ext>
            </a:extLst>
          </p:cNvPr>
          <p:cNvPicPr>
            <a:picLocks noChangeAspect="1"/>
          </p:cNvPicPr>
          <p:nvPr/>
        </p:nvPicPr>
        <p:blipFill>
          <a:blip r:embed="rId2"/>
          <a:stretch>
            <a:fillRect/>
          </a:stretch>
        </p:blipFill>
        <p:spPr>
          <a:xfrm>
            <a:off x="0" y="1417637"/>
            <a:ext cx="12192000" cy="5486400"/>
          </a:xfrm>
          <a:prstGeom prst="rect">
            <a:avLst/>
          </a:prstGeom>
        </p:spPr>
      </p:pic>
    </p:spTree>
    <p:extLst>
      <p:ext uri="{BB962C8B-B14F-4D97-AF65-F5344CB8AC3E}">
        <p14:creationId xmlns:p14="http://schemas.microsoft.com/office/powerpoint/2010/main" val="336535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Customer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88EF15-679A-82F4-C0A6-149221BB2805}"/>
              </a:ext>
            </a:extLst>
          </p:cNvPr>
          <p:cNvPicPr>
            <a:picLocks noChangeAspect="1"/>
          </p:cNvPicPr>
          <p:nvPr/>
        </p:nvPicPr>
        <p:blipFill>
          <a:blip r:embed="rId2"/>
          <a:stretch>
            <a:fillRect/>
          </a:stretch>
        </p:blipFill>
        <p:spPr>
          <a:xfrm>
            <a:off x="0" y="1417637"/>
            <a:ext cx="12192000" cy="5394326"/>
          </a:xfrm>
          <a:prstGeom prst="rect">
            <a:avLst/>
          </a:prstGeom>
        </p:spPr>
      </p:pic>
    </p:spTree>
    <p:extLst>
      <p:ext uri="{BB962C8B-B14F-4D97-AF65-F5344CB8AC3E}">
        <p14:creationId xmlns:p14="http://schemas.microsoft.com/office/powerpoint/2010/main" val="32806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Number of rides analysis</a:t>
            </a:r>
            <a:endParaRPr lang="en-GB" sz="3600" b="0" dirty="0">
              <a:solidFill>
                <a:schemeClr val="accent2"/>
              </a:solidFill>
              <a:effectLst/>
              <a:latin typeface="+mn-lt"/>
            </a:endParaRPr>
          </a:p>
        </p:txBody>
      </p:sp>
      <p:sp>
        <p:nvSpPr>
          <p:cNvPr id="2" name="TextBox 1">
            <a:extLst>
              <a:ext uri="{FF2B5EF4-FFF2-40B4-BE49-F238E27FC236}">
                <a16:creationId xmlns:a16="http://schemas.microsoft.com/office/drawing/2014/main" id="{322E9204-ED25-332A-2004-1A009F9A41C5}"/>
              </a:ext>
            </a:extLst>
          </p:cNvPr>
          <p:cNvSpPr txBox="1"/>
          <p:nvPr/>
        </p:nvSpPr>
        <p:spPr>
          <a:xfrm>
            <a:off x="291548" y="1961321"/>
            <a:ext cx="1095954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During the three-year period spanning from 2016 to 2018, the greatest frequency of rides occurred on Monday and Tuesday for both companies. </a:t>
            </a:r>
          </a:p>
          <a:p>
            <a:endParaRPr lang="en-GB" dirty="0"/>
          </a:p>
          <a:p>
            <a:pPr marL="285750" indent="-285750">
              <a:buFont typeface="Arial" panose="020B0604020202020204" pitchFamily="34" charset="0"/>
              <a:buChar char="•"/>
            </a:pPr>
            <a:r>
              <a:rPr lang="en-GB" dirty="0"/>
              <a:t>Moreover, the final quarter of the year witnessed the most considerable number of rides for both companies, with the month of December ranking highest in ride frequency across all three years.</a:t>
            </a:r>
            <a:endParaRPr lang="en-DE"/>
          </a:p>
        </p:txBody>
      </p:sp>
    </p:spTree>
    <p:extLst>
      <p:ext uri="{BB962C8B-B14F-4D97-AF65-F5344CB8AC3E}">
        <p14:creationId xmlns:p14="http://schemas.microsoft.com/office/powerpoint/2010/main" val="310629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Number of rides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A278DAAF-7606-AC71-5585-EB1979456869}"/>
              </a:ext>
            </a:extLst>
          </p:cNvPr>
          <p:cNvPicPr>
            <a:picLocks noChangeAspect="1"/>
          </p:cNvPicPr>
          <p:nvPr/>
        </p:nvPicPr>
        <p:blipFill>
          <a:blip r:embed="rId2"/>
          <a:stretch>
            <a:fillRect/>
          </a:stretch>
        </p:blipFill>
        <p:spPr>
          <a:xfrm>
            <a:off x="0" y="1417637"/>
            <a:ext cx="12192000" cy="5440363"/>
          </a:xfrm>
          <a:prstGeom prst="rect">
            <a:avLst/>
          </a:prstGeom>
        </p:spPr>
      </p:pic>
    </p:spTree>
    <p:extLst>
      <p:ext uri="{BB962C8B-B14F-4D97-AF65-F5344CB8AC3E}">
        <p14:creationId xmlns:p14="http://schemas.microsoft.com/office/powerpoint/2010/main" val="39138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Number of rides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6C447AD-BEB5-1CDC-EA8C-8B64BFFBCF14}"/>
              </a:ext>
            </a:extLst>
          </p:cNvPr>
          <p:cNvPicPr>
            <a:picLocks noChangeAspect="1"/>
          </p:cNvPicPr>
          <p:nvPr/>
        </p:nvPicPr>
        <p:blipFill>
          <a:blip r:embed="rId2"/>
          <a:stretch>
            <a:fillRect/>
          </a:stretch>
        </p:blipFill>
        <p:spPr>
          <a:xfrm>
            <a:off x="0" y="1417637"/>
            <a:ext cx="12192000" cy="5440363"/>
          </a:xfrm>
          <a:prstGeom prst="rect">
            <a:avLst/>
          </a:prstGeom>
        </p:spPr>
      </p:pic>
    </p:spTree>
    <p:extLst>
      <p:ext uri="{BB962C8B-B14F-4D97-AF65-F5344CB8AC3E}">
        <p14:creationId xmlns:p14="http://schemas.microsoft.com/office/powerpoint/2010/main" val="312114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Number of rides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descr="Chart, line chart&#10;&#10;Description automatically generated">
            <a:extLst>
              <a:ext uri="{FF2B5EF4-FFF2-40B4-BE49-F238E27FC236}">
                <a16:creationId xmlns:a16="http://schemas.microsoft.com/office/drawing/2014/main" id="{C31B974C-6A8B-089C-D4D2-459CE75A4558}"/>
              </a:ext>
            </a:extLst>
          </p:cNvPr>
          <p:cNvPicPr>
            <a:picLocks noChangeAspect="1"/>
          </p:cNvPicPr>
          <p:nvPr/>
        </p:nvPicPr>
        <p:blipFill>
          <a:blip r:embed="rId2"/>
          <a:stretch>
            <a:fillRect/>
          </a:stretch>
        </p:blipFill>
        <p:spPr>
          <a:xfrm>
            <a:off x="0" y="1417637"/>
            <a:ext cx="12192000" cy="5440363"/>
          </a:xfrm>
          <a:prstGeom prst="rect">
            <a:avLst/>
          </a:prstGeom>
        </p:spPr>
      </p:pic>
    </p:spTree>
    <p:extLst>
      <p:ext uri="{BB962C8B-B14F-4D97-AF65-F5344CB8AC3E}">
        <p14:creationId xmlns:p14="http://schemas.microsoft.com/office/powerpoint/2010/main" val="16439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2- Conclusion and Recommendation</a:t>
            </a:r>
            <a:endParaRPr lang="en-GB" sz="3600" b="0" dirty="0">
              <a:solidFill>
                <a:schemeClr val="accent2"/>
              </a:solidFill>
              <a:effectLst/>
              <a:latin typeface="+mn-lt"/>
            </a:endParaRPr>
          </a:p>
        </p:txBody>
      </p:sp>
      <p:sp>
        <p:nvSpPr>
          <p:cNvPr id="2" name="TextBox 1">
            <a:extLst>
              <a:ext uri="{FF2B5EF4-FFF2-40B4-BE49-F238E27FC236}">
                <a16:creationId xmlns:a16="http://schemas.microsoft.com/office/drawing/2014/main" id="{5CB1DFD5-93BD-05EE-DC83-5524BBCA3AA1}"/>
              </a:ext>
            </a:extLst>
          </p:cNvPr>
          <p:cNvSpPr txBox="1"/>
          <p:nvPr/>
        </p:nvSpPr>
        <p:spPr>
          <a:xfrm>
            <a:off x="16565" y="1683026"/>
            <a:ext cx="11884597" cy="2800767"/>
          </a:xfrm>
          <a:prstGeom prst="rect">
            <a:avLst/>
          </a:prstGeom>
          <a:noFill/>
        </p:spPr>
        <p:txBody>
          <a:bodyPr wrap="square" rtlCol="0">
            <a:spAutoFit/>
          </a:bodyPr>
          <a:lstStyle/>
          <a:p>
            <a:r>
              <a:rPr lang="en-GB" b="1" dirty="0">
                <a:effectLst/>
              </a:rPr>
              <a:t>Profit wise:</a:t>
            </a:r>
            <a:endParaRPr lang="en-GB" b="0" dirty="0">
              <a:effectLst/>
            </a:endParaRPr>
          </a:p>
          <a:p>
            <a:r>
              <a:rPr lang="en-GB" sz="1600" b="0" dirty="0">
                <a:effectLst/>
              </a:rPr>
              <a:t>Yellow cab company's profit was between 8 to 9 times that of the Pink cab company for the three years analysed.</a:t>
            </a:r>
          </a:p>
          <a:p>
            <a:r>
              <a:rPr lang="en-GB" b="1" dirty="0">
                <a:effectLst/>
              </a:rPr>
              <a:t>City wise:</a:t>
            </a:r>
            <a:endParaRPr lang="en-GB" b="0" dirty="0">
              <a:effectLst/>
            </a:endParaRPr>
          </a:p>
          <a:p>
            <a:r>
              <a:rPr lang="en-GB" sz="1600" b="0" dirty="0">
                <a:effectLst/>
              </a:rPr>
              <a:t>In 17 cities out of 20 cities in the data set, the number of customer is higher for the yellow cab company than the pink cab company. In 16 cities, the number of KM travelled by the yellow company is higher than the pink company.</a:t>
            </a:r>
          </a:p>
          <a:p>
            <a:r>
              <a:rPr lang="en-GB" b="1" dirty="0">
                <a:effectLst/>
              </a:rPr>
              <a:t>Customer wise:</a:t>
            </a:r>
            <a:endParaRPr lang="en-GB" b="0" dirty="0">
              <a:effectLst/>
            </a:endParaRPr>
          </a:p>
          <a:p>
            <a:r>
              <a:rPr lang="en-GB" sz="1600" b="0" dirty="0">
                <a:effectLst/>
              </a:rPr>
              <a:t>The number of customers at all ages and all income groups is higher for the Yellow company than the Pink one. </a:t>
            </a:r>
          </a:p>
          <a:p>
            <a:br>
              <a:rPr lang="en-GB" sz="2000" b="1" dirty="0">
                <a:effectLst/>
              </a:rPr>
            </a:br>
            <a:r>
              <a:rPr lang="en-GB" sz="2000" b="1" dirty="0">
                <a:effectLst/>
              </a:rPr>
              <a:t>Based on these analysis We recommend the Yellow Cab company for investment.</a:t>
            </a:r>
          </a:p>
          <a:p>
            <a:endParaRPr lang="en-DE"/>
          </a:p>
        </p:txBody>
      </p:sp>
    </p:spTree>
    <p:extLst>
      <p:ext uri="{BB962C8B-B14F-4D97-AF65-F5344CB8AC3E}">
        <p14:creationId xmlns:p14="http://schemas.microsoft.com/office/powerpoint/2010/main" val="425417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GB" sz="1600" b="0">
                <a:effectLst/>
              </a:rPr>
              <a:t> A company by the name of XYZ is considering investing in the burgeoning cab industry. Our actionable insights are expected to aid XYZ in identifying the ideal company for investment.</a:t>
            </a:r>
          </a:p>
          <a:p>
            <a:r>
              <a:rPr lang="en-GB" sz="1600" b="0">
                <a:effectLst/>
              </a:rPr>
              <a:t>As per their Go-to-Market (G2M) strategy, they seek to gain a comprehensive understanding of the market before making a final decision. Our analysis includes two cab companies, namely Pink and Yellow, and each file provides distinct insights into the customer profile. </a:t>
            </a:r>
            <a:endParaRPr lang="en-GB" sz="1600">
              <a:solidFill>
                <a:schemeClr val="tx1">
                  <a:lumMod val="95000"/>
                  <a:lumOff val="5000"/>
                </a:schemeClr>
              </a:solidFill>
            </a:endParaRPr>
          </a:p>
          <a:p>
            <a:r>
              <a:rPr lang="en-GB" sz="1600" b="0">
                <a:solidFill>
                  <a:schemeClr val="tx1">
                    <a:lumMod val="95000"/>
                    <a:lumOff val="5000"/>
                  </a:schemeClr>
                </a:solidFill>
                <a:effectLst/>
              </a:rPr>
              <a:t>The following document presents an analysis conducted to evaluate the investment potential of either the Pink or Yellow cab company.</a:t>
            </a:r>
          </a:p>
          <a:p>
            <a:r>
              <a:rPr lang="en-GB" sz="1600" b="0">
                <a:solidFill>
                  <a:schemeClr val="tx1">
                    <a:lumMod val="95000"/>
                    <a:lumOff val="5000"/>
                  </a:schemeClr>
                </a:solidFill>
                <a:effectLst/>
              </a:rPr>
              <a:t>The data was prepared, analysed, and visualized using the Tableau platform. The resulting plots provide a detailed representation of the data and accompanying explanations offer insights into their implications from a business standpoint.</a:t>
            </a:r>
          </a:p>
          <a:p>
            <a:r>
              <a:rPr lang="en-GB" sz="1600" b="0">
                <a:solidFill>
                  <a:schemeClr val="tx1">
                    <a:lumMod val="95000"/>
                    <a:lumOff val="5000"/>
                  </a:schemeClr>
                </a:solidFill>
                <a:effectLst/>
              </a:rPr>
              <a:t>The analysis has been segmented into two components:</a:t>
            </a:r>
          </a:p>
          <a:p>
            <a:pPr marL="0" indent="0">
              <a:buNone/>
            </a:pPr>
            <a:r>
              <a:rPr lang="en-GB" sz="1600" b="1">
                <a:solidFill>
                  <a:schemeClr val="tx1">
                    <a:lumMod val="95000"/>
                    <a:lumOff val="5000"/>
                  </a:schemeClr>
                </a:solidFill>
                <a:effectLst/>
              </a:rPr>
              <a:t>1- Data understanding and visualisation, which includes the following analysis: Profit analysis, City-wise profit analysis, Customer analysis </a:t>
            </a:r>
            <a:r>
              <a:rPr lang="en-GB" sz="1600" b="1">
                <a:solidFill>
                  <a:schemeClr val="tx1">
                    <a:lumMod val="95000"/>
                    <a:lumOff val="5000"/>
                  </a:schemeClr>
                </a:solidFill>
              </a:rPr>
              <a:t>a</a:t>
            </a:r>
            <a:r>
              <a:rPr lang="en-GB" sz="1600" b="1">
                <a:solidFill>
                  <a:schemeClr val="tx1">
                    <a:lumMod val="95000"/>
                    <a:lumOff val="5000"/>
                  </a:schemeClr>
                </a:solidFill>
                <a:effectLst/>
              </a:rPr>
              <a:t>nd Number of rides analysis</a:t>
            </a:r>
          </a:p>
          <a:p>
            <a:pPr marL="0" indent="0">
              <a:buNone/>
            </a:pPr>
            <a:r>
              <a:rPr lang="en-GB" sz="1600" b="1">
                <a:solidFill>
                  <a:schemeClr val="tx1">
                    <a:lumMod val="95000"/>
                    <a:lumOff val="5000"/>
                  </a:schemeClr>
                </a:solidFill>
                <a:effectLst/>
              </a:rPr>
              <a:t>2- Conclusion and Recommendation on the most profitable company.</a:t>
            </a:r>
          </a:p>
          <a:p>
            <a:endParaRPr lang="en-GB" sz="1600">
              <a:solidFill>
                <a:schemeClr val="tx1">
                  <a:lumMod val="95000"/>
                  <a:lumOff val="5000"/>
                </a:schemeClr>
              </a:solidFill>
            </a:endParaRPr>
          </a:p>
          <a:p>
            <a:endParaRPr lang="en-GB" sz="1600" b="0">
              <a:solidFill>
                <a:schemeClr val="tx1">
                  <a:lumMod val="95000"/>
                  <a:lumOff val="5000"/>
                </a:schemeClr>
              </a:solidFill>
              <a:effectLst/>
            </a:endParaRPr>
          </a:p>
          <a:p>
            <a:pPr marL="0" indent="0">
              <a:buNone/>
            </a:pPr>
            <a:endParaRPr lang="en-GB" sz="1200" b="0">
              <a:effectLst/>
              <a:latin typeface="Menlo" panose="020B0609030804020204" pitchFamily="49"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r>
              <a:rPr lang="en-GB" sz="1600" dirty="0">
                <a:solidFill>
                  <a:schemeClr val="tx1">
                    <a:lumMod val="95000"/>
                    <a:lumOff val="5000"/>
                  </a:schemeClr>
                </a:solidFill>
              </a:rPr>
              <a:t>We have three data files:</a:t>
            </a:r>
          </a:p>
          <a:p>
            <a:r>
              <a:rPr lang="en-US" sz="1800" dirty="0">
                <a:effectLst/>
                <a:ea typeface="Calibri" panose="020F0502020204030204" pitchFamily="34" charset="0"/>
                <a:cs typeface="Times New Roman" panose="02020603050405020304" pitchFamily="18" charset="0"/>
              </a:rPr>
              <a:t>Cab_data.csv (size </a:t>
            </a:r>
            <a:r>
              <a:rPr lang="en-US" sz="1800" dirty="0">
                <a:effectLst/>
                <a:ea typeface="Calibri" panose="020F0502020204030204" pitchFamily="34" charset="0"/>
              </a:rPr>
              <a:t>19.2 MB</a:t>
            </a:r>
            <a:r>
              <a:rPr lang="en-DE" sz="1200" dirty="0">
                <a:effectLst/>
              </a:rPr>
              <a:t> </a:t>
            </a:r>
            <a:r>
              <a:rPr lang="en-US" sz="1800" dirty="0">
                <a:effectLst/>
                <a:ea typeface="Calibri" panose="020F0502020204030204" pitchFamily="34" charset="0"/>
                <a:cs typeface="Times New Roman" panose="02020603050405020304" pitchFamily="18" charset="0"/>
              </a:rPr>
              <a:t>)</a:t>
            </a:r>
            <a:endParaRPr lang="en-DE" sz="1800" dirty="0">
              <a:effectLst/>
              <a:ea typeface="Calibri" panose="020F0502020204030204" pitchFamily="34" charset="0"/>
              <a:cs typeface="Times New Roman" panose="02020603050405020304" pitchFamily="18" charset="0"/>
            </a:endParaRPr>
          </a:p>
          <a:p>
            <a:r>
              <a:rPr lang="en-US" sz="1800" dirty="0">
                <a:effectLst/>
                <a:ea typeface="Calibri" panose="020F0502020204030204" pitchFamily="34" charset="0"/>
                <a:cs typeface="Times New Roman" panose="02020603050405020304" pitchFamily="18" charset="0"/>
              </a:rPr>
              <a:t>City.csv  (size </a:t>
            </a:r>
            <a:r>
              <a:rPr lang="en-US" sz="1800" dirty="0">
                <a:effectLst/>
                <a:ea typeface="Calibri" panose="020F0502020204030204" pitchFamily="34" charset="0"/>
              </a:rPr>
              <a:t>612.0 bytes</a:t>
            </a:r>
            <a:r>
              <a:rPr lang="en-DE" sz="1200" dirty="0">
                <a:effectLst/>
              </a:rPr>
              <a:t> </a:t>
            </a:r>
            <a:r>
              <a:rPr lang="en-US" sz="1800" dirty="0">
                <a:effectLst/>
                <a:ea typeface="Calibri" panose="020F0502020204030204" pitchFamily="34" charset="0"/>
                <a:cs typeface="Times New Roman" panose="02020603050405020304" pitchFamily="18" charset="0"/>
              </a:rPr>
              <a:t>)</a:t>
            </a:r>
            <a:endParaRPr lang="en-DE" sz="1800" dirty="0">
              <a:ea typeface="Calibri" panose="020F0502020204030204" pitchFamily="34" charset="0"/>
              <a:cs typeface="Times New Roman" panose="02020603050405020304" pitchFamily="18" charset="0"/>
            </a:endParaRPr>
          </a:p>
          <a:p>
            <a:r>
              <a:rPr lang="en-US" sz="1800" dirty="0" err="1">
                <a:effectLst/>
                <a:ea typeface="Calibri" panose="020F0502020204030204" pitchFamily="34" charset="0"/>
                <a:cs typeface="Times New Roman" panose="02020603050405020304" pitchFamily="18" charset="0"/>
              </a:rPr>
              <a:t>Customer.csv</a:t>
            </a:r>
            <a:r>
              <a:rPr lang="en-US" sz="1800" dirty="0">
                <a:effectLst/>
                <a:ea typeface="Calibri" panose="020F0502020204030204" pitchFamily="34" charset="0"/>
                <a:cs typeface="Times New Roman" panose="02020603050405020304" pitchFamily="18" charset="0"/>
              </a:rPr>
              <a:t>  (size </a:t>
            </a:r>
            <a:r>
              <a:rPr lang="en-US" sz="1800" dirty="0">
                <a:effectLst/>
                <a:ea typeface="Calibri" panose="020F0502020204030204" pitchFamily="34" charset="0"/>
              </a:rPr>
              <a:t>1.5 MB</a:t>
            </a:r>
            <a:r>
              <a:rPr lang="en-DE" sz="1200" dirty="0">
                <a:effectLst/>
              </a:rPr>
              <a:t> </a:t>
            </a:r>
            <a:r>
              <a:rPr lang="en-US" sz="1800" dirty="0">
                <a:effectLst/>
                <a:ea typeface="Calibri" panose="020F0502020204030204" pitchFamily="34" charset="0"/>
                <a:cs typeface="Times New Roman" panose="02020603050405020304" pitchFamily="18" charset="0"/>
              </a:rPr>
              <a:t>)</a:t>
            </a:r>
            <a:endParaRPr lang="en-DE" sz="1800" dirty="0">
              <a:effectLst/>
              <a:ea typeface="Calibri" panose="020F0502020204030204" pitchFamily="34" charset="0"/>
              <a:cs typeface="Times New Roman" panose="02020603050405020304" pitchFamily="18" charset="0"/>
            </a:endParaRPr>
          </a:p>
          <a:p>
            <a:r>
              <a:rPr lang="en-US" sz="1800" dirty="0">
                <a:effectLst/>
                <a:ea typeface="Calibri" panose="020F0502020204030204" pitchFamily="34" charset="0"/>
                <a:cs typeface="Times New Roman" panose="02020603050405020304" pitchFamily="18" charset="0"/>
              </a:rPr>
              <a:t>Transiction_Id.csv  (size </a:t>
            </a:r>
            <a:r>
              <a:rPr lang="en-US" sz="1800" dirty="0">
                <a:effectLst/>
                <a:ea typeface="Calibri" panose="020F0502020204030204" pitchFamily="34" charset="0"/>
              </a:rPr>
              <a:t>10.1 MB</a:t>
            </a:r>
            <a:r>
              <a:rPr lang="en-DE" sz="1200" dirty="0">
                <a:effectLst/>
              </a:rPr>
              <a:t> </a:t>
            </a:r>
            <a:r>
              <a:rPr lang="en-US" sz="1800" dirty="0">
                <a:effectLst/>
                <a:ea typeface="Calibri" panose="020F0502020204030204" pitchFamily="34" charset="0"/>
                <a:cs typeface="Times New Roman" panose="02020603050405020304" pitchFamily="18" charset="0"/>
              </a:rPr>
              <a:t>)</a:t>
            </a:r>
            <a:endParaRPr lang="en-DE" sz="1800" dirty="0">
              <a:effectLst/>
              <a:ea typeface="Calibri" panose="020F0502020204030204" pitchFamily="34" charset="0"/>
              <a:cs typeface="Times New Roman" panose="02020603050405020304" pitchFamily="18" charset="0"/>
            </a:endParaRPr>
          </a:p>
          <a:p>
            <a:pPr marL="0" indent="0">
              <a:buNone/>
            </a:pPr>
            <a:endParaRPr lang="en-GB" sz="1200" b="0" dirty="0">
              <a:effectLst/>
              <a:latin typeface="Menlo" panose="020B0609030804020204" pitchFamily="49" charset="0"/>
            </a:endParaRPr>
          </a:p>
          <a:p>
            <a:pPr marL="0" indent="0">
              <a:buNone/>
            </a:pPr>
            <a:endParaRPr lang="en-GB" sz="1200" dirty="0">
              <a:latin typeface="Menlo" panose="020B0609030804020204" pitchFamily="49" charset="0"/>
            </a:endParaRPr>
          </a:p>
          <a:p>
            <a:pPr marL="0" indent="0">
              <a:buNone/>
            </a:pPr>
            <a:r>
              <a:rPr lang="en-GB" sz="1600" b="1" dirty="0">
                <a:effectLst/>
              </a:rPr>
              <a:t>Assumption:</a:t>
            </a:r>
          </a:p>
          <a:p>
            <a:r>
              <a:rPr lang="en-GB" sz="1600" dirty="0">
                <a:effectLst/>
              </a:rPr>
              <a:t>Profit was calculated as the difference between Price Charged and Cost of Trip while other factors were held constant.</a:t>
            </a:r>
          </a:p>
          <a:p>
            <a:r>
              <a:rPr lang="en-GB" sz="1600" dirty="0"/>
              <a:t>The number of rides was calculated as the number of transactions.</a:t>
            </a:r>
            <a:endParaRPr lang="en-GB" sz="1600" dirty="0">
              <a:effectLst/>
            </a:endParaRPr>
          </a:p>
          <a:p>
            <a:endParaRPr lang="en-GB" sz="1600" b="1" dirty="0">
              <a:effectLst/>
            </a:endParaRPr>
          </a:p>
          <a:p>
            <a:pPr marL="0" indent="0">
              <a:buNone/>
            </a:pPr>
            <a:endParaRPr lang="en-GB" sz="1200" b="0" dirty="0">
              <a:effectLst/>
              <a:latin typeface="Menlo" panose="020B0609030804020204" pitchFamily="49"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rPr>
              <a:t>1- Data understanding and visualisation</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81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14300" y="1719844"/>
            <a:ext cx="11481352" cy="811322"/>
          </a:xfrm>
        </p:spPr>
        <p:txBody>
          <a:bodyPr>
            <a:normAutofit/>
          </a:bodyPr>
          <a:lstStyle/>
          <a:p>
            <a:pPr marL="0" indent="0">
              <a:buNone/>
            </a:pPr>
            <a:endParaRPr lang="en-GB" sz="1600" dirty="0">
              <a:solidFill>
                <a:schemeClr val="tx1">
                  <a:lumMod val="95000"/>
                  <a:lumOff val="5000"/>
                </a:schemeClr>
              </a:solidFill>
            </a:endParaRPr>
          </a:p>
          <a:p>
            <a:r>
              <a:rPr lang="en-GB" sz="1600" b="1" dirty="0">
                <a:solidFill>
                  <a:schemeClr val="tx1">
                    <a:lumMod val="95000"/>
                    <a:lumOff val="5000"/>
                  </a:schemeClr>
                </a:solidFill>
                <a:effectLst/>
              </a:rPr>
              <a:t>The yellow cab compan</a:t>
            </a:r>
            <a:r>
              <a:rPr lang="en-GB" sz="1600" b="1" dirty="0">
                <a:solidFill>
                  <a:schemeClr val="tx1">
                    <a:lumMod val="95000"/>
                    <a:lumOff val="5000"/>
                  </a:schemeClr>
                </a:solidFill>
              </a:rPr>
              <a:t>y’s profit was between 8 to 9 times the Pink cab company’s profit.</a:t>
            </a:r>
          </a:p>
          <a:p>
            <a:endParaRPr lang="en-GB" sz="1600" b="1" dirty="0">
              <a:effectLst/>
            </a:endParaRPr>
          </a:p>
          <a:p>
            <a:pPr marL="0" indent="0">
              <a:buNone/>
            </a:pPr>
            <a:endParaRPr lang="en-GB" sz="1200" b="0" dirty="0">
              <a:effectLst/>
              <a:latin typeface="Menlo" panose="020B0609030804020204" pitchFamily="49"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69E5C053-D967-2253-4900-71AD16632B7F}"/>
              </a:ext>
            </a:extLst>
          </p:cNvPr>
          <p:cNvPicPr>
            <a:picLocks noChangeAspect="1"/>
          </p:cNvPicPr>
          <p:nvPr/>
        </p:nvPicPr>
        <p:blipFill>
          <a:blip r:embed="rId2"/>
          <a:stretch>
            <a:fillRect/>
          </a:stretch>
        </p:blipFill>
        <p:spPr>
          <a:xfrm>
            <a:off x="114299" y="2531166"/>
            <a:ext cx="12077701" cy="4326834"/>
          </a:xfrm>
          <a:prstGeom prst="rect">
            <a:avLst/>
          </a:prstGeom>
        </p:spPr>
      </p:pic>
    </p:spTree>
    <p:extLst>
      <p:ext uri="{BB962C8B-B14F-4D97-AF65-F5344CB8AC3E}">
        <p14:creationId xmlns:p14="http://schemas.microsoft.com/office/powerpoint/2010/main" val="50527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9" name="Picture 8" descr="Chart, bar chart, histogram&#10;&#10;Description automatically generated">
            <a:extLst>
              <a:ext uri="{FF2B5EF4-FFF2-40B4-BE49-F238E27FC236}">
                <a16:creationId xmlns:a16="http://schemas.microsoft.com/office/drawing/2014/main" id="{AACE4BD7-F8EF-E529-56C8-8DA901EB3331}"/>
              </a:ext>
            </a:extLst>
          </p:cNvPr>
          <p:cNvPicPr>
            <a:picLocks noChangeAspect="1"/>
          </p:cNvPicPr>
          <p:nvPr/>
        </p:nvPicPr>
        <p:blipFill>
          <a:blip r:embed="rId2"/>
          <a:stretch>
            <a:fillRect/>
          </a:stretch>
        </p:blipFill>
        <p:spPr>
          <a:xfrm>
            <a:off x="0" y="1583635"/>
            <a:ext cx="12192000" cy="5228328"/>
          </a:xfrm>
          <a:prstGeom prst="rect">
            <a:avLst/>
          </a:prstGeom>
        </p:spPr>
      </p:pic>
    </p:spTree>
    <p:extLst>
      <p:ext uri="{BB962C8B-B14F-4D97-AF65-F5344CB8AC3E}">
        <p14:creationId xmlns:p14="http://schemas.microsoft.com/office/powerpoint/2010/main" val="126988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10" name="Picture 9" descr="Chart, histogram&#10;&#10;Description automatically generated">
            <a:extLst>
              <a:ext uri="{FF2B5EF4-FFF2-40B4-BE49-F238E27FC236}">
                <a16:creationId xmlns:a16="http://schemas.microsoft.com/office/drawing/2014/main" id="{5C3BB4F8-34F4-AB8A-1504-881E503066CB}"/>
              </a:ext>
            </a:extLst>
          </p:cNvPr>
          <p:cNvPicPr>
            <a:picLocks noChangeAspect="1"/>
          </p:cNvPicPr>
          <p:nvPr/>
        </p:nvPicPr>
        <p:blipFill>
          <a:blip r:embed="rId2"/>
          <a:stretch>
            <a:fillRect/>
          </a:stretch>
        </p:blipFill>
        <p:spPr>
          <a:xfrm>
            <a:off x="0" y="1630017"/>
            <a:ext cx="12085983" cy="5181946"/>
          </a:xfrm>
          <a:prstGeom prst="rect">
            <a:avLst/>
          </a:prstGeom>
        </p:spPr>
      </p:pic>
    </p:spTree>
    <p:extLst>
      <p:ext uri="{BB962C8B-B14F-4D97-AF65-F5344CB8AC3E}">
        <p14:creationId xmlns:p14="http://schemas.microsoft.com/office/powerpoint/2010/main" val="332123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rPr>
              <a:t>Profit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descr="Chart, bar chart&#10;&#10;Description automatically generated">
            <a:extLst>
              <a:ext uri="{FF2B5EF4-FFF2-40B4-BE49-F238E27FC236}">
                <a16:creationId xmlns:a16="http://schemas.microsoft.com/office/drawing/2014/main" id="{5384E9EF-0300-0F12-809E-378B2849A998}"/>
              </a:ext>
            </a:extLst>
          </p:cNvPr>
          <p:cNvPicPr>
            <a:picLocks noChangeAspect="1"/>
          </p:cNvPicPr>
          <p:nvPr/>
        </p:nvPicPr>
        <p:blipFill>
          <a:blip r:embed="rId2"/>
          <a:stretch>
            <a:fillRect/>
          </a:stretch>
        </p:blipFill>
        <p:spPr>
          <a:xfrm>
            <a:off x="0" y="1504468"/>
            <a:ext cx="12191999" cy="5307495"/>
          </a:xfrm>
          <a:prstGeom prst="rect">
            <a:avLst/>
          </a:prstGeom>
        </p:spPr>
      </p:pic>
    </p:spTree>
    <p:extLst>
      <p:ext uri="{BB962C8B-B14F-4D97-AF65-F5344CB8AC3E}">
        <p14:creationId xmlns:p14="http://schemas.microsoft.com/office/powerpoint/2010/main" val="239197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Customer analysis</a:t>
            </a:r>
            <a:endParaRPr lang="en-GB" sz="3600" b="0" dirty="0">
              <a:solidFill>
                <a:schemeClr val="accent2"/>
              </a:solidFill>
              <a:effectLst/>
              <a:latin typeface="+mn-lt"/>
            </a:endParaRPr>
          </a:p>
        </p:txBody>
      </p:sp>
      <p:sp>
        <p:nvSpPr>
          <p:cNvPr id="2" name="TextBox 1">
            <a:extLst>
              <a:ext uri="{FF2B5EF4-FFF2-40B4-BE49-F238E27FC236}">
                <a16:creationId xmlns:a16="http://schemas.microsoft.com/office/drawing/2014/main" id="{78AA3740-707C-1287-71D7-8E1D23757550}"/>
              </a:ext>
            </a:extLst>
          </p:cNvPr>
          <p:cNvSpPr txBox="1"/>
          <p:nvPr/>
        </p:nvSpPr>
        <p:spPr>
          <a:xfrm>
            <a:off x="477078" y="1855305"/>
            <a:ext cx="11410121"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The number of customers traveling a distance between 5 to 40 km is relatively similar between the two companies, but the numbers increase for distances less than five km and more than 40 km.</a:t>
            </a:r>
          </a:p>
          <a:p>
            <a:r>
              <a:rPr lang="en-GB" dirty="0"/>
              <a:t> </a:t>
            </a:r>
          </a:p>
          <a:p>
            <a:pPr marL="285750" indent="-285750">
              <a:buFont typeface="Arial" panose="020B0604020202020204" pitchFamily="34" charset="0"/>
              <a:buChar char="•"/>
            </a:pPr>
            <a:r>
              <a:rPr lang="en-GB" dirty="0"/>
              <a:t>Both companies generate the highest profits from customers with a monthly income between 5000 USD and 25000 USD, while customers earning more than 25000 USD contribute the least to their profits. </a:t>
            </a:r>
          </a:p>
          <a:p>
            <a:endParaRPr lang="en-GB" dirty="0"/>
          </a:p>
          <a:p>
            <a:pPr marL="285750" indent="-285750">
              <a:buFont typeface="Arial" panose="020B0604020202020204" pitchFamily="34" charset="0"/>
              <a:buChar char="•"/>
            </a:pPr>
            <a:r>
              <a:rPr lang="en-GB" dirty="0"/>
              <a:t>Customers aged between 25 to 34 years old make the most significant contribution to the two companies' profits, while those over 65 years contribute the least. Additionally, male customers were found to be more numerous than female customers in both companies.</a:t>
            </a:r>
            <a:endParaRPr lang="en-DE"/>
          </a:p>
          <a:p>
            <a:endParaRPr lang="en-DE"/>
          </a:p>
          <a:p>
            <a:endParaRPr lang="en-DE"/>
          </a:p>
          <a:p>
            <a:endParaRPr lang="en-DE"/>
          </a:p>
          <a:p>
            <a:endParaRPr lang="en-DE"/>
          </a:p>
          <a:p>
            <a:endParaRPr lang="en-DE"/>
          </a:p>
          <a:p>
            <a:endParaRPr lang="en-DE"/>
          </a:p>
        </p:txBody>
      </p:sp>
    </p:spTree>
    <p:extLst>
      <p:ext uri="{BB962C8B-B14F-4D97-AF65-F5344CB8AC3E}">
        <p14:creationId xmlns:p14="http://schemas.microsoft.com/office/powerpoint/2010/main" val="310925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037"/>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solidFill>
                <a:effectLst/>
                <a:latin typeface="+mn-lt"/>
              </a:rPr>
              <a:t>Customer analysis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E0BE8B7F-4726-7121-059B-DF1DD1200069}"/>
              </a:ext>
            </a:extLst>
          </p:cNvPr>
          <p:cNvPicPr>
            <a:picLocks noChangeAspect="1"/>
          </p:cNvPicPr>
          <p:nvPr/>
        </p:nvPicPr>
        <p:blipFill>
          <a:blip r:embed="rId2"/>
          <a:stretch>
            <a:fillRect/>
          </a:stretch>
        </p:blipFill>
        <p:spPr>
          <a:xfrm>
            <a:off x="0" y="1417637"/>
            <a:ext cx="12192000" cy="5394326"/>
          </a:xfrm>
          <a:prstGeom prst="rect">
            <a:avLst/>
          </a:prstGeom>
        </p:spPr>
      </p:pic>
    </p:spTree>
    <p:extLst>
      <p:ext uri="{BB962C8B-B14F-4D97-AF65-F5344CB8AC3E}">
        <p14:creationId xmlns:p14="http://schemas.microsoft.com/office/powerpoint/2010/main" val="333563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633</Words>
  <Application>Microsoft Macintosh PowerPoint</Application>
  <PresentationFormat>Widescreen</PresentationFormat>
  <Paragraphs>63</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Menlo</vt:lpstr>
      <vt:lpstr>Office Theme</vt:lpstr>
      <vt:lpstr>PowerPoint Presentation</vt:lpstr>
      <vt:lpstr>Background –G2M(cab industry) case study</vt:lpstr>
      <vt:lpstr>1- Data understanding and visualisation</vt:lpstr>
      <vt:lpstr>Profit Analysis</vt:lpstr>
      <vt:lpstr>Profit Analysis</vt:lpstr>
      <vt:lpstr>Profit Analysis</vt:lpstr>
      <vt:lpstr>Profit Analysis</vt:lpstr>
      <vt:lpstr>Customer analysis</vt:lpstr>
      <vt:lpstr>Customer analysis</vt:lpstr>
      <vt:lpstr>Customer analysis</vt:lpstr>
      <vt:lpstr>Customer analysis</vt:lpstr>
      <vt:lpstr>Customer analysis</vt:lpstr>
      <vt:lpstr>Number of rides analysis</vt:lpstr>
      <vt:lpstr>Number of rides analysis</vt:lpstr>
      <vt:lpstr>Number of rides analysis</vt:lpstr>
      <vt:lpstr>Number of rides analysis</vt:lpstr>
      <vt:lpstr>2- Conclusion and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Reem Aboelsoud</cp:lastModifiedBy>
  <cp:revision>147</cp:revision>
  <cp:lastPrinted>2019-08-24T08:13:50Z</cp:lastPrinted>
  <dcterms:created xsi:type="dcterms:W3CDTF">2019-08-19T15:39:24Z</dcterms:created>
  <dcterms:modified xsi:type="dcterms:W3CDTF">2023-04-28T11:12:36Z</dcterms:modified>
</cp:coreProperties>
</file>