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0"/>
  </p:normalViewPr>
  <p:slideViewPr>
    <p:cSldViewPr snapToGrid="0" snapToObjects="1">
      <p:cViewPr varScale="1">
        <p:scale>
          <a:sx n="61" d="100"/>
          <a:sy n="61" d="100"/>
        </p:scale>
        <p:origin x="105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378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5" name="Text 2"/>
          <p:cNvSpPr/>
          <p:nvPr/>
        </p:nvSpPr>
        <p:spPr>
          <a:xfrm>
            <a:off x="833199" y="2440186"/>
            <a:ext cx="7477601" cy="1666399"/>
          </a:xfrm>
          <a:prstGeom prst="rect">
            <a:avLst/>
          </a:prstGeom>
          <a:noFill/>
          <a:ln/>
        </p:spPr>
        <p:txBody>
          <a:bodyPr wrap="square" rtlCol="0" anchor="t"/>
          <a:lstStyle/>
          <a:p>
            <a:pPr marL="0" indent="0">
              <a:lnSpc>
                <a:spcPts val="6561"/>
              </a:lnSpc>
              <a:buNone/>
            </a:pPr>
            <a:r>
              <a:rPr lang="en-US" sz="5249" b="1" dirty="0">
                <a:solidFill>
                  <a:srgbClr val="FF726D"/>
                </a:solidFill>
                <a:latin typeface="Inconsolata" pitchFamily="34" charset="0"/>
                <a:ea typeface="Inconsolata" pitchFamily="34" charset="-122"/>
                <a:cs typeface="Inconsolata" pitchFamily="34" charset="-120"/>
              </a:rPr>
              <a:t>The Dutch Flag Algorithm in Python</a:t>
            </a:r>
            <a:endParaRPr lang="en-US" sz="5249" dirty="0"/>
          </a:p>
        </p:txBody>
      </p:sp>
      <p:pic>
        <p:nvPicPr>
          <p:cNvPr id="10" name="Image 0" descr="preencoded.png">
            <a:extLst>
              <a:ext uri="{FF2B5EF4-FFF2-40B4-BE49-F238E27FC236}">
                <a16:creationId xmlns:a16="http://schemas.microsoft.com/office/drawing/2014/main" id="{A144AAEF-8798-46A0-912B-623063CD9446}"/>
              </a:ext>
            </a:extLst>
          </p:cNvPr>
          <p:cNvPicPr>
            <a:picLocks noChangeAspect="1"/>
          </p:cNvPicPr>
          <p:nvPr/>
        </p:nvPicPr>
        <p:blipFill>
          <a:blip r:embed="rId3"/>
          <a:stretch>
            <a:fillRect/>
          </a:stretch>
        </p:blipFill>
        <p:spPr>
          <a:xfrm>
            <a:off x="9124593" y="0"/>
            <a:ext cx="5486400" cy="8229600"/>
          </a:xfrm>
          <a:prstGeom prst="rect">
            <a:avLst/>
          </a:prstGeom>
        </p:spPr>
      </p:pic>
      <p:sp>
        <p:nvSpPr>
          <p:cNvPr id="11" name="TextBox 10">
            <a:extLst>
              <a:ext uri="{FF2B5EF4-FFF2-40B4-BE49-F238E27FC236}">
                <a16:creationId xmlns:a16="http://schemas.microsoft.com/office/drawing/2014/main" id="{AE78532B-DCD6-4D0B-9A36-D3DDD98362B7}"/>
              </a:ext>
            </a:extLst>
          </p:cNvPr>
          <p:cNvSpPr txBox="1"/>
          <p:nvPr/>
        </p:nvSpPr>
        <p:spPr>
          <a:xfrm>
            <a:off x="833199" y="4497270"/>
            <a:ext cx="2382982" cy="400110"/>
          </a:xfrm>
          <a:prstGeom prst="rect">
            <a:avLst/>
          </a:prstGeom>
          <a:noFill/>
        </p:spPr>
        <p:txBody>
          <a:bodyPr wrap="square" rtlCol="0">
            <a:spAutoFit/>
          </a:bodyPr>
          <a:lstStyle/>
          <a:p>
            <a:r>
              <a:rPr lang="en-US" sz="2000" dirty="0">
                <a:solidFill>
                  <a:schemeClr val="bg1"/>
                </a:solidFill>
              </a:rPr>
              <a:t>By: Reem Ayman</a:t>
            </a:r>
          </a:p>
        </p:txBody>
      </p:sp>
    </p:spTree>
  </p:cSld>
  <p:clrMapOvr>
    <a:masterClrMapping/>
  </p:clrMapOvr>
  <mc:AlternateContent xmlns:mc="http://schemas.openxmlformats.org/markup-compatibility/2006" xmlns:p14="http://schemas.microsoft.com/office/powerpoint/2010/main">
    <mc:Choice Requires="p14">
      <p:transition spd="med" p14:dur="700" advTm="47546">
        <p:fade/>
      </p:transition>
    </mc:Choice>
    <mc:Fallback xmlns="">
      <p:transition spd="med" advTm="475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2605445"/>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Problem</a:t>
            </a:r>
            <a:endParaRPr lang="en-US" sz="4374" dirty="0"/>
          </a:p>
        </p:txBody>
      </p:sp>
      <p:sp>
        <p:nvSpPr>
          <p:cNvPr id="6" name="Shape 3"/>
          <p:cNvSpPr/>
          <p:nvPr/>
        </p:nvSpPr>
        <p:spPr>
          <a:xfrm>
            <a:off x="833199" y="3633073"/>
            <a:ext cx="9306401" cy="1990963"/>
          </a:xfrm>
          <a:prstGeom prst="roundRect">
            <a:avLst>
              <a:gd name="adj" fmla="val 3348"/>
            </a:avLst>
          </a:prstGeom>
          <a:solidFill>
            <a:srgbClr val="312140"/>
          </a:solidFill>
          <a:ln/>
        </p:spPr>
      </p:sp>
      <p:sp>
        <p:nvSpPr>
          <p:cNvPr id="7" name="Text 4"/>
          <p:cNvSpPr/>
          <p:nvPr/>
        </p:nvSpPr>
        <p:spPr>
          <a:xfrm>
            <a:off x="1055370" y="3855244"/>
            <a:ext cx="452628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What is the Dutch Flag Algorithm?</a:t>
            </a:r>
            <a:endParaRPr lang="en-US" sz="2187" dirty="0"/>
          </a:p>
        </p:txBody>
      </p:sp>
      <p:sp>
        <p:nvSpPr>
          <p:cNvPr id="8" name="Text 5"/>
          <p:cNvSpPr/>
          <p:nvPr/>
        </p:nvSpPr>
        <p:spPr>
          <a:xfrm>
            <a:off x="1055370" y="4335661"/>
            <a:ext cx="8862060"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It is a classic problem in cs that involves sorting an array with 3 distinct values. It illustrates the concept of 3 way partitioning and is used as a building block in algorithms such as quicksort and quick select </a:t>
            </a:r>
            <a:endParaRPr lang="en-US" sz="175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2427803"/>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Strategy</a:t>
            </a:r>
            <a:endParaRPr lang="en-US" sz="4374" dirty="0"/>
          </a:p>
        </p:txBody>
      </p:sp>
      <p:sp>
        <p:nvSpPr>
          <p:cNvPr id="6" name="Shape 3"/>
          <p:cNvSpPr/>
          <p:nvPr/>
        </p:nvSpPr>
        <p:spPr>
          <a:xfrm>
            <a:off x="4490799" y="3455432"/>
            <a:ext cx="9306401" cy="2346365"/>
          </a:xfrm>
          <a:prstGeom prst="roundRect">
            <a:avLst>
              <a:gd name="adj" fmla="val 2841"/>
            </a:avLst>
          </a:prstGeom>
          <a:solidFill>
            <a:srgbClr val="312140"/>
          </a:solidFill>
          <a:ln/>
        </p:spPr>
      </p:sp>
      <p:sp>
        <p:nvSpPr>
          <p:cNvPr id="7" name="Text 4"/>
          <p:cNvSpPr/>
          <p:nvPr/>
        </p:nvSpPr>
        <p:spPr>
          <a:xfrm>
            <a:off x="4712970" y="3677603"/>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Approach</a:t>
            </a:r>
            <a:endParaRPr lang="en-US" sz="2187" dirty="0"/>
          </a:p>
        </p:txBody>
      </p:sp>
      <p:sp>
        <p:nvSpPr>
          <p:cNvPr id="8" name="Text 5"/>
          <p:cNvSpPr/>
          <p:nvPr/>
        </p:nvSpPr>
        <p:spPr>
          <a:xfrm>
            <a:off x="4712970" y="4158020"/>
            <a:ext cx="8862060" cy="142160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Dutch flag algorithm uses the divide and conquer strategy by dividing the array into three sections based on a given value. It then sorts each section individually and combines the results to achieve the final sorted array of red (0) in the beginning, white (1) in the middle, and blue (2) at the end of the array.</a:t>
            </a:r>
            <a:endParaRPr lang="en-US" sz="1750" dirty="0"/>
          </a:p>
        </p:txBody>
      </p:sp>
    </p:spTree>
  </p:cSld>
  <p:clrMapOvr>
    <a:masterClrMapping/>
  </p:clrMapOvr>
  <p:transition spd="slow" advTm="38289">
    <p:wipe/>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4" name="Text 2"/>
          <p:cNvSpPr/>
          <p:nvPr/>
        </p:nvSpPr>
        <p:spPr>
          <a:xfrm>
            <a:off x="1436744" y="645531"/>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Algorithm</a:t>
            </a:r>
            <a:endParaRPr lang="en-US" sz="4374" dirty="0"/>
          </a:p>
        </p:txBody>
      </p:sp>
      <p:sp>
        <p:nvSpPr>
          <p:cNvPr id="6" name="TextBox 5">
            <a:extLst>
              <a:ext uri="{FF2B5EF4-FFF2-40B4-BE49-F238E27FC236}">
                <a16:creationId xmlns:a16="http://schemas.microsoft.com/office/drawing/2014/main" id="{E299C4BE-7916-425E-819D-738E3B30F7B4}"/>
              </a:ext>
            </a:extLst>
          </p:cNvPr>
          <p:cNvSpPr txBox="1"/>
          <p:nvPr/>
        </p:nvSpPr>
        <p:spPr>
          <a:xfrm>
            <a:off x="2016183" y="1779925"/>
            <a:ext cx="7832517" cy="646331"/>
          </a:xfrm>
          <a:prstGeom prst="rect">
            <a:avLst/>
          </a:prstGeom>
          <a:noFill/>
        </p:spPr>
        <p:txBody>
          <a:bodyPr wrap="square" rtlCol="0">
            <a:spAutoFit/>
          </a:bodyPr>
          <a:lstStyle/>
          <a:p>
            <a:r>
              <a:rPr lang="en-US" sz="3200" dirty="0">
                <a:solidFill>
                  <a:schemeClr val="bg1"/>
                </a:solidFill>
              </a:rPr>
              <a:t>[</a:t>
            </a:r>
            <a:r>
              <a:rPr lang="en-US" sz="3600" dirty="0">
                <a:solidFill>
                  <a:schemeClr val="bg1"/>
                </a:solidFill>
              </a:rPr>
              <a:t>2,0,2,1,1,0,1,0,1,0</a:t>
            </a:r>
            <a:r>
              <a:rPr lang="en-US" sz="3200" dirty="0">
                <a:solidFill>
                  <a:schemeClr val="bg1"/>
                </a:solidFill>
              </a:rPr>
              <a:t>]</a:t>
            </a:r>
            <a:endParaRPr lang="en-US" dirty="0">
              <a:solidFill>
                <a:schemeClr val="bg1"/>
              </a:solidFill>
            </a:endParaRPr>
          </a:p>
        </p:txBody>
      </p:sp>
      <p:sp>
        <p:nvSpPr>
          <p:cNvPr id="7" name="Rectangle 6">
            <a:extLst>
              <a:ext uri="{FF2B5EF4-FFF2-40B4-BE49-F238E27FC236}">
                <a16:creationId xmlns:a16="http://schemas.microsoft.com/office/drawing/2014/main" id="{E4C5F5B9-F7FE-4BF6-97F3-C57F8BB9AECD}"/>
              </a:ext>
            </a:extLst>
          </p:cNvPr>
          <p:cNvSpPr/>
          <p:nvPr/>
        </p:nvSpPr>
        <p:spPr>
          <a:xfrm>
            <a:off x="2156266" y="182387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8" name="Rectangle 7">
            <a:extLst>
              <a:ext uri="{FF2B5EF4-FFF2-40B4-BE49-F238E27FC236}">
                <a16:creationId xmlns:a16="http://schemas.microsoft.com/office/drawing/2014/main" id="{3663531A-E341-46CD-BDB1-D64ECD649D39}"/>
              </a:ext>
            </a:extLst>
          </p:cNvPr>
          <p:cNvSpPr/>
          <p:nvPr/>
        </p:nvSpPr>
        <p:spPr>
          <a:xfrm>
            <a:off x="2985071" y="1823875"/>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9" name="Rectangle 8">
            <a:extLst>
              <a:ext uri="{FF2B5EF4-FFF2-40B4-BE49-F238E27FC236}">
                <a16:creationId xmlns:a16="http://schemas.microsoft.com/office/drawing/2014/main" id="{13C7B8E2-023C-4B00-8496-735242AFFE8B}"/>
              </a:ext>
            </a:extLst>
          </p:cNvPr>
          <p:cNvSpPr/>
          <p:nvPr/>
        </p:nvSpPr>
        <p:spPr>
          <a:xfrm>
            <a:off x="3813876" y="181563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10" name="Rectangle 9">
            <a:extLst>
              <a:ext uri="{FF2B5EF4-FFF2-40B4-BE49-F238E27FC236}">
                <a16:creationId xmlns:a16="http://schemas.microsoft.com/office/drawing/2014/main" id="{AD594E37-67E6-4216-A95B-122F0AD3F81F}"/>
              </a:ext>
            </a:extLst>
          </p:cNvPr>
          <p:cNvSpPr/>
          <p:nvPr/>
        </p:nvSpPr>
        <p:spPr>
          <a:xfrm>
            <a:off x="4642681" y="1814814"/>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12" name="Rectangle 11">
            <a:extLst>
              <a:ext uri="{FF2B5EF4-FFF2-40B4-BE49-F238E27FC236}">
                <a16:creationId xmlns:a16="http://schemas.microsoft.com/office/drawing/2014/main" id="{2B5A4CF2-81DD-48E5-ADD1-EBC72569ADA7}"/>
              </a:ext>
            </a:extLst>
          </p:cNvPr>
          <p:cNvSpPr/>
          <p:nvPr/>
        </p:nvSpPr>
        <p:spPr>
          <a:xfrm>
            <a:off x="6260624" y="181481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13" name="Rectangle 12">
            <a:extLst>
              <a:ext uri="{FF2B5EF4-FFF2-40B4-BE49-F238E27FC236}">
                <a16:creationId xmlns:a16="http://schemas.microsoft.com/office/drawing/2014/main" id="{6746BC2B-55B1-4EBA-9E6F-B941BFCB989B}"/>
              </a:ext>
            </a:extLst>
          </p:cNvPr>
          <p:cNvSpPr/>
          <p:nvPr/>
        </p:nvSpPr>
        <p:spPr>
          <a:xfrm>
            <a:off x="7089429" y="1814812"/>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14" name="Rectangle 13">
            <a:extLst>
              <a:ext uri="{FF2B5EF4-FFF2-40B4-BE49-F238E27FC236}">
                <a16:creationId xmlns:a16="http://schemas.microsoft.com/office/drawing/2014/main" id="{615D4B90-047F-46C2-A23C-B15E7115D309}"/>
              </a:ext>
            </a:extLst>
          </p:cNvPr>
          <p:cNvSpPr/>
          <p:nvPr/>
        </p:nvSpPr>
        <p:spPr>
          <a:xfrm>
            <a:off x="7918234" y="1815636"/>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15" name="Rectangle 14">
            <a:extLst>
              <a:ext uri="{FF2B5EF4-FFF2-40B4-BE49-F238E27FC236}">
                <a16:creationId xmlns:a16="http://schemas.microsoft.com/office/drawing/2014/main" id="{2C6D7BBE-D5A0-47F8-ACAF-6183B4383F5A}"/>
              </a:ext>
            </a:extLst>
          </p:cNvPr>
          <p:cNvSpPr/>
          <p:nvPr/>
        </p:nvSpPr>
        <p:spPr>
          <a:xfrm>
            <a:off x="8747039" y="181563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16" name="Rectangle 15">
            <a:extLst>
              <a:ext uri="{FF2B5EF4-FFF2-40B4-BE49-F238E27FC236}">
                <a16:creationId xmlns:a16="http://schemas.microsoft.com/office/drawing/2014/main" id="{1DD7011B-3831-4808-8CAE-E46DC38D4254}"/>
              </a:ext>
            </a:extLst>
          </p:cNvPr>
          <p:cNvSpPr/>
          <p:nvPr/>
        </p:nvSpPr>
        <p:spPr>
          <a:xfrm>
            <a:off x="9575844" y="181772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17" name="Rectangle 16">
            <a:extLst>
              <a:ext uri="{FF2B5EF4-FFF2-40B4-BE49-F238E27FC236}">
                <a16:creationId xmlns:a16="http://schemas.microsoft.com/office/drawing/2014/main" id="{DF8F7E53-49A8-41E4-906C-A1D339B4781B}"/>
              </a:ext>
            </a:extLst>
          </p:cNvPr>
          <p:cNvSpPr/>
          <p:nvPr/>
        </p:nvSpPr>
        <p:spPr>
          <a:xfrm>
            <a:off x="5467309" y="1814811"/>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cxnSp>
        <p:nvCxnSpPr>
          <p:cNvPr id="19" name="Straight Arrow Connector 18">
            <a:extLst>
              <a:ext uri="{FF2B5EF4-FFF2-40B4-BE49-F238E27FC236}">
                <a16:creationId xmlns:a16="http://schemas.microsoft.com/office/drawing/2014/main" id="{5C985508-9334-4354-A801-8033FB6CECE5}"/>
              </a:ext>
            </a:extLst>
          </p:cNvPr>
          <p:cNvCxnSpPr/>
          <p:nvPr/>
        </p:nvCxnSpPr>
        <p:spPr>
          <a:xfrm>
            <a:off x="6213609" y="2578029"/>
            <a:ext cx="0" cy="914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AF5F939-AD3D-4534-AE59-6F8F1D730E0B}"/>
              </a:ext>
            </a:extLst>
          </p:cNvPr>
          <p:cNvSpPr/>
          <p:nvPr/>
        </p:nvSpPr>
        <p:spPr>
          <a:xfrm>
            <a:off x="9575845" y="372216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22" name="Rectangle 21">
            <a:extLst>
              <a:ext uri="{FF2B5EF4-FFF2-40B4-BE49-F238E27FC236}">
                <a16:creationId xmlns:a16="http://schemas.microsoft.com/office/drawing/2014/main" id="{6EAF7521-99F2-4D3D-A957-AC8FB2E301C8}"/>
              </a:ext>
            </a:extLst>
          </p:cNvPr>
          <p:cNvSpPr/>
          <p:nvPr/>
        </p:nvSpPr>
        <p:spPr>
          <a:xfrm>
            <a:off x="8747040" y="3722165"/>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23" name="Rectangle 22">
            <a:extLst>
              <a:ext uri="{FF2B5EF4-FFF2-40B4-BE49-F238E27FC236}">
                <a16:creationId xmlns:a16="http://schemas.microsoft.com/office/drawing/2014/main" id="{9D3E564A-B5AE-4FF3-AB22-D35BA9E387B0}"/>
              </a:ext>
            </a:extLst>
          </p:cNvPr>
          <p:cNvSpPr/>
          <p:nvPr/>
        </p:nvSpPr>
        <p:spPr>
          <a:xfrm>
            <a:off x="7908512" y="372216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24" name="Rectangle 23">
            <a:extLst>
              <a:ext uri="{FF2B5EF4-FFF2-40B4-BE49-F238E27FC236}">
                <a16:creationId xmlns:a16="http://schemas.microsoft.com/office/drawing/2014/main" id="{ACF8DD49-6775-4EA3-B7FC-2654FEE1EB63}"/>
              </a:ext>
            </a:extLst>
          </p:cNvPr>
          <p:cNvSpPr/>
          <p:nvPr/>
        </p:nvSpPr>
        <p:spPr>
          <a:xfrm>
            <a:off x="7091186" y="372216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25" name="Rectangle 24">
            <a:extLst>
              <a:ext uri="{FF2B5EF4-FFF2-40B4-BE49-F238E27FC236}">
                <a16:creationId xmlns:a16="http://schemas.microsoft.com/office/drawing/2014/main" id="{4D07A45B-6BD4-4684-BC2C-81CF7550CABD}"/>
              </a:ext>
            </a:extLst>
          </p:cNvPr>
          <p:cNvSpPr/>
          <p:nvPr/>
        </p:nvSpPr>
        <p:spPr>
          <a:xfrm>
            <a:off x="6265190" y="3716500"/>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26" name="Rectangle 25">
            <a:extLst>
              <a:ext uri="{FF2B5EF4-FFF2-40B4-BE49-F238E27FC236}">
                <a16:creationId xmlns:a16="http://schemas.microsoft.com/office/drawing/2014/main" id="{4B2BFC76-B22B-46ED-BC43-5800BC12F6D6}"/>
              </a:ext>
            </a:extLst>
          </p:cNvPr>
          <p:cNvSpPr/>
          <p:nvPr/>
        </p:nvSpPr>
        <p:spPr>
          <a:xfrm>
            <a:off x="5471488" y="3716499"/>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27" name="Rectangle 26">
            <a:extLst>
              <a:ext uri="{FF2B5EF4-FFF2-40B4-BE49-F238E27FC236}">
                <a16:creationId xmlns:a16="http://schemas.microsoft.com/office/drawing/2014/main" id="{C182366A-70F0-42FD-BF13-5326A73C85A3}"/>
              </a:ext>
            </a:extLst>
          </p:cNvPr>
          <p:cNvSpPr/>
          <p:nvPr/>
        </p:nvSpPr>
        <p:spPr>
          <a:xfrm>
            <a:off x="4637822" y="3715104"/>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28" name="Rectangle 27">
            <a:extLst>
              <a:ext uri="{FF2B5EF4-FFF2-40B4-BE49-F238E27FC236}">
                <a16:creationId xmlns:a16="http://schemas.microsoft.com/office/drawing/2014/main" id="{A4BB224E-A96D-4C05-9601-ED772BB4A50E}"/>
              </a:ext>
            </a:extLst>
          </p:cNvPr>
          <p:cNvSpPr/>
          <p:nvPr/>
        </p:nvSpPr>
        <p:spPr>
          <a:xfrm>
            <a:off x="3809017" y="3722166"/>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29" name="Rectangle 28">
            <a:extLst>
              <a:ext uri="{FF2B5EF4-FFF2-40B4-BE49-F238E27FC236}">
                <a16:creationId xmlns:a16="http://schemas.microsoft.com/office/drawing/2014/main" id="{29212005-2E56-45D0-8277-85D87662A960}"/>
              </a:ext>
            </a:extLst>
          </p:cNvPr>
          <p:cNvSpPr/>
          <p:nvPr/>
        </p:nvSpPr>
        <p:spPr>
          <a:xfrm>
            <a:off x="2980212" y="3716500"/>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30" name="Rectangle 29">
            <a:extLst>
              <a:ext uri="{FF2B5EF4-FFF2-40B4-BE49-F238E27FC236}">
                <a16:creationId xmlns:a16="http://schemas.microsoft.com/office/drawing/2014/main" id="{439F6A02-2527-43B9-9FF5-E38192EDDF79}"/>
              </a:ext>
            </a:extLst>
          </p:cNvPr>
          <p:cNvSpPr/>
          <p:nvPr/>
        </p:nvSpPr>
        <p:spPr>
          <a:xfrm>
            <a:off x="2151407" y="3716501"/>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32" name="Rectangle 31">
            <a:extLst>
              <a:ext uri="{FF2B5EF4-FFF2-40B4-BE49-F238E27FC236}">
                <a16:creationId xmlns:a16="http://schemas.microsoft.com/office/drawing/2014/main" id="{1D5F7539-7E13-43AF-8399-CC3D9DE08D3F}"/>
              </a:ext>
            </a:extLst>
          </p:cNvPr>
          <p:cNvSpPr/>
          <p:nvPr/>
        </p:nvSpPr>
        <p:spPr>
          <a:xfrm>
            <a:off x="13658313" y="911855"/>
            <a:ext cx="508611" cy="433168"/>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33" name="Rectangle 32">
            <a:extLst>
              <a:ext uri="{FF2B5EF4-FFF2-40B4-BE49-F238E27FC236}">
                <a16:creationId xmlns:a16="http://schemas.microsoft.com/office/drawing/2014/main" id="{007AEB39-2579-4ADC-BE85-59C52804401A}"/>
              </a:ext>
            </a:extLst>
          </p:cNvPr>
          <p:cNvSpPr/>
          <p:nvPr/>
        </p:nvSpPr>
        <p:spPr>
          <a:xfrm>
            <a:off x="13076249" y="911854"/>
            <a:ext cx="508611" cy="433168"/>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34" name="Rectangle 33">
            <a:extLst>
              <a:ext uri="{FF2B5EF4-FFF2-40B4-BE49-F238E27FC236}">
                <a16:creationId xmlns:a16="http://schemas.microsoft.com/office/drawing/2014/main" id="{7D5EA722-AB30-428B-AFFB-6B362A3F3888}"/>
              </a:ext>
            </a:extLst>
          </p:cNvPr>
          <p:cNvSpPr/>
          <p:nvPr/>
        </p:nvSpPr>
        <p:spPr>
          <a:xfrm>
            <a:off x="12513489" y="911855"/>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35" name="Rectangle 34">
            <a:extLst>
              <a:ext uri="{FF2B5EF4-FFF2-40B4-BE49-F238E27FC236}">
                <a16:creationId xmlns:a16="http://schemas.microsoft.com/office/drawing/2014/main" id="{66675D03-F92E-4303-9F96-3603C304893B}"/>
              </a:ext>
            </a:extLst>
          </p:cNvPr>
          <p:cNvSpPr/>
          <p:nvPr/>
        </p:nvSpPr>
        <p:spPr>
          <a:xfrm>
            <a:off x="11942902" y="911855"/>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36" name="Rectangle 35">
            <a:extLst>
              <a:ext uri="{FF2B5EF4-FFF2-40B4-BE49-F238E27FC236}">
                <a16:creationId xmlns:a16="http://schemas.microsoft.com/office/drawing/2014/main" id="{250A3870-55A3-492E-BEB0-CAD48E1D1CD8}"/>
              </a:ext>
            </a:extLst>
          </p:cNvPr>
          <p:cNvSpPr/>
          <p:nvPr/>
        </p:nvSpPr>
        <p:spPr>
          <a:xfrm>
            <a:off x="11378165" y="906189"/>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37" name="Rectangle 36">
            <a:extLst>
              <a:ext uri="{FF2B5EF4-FFF2-40B4-BE49-F238E27FC236}">
                <a16:creationId xmlns:a16="http://schemas.microsoft.com/office/drawing/2014/main" id="{5F31164B-C655-448C-A13F-6FACE67901DF}"/>
              </a:ext>
            </a:extLst>
          </p:cNvPr>
          <p:cNvSpPr/>
          <p:nvPr/>
        </p:nvSpPr>
        <p:spPr>
          <a:xfrm>
            <a:off x="10816691" y="906188"/>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38" name="Rectangle 37">
            <a:extLst>
              <a:ext uri="{FF2B5EF4-FFF2-40B4-BE49-F238E27FC236}">
                <a16:creationId xmlns:a16="http://schemas.microsoft.com/office/drawing/2014/main" id="{7F8861BC-C312-457A-96C7-38328AFB95C3}"/>
              </a:ext>
            </a:extLst>
          </p:cNvPr>
          <p:cNvSpPr/>
          <p:nvPr/>
        </p:nvSpPr>
        <p:spPr>
          <a:xfrm>
            <a:off x="10229767" y="904793"/>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39" name="Rectangle 38">
            <a:extLst>
              <a:ext uri="{FF2B5EF4-FFF2-40B4-BE49-F238E27FC236}">
                <a16:creationId xmlns:a16="http://schemas.microsoft.com/office/drawing/2014/main" id="{0320D106-A417-459F-8FCF-4EFD74BAFB5C}"/>
              </a:ext>
            </a:extLst>
          </p:cNvPr>
          <p:cNvSpPr/>
          <p:nvPr/>
        </p:nvSpPr>
        <p:spPr>
          <a:xfrm>
            <a:off x="9647703" y="911855"/>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40" name="Rectangle 39">
            <a:extLst>
              <a:ext uri="{FF2B5EF4-FFF2-40B4-BE49-F238E27FC236}">
                <a16:creationId xmlns:a16="http://schemas.microsoft.com/office/drawing/2014/main" id="{426CC0DF-9DFF-429C-BC41-EFDD1B922608}"/>
              </a:ext>
            </a:extLst>
          </p:cNvPr>
          <p:cNvSpPr/>
          <p:nvPr/>
        </p:nvSpPr>
        <p:spPr>
          <a:xfrm>
            <a:off x="9065639" y="906189"/>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41" name="Rectangle 40">
            <a:extLst>
              <a:ext uri="{FF2B5EF4-FFF2-40B4-BE49-F238E27FC236}">
                <a16:creationId xmlns:a16="http://schemas.microsoft.com/office/drawing/2014/main" id="{74E0A3C7-8C16-4F1B-A788-ACB08ED95B58}"/>
              </a:ext>
            </a:extLst>
          </p:cNvPr>
          <p:cNvSpPr/>
          <p:nvPr/>
        </p:nvSpPr>
        <p:spPr>
          <a:xfrm>
            <a:off x="8483572" y="906190"/>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42" name="TextBox 41">
            <a:extLst>
              <a:ext uri="{FF2B5EF4-FFF2-40B4-BE49-F238E27FC236}">
                <a16:creationId xmlns:a16="http://schemas.microsoft.com/office/drawing/2014/main" id="{1F4F745B-B809-4A5A-8B6C-962E25799D21}"/>
              </a:ext>
            </a:extLst>
          </p:cNvPr>
          <p:cNvSpPr txBox="1"/>
          <p:nvPr/>
        </p:nvSpPr>
        <p:spPr>
          <a:xfrm>
            <a:off x="1331404" y="1822914"/>
            <a:ext cx="995659" cy="584775"/>
          </a:xfrm>
          <a:prstGeom prst="rect">
            <a:avLst/>
          </a:prstGeom>
          <a:noFill/>
        </p:spPr>
        <p:txBody>
          <a:bodyPr wrap="square" rtlCol="0">
            <a:spAutoFit/>
          </a:bodyPr>
          <a:lstStyle/>
          <a:p>
            <a:r>
              <a:rPr lang="en-US" sz="3200" dirty="0">
                <a:solidFill>
                  <a:schemeClr val="bg1"/>
                </a:solidFill>
              </a:rPr>
              <a:t>A =</a:t>
            </a:r>
            <a:endParaRPr lang="en-US" dirty="0">
              <a:solidFill>
                <a:schemeClr val="bg1"/>
              </a:solidFill>
            </a:endParaRPr>
          </a:p>
        </p:txBody>
      </p:sp>
      <p:sp>
        <p:nvSpPr>
          <p:cNvPr id="43" name="TextBox 42">
            <a:extLst>
              <a:ext uri="{FF2B5EF4-FFF2-40B4-BE49-F238E27FC236}">
                <a16:creationId xmlns:a16="http://schemas.microsoft.com/office/drawing/2014/main" id="{AE4052E2-A828-4179-B204-47DA42E187D0}"/>
              </a:ext>
            </a:extLst>
          </p:cNvPr>
          <p:cNvSpPr txBox="1"/>
          <p:nvPr/>
        </p:nvSpPr>
        <p:spPr>
          <a:xfrm>
            <a:off x="894718" y="3713980"/>
            <a:ext cx="1305496" cy="584775"/>
          </a:xfrm>
          <a:prstGeom prst="rect">
            <a:avLst/>
          </a:prstGeom>
          <a:noFill/>
        </p:spPr>
        <p:txBody>
          <a:bodyPr wrap="square" rtlCol="0">
            <a:spAutoFit/>
          </a:bodyPr>
          <a:lstStyle/>
          <a:p>
            <a:r>
              <a:rPr lang="en-US" sz="3200" dirty="0">
                <a:solidFill>
                  <a:schemeClr val="bg1"/>
                </a:solidFill>
              </a:rPr>
              <a:t>Goal =</a:t>
            </a:r>
            <a:endParaRPr lang="en-US" dirty="0">
              <a:solidFill>
                <a:schemeClr val="bg1"/>
              </a:solidFill>
            </a:endParaRPr>
          </a:p>
        </p:txBody>
      </p:sp>
      <p:sp>
        <p:nvSpPr>
          <p:cNvPr id="44" name="TextBox 43">
            <a:extLst>
              <a:ext uri="{FF2B5EF4-FFF2-40B4-BE49-F238E27FC236}">
                <a16:creationId xmlns:a16="http://schemas.microsoft.com/office/drawing/2014/main" id="{24B1C190-4BE0-484C-AABF-9714E302D134}"/>
              </a:ext>
            </a:extLst>
          </p:cNvPr>
          <p:cNvSpPr txBox="1"/>
          <p:nvPr/>
        </p:nvSpPr>
        <p:spPr>
          <a:xfrm>
            <a:off x="7099306" y="839583"/>
            <a:ext cx="1305496" cy="584775"/>
          </a:xfrm>
          <a:prstGeom prst="rect">
            <a:avLst/>
          </a:prstGeom>
          <a:noFill/>
        </p:spPr>
        <p:txBody>
          <a:bodyPr wrap="square" rtlCol="0">
            <a:spAutoFit/>
          </a:bodyPr>
          <a:lstStyle/>
          <a:p>
            <a:r>
              <a:rPr lang="en-US" sz="3200" dirty="0">
                <a:solidFill>
                  <a:schemeClr val="bg1"/>
                </a:solidFill>
              </a:rPr>
              <a:t>Goal =</a:t>
            </a:r>
            <a:endParaRPr lang="en-US" dirty="0">
              <a:solidFill>
                <a:schemeClr val="bg1"/>
              </a:solidFill>
            </a:endParaRPr>
          </a:p>
        </p:txBody>
      </p:sp>
      <p:sp>
        <p:nvSpPr>
          <p:cNvPr id="45" name="Rectangle 44">
            <a:extLst>
              <a:ext uri="{FF2B5EF4-FFF2-40B4-BE49-F238E27FC236}">
                <a16:creationId xmlns:a16="http://schemas.microsoft.com/office/drawing/2014/main" id="{B35A2C93-72BF-48DC-9CBB-776FB3CFFE3C}"/>
              </a:ext>
            </a:extLst>
          </p:cNvPr>
          <p:cNvSpPr/>
          <p:nvPr/>
        </p:nvSpPr>
        <p:spPr>
          <a:xfrm>
            <a:off x="2155905" y="1828183"/>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46" name="Rectangle 45">
            <a:extLst>
              <a:ext uri="{FF2B5EF4-FFF2-40B4-BE49-F238E27FC236}">
                <a16:creationId xmlns:a16="http://schemas.microsoft.com/office/drawing/2014/main" id="{8185729D-030F-499E-9141-B3D251C4130A}"/>
              </a:ext>
            </a:extLst>
          </p:cNvPr>
          <p:cNvSpPr/>
          <p:nvPr/>
        </p:nvSpPr>
        <p:spPr>
          <a:xfrm>
            <a:off x="2984710" y="1828182"/>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47" name="Rectangle 46">
            <a:extLst>
              <a:ext uri="{FF2B5EF4-FFF2-40B4-BE49-F238E27FC236}">
                <a16:creationId xmlns:a16="http://schemas.microsoft.com/office/drawing/2014/main" id="{413A7F4B-E3AA-46F0-B437-3802BE6C3F1D}"/>
              </a:ext>
            </a:extLst>
          </p:cNvPr>
          <p:cNvSpPr/>
          <p:nvPr/>
        </p:nvSpPr>
        <p:spPr>
          <a:xfrm>
            <a:off x="3813515" y="1819943"/>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48" name="Rectangle 47">
            <a:extLst>
              <a:ext uri="{FF2B5EF4-FFF2-40B4-BE49-F238E27FC236}">
                <a16:creationId xmlns:a16="http://schemas.microsoft.com/office/drawing/2014/main" id="{73C98EE2-DDB3-453F-A1CD-1191CEEF99D7}"/>
              </a:ext>
            </a:extLst>
          </p:cNvPr>
          <p:cNvSpPr/>
          <p:nvPr/>
        </p:nvSpPr>
        <p:spPr>
          <a:xfrm>
            <a:off x="4642320" y="1819121"/>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49" name="Rectangle 48">
            <a:extLst>
              <a:ext uri="{FF2B5EF4-FFF2-40B4-BE49-F238E27FC236}">
                <a16:creationId xmlns:a16="http://schemas.microsoft.com/office/drawing/2014/main" id="{AC569054-F33E-48BB-9A72-A8AA02181F31}"/>
              </a:ext>
            </a:extLst>
          </p:cNvPr>
          <p:cNvSpPr/>
          <p:nvPr/>
        </p:nvSpPr>
        <p:spPr>
          <a:xfrm>
            <a:off x="6260263" y="1819120"/>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50" name="Rectangle 49">
            <a:extLst>
              <a:ext uri="{FF2B5EF4-FFF2-40B4-BE49-F238E27FC236}">
                <a16:creationId xmlns:a16="http://schemas.microsoft.com/office/drawing/2014/main" id="{C24CF039-008D-4257-AE29-1E3A49CE875A}"/>
              </a:ext>
            </a:extLst>
          </p:cNvPr>
          <p:cNvSpPr/>
          <p:nvPr/>
        </p:nvSpPr>
        <p:spPr>
          <a:xfrm>
            <a:off x="7089068" y="1819119"/>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51" name="Rectangle 50">
            <a:extLst>
              <a:ext uri="{FF2B5EF4-FFF2-40B4-BE49-F238E27FC236}">
                <a16:creationId xmlns:a16="http://schemas.microsoft.com/office/drawing/2014/main" id="{C6F829A0-9176-49F5-A4DC-E32534B277EA}"/>
              </a:ext>
            </a:extLst>
          </p:cNvPr>
          <p:cNvSpPr/>
          <p:nvPr/>
        </p:nvSpPr>
        <p:spPr>
          <a:xfrm>
            <a:off x="7917873" y="181994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52" name="Rectangle 51">
            <a:extLst>
              <a:ext uri="{FF2B5EF4-FFF2-40B4-BE49-F238E27FC236}">
                <a16:creationId xmlns:a16="http://schemas.microsoft.com/office/drawing/2014/main" id="{25B587BA-FB42-4B58-B855-392F7129280F}"/>
              </a:ext>
            </a:extLst>
          </p:cNvPr>
          <p:cNvSpPr/>
          <p:nvPr/>
        </p:nvSpPr>
        <p:spPr>
          <a:xfrm>
            <a:off x="8746678" y="1819943"/>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53" name="Rectangle 52">
            <a:extLst>
              <a:ext uri="{FF2B5EF4-FFF2-40B4-BE49-F238E27FC236}">
                <a16:creationId xmlns:a16="http://schemas.microsoft.com/office/drawing/2014/main" id="{2CA1E973-1661-472F-AEDA-0E301303BD85}"/>
              </a:ext>
            </a:extLst>
          </p:cNvPr>
          <p:cNvSpPr/>
          <p:nvPr/>
        </p:nvSpPr>
        <p:spPr>
          <a:xfrm>
            <a:off x="9575483" y="1822030"/>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54" name="Rectangle 53">
            <a:extLst>
              <a:ext uri="{FF2B5EF4-FFF2-40B4-BE49-F238E27FC236}">
                <a16:creationId xmlns:a16="http://schemas.microsoft.com/office/drawing/2014/main" id="{9DDF9249-02E8-4D15-B36D-B0EBD8AC02E7}"/>
              </a:ext>
            </a:extLst>
          </p:cNvPr>
          <p:cNvSpPr/>
          <p:nvPr/>
        </p:nvSpPr>
        <p:spPr>
          <a:xfrm>
            <a:off x="5466948" y="1819118"/>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cxnSp>
        <p:nvCxnSpPr>
          <p:cNvPr id="57" name="Straight Arrow Connector 56">
            <a:extLst>
              <a:ext uri="{FF2B5EF4-FFF2-40B4-BE49-F238E27FC236}">
                <a16:creationId xmlns:a16="http://schemas.microsoft.com/office/drawing/2014/main" id="{43E9A2DF-87E0-4AD3-9DC9-4C51DCE52C19}"/>
              </a:ext>
            </a:extLst>
          </p:cNvPr>
          <p:cNvCxnSpPr/>
          <p:nvPr/>
        </p:nvCxnSpPr>
        <p:spPr>
          <a:xfrm>
            <a:off x="2480593" y="2985371"/>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2D1BA17-714D-4679-85FB-8E9391B39D62}"/>
              </a:ext>
            </a:extLst>
          </p:cNvPr>
          <p:cNvSpPr txBox="1"/>
          <p:nvPr/>
        </p:nvSpPr>
        <p:spPr>
          <a:xfrm>
            <a:off x="2016183" y="2426256"/>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sp>
        <p:nvSpPr>
          <p:cNvPr id="55" name="Shape 0">
            <a:extLst>
              <a:ext uri="{FF2B5EF4-FFF2-40B4-BE49-F238E27FC236}">
                <a16:creationId xmlns:a16="http://schemas.microsoft.com/office/drawing/2014/main" id="{F7ED3DD4-0DA5-4972-97B2-00F2627787B1}"/>
              </a:ext>
            </a:extLst>
          </p:cNvPr>
          <p:cNvSpPr/>
          <p:nvPr/>
        </p:nvSpPr>
        <p:spPr>
          <a:xfrm>
            <a:off x="2088" y="-22524"/>
            <a:ext cx="14630400" cy="8229600"/>
          </a:xfrm>
          <a:prstGeom prst="rect">
            <a:avLst/>
          </a:prstGeom>
          <a:solidFill>
            <a:srgbClr val="110C17"/>
          </a:solidFill>
          <a:ln/>
        </p:spPr>
      </p:sp>
      <p:sp>
        <p:nvSpPr>
          <p:cNvPr id="56" name="Shape 1">
            <a:extLst>
              <a:ext uri="{FF2B5EF4-FFF2-40B4-BE49-F238E27FC236}">
                <a16:creationId xmlns:a16="http://schemas.microsoft.com/office/drawing/2014/main" id="{937A55F5-262F-412C-9236-F37D63B84220}"/>
              </a:ext>
            </a:extLst>
          </p:cNvPr>
          <p:cNvSpPr/>
          <p:nvPr/>
        </p:nvSpPr>
        <p:spPr>
          <a:xfrm>
            <a:off x="2088" y="-22524"/>
            <a:ext cx="14630400" cy="8229600"/>
          </a:xfrm>
          <a:prstGeom prst="rect">
            <a:avLst/>
          </a:prstGeom>
          <a:solidFill>
            <a:srgbClr val="241631"/>
          </a:solidFill>
          <a:ln/>
        </p:spPr>
        <p:txBody>
          <a:bodyPr/>
          <a:lstStyle/>
          <a:p>
            <a:endParaRPr lang="en-US" b="1" dirty="0"/>
          </a:p>
        </p:txBody>
      </p:sp>
      <p:sp>
        <p:nvSpPr>
          <p:cNvPr id="59" name="Text 2">
            <a:extLst>
              <a:ext uri="{FF2B5EF4-FFF2-40B4-BE49-F238E27FC236}">
                <a16:creationId xmlns:a16="http://schemas.microsoft.com/office/drawing/2014/main" id="{6D86F5AA-9F4D-4071-A480-8B6DDF14C11B}"/>
              </a:ext>
            </a:extLst>
          </p:cNvPr>
          <p:cNvSpPr/>
          <p:nvPr/>
        </p:nvSpPr>
        <p:spPr>
          <a:xfrm>
            <a:off x="1589144" y="797931"/>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Algorithm</a:t>
            </a:r>
            <a:endParaRPr lang="en-US" sz="4374" dirty="0"/>
          </a:p>
        </p:txBody>
      </p:sp>
      <p:sp>
        <p:nvSpPr>
          <p:cNvPr id="60" name="TextBox 59">
            <a:extLst>
              <a:ext uri="{FF2B5EF4-FFF2-40B4-BE49-F238E27FC236}">
                <a16:creationId xmlns:a16="http://schemas.microsoft.com/office/drawing/2014/main" id="{58BA28D5-349F-4590-8446-123517A60E27}"/>
              </a:ext>
            </a:extLst>
          </p:cNvPr>
          <p:cNvSpPr txBox="1"/>
          <p:nvPr/>
        </p:nvSpPr>
        <p:spPr>
          <a:xfrm>
            <a:off x="2168583" y="1932325"/>
            <a:ext cx="7832517" cy="646331"/>
          </a:xfrm>
          <a:prstGeom prst="rect">
            <a:avLst/>
          </a:prstGeom>
          <a:noFill/>
        </p:spPr>
        <p:txBody>
          <a:bodyPr wrap="square" rtlCol="0">
            <a:spAutoFit/>
          </a:bodyPr>
          <a:lstStyle/>
          <a:p>
            <a:r>
              <a:rPr lang="en-US" sz="3200" dirty="0">
                <a:solidFill>
                  <a:schemeClr val="bg1"/>
                </a:solidFill>
              </a:rPr>
              <a:t>[</a:t>
            </a:r>
            <a:r>
              <a:rPr lang="en-US" sz="3600" dirty="0">
                <a:solidFill>
                  <a:schemeClr val="bg1"/>
                </a:solidFill>
              </a:rPr>
              <a:t>2,0,2,1,1,0,1,0,1,0</a:t>
            </a:r>
            <a:r>
              <a:rPr lang="en-US" sz="3200" dirty="0">
                <a:solidFill>
                  <a:schemeClr val="bg1"/>
                </a:solidFill>
              </a:rPr>
              <a:t>]</a:t>
            </a:r>
            <a:endParaRPr lang="en-US" dirty="0">
              <a:solidFill>
                <a:schemeClr val="bg1"/>
              </a:solidFill>
            </a:endParaRPr>
          </a:p>
        </p:txBody>
      </p:sp>
      <p:sp>
        <p:nvSpPr>
          <p:cNvPr id="61" name="Rectangle 60">
            <a:extLst>
              <a:ext uri="{FF2B5EF4-FFF2-40B4-BE49-F238E27FC236}">
                <a16:creationId xmlns:a16="http://schemas.microsoft.com/office/drawing/2014/main" id="{BC06FCB3-CDDA-4C59-B7E1-D22E0BA64631}"/>
              </a:ext>
            </a:extLst>
          </p:cNvPr>
          <p:cNvSpPr/>
          <p:nvPr/>
        </p:nvSpPr>
        <p:spPr>
          <a:xfrm>
            <a:off x="2308666" y="197627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62" name="Rectangle 61">
            <a:extLst>
              <a:ext uri="{FF2B5EF4-FFF2-40B4-BE49-F238E27FC236}">
                <a16:creationId xmlns:a16="http://schemas.microsoft.com/office/drawing/2014/main" id="{6FA4AA04-4E13-46E8-8EAF-BA9B5F34B6BA}"/>
              </a:ext>
            </a:extLst>
          </p:cNvPr>
          <p:cNvSpPr/>
          <p:nvPr/>
        </p:nvSpPr>
        <p:spPr>
          <a:xfrm>
            <a:off x="3137471" y="1976275"/>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63" name="Rectangle 62">
            <a:extLst>
              <a:ext uri="{FF2B5EF4-FFF2-40B4-BE49-F238E27FC236}">
                <a16:creationId xmlns:a16="http://schemas.microsoft.com/office/drawing/2014/main" id="{93FEBDFA-507A-4CF3-8FBB-D0B9D2D3069A}"/>
              </a:ext>
            </a:extLst>
          </p:cNvPr>
          <p:cNvSpPr/>
          <p:nvPr/>
        </p:nvSpPr>
        <p:spPr>
          <a:xfrm>
            <a:off x="3966276" y="196803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64" name="Rectangle 63">
            <a:extLst>
              <a:ext uri="{FF2B5EF4-FFF2-40B4-BE49-F238E27FC236}">
                <a16:creationId xmlns:a16="http://schemas.microsoft.com/office/drawing/2014/main" id="{1D57ACCA-8D21-43EB-9D7A-599D6E8F30F8}"/>
              </a:ext>
            </a:extLst>
          </p:cNvPr>
          <p:cNvSpPr/>
          <p:nvPr/>
        </p:nvSpPr>
        <p:spPr>
          <a:xfrm>
            <a:off x="4795081" y="1967214"/>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65" name="Rectangle 64">
            <a:extLst>
              <a:ext uri="{FF2B5EF4-FFF2-40B4-BE49-F238E27FC236}">
                <a16:creationId xmlns:a16="http://schemas.microsoft.com/office/drawing/2014/main" id="{D5CF9789-2C85-4BBD-8091-000901F97805}"/>
              </a:ext>
            </a:extLst>
          </p:cNvPr>
          <p:cNvSpPr/>
          <p:nvPr/>
        </p:nvSpPr>
        <p:spPr>
          <a:xfrm>
            <a:off x="6413024" y="196721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66" name="Rectangle 65">
            <a:extLst>
              <a:ext uri="{FF2B5EF4-FFF2-40B4-BE49-F238E27FC236}">
                <a16:creationId xmlns:a16="http://schemas.microsoft.com/office/drawing/2014/main" id="{E3C1BD8F-1F5F-42A8-AF10-431CFFFDBFBF}"/>
              </a:ext>
            </a:extLst>
          </p:cNvPr>
          <p:cNvSpPr/>
          <p:nvPr/>
        </p:nvSpPr>
        <p:spPr>
          <a:xfrm>
            <a:off x="7241829" y="1967212"/>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67" name="Rectangle 66">
            <a:extLst>
              <a:ext uri="{FF2B5EF4-FFF2-40B4-BE49-F238E27FC236}">
                <a16:creationId xmlns:a16="http://schemas.microsoft.com/office/drawing/2014/main" id="{95AC8870-ED75-4E7D-8519-90FD68AB46E3}"/>
              </a:ext>
            </a:extLst>
          </p:cNvPr>
          <p:cNvSpPr/>
          <p:nvPr/>
        </p:nvSpPr>
        <p:spPr>
          <a:xfrm>
            <a:off x="8070634" y="1968036"/>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68" name="Rectangle 67">
            <a:extLst>
              <a:ext uri="{FF2B5EF4-FFF2-40B4-BE49-F238E27FC236}">
                <a16:creationId xmlns:a16="http://schemas.microsoft.com/office/drawing/2014/main" id="{51C7DA39-05D7-4976-B837-2A04EF7D937B}"/>
              </a:ext>
            </a:extLst>
          </p:cNvPr>
          <p:cNvSpPr/>
          <p:nvPr/>
        </p:nvSpPr>
        <p:spPr>
          <a:xfrm>
            <a:off x="8899439" y="196803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69" name="Rectangle 68">
            <a:extLst>
              <a:ext uri="{FF2B5EF4-FFF2-40B4-BE49-F238E27FC236}">
                <a16:creationId xmlns:a16="http://schemas.microsoft.com/office/drawing/2014/main" id="{10B6F152-E51F-4CCF-A81A-E90B924A4FCC}"/>
              </a:ext>
            </a:extLst>
          </p:cNvPr>
          <p:cNvSpPr/>
          <p:nvPr/>
        </p:nvSpPr>
        <p:spPr>
          <a:xfrm>
            <a:off x="9728244" y="1970123"/>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70" name="Rectangle 69">
            <a:extLst>
              <a:ext uri="{FF2B5EF4-FFF2-40B4-BE49-F238E27FC236}">
                <a16:creationId xmlns:a16="http://schemas.microsoft.com/office/drawing/2014/main" id="{A1B8E163-4CA4-4E95-AA97-C463B2645F29}"/>
              </a:ext>
            </a:extLst>
          </p:cNvPr>
          <p:cNvSpPr/>
          <p:nvPr/>
        </p:nvSpPr>
        <p:spPr>
          <a:xfrm>
            <a:off x="5619709" y="1967211"/>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cxnSp>
        <p:nvCxnSpPr>
          <p:cNvPr id="71" name="Straight Arrow Connector 70">
            <a:extLst>
              <a:ext uri="{FF2B5EF4-FFF2-40B4-BE49-F238E27FC236}">
                <a16:creationId xmlns:a16="http://schemas.microsoft.com/office/drawing/2014/main" id="{6DF5DD33-8CA4-4EA7-A558-3382D5869ED1}"/>
              </a:ext>
            </a:extLst>
          </p:cNvPr>
          <p:cNvCxnSpPr/>
          <p:nvPr/>
        </p:nvCxnSpPr>
        <p:spPr>
          <a:xfrm>
            <a:off x="6366009" y="2730429"/>
            <a:ext cx="0" cy="91440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A098A68A-A1E9-4210-8E03-C19B3AE7930F}"/>
              </a:ext>
            </a:extLst>
          </p:cNvPr>
          <p:cNvSpPr/>
          <p:nvPr/>
        </p:nvSpPr>
        <p:spPr>
          <a:xfrm>
            <a:off x="9728245" y="3874566"/>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73" name="Rectangle 72">
            <a:extLst>
              <a:ext uri="{FF2B5EF4-FFF2-40B4-BE49-F238E27FC236}">
                <a16:creationId xmlns:a16="http://schemas.microsoft.com/office/drawing/2014/main" id="{CC6683F3-13B3-490A-AF0D-16F08572355C}"/>
              </a:ext>
            </a:extLst>
          </p:cNvPr>
          <p:cNvSpPr/>
          <p:nvPr/>
        </p:nvSpPr>
        <p:spPr>
          <a:xfrm>
            <a:off x="8899440" y="3874565"/>
            <a:ext cx="676405" cy="584775"/>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74" name="Rectangle 73">
            <a:extLst>
              <a:ext uri="{FF2B5EF4-FFF2-40B4-BE49-F238E27FC236}">
                <a16:creationId xmlns:a16="http://schemas.microsoft.com/office/drawing/2014/main" id="{23B93568-C9FA-414B-9F36-1D7381C9B949}"/>
              </a:ext>
            </a:extLst>
          </p:cNvPr>
          <p:cNvSpPr/>
          <p:nvPr/>
        </p:nvSpPr>
        <p:spPr>
          <a:xfrm>
            <a:off x="8060912" y="387456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75" name="Rectangle 74">
            <a:extLst>
              <a:ext uri="{FF2B5EF4-FFF2-40B4-BE49-F238E27FC236}">
                <a16:creationId xmlns:a16="http://schemas.microsoft.com/office/drawing/2014/main" id="{0157E63E-46F9-4D12-9FE2-DB8DD82201C7}"/>
              </a:ext>
            </a:extLst>
          </p:cNvPr>
          <p:cNvSpPr/>
          <p:nvPr/>
        </p:nvSpPr>
        <p:spPr>
          <a:xfrm>
            <a:off x="7243586" y="3874566"/>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76" name="Rectangle 75">
            <a:extLst>
              <a:ext uri="{FF2B5EF4-FFF2-40B4-BE49-F238E27FC236}">
                <a16:creationId xmlns:a16="http://schemas.microsoft.com/office/drawing/2014/main" id="{7BDA5DEB-4A0C-4CEE-9048-EFD21BB47E86}"/>
              </a:ext>
            </a:extLst>
          </p:cNvPr>
          <p:cNvSpPr/>
          <p:nvPr/>
        </p:nvSpPr>
        <p:spPr>
          <a:xfrm>
            <a:off x="6417590" y="3868900"/>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77" name="Rectangle 76">
            <a:extLst>
              <a:ext uri="{FF2B5EF4-FFF2-40B4-BE49-F238E27FC236}">
                <a16:creationId xmlns:a16="http://schemas.microsoft.com/office/drawing/2014/main" id="{A878306D-1D93-4E6D-9F89-F73FEA527D61}"/>
              </a:ext>
            </a:extLst>
          </p:cNvPr>
          <p:cNvSpPr/>
          <p:nvPr/>
        </p:nvSpPr>
        <p:spPr>
          <a:xfrm>
            <a:off x="5623888" y="3868899"/>
            <a:ext cx="676405" cy="584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78" name="Rectangle 77">
            <a:extLst>
              <a:ext uri="{FF2B5EF4-FFF2-40B4-BE49-F238E27FC236}">
                <a16:creationId xmlns:a16="http://schemas.microsoft.com/office/drawing/2014/main" id="{721B4B04-3CA3-4C77-86F3-55178A008ECE}"/>
              </a:ext>
            </a:extLst>
          </p:cNvPr>
          <p:cNvSpPr/>
          <p:nvPr/>
        </p:nvSpPr>
        <p:spPr>
          <a:xfrm>
            <a:off x="4790222" y="3867504"/>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79" name="Rectangle 78">
            <a:extLst>
              <a:ext uri="{FF2B5EF4-FFF2-40B4-BE49-F238E27FC236}">
                <a16:creationId xmlns:a16="http://schemas.microsoft.com/office/drawing/2014/main" id="{9782698D-318E-442F-9792-E6054DE996B6}"/>
              </a:ext>
            </a:extLst>
          </p:cNvPr>
          <p:cNvSpPr/>
          <p:nvPr/>
        </p:nvSpPr>
        <p:spPr>
          <a:xfrm>
            <a:off x="3961417" y="3874566"/>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80" name="Rectangle 79">
            <a:extLst>
              <a:ext uri="{FF2B5EF4-FFF2-40B4-BE49-F238E27FC236}">
                <a16:creationId xmlns:a16="http://schemas.microsoft.com/office/drawing/2014/main" id="{25990D63-2F36-492E-BA65-9BA654E1BD2F}"/>
              </a:ext>
            </a:extLst>
          </p:cNvPr>
          <p:cNvSpPr/>
          <p:nvPr/>
        </p:nvSpPr>
        <p:spPr>
          <a:xfrm>
            <a:off x="3132612" y="3868900"/>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81" name="Rectangle 80">
            <a:extLst>
              <a:ext uri="{FF2B5EF4-FFF2-40B4-BE49-F238E27FC236}">
                <a16:creationId xmlns:a16="http://schemas.microsoft.com/office/drawing/2014/main" id="{EB902C8F-8145-418A-A896-36A19078A216}"/>
              </a:ext>
            </a:extLst>
          </p:cNvPr>
          <p:cNvSpPr/>
          <p:nvPr/>
        </p:nvSpPr>
        <p:spPr>
          <a:xfrm>
            <a:off x="2303807" y="3868901"/>
            <a:ext cx="676405" cy="5847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82" name="Rectangle 81">
            <a:extLst>
              <a:ext uri="{FF2B5EF4-FFF2-40B4-BE49-F238E27FC236}">
                <a16:creationId xmlns:a16="http://schemas.microsoft.com/office/drawing/2014/main" id="{B8D33393-52DF-4B8C-983E-90175864AE5E}"/>
              </a:ext>
            </a:extLst>
          </p:cNvPr>
          <p:cNvSpPr/>
          <p:nvPr/>
        </p:nvSpPr>
        <p:spPr>
          <a:xfrm>
            <a:off x="13810713" y="1064255"/>
            <a:ext cx="508611" cy="433168"/>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83" name="Rectangle 82">
            <a:extLst>
              <a:ext uri="{FF2B5EF4-FFF2-40B4-BE49-F238E27FC236}">
                <a16:creationId xmlns:a16="http://schemas.microsoft.com/office/drawing/2014/main" id="{409B1D46-1A4C-4E10-A79C-D0F9FCDD11CC}"/>
              </a:ext>
            </a:extLst>
          </p:cNvPr>
          <p:cNvSpPr/>
          <p:nvPr/>
        </p:nvSpPr>
        <p:spPr>
          <a:xfrm>
            <a:off x="13228649" y="1064254"/>
            <a:ext cx="508611" cy="433168"/>
          </a:xfrm>
          <a:prstGeom prst="rect">
            <a:avLst/>
          </a:prstGeom>
          <a:gradFill flip="none"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2</a:t>
            </a:r>
          </a:p>
        </p:txBody>
      </p:sp>
      <p:sp>
        <p:nvSpPr>
          <p:cNvPr id="84" name="Rectangle 83">
            <a:extLst>
              <a:ext uri="{FF2B5EF4-FFF2-40B4-BE49-F238E27FC236}">
                <a16:creationId xmlns:a16="http://schemas.microsoft.com/office/drawing/2014/main" id="{EADAB8A0-6A4C-4850-BA88-36E7422501AA}"/>
              </a:ext>
            </a:extLst>
          </p:cNvPr>
          <p:cNvSpPr/>
          <p:nvPr/>
        </p:nvSpPr>
        <p:spPr>
          <a:xfrm>
            <a:off x="12665889" y="1064255"/>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85" name="Rectangle 84">
            <a:extLst>
              <a:ext uri="{FF2B5EF4-FFF2-40B4-BE49-F238E27FC236}">
                <a16:creationId xmlns:a16="http://schemas.microsoft.com/office/drawing/2014/main" id="{32271823-DE34-4AD3-8FC8-CA750451D6BE}"/>
              </a:ext>
            </a:extLst>
          </p:cNvPr>
          <p:cNvSpPr/>
          <p:nvPr/>
        </p:nvSpPr>
        <p:spPr>
          <a:xfrm>
            <a:off x="12095302" y="1064255"/>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86" name="Rectangle 85">
            <a:extLst>
              <a:ext uri="{FF2B5EF4-FFF2-40B4-BE49-F238E27FC236}">
                <a16:creationId xmlns:a16="http://schemas.microsoft.com/office/drawing/2014/main" id="{34E3A538-8B08-4689-B5F4-B1B21829DD7E}"/>
              </a:ext>
            </a:extLst>
          </p:cNvPr>
          <p:cNvSpPr/>
          <p:nvPr/>
        </p:nvSpPr>
        <p:spPr>
          <a:xfrm>
            <a:off x="11530565" y="1058589"/>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87" name="Rectangle 86">
            <a:extLst>
              <a:ext uri="{FF2B5EF4-FFF2-40B4-BE49-F238E27FC236}">
                <a16:creationId xmlns:a16="http://schemas.microsoft.com/office/drawing/2014/main" id="{3F3FB526-D9F6-49DD-AB43-387480B24960}"/>
              </a:ext>
            </a:extLst>
          </p:cNvPr>
          <p:cNvSpPr/>
          <p:nvPr/>
        </p:nvSpPr>
        <p:spPr>
          <a:xfrm>
            <a:off x="10969091" y="1058588"/>
            <a:ext cx="508611" cy="4331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88" name="Rectangle 87">
            <a:extLst>
              <a:ext uri="{FF2B5EF4-FFF2-40B4-BE49-F238E27FC236}">
                <a16:creationId xmlns:a16="http://schemas.microsoft.com/office/drawing/2014/main" id="{79A17E8A-F59E-4797-88D6-6B84BCC8E612}"/>
              </a:ext>
            </a:extLst>
          </p:cNvPr>
          <p:cNvSpPr/>
          <p:nvPr/>
        </p:nvSpPr>
        <p:spPr>
          <a:xfrm>
            <a:off x="10382167" y="1057193"/>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89" name="Rectangle 88">
            <a:extLst>
              <a:ext uri="{FF2B5EF4-FFF2-40B4-BE49-F238E27FC236}">
                <a16:creationId xmlns:a16="http://schemas.microsoft.com/office/drawing/2014/main" id="{0A578DEF-6BEE-4566-BEAE-559192F48870}"/>
              </a:ext>
            </a:extLst>
          </p:cNvPr>
          <p:cNvSpPr/>
          <p:nvPr/>
        </p:nvSpPr>
        <p:spPr>
          <a:xfrm>
            <a:off x="9800103" y="1064255"/>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90" name="Rectangle 89">
            <a:extLst>
              <a:ext uri="{FF2B5EF4-FFF2-40B4-BE49-F238E27FC236}">
                <a16:creationId xmlns:a16="http://schemas.microsoft.com/office/drawing/2014/main" id="{C8D8B6B4-DD73-4056-88D2-649C71A1D214}"/>
              </a:ext>
            </a:extLst>
          </p:cNvPr>
          <p:cNvSpPr/>
          <p:nvPr/>
        </p:nvSpPr>
        <p:spPr>
          <a:xfrm>
            <a:off x="9218039" y="1058589"/>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91" name="Rectangle 90">
            <a:extLst>
              <a:ext uri="{FF2B5EF4-FFF2-40B4-BE49-F238E27FC236}">
                <a16:creationId xmlns:a16="http://schemas.microsoft.com/office/drawing/2014/main" id="{911C180C-3974-4717-A132-185335449288}"/>
              </a:ext>
            </a:extLst>
          </p:cNvPr>
          <p:cNvSpPr/>
          <p:nvPr/>
        </p:nvSpPr>
        <p:spPr>
          <a:xfrm>
            <a:off x="8635972" y="1058590"/>
            <a:ext cx="508611" cy="43316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C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0</a:t>
            </a:r>
          </a:p>
        </p:txBody>
      </p:sp>
      <p:sp>
        <p:nvSpPr>
          <p:cNvPr id="92" name="TextBox 91">
            <a:extLst>
              <a:ext uri="{FF2B5EF4-FFF2-40B4-BE49-F238E27FC236}">
                <a16:creationId xmlns:a16="http://schemas.microsoft.com/office/drawing/2014/main" id="{83BE8BBF-4A7D-431D-A270-5FCD60A4E651}"/>
              </a:ext>
            </a:extLst>
          </p:cNvPr>
          <p:cNvSpPr txBox="1"/>
          <p:nvPr/>
        </p:nvSpPr>
        <p:spPr>
          <a:xfrm>
            <a:off x="1483804" y="1975314"/>
            <a:ext cx="995659" cy="584775"/>
          </a:xfrm>
          <a:prstGeom prst="rect">
            <a:avLst/>
          </a:prstGeom>
          <a:noFill/>
        </p:spPr>
        <p:txBody>
          <a:bodyPr wrap="square" rtlCol="0">
            <a:spAutoFit/>
          </a:bodyPr>
          <a:lstStyle/>
          <a:p>
            <a:r>
              <a:rPr lang="en-US" sz="3200" dirty="0">
                <a:solidFill>
                  <a:schemeClr val="bg1"/>
                </a:solidFill>
              </a:rPr>
              <a:t>A =</a:t>
            </a:r>
            <a:endParaRPr lang="en-US" dirty="0">
              <a:solidFill>
                <a:schemeClr val="bg1"/>
              </a:solidFill>
            </a:endParaRPr>
          </a:p>
        </p:txBody>
      </p:sp>
      <p:sp>
        <p:nvSpPr>
          <p:cNvPr id="93" name="TextBox 92">
            <a:extLst>
              <a:ext uri="{FF2B5EF4-FFF2-40B4-BE49-F238E27FC236}">
                <a16:creationId xmlns:a16="http://schemas.microsoft.com/office/drawing/2014/main" id="{13A25F48-FFFF-4B37-8B54-D29A8970A3CE}"/>
              </a:ext>
            </a:extLst>
          </p:cNvPr>
          <p:cNvSpPr txBox="1"/>
          <p:nvPr/>
        </p:nvSpPr>
        <p:spPr>
          <a:xfrm>
            <a:off x="1047118" y="3866380"/>
            <a:ext cx="1305496" cy="584775"/>
          </a:xfrm>
          <a:prstGeom prst="rect">
            <a:avLst/>
          </a:prstGeom>
          <a:noFill/>
        </p:spPr>
        <p:txBody>
          <a:bodyPr wrap="square" rtlCol="0">
            <a:spAutoFit/>
          </a:bodyPr>
          <a:lstStyle/>
          <a:p>
            <a:r>
              <a:rPr lang="en-US" sz="3200" dirty="0">
                <a:solidFill>
                  <a:schemeClr val="bg1"/>
                </a:solidFill>
              </a:rPr>
              <a:t>Goal =</a:t>
            </a:r>
            <a:endParaRPr lang="en-US" dirty="0">
              <a:solidFill>
                <a:schemeClr val="bg1"/>
              </a:solidFill>
            </a:endParaRPr>
          </a:p>
        </p:txBody>
      </p:sp>
      <p:sp>
        <p:nvSpPr>
          <p:cNvPr id="94" name="TextBox 93">
            <a:extLst>
              <a:ext uri="{FF2B5EF4-FFF2-40B4-BE49-F238E27FC236}">
                <a16:creationId xmlns:a16="http://schemas.microsoft.com/office/drawing/2014/main" id="{312C1727-F399-425B-B227-461A160C2B08}"/>
              </a:ext>
            </a:extLst>
          </p:cNvPr>
          <p:cNvSpPr txBox="1"/>
          <p:nvPr/>
        </p:nvSpPr>
        <p:spPr>
          <a:xfrm>
            <a:off x="7251706" y="991983"/>
            <a:ext cx="1305496" cy="584775"/>
          </a:xfrm>
          <a:prstGeom prst="rect">
            <a:avLst/>
          </a:prstGeom>
          <a:noFill/>
        </p:spPr>
        <p:txBody>
          <a:bodyPr wrap="square" rtlCol="0">
            <a:spAutoFit/>
          </a:bodyPr>
          <a:lstStyle/>
          <a:p>
            <a:r>
              <a:rPr lang="en-US" sz="3200" dirty="0">
                <a:solidFill>
                  <a:schemeClr val="bg1"/>
                </a:solidFill>
              </a:rPr>
              <a:t>Goal =</a:t>
            </a:r>
            <a:endParaRPr lang="en-US" dirty="0">
              <a:solidFill>
                <a:schemeClr val="bg1"/>
              </a:solidFill>
            </a:endParaRPr>
          </a:p>
        </p:txBody>
      </p:sp>
      <p:cxnSp>
        <p:nvCxnSpPr>
          <p:cNvPr id="105" name="Straight Arrow Connector 104">
            <a:extLst>
              <a:ext uri="{FF2B5EF4-FFF2-40B4-BE49-F238E27FC236}">
                <a16:creationId xmlns:a16="http://schemas.microsoft.com/office/drawing/2014/main" id="{4A1F5662-B18F-4F1E-BDC2-F828E2B1AC21}"/>
              </a:ext>
            </a:extLst>
          </p:cNvPr>
          <p:cNvCxnSpPr/>
          <p:nvPr/>
        </p:nvCxnSpPr>
        <p:spPr>
          <a:xfrm>
            <a:off x="2632993" y="3425869"/>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430F081-3BF0-45D7-870E-0E07F0E9D4CF}"/>
              </a:ext>
            </a:extLst>
          </p:cNvPr>
          <p:cNvSpPr txBox="1"/>
          <p:nvPr/>
        </p:nvSpPr>
        <p:spPr>
          <a:xfrm>
            <a:off x="2168583" y="2992264"/>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09" name="Straight Arrow Connector 108">
            <a:extLst>
              <a:ext uri="{FF2B5EF4-FFF2-40B4-BE49-F238E27FC236}">
                <a16:creationId xmlns:a16="http://schemas.microsoft.com/office/drawing/2014/main" id="{F36EAA51-09C4-4EB2-A1E5-4419B20D989B}"/>
              </a:ext>
            </a:extLst>
          </p:cNvPr>
          <p:cNvCxnSpPr>
            <a:cxnSpLocks/>
          </p:cNvCxnSpPr>
          <p:nvPr/>
        </p:nvCxnSpPr>
        <p:spPr>
          <a:xfrm flipV="1">
            <a:off x="2621396" y="4689893"/>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37FC94F-531A-4766-99E1-06A0429BF607}"/>
              </a:ext>
            </a:extLst>
          </p:cNvPr>
          <p:cNvSpPr txBox="1"/>
          <p:nvPr/>
        </p:nvSpPr>
        <p:spPr>
          <a:xfrm>
            <a:off x="2208371" y="5138297"/>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cxnSp>
        <p:nvCxnSpPr>
          <p:cNvPr id="110" name="Straight Arrow Connector 109">
            <a:extLst>
              <a:ext uri="{FF2B5EF4-FFF2-40B4-BE49-F238E27FC236}">
                <a16:creationId xmlns:a16="http://schemas.microsoft.com/office/drawing/2014/main" id="{ACEF83C4-D12A-46CD-90FF-F8653DA50586}"/>
              </a:ext>
            </a:extLst>
          </p:cNvPr>
          <p:cNvCxnSpPr>
            <a:cxnSpLocks/>
          </p:cNvCxnSpPr>
          <p:nvPr/>
        </p:nvCxnSpPr>
        <p:spPr>
          <a:xfrm flipV="1">
            <a:off x="10102306" y="4689893"/>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BF1F5A55-7870-4687-B9D8-94F6881F2E3F}"/>
              </a:ext>
            </a:extLst>
          </p:cNvPr>
          <p:cNvSpPr txBox="1"/>
          <p:nvPr/>
        </p:nvSpPr>
        <p:spPr>
          <a:xfrm>
            <a:off x="9768280" y="5119506"/>
            <a:ext cx="1080868" cy="461665"/>
          </a:xfrm>
          <a:prstGeom prst="rect">
            <a:avLst/>
          </a:prstGeom>
          <a:noFill/>
        </p:spPr>
        <p:txBody>
          <a:bodyPr wrap="square" rtlCol="0">
            <a:spAutoFit/>
          </a:bodyPr>
          <a:lstStyle/>
          <a:p>
            <a:r>
              <a:rPr lang="en-US" sz="2400" dirty="0">
                <a:solidFill>
                  <a:schemeClr val="bg1"/>
                </a:solidFill>
              </a:rPr>
              <a:t>End</a:t>
            </a:r>
          </a:p>
        </p:txBody>
      </p:sp>
      <p:sp>
        <p:nvSpPr>
          <p:cNvPr id="5" name="TextBox 4">
            <a:extLst>
              <a:ext uri="{FF2B5EF4-FFF2-40B4-BE49-F238E27FC236}">
                <a16:creationId xmlns:a16="http://schemas.microsoft.com/office/drawing/2014/main" id="{48B97378-E9A5-4899-9BBB-5B3CFB9CCB4A}"/>
              </a:ext>
            </a:extLst>
          </p:cNvPr>
          <p:cNvSpPr txBox="1"/>
          <p:nvPr/>
        </p:nvSpPr>
        <p:spPr>
          <a:xfrm>
            <a:off x="247717" y="6751019"/>
            <a:ext cx="7822917" cy="1200329"/>
          </a:xfrm>
          <a:prstGeom prst="rect">
            <a:avLst/>
          </a:prstGeom>
          <a:noFill/>
        </p:spPr>
        <p:txBody>
          <a:bodyPr wrap="square" rtlCol="0">
            <a:spAutoFit/>
          </a:bodyPr>
          <a:lstStyle/>
          <a:p>
            <a:r>
              <a:rPr lang="en-US" sz="2400" dirty="0">
                <a:solidFill>
                  <a:schemeClr val="bg1"/>
                </a:solidFill>
              </a:rPr>
              <a:t>Case 0: Swap Middle with Start, Start++, Middle++</a:t>
            </a:r>
          </a:p>
          <a:p>
            <a:r>
              <a:rPr lang="en-US" sz="2400" dirty="0">
                <a:solidFill>
                  <a:schemeClr val="bg1"/>
                </a:solidFill>
              </a:rPr>
              <a:t>Case 1: No swapping, Middle++</a:t>
            </a:r>
          </a:p>
          <a:p>
            <a:r>
              <a:rPr lang="en-US" sz="2400" dirty="0">
                <a:solidFill>
                  <a:schemeClr val="bg1"/>
                </a:solidFill>
              </a:rPr>
              <a:t>Case 2: Swap Middle with End, End- -</a:t>
            </a:r>
          </a:p>
        </p:txBody>
      </p:sp>
      <p:cxnSp>
        <p:nvCxnSpPr>
          <p:cNvPr id="114" name="Straight Arrow Connector 113">
            <a:extLst>
              <a:ext uri="{FF2B5EF4-FFF2-40B4-BE49-F238E27FC236}">
                <a16:creationId xmlns:a16="http://schemas.microsoft.com/office/drawing/2014/main" id="{96A68712-F883-4241-AFBE-CED2DE6FDB9F}"/>
              </a:ext>
            </a:extLst>
          </p:cNvPr>
          <p:cNvCxnSpPr>
            <a:cxnSpLocks/>
          </p:cNvCxnSpPr>
          <p:nvPr/>
        </p:nvCxnSpPr>
        <p:spPr>
          <a:xfrm flipV="1">
            <a:off x="9233466" y="4673682"/>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57534D1D-E1C9-4884-866D-6FEA33C0AAE4}"/>
              </a:ext>
            </a:extLst>
          </p:cNvPr>
          <p:cNvSpPr txBox="1"/>
          <p:nvPr/>
        </p:nvSpPr>
        <p:spPr>
          <a:xfrm>
            <a:off x="8899440" y="5103295"/>
            <a:ext cx="1080868" cy="461665"/>
          </a:xfrm>
          <a:prstGeom prst="rect">
            <a:avLst/>
          </a:prstGeom>
          <a:noFill/>
        </p:spPr>
        <p:txBody>
          <a:bodyPr wrap="square" rtlCol="0">
            <a:spAutoFit/>
          </a:bodyPr>
          <a:lstStyle/>
          <a:p>
            <a:r>
              <a:rPr lang="en-US" sz="2400" dirty="0">
                <a:solidFill>
                  <a:schemeClr val="bg1"/>
                </a:solidFill>
              </a:rPr>
              <a:t>End</a:t>
            </a:r>
          </a:p>
        </p:txBody>
      </p:sp>
      <p:cxnSp>
        <p:nvCxnSpPr>
          <p:cNvPr id="116" name="Straight Arrow Connector 115">
            <a:extLst>
              <a:ext uri="{FF2B5EF4-FFF2-40B4-BE49-F238E27FC236}">
                <a16:creationId xmlns:a16="http://schemas.microsoft.com/office/drawing/2014/main" id="{FCFB1224-ACA7-4FFB-A044-AE2DEED1390C}"/>
              </a:ext>
            </a:extLst>
          </p:cNvPr>
          <p:cNvCxnSpPr/>
          <p:nvPr/>
        </p:nvCxnSpPr>
        <p:spPr>
          <a:xfrm>
            <a:off x="3461913" y="3444656"/>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01360A5F-3B0B-4280-B505-CE88DA78B0DA}"/>
              </a:ext>
            </a:extLst>
          </p:cNvPr>
          <p:cNvSpPr txBox="1"/>
          <p:nvPr/>
        </p:nvSpPr>
        <p:spPr>
          <a:xfrm>
            <a:off x="2997503" y="3011051"/>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18" name="Straight Arrow Connector 117">
            <a:extLst>
              <a:ext uri="{FF2B5EF4-FFF2-40B4-BE49-F238E27FC236}">
                <a16:creationId xmlns:a16="http://schemas.microsoft.com/office/drawing/2014/main" id="{9E9834D4-FEF1-4A28-90FA-5C5B1AD50474}"/>
              </a:ext>
            </a:extLst>
          </p:cNvPr>
          <p:cNvCxnSpPr>
            <a:cxnSpLocks/>
          </p:cNvCxnSpPr>
          <p:nvPr/>
        </p:nvCxnSpPr>
        <p:spPr>
          <a:xfrm flipV="1">
            <a:off x="3450316" y="4708680"/>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5E56B714-5526-482E-A41F-599D2CAF9ACC}"/>
              </a:ext>
            </a:extLst>
          </p:cNvPr>
          <p:cNvSpPr txBox="1"/>
          <p:nvPr/>
        </p:nvSpPr>
        <p:spPr>
          <a:xfrm>
            <a:off x="3037291" y="5157084"/>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cxnSp>
        <p:nvCxnSpPr>
          <p:cNvPr id="120" name="Straight Arrow Connector 119">
            <a:extLst>
              <a:ext uri="{FF2B5EF4-FFF2-40B4-BE49-F238E27FC236}">
                <a16:creationId xmlns:a16="http://schemas.microsoft.com/office/drawing/2014/main" id="{62CD4DF2-1A9C-426C-AD20-AFF79116CCF2}"/>
              </a:ext>
            </a:extLst>
          </p:cNvPr>
          <p:cNvCxnSpPr/>
          <p:nvPr/>
        </p:nvCxnSpPr>
        <p:spPr>
          <a:xfrm>
            <a:off x="4302850" y="3468763"/>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EAFE7AD9-3A05-499D-9D21-7F66CAD5717B}"/>
              </a:ext>
            </a:extLst>
          </p:cNvPr>
          <p:cNvSpPr txBox="1"/>
          <p:nvPr/>
        </p:nvSpPr>
        <p:spPr>
          <a:xfrm>
            <a:off x="3838440" y="3035158"/>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22" name="Straight Arrow Connector 121">
            <a:extLst>
              <a:ext uri="{FF2B5EF4-FFF2-40B4-BE49-F238E27FC236}">
                <a16:creationId xmlns:a16="http://schemas.microsoft.com/office/drawing/2014/main" id="{96908BCE-7771-424F-AA5B-46FA305378B3}"/>
              </a:ext>
            </a:extLst>
          </p:cNvPr>
          <p:cNvCxnSpPr>
            <a:cxnSpLocks/>
          </p:cNvCxnSpPr>
          <p:nvPr/>
        </p:nvCxnSpPr>
        <p:spPr>
          <a:xfrm flipV="1">
            <a:off x="4291253" y="4732787"/>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DF9648FB-4CFF-49FB-AD3B-543B77323DD7}"/>
              </a:ext>
            </a:extLst>
          </p:cNvPr>
          <p:cNvSpPr txBox="1"/>
          <p:nvPr/>
        </p:nvSpPr>
        <p:spPr>
          <a:xfrm>
            <a:off x="3878228" y="5181191"/>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cxnSp>
        <p:nvCxnSpPr>
          <p:cNvPr id="107" name="Straight Arrow Connector 106">
            <a:extLst>
              <a:ext uri="{FF2B5EF4-FFF2-40B4-BE49-F238E27FC236}">
                <a16:creationId xmlns:a16="http://schemas.microsoft.com/office/drawing/2014/main" id="{F6B261B2-C9AE-49AA-B1A0-A968530C527B}"/>
              </a:ext>
            </a:extLst>
          </p:cNvPr>
          <p:cNvCxnSpPr>
            <a:cxnSpLocks/>
          </p:cNvCxnSpPr>
          <p:nvPr/>
        </p:nvCxnSpPr>
        <p:spPr>
          <a:xfrm flipV="1">
            <a:off x="8397741" y="4656735"/>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57C7B920-3A5E-4EF2-B4E6-62CA20AAD142}"/>
              </a:ext>
            </a:extLst>
          </p:cNvPr>
          <p:cNvSpPr txBox="1"/>
          <p:nvPr/>
        </p:nvSpPr>
        <p:spPr>
          <a:xfrm>
            <a:off x="8063715" y="5086348"/>
            <a:ext cx="1080868" cy="461665"/>
          </a:xfrm>
          <a:prstGeom prst="rect">
            <a:avLst/>
          </a:prstGeom>
          <a:noFill/>
        </p:spPr>
        <p:txBody>
          <a:bodyPr wrap="square" rtlCol="0">
            <a:spAutoFit/>
          </a:bodyPr>
          <a:lstStyle/>
          <a:p>
            <a:r>
              <a:rPr lang="en-US" sz="2400" dirty="0">
                <a:solidFill>
                  <a:schemeClr val="bg1"/>
                </a:solidFill>
              </a:rPr>
              <a:t>End</a:t>
            </a:r>
          </a:p>
        </p:txBody>
      </p:sp>
      <p:cxnSp>
        <p:nvCxnSpPr>
          <p:cNvPr id="112" name="Straight Arrow Connector 111">
            <a:extLst>
              <a:ext uri="{FF2B5EF4-FFF2-40B4-BE49-F238E27FC236}">
                <a16:creationId xmlns:a16="http://schemas.microsoft.com/office/drawing/2014/main" id="{599E97FB-703A-45B2-832B-D368E0CD255D}"/>
              </a:ext>
            </a:extLst>
          </p:cNvPr>
          <p:cNvCxnSpPr/>
          <p:nvPr/>
        </p:nvCxnSpPr>
        <p:spPr>
          <a:xfrm>
            <a:off x="5138955" y="3423943"/>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141AEF5B-38F1-4718-9606-B67646D3D7E9}"/>
              </a:ext>
            </a:extLst>
          </p:cNvPr>
          <p:cNvSpPr txBox="1"/>
          <p:nvPr/>
        </p:nvSpPr>
        <p:spPr>
          <a:xfrm>
            <a:off x="4674545" y="2990338"/>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24" name="Straight Arrow Connector 123">
            <a:extLst>
              <a:ext uri="{FF2B5EF4-FFF2-40B4-BE49-F238E27FC236}">
                <a16:creationId xmlns:a16="http://schemas.microsoft.com/office/drawing/2014/main" id="{B57BFF74-F4BC-4304-AC18-125F267F043B}"/>
              </a:ext>
            </a:extLst>
          </p:cNvPr>
          <p:cNvCxnSpPr/>
          <p:nvPr/>
        </p:nvCxnSpPr>
        <p:spPr>
          <a:xfrm>
            <a:off x="5955988" y="3426592"/>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34A30E97-A912-4833-945C-563CF7BD039D}"/>
              </a:ext>
            </a:extLst>
          </p:cNvPr>
          <p:cNvSpPr txBox="1"/>
          <p:nvPr/>
        </p:nvSpPr>
        <p:spPr>
          <a:xfrm>
            <a:off x="5491578" y="2992987"/>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26" name="Straight Arrow Connector 125">
            <a:extLst>
              <a:ext uri="{FF2B5EF4-FFF2-40B4-BE49-F238E27FC236}">
                <a16:creationId xmlns:a16="http://schemas.microsoft.com/office/drawing/2014/main" id="{494F2D9A-B8FE-45F0-973E-3912AF5A4B8A}"/>
              </a:ext>
            </a:extLst>
          </p:cNvPr>
          <p:cNvCxnSpPr/>
          <p:nvPr/>
        </p:nvCxnSpPr>
        <p:spPr>
          <a:xfrm>
            <a:off x="6748559" y="3420681"/>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6AAED623-BB40-483B-95FA-2B05E47A669C}"/>
              </a:ext>
            </a:extLst>
          </p:cNvPr>
          <p:cNvSpPr txBox="1"/>
          <p:nvPr/>
        </p:nvSpPr>
        <p:spPr>
          <a:xfrm>
            <a:off x="6284149" y="2987076"/>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29" name="Straight Arrow Connector 128">
            <a:extLst>
              <a:ext uri="{FF2B5EF4-FFF2-40B4-BE49-F238E27FC236}">
                <a16:creationId xmlns:a16="http://schemas.microsoft.com/office/drawing/2014/main" id="{99A7645E-3A6D-4FA8-A34F-ED8378F38494}"/>
              </a:ext>
            </a:extLst>
          </p:cNvPr>
          <p:cNvCxnSpPr>
            <a:cxnSpLocks/>
          </p:cNvCxnSpPr>
          <p:nvPr/>
        </p:nvCxnSpPr>
        <p:spPr>
          <a:xfrm flipV="1">
            <a:off x="5143536" y="4744090"/>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25EDB8F0-2A30-4EDD-B543-FF645483B1DF}"/>
              </a:ext>
            </a:extLst>
          </p:cNvPr>
          <p:cNvSpPr txBox="1"/>
          <p:nvPr/>
        </p:nvSpPr>
        <p:spPr>
          <a:xfrm>
            <a:off x="4730511" y="5192494"/>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cxnSp>
        <p:nvCxnSpPr>
          <p:cNvPr id="131" name="Straight Arrow Connector 130">
            <a:extLst>
              <a:ext uri="{FF2B5EF4-FFF2-40B4-BE49-F238E27FC236}">
                <a16:creationId xmlns:a16="http://schemas.microsoft.com/office/drawing/2014/main" id="{7EEEE350-CEDA-45B1-B7E7-2D84910CAD10}"/>
              </a:ext>
            </a:extLst>
          </p:cNvPr>
          <p:cNvCxnSpPr/>
          <p:nvPr/>
        </p:nvCxnSpPr>
        <p:spPr>
          <a:xfrm>
            <a:off x="7583737" y="3418788"/>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52E44279-0213-4F85-8620-64FC48688575}"/>
              </a:ext>
            </a:extLst>
          </p:cNvPr>
          <p:cNvSpPr txBox="1"/>
          <p:nvPr/>
        </p:nvSpPr>
        <p:spPr>
          <a:xfrm>
            <a:off x="7119327" y="2985183"/>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33" name="Straight Arrow Connector 132">
            <a:extLst>
              <a:ext uri="{FF2B5EF4-FFF2-40B4-BE49-F238E27FC236}">
                <a16:creationId xmlns:a16="http://schemas.microsoft.com/office/drawing/2014/main" id="{A1EE2413-672E-4266-B7E1-60F8285921F5}"/>
              </a:ext>
            </a:extLst>
          </p:cNvPr>
          <p:cNvCxnSpPr/>
          <p:nvPr/>
        </p:nvCxnSpPr>
        <p:spPr>
          <a:xfrm>
            <a:off x="8410126" y="3417995"/>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BEC24CD5-A0A1-4384-9AE7-7AA03D09B509}"/>
              </a:ext>
            </a:extLst>
          </p:cNvPr>
          <p:cNvSpPr txBox="1"/>
          <p:nvPr/>
        </p:nvSpPr>
        <p:spPr>
          <a:xfrm>
            <a:off x="7945716" y="2984390"/>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35" name="Straight Arrow Connector 134">
            <a:extLst>
              <a:ext uri="{FF2B5EF4-FFF2-40B4-BE49-F238E27FC236}">
                <a16:creationId xmlns:a16="http://schemas.microsoft.com/office/drawing/2014/main" id="{689AE35E-DB70-44F0-BDD2-B7424C295A98}"/>
              </a:ext>
            </a:extLst>
          </p:cNvPr>
          <p:cNvCxnSpPr/>
          <p:nvPr/>
        </p:nvCxnSpPr>
        <p:spPr>
          <a:xfrm>
            <a:off x="9236502" y="3393405"/>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315C8C61-D8D6-4C33-9AC3-E0DDFA33237C}"/>
              </a:ext>
            </a:extLst>
          </p:cNvPr>
          <p:cNvSpPr txBox="1"/>
          <p:nvPr/>
        </p:nvSpPr>
        <p:spPr>
          <a:xfrm>
            <a:off x="8772092" y="2959800"/>
            <a:ext cx="2196958" cy="461665"/>
          </a:xfrm>
          <a:prstGeom prst="rect">
            <a:avLst/>
          </a:prstGeom>
          <a:noFill/>
        </p:spPr>
        <p:txBody>
          <a:bodyPr wrap="square" rtlCol="0">
            <a:spAutoFit/>
          </a:bodyPr>
          <a:lstStyle/>
          <a:p>
            <a:r>
              <a:rPr lang="en-US" sz="2400" dirty="0">
                <a:solidFill>
                  <a:schemeClr val="bg1"/>
                </a:solidFill>
              </a:rPr>
              <a:t>Middle</a:t>
            </a:r>
            <a:endParaRPr lang="en-US" dirty="0">
              <a:solidFill>
                <a:schemeClr val="bg1"/>
              </a:solidFill>
            </a:endParaRPr>
          </a:p>
        </p:txBody>
      </p:sp>
      <p:cxnSp>
        <p:nvCxnSpPr>
          <p:cNvPr id="137" name="Straight Arrow Connector 136">
            <a:extLst>
              <a:ext uri="{FF2B5EF4-FFF2-40B4-BE49-F238E27FC236}">
                <a16:creationId xmlns:a16="http://schemas.microsoft.com/office/drawing/2014/main" id="{CE7171D3-3C54-4F5F-8A2F-520E39600184}"/>
              </a:ext>
            </a:extLst>
          </p:cNvPr>
          <p:cNvCxnSpPr>
            <a:cxnSpLocks/>
          </p:cNvCxnSpPr>
          <p:nvPr/>
        </p:nvCxnSpPr>
        <p:spPr>
          <a:xfrm flipV="1">
            <a:off x="5986143" y="4745079"/>
            <a:ext cx="0" cy="5070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D0E05C61-F82C-47DA-A1D7-426DB723AC07}"/>
              </a:ext>
            </a:extLst>
          </p:cNvPr>
          <p:cNvSpPr txBox="1"/>
          <p:nvPr/>
        </p:nvSpPr>
        <p:spPr>
          <a:xfrm>
            <a:off x="5573118" y="5193483"/>
            <a:ext cx="1080868" cy="461665"/>
          </a:xfrm>
          <a:prstGeom prst="rect">
            <a:avLst/>
          </a:prstGeom>
          <a:noFill/>
        </p:spPr>
        <p:txBody>
          <a:bodyPr wrap="square" rtlCol="0">
            <a:spAutoFit/>
          </a:bodyPr>
          <a:lstStyle/>
          <a:p>
            <a:r>
              <a:rPr lang="en-US" sz="2400" dirty="0">
                <a:solidFill>
                  <a:schemeClr val="bg1"/>
                </a:solidFill>
              </a:rPr>
              <a:t>Start</a:t>
            </a:r>
            <a:endParaRPr lang="en-US" sz="28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Tm="10866">
        <p:split orient="vert"/>
      </p:transition>
    </mc:Choice>
    <mc:Fallback xmlns="">
      <p:transition spd="slow" advTm="10866">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60"/>
                                        </p:tgtEl>
                                      </p:cBhvr>
                                    </p:animEffect>
                                    <p:set>
                                      <p:cBhvr>
                                        <p:cTn id="15" dur="1" fill="hold">
                                          <p:stCondLst>
                                            <p:cond delay="499"/>
                                          </p:stCondLst>
                                        </p:cTn>
                                        <p:tgtEl>
                                          <p:spTgt spid="6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fade">
                                      <p:cBhvr>
                                        <p:cTn id="26" dur="500"/>
                                        <p:tgtEl>
                                          <p:spTgt spid="6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500"/>
                                        <p:tgtEl>
                                          <p:spTgt spid="6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7"/>
                                        </p:tgtEl>
                                        <p:attrNameLst>
                                          <p:attrName>style.visibility</p:attrName>
                                        </p:attrNameLst>
                                      </p:cBhvr>
                                      <p:to>
                                        <p:strVal val="visible"/>
                                      </p:to>
                                    </p:set>
                                    <p:animEffect transition="in" filter="fade">
                                      <p:cBhvr>
                                        <p:cTn id="41" dur="500"/>
                                        <p:tgtEl>
                                          <p:spTgt spid="6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fade">
                                      <p:cBhvr>
                                        <p:cTn id="44" dur="500"/>
                                        <p:tgtEl>
                                          <p:spTgt spid="6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fade">
                                      <p:cBhvr>
                                        <p:cTn id="47" dur="500"/>
                                        <p:tgtEl>
                                          <p:spTgt spid="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500"/>
                                        <p:tgtEl>
                                          <p:spTgt spid="8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fade">
                                      <p:cBhvr>
                                        <p:cTn id="64" dur="500"/>
                                        <p:tgtEl>
                                          <p:spTgt spid="7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500"/>
                                        <p:tgtEl>
                                          <p:spTgt spid="7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animEffect transition="in" filter="fade">
                                      <p:cBhvr>
                                        <p:cTn id="73" dur="500"/>
                                        <p:tgtEl>
                                          <p:spTgt spid="7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fade">
                                      <p:cBhvr>
                                        <p:cTn id="76" dur="500"/>
                                        <p:tgtEl>
                                          <p:spTgt spid="7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fade">
                                      <p:cBhvr>
                                        <p:cTn id="79" dur="500"/>
                                        <p:tgtEl>
                                          <p:spTgt spid="7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fade">
                                      <p:cBhvr>
                                        <p:cTn id="82" dur="500"/>
                                        <p:tgtEl>
                                          <p:spTgt spid="73"/>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animEffect transition="in" filter="fade">
                                      <p:cBhvr>
                                        <p:cTn id="85" dur="500"/>
                                        <p:tgtEl>
                                          <p:spTgt spid="7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nodeType="clickEffect">
                                  <p:stCondLst>
                                    <p:cond delay="0"/>
                                  </p:stCondLst>
                                  <p:childTnLst>
                                    <p:animEffect transition="out" filter="fade">
                                      <p:cBhvr>
                                        <p:cTn id="89" dur="500"/>
                                        <p:tgtEl>
                                          <p:spTgt spid="71"/>
                                        </p:tgtEl>
                                      </p:cBhvr>
                                    </p:animEffect>
                                    <p:set>
                                      <p:cBhvr>
                                        <p:cTn id="90" dur="1" fill="hold">
                                          <p:stCondLst>
                                            <p:cond delay="499"/>
                                          </p:stCondLst>
                                        </p:cTn>
                                        <p:tgtEl>
                                          <p:spTgt spid="71"/>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93"/>
                                        </p:tgtEl>
                                      </p:cBhvr>
                                    </p:animEffect>
                                    <p:set>
                                      <p:cBhvr>
                                        <p:cTn id="93" dur="1" fill="hold">
                                          <p:stCondLst>
                                            <p:cond delay="499"/>
                                          </p:stCondLst>
                                        </p:cTn>
                                        <p:tgtEl>
                                          <p:spTgt spid="93"/>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81"/>
                                        </p:tgtEl>
                                      </p:cBhvr>
                                    </p:animEffect>
                                    <p:set>
                                      <p:cBhvr>
                                        <p:cTn id="96" dur="1" fill="hold">
                                          <p:stCondLst>
                                            <p:cond delay="499"/>
                                          </p:stCondLst>
                                        </p:cTn>
                                        <p:tgtEl>
                                          <p:spTgt spid="81"/>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80"/>
                                        </p:tgtEl>
                                      </p:cBhvr>
                                    </p:animEffect>
                                    <p:set>
                                      <p:cBhvr>
                                        <p:cTn id="99" dur="1" fill="hold">
                                          <p:stCondLst>
                                            <p:cond delay="499"/>
                                          </p:stCondLst>
                                        </p:cTn>
                                        <p:tgtEl>
                                          <p:spTgt spid="80"/>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79"/>
                                        </p:tgtEl>
                                      </p:cBhvr>
                                    </p:animEffect>
                                    <p:set>
                                      <p:cBhvr>
                                        <p:cTn id="102" dur="1" fill="hold">
                                          <p:stCondLst>
                                            <p:cond delay="499"/>
                                          </p:stCondLst>
                                        </p:cTn>
                                        <p:tgtEl>
                                          <p:spTgt spid="79"/>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78"/>
                                        </p:tgtEl>
                                      </p:cBhvr>
                                    </p:animEffect>
                                    <p:set>
                                      <p:cBhvr>
                                        <p:cTn id="105" dur="1" fill="hold">
                                          <p:stCondLst>
                                            <p:cond delay="499"/>
                                          </p:stCondLst>
                                        </p:cTn>
                                        <p:tgtEl>
                                          <p:spTgt spid="7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77"/>
                                        </p:tgtEl>
                                      </p:cBhvr>
                                    </p:animEffect>
                                    <p:set>
                                      <p:cBhvr>
                                        <p:cTn id="108" dur="1" fill="hold">
                                          <p:stCondLst>
                                            <p:cond delay="499"/>
                                          </p:stCondLst>
                                        </p:cTn>
                                        <p:tgtEl>
                                          <p:spTgt spid="77"/>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76"/>
                                        </p:tgtEl>
                                      </p:cBhvr>
                                    </p:animEffect>
                                    <p:set>
                                      <p:cBhvr>
                                        <p:cTn id="111" dur="1" fill="hold">
                                          <p:stCondLst>
                                            <p:cond delay="499"/>
                                          </p:stCondLst>
                                        </p:cTn>
                                        <p:tgtEl>
                                          <p:spTgt spid="76"/>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75"/>
                                        </p:tgtEl>
                                      </p:cBhvr>
                                    </p:animEffect>
                                    <p:set>
                                      <p:cBhvr>
                                        <p:cTn id="114" dur="1" fill="hold">
                                          <p:stCondLst>
                                            <p:cond delay="499"/>
                                          </p:stCondLst>
                                        </p:cTn>
                                        <p:tgtEl>
                                          <p:spTgt spid="75"/>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74"/>
                                        </p:tgtEl>
                                      </p:cBhvr>
                                    </p:animEffect>
                                    <p:set>
                                      <p:cBhvr>
                                        <p:cTn id="117" dur="1" fill="hold">
                                          <p:stCondLst>
                                            <p:cond delay="499"/>
                                          </p:stCondLst>
                                        </p:cTn>
                                        <p:tgtEl>
                                          <p:spTgt spid="74"/>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73"/>
                                        </p:tgtEl>
                                      </p:cBhvr>
                                    </p:animEffect>
                                    <p:set>
                                      <p:cBhvr>
                                        <p:cTn id="120" dur="1" fill="hold">
                                          <p:stCondLst>
                                            <p:cond delay="499"/>
                                          </p:stCondLst>
                                        </p:cTn>
                                        <p:tgtEl>
                                          <p:spTgt spid="73"/>
                                        </p:tgtEl>
                                        <p:attrNameLst>
                                          <p:attrName>style.visibility</p:attrName>
                                        </p:attrNameLst>
                                      </p:cBhvr>
                                      <p:to>
                                        <p:strVal val="hidden"/>
                                      </p:to>
                                    </p:set>
                                  </p:childTnLst>
                                </p:cTn>
                              </p:par>
                              <p:par>
                                <p:cTn id="121" presetID="10" presetClass="exit" presetSubtype="0" fill="hold" grpId="1" nodeType="withEffect">
                                  <p:stCondLst>
                                    <p:cond delay="0"/>
                                  </p:stCondLst>
                                  <p:childTnLst>
                                    <p:animEffect transition="out" filter="fade">
                                      <p:cBhvr>
                                        <p:cTn id="122" dur="500"/>
                                        <p:tgtEl>
                                          <p:spTgt spid="72"/>
                                        </p:tgtEl>
                                      </p:cBhvr>
                                    </p:animEffect>
                                    <p:set>
                                      <p:cBhvr>
                                        <p:cTn id="123" dur="1" fill="hold">
                                          <p:stCondLst>
                                            <p:cond delay="499"/>
                                          </p:stCondLst>
                                        </p:cTn>
                                        <p:tgtEl>
                                          <p:spTgt spid="7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94"/>
                                        </p:tgtEl>
                                        <p:attrNameLst>
                                          <p:attrName>style.visibility</p:attrName>
                                        </p:attrNameLst>
                                      </p:cBhvr>
                                      <p:to>
                                        <p:strVal val="visible"/>
                                      </p:to>
                                    </p:set>
                                    <p:animEffect transition="in" filter="fade">
                                      <p:cBhvr>
                                        <p:cTn id="128" dur="500"/>
                                        <p:tgtEl>
                                          <p:spTgt spid="94"/>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91"/>
                                        </p:tgtEl>
                                        <p:attrNameLst>
                                          <p:attrName>style.visibility</p:attrName>
                                        </p:attrNameLst>
                                      </p:cBhvr>
                                      <p:to>
                                        <p:strVal val="visible"/>
                                      </p:to>
                                    </p:set>
                                    <p:animEffect transition="in" filter="fade">
                                      <p:cBhvr>
                                        <p:cTn id="131" dur="500"/>
                                        <p:tgtEl>
                                          <p:spTgt spid="9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90"/>
                                        </p:tgtEl>
                                        <p:attrNameLst>
                                          <p:attrName>style.visibility</p:attrName>
                                        </p:attrNameLst>
                                      </p:cBhvr>
                                      <p:to>
                                        <p:strVal val="visible"/>
                                      </p:to>
                                    </p:set>
                                    <p:animEffect transition="in" filter="fade">
                                      <p:cBhvr>
                                        <p:cTn id="134" dur="500"/>
                                        <p:tgtEl>
                                          <p:spTgt spid="9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89"/>
                                        </p:tgtEl>
                                        <p:attrNameLst>
                                          <p:attrName>style.visibility</p:attrName>
                                        </p:attrNameLst>
                                      </p:cBhvr>
                                      <p:to>
                                        <p:strVal val="visible"/>
                                      </p:to>
                                    </p:set>
                                    <p:animEffect transition="in" filter="fade">
                                      <p:cBhvr>
                                        <p:cTn id="137" dur="500"/>
                                        <p:tgtEl>
                                          <p:spTgt spid="89"/>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fade">
                                      <p:cBhvr>
                                        <p:cTn id="140" dur="500"/>
                                        <p:tgtEl>
                                          <p:spTgt spid="8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fade">
                                      <p:cBhvr>
                                        <p:cTn id="143" dur="500"/>
                                        <p:tgtEl>
                                          <p:spTgt spid="8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fade">
                                      <p:cBhvr>
                                        <p:cTn id="146" dur="500"/>
                                        <p:tgtEl>
                                          <p:spTgt spid="86"/>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5"/>
                                        </p:tgtEl>
                                        <p:attrNameLst>
                                          <p:attrName>style.visibility</p:attrName>
                                        </p:attrNameLst>
                                      </p:cBhvr>
                                      <p:to>
                                        <p:strVal val="visible"/>
                                      </p:to>
                                    </p:set>
                                    <p:animEffect transition="in" filter="fade">
                                      <p:cBhvr>
                                        <p:cTn id="149" dur="500"/>
                                        <p:tgtEl>
                                          <p:spTgt spid="85"/>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4"/>
                                        </p:tgtEl>
                                        <p:attrNameLst>
                                          <p:attrName>style.visibility</p:attrName>
                                        </p:attrNameLst>
                                      </p:cBhvr>
                                      <p:to>
                                        <p:strVal val="visible"/>
                                      </p:to>
                                    </p:set>
                                    <p:animEffect transition="in" filter="fade">
                                      <p:cBhvr>
                                        <p:cTn id="152" dur="500"/>
                                        <p:tgtEl>
                                          <p:spTgt spid="84"/>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83"/>
                                        </p:tgtEl>
                                        <p:attrNameLst>
                                          <p:attrName>style.visibility</p:attrName>
                                        </p:attrNameLst>
                                      </p:cBhvr>
                                      <p:to>
                                        <p:strVal val="visible"/>
                                      </p:to>
                                    </p:set>
                                    <p:animEffect transition="in" filter="fade">
                                      <p:cBhvr>
                                        <p:cTn id="155" dur="500"/>
                                        <p:tgtEl>
                                          <p:spTgt spid="83"/>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82"/>
                                        </p:tgtEl>
                                        <p:attrNameLst>
                                          <p:attrName>style.visibility</p:attrName>
                                        </p:attrNameLst>
                                      </p:cBhvr>
                                      <p:to>
                                        <p:strVal val="visible"/>
                                      </p:to>
                                    </p:set>
                                    <p:animEffect transition="in" filter="fade">
                                      <p:cBhvr>
                                        <p:cTn id="158" dur="500"/>
                                        <p:tgtEl>
                                          <p:spTgt spid="82"/>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grpId="1" nodeType="clickEffect">
                                  <p:stCondLst>
                                    <p:cond delay="0"/>
                                  </p:stCondLst>
                                  <p:childTnLst>
                                    <p:animEffect transition="out" filter="fade">
                                      <p:cBhvr>
                                        <p:cTn id="162" dur="500"/>
                                        <p:tgtEl>
                                          <p:spTgt spid="92"/>
                                        </p:tgtEl>
                                      </p:cBhvr>
                                    </p:animEffect>
                                    <p:set>
                                      <p:cBhvr>
                                        <p:cTn id="163" dur="1" fill="hold">
                                          <p:stCondLst>
                                            <p:cond delay="499"/>
                                          </p:stCondLst>
                                        </p:cTn>
                                        <p:tgtEl>
                                          <p:spTgt spid="92"/>
                                        </p:tgtEl>
                                        <p:attrNameLst>
                                          <p:attrName>style.visibility</p:attrName>
                                        </p:attrNameLst>
                                      </p:cBhvr>
                                      <p:to>
                                        <p:strVal val="hidden"/>
                                      </p:to>
                                    </p:set>
                                  </p:childTnLst>
                                </p:cTn>
                              </p:par>
                              <p:par>
                                <p:cTn id="164" presetID="42" presetClass="path" presetSubtype="0" accel="50000" decel="50000" fill="hold" grpId="1" nodeType="withEffect">
                                  <p:stCondLst>
                                    <p:cond delay="0"/>
                                  </p:stCondLst>
                                  <p:childTnLst>
                                    <p:animMotion origin="layout" path="M -1.07639E-6 4.1358E-6 L -1.07639E-6 0.25 " pathEditMode="relative" rAng="0" ptsTypes="AA">
                                      <p:cBhvr>
                                        <p:cTn id="165" dur="2000" fill="hold"/>
                                        <p:tgtEl>
                                          <p:spTgt spid="61"/>
                                        </p:tgtEl>
                                        <p:attrNameLst>
                                          <p:attrName>ppt_x</p:attrName>
                                          <p:attrName>ppt_y</p:attrName>
                                        </p:attrNameLst>
                                      </p:cBhvr>
                                      <p:rCtr x="0" y="12500"/>
                                    </p:animMotion>
                                  </p:childTnLst>
                                </p:cTn>
                              </p:par>
                              <p:par>
                                <p:cTn id="166" presetID="42" presetClass="path" presetSubtype="0" accel="50000" decel="50000" fill="hold" grpId="1" nodeType="withEffect">
                                  <p:stCondLst>
                                    <p:cond delay="0"/>
                                  </p:stCondLst>
                                  <p:childTnLst>
                                    <p:animMotion origin="layout" path="M 0 0 L 0 0.25 E" pathEditMode="relative" ptsTypes="">
                                      <p:cBhvr>
                                        <p:cTn id="167" dur="2000" fill="hold"/>
                                        <p:tgtEl>
                                          <p:spTgt spid="62"/>
                                        </p:tgtEl>
                                        <p:attrNameLst>
                                          <p:attrName>ppt_x</p:attrName>
                                          <p:attrName>ppt_y</p:attrName>
                                        </p:attrNameLst>
                                      </p:cBhvr>
                                    </p:animMotion>
                                  </p:childTnLst>
                                </p:cTn>
                              </p:par>
                              <p:par>
                                <p:cTn id="168" presetID="42" presetClass="path" presetSubtype="0" accel="50000" decel="50000" fill="hold" grpId="1" nodeType="withEffect">
                                  <p:stCondLst>
                                    <p:cond delay="0"/>
                                  </p:stCondLst>
                                  <p:childTnLst>
                                    <p:animMotion origin="layout" path="M 0 0 L 0 0.25 E" pathEditMode="relative" ptsTypes="">
                                      <p:cBhvr>
                                        <p:cTn id="169" dur="2000" fill="hold"/>
                                        <p:tgtEl>
                                          <p:spTgt spid="63"/>
                                        </p:tgtEl>
                                        <p:attrNameLst>
                                          <p:attrName>ppt_x</p:attrName>
                                          <p:attrName>ppt_y</p:attrName>
                                        </p:attrNameLst>
                                      </p:cBhvr>
                                    </p:animMotion>
                                  </p:childTnLst>
                                </p:cTn>
                              </p:par>
                              <p:par>
                                <p:cTn id="170" presetID="42" presetClass="path" presetSubtype="0" accel="50000" decel="50000" fill="hold" grpId="1" nodeType="withEffect">
                                  <p:stCondLst>
                                    <p:cond delay="0"/>
                                  </p:stCondLst>
                                  <p:childTnLst>
                                    <p:animMotion origin="layout" path="M 0 0 L 0 0.25 E" pathEditMode="relative" ptsTypes="">
                                      <p:cBhvr>
                                        <p:cTn id="171" dur="2000" fill="hold"/>
                                        <p:tgtEl>
                                          <p:spTgt spid="64"/>
                                        </p:tgtEl>
                                        <p:attrNameLst>
                                          <p:attrName>ppt_x</p:attrName>
                                          <p:attrName>ppt_y</p:attrName>
                                        </p:attrNameLst>
                                      </p:cBhvr>
                                    </p:animMotion>
                                  </p:childTnLst>
                                </p:cTn>
                              </p:par>
                              <p:par>
                                <p:cTn id="172" presetID="42" presetClass="path" presetSubtype="0" accel="50000" decel="50000" fill="hold" grpId="1" nodeType="withEffect">
                                  <p:stCondLst>
                                    <p:cond delay="0"/>
                                  </p:stCondLst>
                                  <p:childTnLst>
                                    <p:animMotion origin="layout" path="M 0 0 L 0 0.25 E" pathEditMode="relative" ptsTypes="">
                                      <p:cBhvr>
                                        <p:cTn id="173" dur="2000" fill="hold"/>
                                        <p:tgtEl>
                                          <p:spTgt spid="70"/>
                                        </p:tgtEl>
                                        <p:attrNameLst>
                                          <p:attrName>ppt_x</p:attrName>
                                          <p:attrName>ppt_y</p:attrName>
                                        </p:attrNameLst>
                                      </p:cBhvr>
                                    </p:animMotion>
                                  </p:childTnLst>
                                </p:cTn>
                              </p:par>
                              <p:par>
                                <p:cTn id="174" presetID="42" presetClass="path" presetSubtype="0" accel="50000" decel="50000" fill="hold" grpId="1" nodeType="withEffect">
                                  <p:stCondLst>
                                    <p:cond delay="0"/>
                                  </p:stCondLst>
                                  <p:childTnLst>
                                    <p:animMotion origin="layout" path="M 0 0 L 0 0.25 E" pathEditMode="relative" ptsTypes="">
                                      <p:cBhvr>
                                        <p:cTn id="175" dur="2000" fill="hold"/>
                                        <p:tgtEl>
                                          <p:spTgt spid="65"/>
                                        </p:tgtEl>
                                        <p:attrNameLst>
                                          <p:attrName>ppt_x</p:attrName>
                                          <p:attrName>ppt_y</p:attrName>
                                        </p:attrNameLst>
                                      </p:cBhvr>
                                    </p:animMotion>
                                  </p:childTnLst>
                                </p:cTn>
                              </p:par>
                              <p:par>
                                <p:cTn id="176" presetID="42" presetClass="path" presetSubtype="0" accel="50000" decel="50000" fill="hold" grpId="1" nodeType="withEffect">
                                  <p:stCondLst>
                                    <p:cond delay="0"/>
                                  </p:stCondLst>
                                  <p:childTnLst>
                                    <p:animMotion origin="layout" path="M 0 0 L 0 0.25 E" pathEditMode="relative" ptsTypes="">
                                      <p:cBhvr>
                                        <p:cTn id="177" dur="2000" fill="hold"/>
                                        <p:tgtEl>
                                          <p:spTgt spid="66"/>
                                        </p:tgtEl>
                                        <p:attrNameLst>
                                          <p:attrName>ppt_x</p:attrName>
                                          <p:attrName>ppt_y</p:attrName>
                                        </p:attrNameLst>
                                      </p:cBhvr>
                                    </p:animMotion>
                                  </p:childTnLst>
                                </p:cTn>
                              </p:par>
                              <p:par>
                                <p:cTn id="178" presetID="42" presetClass="path" presetSubtype="0" accel="50000" decel="50000" fill="hold" grpId="1" nodeType="withEffect">
                                  <p:stCondLst>
                                    <p:cond delay="0"/>
                                  </p:stCondLst>
                                  <p:childTnLst>
                                    <p:animMotion origin="layout" path="M 0 0 L 0 0.25 E" pathEditMode="relative" ptsTypes="">
                                      <p:cBhvr>
                                        <p:cTn id="179" dur="2000" fill="hold"/>
                                        <p:tgtEl>
                                          <p:spTgt spid="67"/>
                                        </p:tgtEl>
                                        <p:attrNameLst>
                                          <p:attrName>ppt_x</p:attrName>
                                          <p:attrName>ppt_y</p:attrName>
                                        </p:attrNameLst>
                                      </p:cBhvr>
                                    </p:animMotion>
                                  </p:childTnLst>
                                </p:cTn>
                              </p:par>
                              <p:par>
                                <p:cTn id="180" presetID="42" presetClass="path" presetSubtype="0" accel="50000" decel="50000" fill="hold" grpId="1" nodeType="withEffect">
                                  <p:stCondLst>
                                    <p:cond delay="0"/>
                                  </p:stCondLst>
                                  <p:childTnLst>
                                    <p:animMotion origin="layout" path="M 0 0 L 0 0.25 E" pathEditMode="relative" ptsTypes="">
                                      <p:cBhvr>
                                        <p:cTn id="181" dur="2000" fill="hold"/>
                                        <p:tgtEl>
                                          <p:spTgt spid="68"/>
                                        </p:tgtEl>
                                        <p:attrNameLst>
                                          <p:attrName>ppt_x</p:attrName>
                                          <p:attrName>ppt_y</p:attrName>
                                        </p:attrNameLst>
                                      </p:cBhvr>
                                    </p:animMotion>
                                  </p:childTnLst>
                                </p:cTn>
                              </p:par>
                              <p:par>
                                <p:cTn id="182" presetID="42" presetClass="path" presetSubtype="0" accel="50000" decel="50000" fill="hold" grpId="1" nodeType="withEffect">
                                  <p:stCondLst>
                                    <p:cond delay="0"/>
                                  </p:stCondLst>
                                  <p:childTnLst>
                                    <p:animMotion origin="layout" path="M 0 0 L 0 0.25 E" pathEditMode="relative" ptsTypes="">
                                      <p:cBhvr>
                                        <p:cTn id="183" dur="2000" fill="hold"/>
                                        <p:tgtEl>
                                          <p:spTgt spid="69"/>
                                        </p:tgtEl>
                                        <p:attrNameLst>
                                          <p:attrName>ppt_x</p:attrName>
                                          <p:attrName>ppt_y</p:attrName>
                                        </p:attrNameLst>
                                      </p:cBhvr>
                                    </p:animMotion>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106"/>
                                        </p:tgtEl>
                                        <p:attrNameLst>
                                          <p:attrName>style.visibility</p:attrName>
                                        </p:attrNameLst>
                                      </p:cBhvr>
                                      <p:to>
                                        <p:strVal val="visible"/>
                                      </p:to>
                                    </p:set>
                                    <p:animEffect transition="in" filter="fade">
                                      <p:cBhvr>
                                        <p:cTn id="188" dur="500"/>
                                        <p:tgtEl>
                                          <p:spTgt spid="106"/>
                                        </p:tgtEl>
                                      </p:cBhvr>
                                    </p:animEffect>
                                  </p:childTnLst>
                                </p:cTn>
                              </p:par>
                              <p:par>
                                <p:cTn id="189" presetID="10" presetClass="entr" presetSubtype="0" fill="hold" nodeType="withEffect">
                                  <p:stCondLst>
                                    <p:cond delay="0"/>
                                  </p:stCondLst>
                                  <p:childTnLst>
                                    <p:set>
                                      <p:cBhvr>
                                        <p:cTn id="190" dur="1" fill="hold">
                                          <p:stCondLst>
                                            <p:cond delay="0"/>
                                          </p:stCondLst>
                                        </p:cTn>
                                        <p:tgtEl>
                                          <p:spTgt spid="105"/>
                                        </p:tgtEl>
                                        <p:attrNameLst>
                                          <p:attrName>style.visibility</p:attrName>
                                        </p:attrNameLst>
                                      </p:cBhvr>
                                      <p:to>
                                        <p:strVal val="visible"/>
                                      </p:to>
                                    </p:set>
                                    <p:animEffect transition="in" filter="fade">
                                      <p:cBhvr>
                                        <p:cTn id="191" dur="500"/>
                                        <p:tgtEl>
                                          <p:spTgt spid="105"/>
                                        </p:tgtEl>
                                      </p:cBhvr>
                                    </p:animEffect>
                                  </p:childTnLst>
                                </p:cTn>
                              </p:par>
                              <p:par>
                                <p:cTn id="192" presetID="10" presetClass="entr" presetSubtype="0" fill="hold" nodeType="with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fade">
                                      <p:cBhvr>
                                        <p:cTn id="194" dur="500"/>
                                        <p:tgtEl>
                                          <p:spTgt spid="109"/>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3"/>
                                        </p:tgtEl>
                                        <p:attrNameLst>
                                          <p:attrName>style.visibility</p:attrName>
                                        </p:attrNameLst>
                                      </p:cBhvr>
                                      <p:to>
                                        <p:strVal val="visible"/>
                                      </p:to>
                                    </p:set>
                                    <p:animEffect transition="in" filter="fade">
                                      <p:cBhvr>
                                        <p:cTn id="197" dur="500"/>
                                        <p:tgtEl>
                                          <p:spTgt spid="3"/>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111"/>
                                        </p:tgtEl>
                                        <p:attrNameLst>
                                          <p:attrName>style.visibility</p:attrName>
                                        </p:attrNameLst>
                                      </p:cBhvr>
                                      <p:to>
                                        <p:strVal val="visible"/>
                                      </p:to>
                                    </p:set>
                                    <p:animEffect transition="in" filter="fade">
                                      <p:cBhvr>
                                        <p:cTn id="200" dur="500"/>
                                        <p:tgtEl>
                                          <p:spTgt spid="111"/>
                                        </p:tgtEl>
                                      </p:cBhvr>
                                    </p:animEffect>
                                  </p:childTnLst>
                                </p:cTn>
                              </p:par>
                              <p:par>
                                <p:cTn id="201" presetID="10" presetClass="entr" presetSubtype="0" fill="hold" nodeType="withEffect">
                                  <p:stCondLst>
                                    <p:cond delay="0"/>
                                  </p:stCondLst>
                                  <p:childTnLst>
                                    <p:set>
                                      <p:cBhvr>
                                        <p:cTn id="202" dur="1" fill="hold">
                                          <p:stCondLst>
                                            <p:cond delay="0"/>
                                          </p:stCondLst>
                                        </p:cTn>
                                        <p:tgtEl>
                                          <p:spTgt spid="110"/>
                                        </p:tgtEl>
                                        <p:attrNameLst>
                                          <p:attrName>style.visibility</p:attrName>
                                        </p:attrNameLst>
                                      </p:cBhvr>
                                      <p:to>
                                        <p:strVal val="visible"/>
                                      </p:to>
                                    </p:set>
                                    <p:animEffect transition="in" filter="fade">
                                      <p:cBhvr>
                                        <p:cTn id="203" dur="500"/>
                                        <p:tgtEl>
                                          <p:spTgt spid="110"/>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5"/>
                                        </p:tgtEl>
                                        <p:attrNameLst>
                                          <p:attrName>style.visibility</p:attrName>
                                        </p:attrNameLst>
                                      </p:cBhvr>
                                      <p:to>
                                        <p:strVal val="visible"/>
                                      </p:to>
                                    </p:set>
                                    <p:animEffect transition="in" filter="fade">
                                      <p:cBhvr>
                                        <p:cTn id="208" dur="500"/>
                                        <p:tgtEl>
                                          <p:spTgt spid="5"/>
                                        </p:tgtEl>
                                      </p:cBhvr>
                                    </p:animEffect>
                                  </p:childTnLst>
                                </p:cTn>
                              </p:par>
                            </p:childTnLst>
                          </p:cTn>
                        </p:par>
                      </p:childTnLst>
                    </p:cTn>
                  </p:par>
                  <p:par>
                    <p:cTn id="209" fill="hold">
                      <p:stCondLst>
                        <p:cond delay="indefinite"/>
                      </p:stCondLst>
                      <p:childTnLst>
                        <p:par>
                          <p:cTn id="210" fill="hold">
                            <p:stCondLst>
                              <p:cond delay="0"/>
                            </p:stCondLst>
                            <p:childTnLst>
                              <p:par>
                                <p:cTn id="211" presetID="37" presetClass="path" presetSubtype="0" accel="50000" decel="50000" fill="hold" grpId="2" nodeType="clickEffect">
                                  <p:stCondLst>
                                    <p:cond delay="0"/>
                                  </p:stCondLst>
                                  <p:childTnLst>
                                    <p:animMotion origin="layout" path="M -0.00249 0.24749 L 0.1339 0.28742 C 0.16244 0.29649 0.2054 0.3015 0.25033 0.3015 C 0.30122 0.3015 0.34212 0.29649 0.37066 0.28742 L 0.50716 0.24749 " pathEditMode="relative" rAng="0" ptsTypes="AAAAA">
                                      <p:cBhvr>
                                        <p:cTn id="212" dur="2000" fill="hold"/>
                                        <p:tgtEl>
                                          <p:spTgt spid="61"/>
                                        </p:tgtEl>
                                        <p:attrNameLst>
                                          <p:attrName>ppt_x</p:attrName>
                                          <p:attrName>ppt_y</p:attrName>
                                        </p:attrNameLst>
                                      </p:cBhvr>
                                      <p:rCtr x="25477" y="2701"/>
                                    </p:animMotion>
                                  </p:childTnLst>
                                </p:cTn>
                              </p:par>
                              <p:par>
                                <p:cTn id="213" presetID="37" presetClass="path" presetSubtype="0" accel="50000" decel="50000" fill="hold" grpId="2" nodeType="withEffect">
                                  <p:stCondLst>
                                    <p:cond delay="0"/>
                                  </p:stCondLst>
                                  <p:childTnLst>
                                    <p:animMotion origin="layout" path="M 3.125E-7 0.25 L -0.13618 0.21006 C -0.16471 0.201 -0.20757 0.19598 -0.25239 0.19598 C -0.30306 0.19598 -0.34397 0.201 -0.3725 0.21006 L -0.50901 0.25 " pathEditMode="relative" rAng="10800000" ptsTypes="AAAAA">
                                      <p:cBhvr>
                                        <p:cTn id="214" dur="2000" fill="hold"/>
                                        <p:tgtEl>
                                          <p:spTgt spid="69"/>
                                        </p:tgtEl>
                                        <p:attrNameLst>
                                          <p:attrName>ppt_x</p:attrName>
                                          <p:attrName>ppt_y</p:attrName>
                                        </p:attrNameLst>
                                      </p:cBhvr>
                                      <p:rCtr x="-25445" y="-2701"/>
                                    </p:animMotion>
                                  </p:childTnLst>
                                </p:cTn>
                              </p:par>
                            </p:childTnLst>
                          </p:cTn>
                        </p:par>
                      </p:childTnLst>
                    </p:cTn>
                  </p:par>
                  <p:par>
                    <p:cTn id="215" fill="hold">
                      <p:stCondLst>
                        <p:cond delay="indefinite"/>
                      </p:stCondLst>
                      <p:childTnLst>
                        <p:par>
                          <p:cTn id="216" fill="hold">
                            <p:stCondLst>
                              <p:cond delay="0"/>
                            </p:stCondLst>
                            <p:childTnLst>
                              <p:par>
                                <p:cTn id="217" presetID="10" presetClass="exit" presetSubtype="0" fill="hold" grpId="1" nodeType="clickEffect">
                                  <p:stCondLst>
                                    <p:cond delay="0"/>
                                  </p:stCondLst>
                                  <p:childTnLst>
                                    <p:animEffect transition="out" filter="fade">
                                      <p:cBhvr>
                                        <p:cTn id="218" dur="500"/>
                                        <p:tgtEl>
                                          <p:spTgt spid="111"/>
                                        </p:tgtEl>
                                      </p:cBhvr>
                                    </p:animEffect>
                                    <p:set>
                                      <p:cBhvr>
                                        <p:cTn id="219" dur="1" fill="hold">
                                          <p:stCondLst>
                                            <p:cond delay="499"/>
                                          </p:stCondLst>
                                        </p:cTn>
                                        <p:tgtEl>
                                          <p:spTgt spid="111"/>
                                        </p:tgtEl>
                                        <p:attrNameLst>
                                          <p:attrName>style.visibility</p:attrName>
                                        </p:attrNameLst>
                                      </p:cBhvr>
                                      <p:to>
                                        <p:strVal val="hidden"/>
                                      </p:to>
                                    </p:set>
                                  </p:childTnLst>
                                </p:cTn>
                              </p:par>
                              <p:par>
                                <p:cTn id="220" presetID="10" presetClass="exit" presetSubtype="0" fill="hold" nodeType="withEffect">
                                  <p:stCondLst>
                                    <p:cond delay="0"/>
                                  </p:stCondLst>
                                  <p:childTnLst>
                                    <p:animEffect transition="out" filter="fade">
                                      <p:cBhvr>
                                        <p:cTn id="221" dur="500"/>
                                        <p:tgtEl>
                                          <p:spTgt spid="110"/>
                                        </p:tgtEl>
                                      </p:cBhvr>
                                    </p:animEffect>
                                    <p:set>
                                      <p:cBhvr>
                                        <p:cTn id="222" dur="1" fill="hold">
                                          <p:stCondLst>
                                            <p:cond delay="499"/>
                                          </p:stCondLst>
                                        </p:cTn>
                                        <p:tgtEl>
                                          <p:spTgt spid="110"/>
                                        </p:tgtEl>
                                        <p:attrNameLst>
                                          <p:attrName>style.visibility</p:attrName>
                                        </p:attrNameLst>
                                      </p:cBhvr>
                                      <p:to>
                                        <p:strVal val="hidden"/>
                                      </p:to>
                                    </p:set>
                                  </p:childTnLst>
                                </p:cTn>
                              </p:par>
                              <p:par>
                                <p:cTn id="223" presetID="10" presetClass="entr" presetSubtype="0" fill="hold" nodeType="withEffect">
                                  <p:stCondLst>
                                    <p:cond delay="0"/>
                                  </p:stCondLst>
                                  <p:childTnLst>
                                    <p:set>
                                      <p:cBhvr>
                                        <p:cTn id="224" dur="1" fill="hold">
                                          <p:stCondLst>
                                            <p:cond delay="0"/>
                                          </p:stCondLst>
                                        </p:cTn>
                                        <p:tgtEl>
                                          <p:spTgt spid="114"/>
                                        </p:tgtEl>
                                        <p:attrNameLst>
                                          <p:attrName>style.visibility</p:attrName>
                                        </p:attrNameLst>
                                      </p:cBhvr>
                                      <p:to>
                                        <p:strVal val="visible"/>
                                      </p:to>
                                    </p:set>
                                    <p:animEffect transition="in" filter="fade">
                                      <p:cBhvr>
                                        <p:cTn id="225" dur="500"/>
                                        <p:tgtEl>
                                          <p:spTgt spid="114"/>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15"/>
                                        </p:tgtEl>
                                        <p:attrNameLst>
                                          <p:attrName>style.visibility</p:attrName>
                                        </p:attrNameLst>
                                      </p:cBhvr>
                                      <p:to>
                                        <p:strVal val="visible"/>
                                      </p:to>
                                    </p:set>
                                    <p:animEffect transition="in" filter="fade">
                                      <p:cBhvr>
                                        <p:cTn id="228" dur="500"/>
                                        <p:tgtEl>
                                          <p:spTgt spid="115"/>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xit" presetSubtype="0" fill="hold" grpId="1" nodeType="clickEffect">
                                  <p:stCondLst>
                                    <p:cond delay="0"/>
                                  </p:stCondLst>
                                  <p:childTnLst>
                                    <p:animEffect transition="out" filter="fade">
                                      <p:cBhvr>
                                        <p:cTn id="232" dur="500"/>
                                        <p:tgtEl>
                                          <p:spTgt spid="106"/>
                                        </p:tgtEl>
                                      </p:cBhvr>
                                    </p:animEffect>
                                    <p:set>
                                      <p:cBhvr>
                                        <p:cTn id="233" dur="1" fill="hold">
                                          <p:stCondLst>
                                            <p:cond delay="499"/>
                                          </p:stCondLst>
                                        </p:cTn>
                                        <p:tgtEl>
                                          <p:spTgt spid="106"/>
                                        </p:tgtEl>
                                        <p:attrNameLst>
                                          <p:attrName>style.visibility</p:attrName>
                                        </p:attrNameLst>
                                      </p:cBhvr>
                                      <p:to>
                                        <p:strVal val="hidden"/>
                                      </p:to>
                                    </p:set>
                                  </p:childTnLst>
                                </p:cTn>
                              </p:par>
                              <p:par>
                                <p:cTn id="234" presetID="10" presetClass="exit" presetSubtype="0" fill="hold" nodeType="withEffect">
                                  <p:stCondLst>
                                    <p:cond delay="0"/>
                                  </p:stCondLst>
                                  <p:childTnLst>
                                    <p:animEffect transition="out" filter="fade">
                                      <p:cBhvr>
                                        <p:cTn id="235" dur="500"/>
                                        <p:tgtEl>
                                          <p:spTgt spid="105"/>
                                        </p:tgtEl>
                                      </p:cBhvr>
                                    </p:animEffect>
                                    <p:set>
                                      <p:cBhvr>
                                        <p:cTn id="236" dur="1" fill="hold">
                                          <p:stCondLst>
                                            <p:cond delay="499"/>
                                          </p:stCondLst>
                                        </p:cTn>
                                        <p:tgtEl>
                                          <p:spTgt spid="105"/>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109"/>
                                        </p:tgtEl>
                                      </p:cBhvr>
                                    </p:animEffect>
                                    <p:set>
                                      <p:cBhvr>
                                        <p:cTn id="239" dur="1" fill="hold">
                                          <p:stCondLst>
                                            <p:cond delay="499"/>
                                          </p:stCondLst>
                                        </p:cTn>
                                        <p:tgtEl>
                                          <p:spTgt spid="109"/>
                                        </p:tgtEl>
                                        <p:attrNameLst>
                                          <p:attrName>style.visibility</p:attrName>
                                        </p:attrNameLst>
                                      </p:cBhvr>
                                      <p:to>
                                        <p:strVal val="hidden"/>
                                      </p:to>
                                    </p:set>
                                  </p:childTnLst>
                                </p:cTn>
                              </p:par>
                              <p:par>
                                <p:cTn id="240" presetID="10" presetClass="exit" presetSubtype="0" fill="hold" grpId="1" nodeType="withEffect">
                                  <p:stCondLst>
                                    <p:cond delay="0"/>
                                  </p:stCondLst>
                                  <p:childTnLst>
                                    <p:animEffect transition="out" filter="fade">
                                      <p:cBhvr>
                                        <p:cTn id="241" dur="500"/>
                                        <p:tgtEl>
                                          <p:spTgt spid="3"/>
                                        </p:tgtEl>
                                      </p:cBhvr>
                                    </p:animEffect>
                                    <p:set>
                                      <p:cBhvr>
                                        <p:cTn id="242" dur="1" fill="hold">
                                          <p:stCondLst>
                                            <p:cond delay="499"/>
                                          </p:stCondLst>
                                        </p:cTn>
                                        <p:tgtEl>
                                          <p:spTgt spid="3"/>
                                        </p:tgtEl>
                                        <p:attrNameLst>
                                          <p:attrName>style.visibility</p:attrName>
                                        </p:attrNameLst>
                                      </p:cBhvr>
                                      <p:to>
                                        <p:strVal val="hidden"/>
                                      </p:to>
                                    </p:set>
                                  </p:childTnLst>
                                </p:cTn>
                              </p:par>
                              <p:par>
                                <p:cTn id="243" presetID="10" presetClass="entr" presetSubtype="0" fill="hold" nodeType="withEffect">
                                  <p:stCondLst>
                                    <p:cond delay="0"/>
                                  </p:stCondLst>
                                  <p:childTnLst>
                                    <p:set>
                                      <p:cBhvr>
                                        <p:cTn id="244" dur="1" fill="hold">
                                          <p:stCondLst>
                                            <p:cond delay="0"/>
                                          </p:stCondLst>
                                        </p:cTn>
                                        <p:tgtEl>
                                          <p:spTgt spid="118"/>
                                        </p:tgtEl>
                                        <p:attrNameLst>
                                          <p:attrName>style.visibility</p:attrName>
                                        </p:attrNameLst>
                                      </p:cBhvr>
                                      <p:to>
                                        <p:strVal val="visible"/>
                                      </p:to>
                                    </p:set>
                                    <p:animEffect transition="in" filter="fade">
                                      <p:cBhvr>
                                        <p:cTn id="245" dur="500"/>
                                        <p:tgtEl>
                                          <p:spTgt spid="118"/>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119"/>
                                        </p:tgtEl>
                                        <p:attrNameLst>
                                          <p:attrName>style.visibility</p:attrName>
                                        </p:attrNameLst>
                                      </p:cBhvr>
                                      <p:to>
                                        <p:strVal val="visible"/>
                                      </p:to>
                                    </p:set>
                                    <p:animEffect transition="in" filter="fade">
                                      <p:cBhvr>
                                        <p:cTn id="248" dur="500"/>
                                        <p:tgtEl>
                                          <p:spTgt spid="119"/>
                                        </p:tgtEl>
                                      </p:cBhvr>
                                    </p:animEffect>
                                  </p:childTnLst>
                                </p:cTn>
                              </p:par>
                              <p:par>
                                <p:cTn id="249" presetID="10" presetClass="entr" presetSubtype="0" fill="hold" nodeType="withEffect">
                                  <p:stCondLst>
                                    <p:cond delay="0"/>
                                  </p:stCondLst>
                                  <p:childTnLst>
                                    <p:set>
                                      <p:cBhvr>
                                        <p:cTn id="250" dur="1" fill="hold">
                                          <p:stCondLst>
                                            <p:cond delay="0"/>
                                          </p:stCondLst>
                                        </p:cTn>
                                        <p:tgtEl>
                                          <p:spTgt spid="116"/>
                                        </p:tgtEl>
                                        <p:attrNameLst>
                                          <p:attrName>style.visibility</p:attrName>
                                        </p:attrNameLst>
                                      </p:cBhvr>
                                      <p:to>
                                        <p:strVal val="visible"/>
                                      </p:to>
                                    </p:set>
                                    <p:animEffect transition="in" filter="fade">
                                      <p:cBhvr>
                                        <p:cTn id="251" dur="500"/>
                                        <p:tgtEl>
                                          <p:spTgt spid="116"/>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117"/>
                                        </p:tgtEl>
                                        <p:attrNameLst>
                                          <p:attrName>style.visibility</p:attrName>
                                        </p:attrNameLst>
                                      </p:cBhvr>
                                      <p:to>
                                        <p:strVal val="visible"/>
                                      </p:to>
                                    </p:set>
                                    <p:animEffect transition="in" filter="fade">
                                      <p:cBhvr>
                                        <p:cTn id="254" dur="500"/>
                                        <p:tgtEl>
                                          <p:spTgt spid="117"/>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xit" presetSubtype="0" fill="hold" nodeType="clickEffect">
                                  <p:stCondLst>
                                    <p:cond delay="0"/>
                                  </p:stCondLst>
                                  <p:childTnLst>
                                    <p:animEffect transition="out" filter="fade">
                                      <p:cBhvr>
                                        <p:cTn id="258" dur="500"/>
                                        <p:tgtEl>
                                          <p:spTgt spid="118"/>
                                        </p:tgtEl>
                                      </p:cBhvr>
                                    </p:animEffect>
                                    <p:set>
                                      <p:cBhvr>
                                        <p:cTn id="259" dur="1" fill="hold">
                                          <p:stCondLst>
                                            <p:cond delay="499"/>
                                          </p:stCondLst>
                                        </p:cTn>
                                        <p:tgtEl>
                                          <p:spTgt spid="118"/>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19"/>
                                        </p:tgtEl>
                                      </p:cBhvr>
                                    </p:animEffect>
                                    <p:set>
                                      <p:cBhvr>
                                        <p:cTn id="262" dur="1" fill="hold">
                                          <p:stCondLst>
                                            <p:cond delay="499"/>
                                          </p:stCondLst>
                                        </p:cTn>
                                        <p:tgtEl>
                                          <p:spTgt spid="119"/>
                                        </p:tgtEl>
                                        <p:attrNameLst>
                                          <p:attrName>style.visibility</p:attrName>
                                        </p:attrNameLst>
                                      </p:cBhvr>
                                      <p:to>
                                        <p:strVal val="hidden"/>
                                      </p:to>
                                    </p:set>
                                  </p:childTnLst>
                                </p:cTn>
                              </p:par>
                              <p:par>
                                <p:cTn id="263" presetID="10" presetClass="exit" presetSubtype="0" fill="hold" nodeType="withEffect">
                                  <p:stCondLst>
                                    <p:cond delay="0"/>
                                  </p:stCondLst>
                                  <p:childTnLst>
                                    <p:animEffect transition="out" filter="fade">
                                      <p:cBhvr>
                                        <p:cTn id="264" dur="500"/>
                                        <p:tgtEl>
                                          <p:spTgt spid="116"/>
                                        </p:tgtEl>
                                      </p:cBhvr>
                                    </p:animEffect>
                                    <p:set>
                                      <p:cBhvr>
                                        <p:cTn id="265" dur="1" fill="hold">
                                          <p:stCondLst>
                                            <p:cond delay="499"/>
                                          </p:stCondLst>
                                        </p:cTn>
                                        <p:tgtEl>
                                          <p:spTgt spid="116"/>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117"/>
                                        </p:tgtEl>
                                      </p:cBhvr>
                                    </p:animEffect>
                                    <p:set>
                                      <p:cBhvr>
                                        <p:cTn id="268" dur="1" fill="hold">
                                          <p:stCondLst>
                                            <p:cond delay="499"/>
                                          </p:stCondLst>
                                        </p:cTn>
                                        <p:tgtEl>
                                          <p:spTgt spid="117"/>
                                        </p:tgtEl>
                                        <p:attrNameLst>
                                          <p:attrName>style.visibility</p:attrName>
                                        </p:attrNameLst>
                                      </p:cBhvr>
                                      <p:to>
                                        <p:strVal val="hidden"/>
                                      </p:to>
                                    </p:set>
                                  </p:childTnLst>
                                </p:cTn>
                              </p:par>
                              <p:par>
                                <p:cTn id="269" presetID="10" presetClass="entr" presetSubtype="0" fill="hold" grpId="0" nodeType="withEffect">
                                  <p:stCondLst>
                                    <p:cond delay="0"/>
                                  </p:stCondLst>
                                  <p:childTnLst>
                                    <p:set>
                                      <p:cBhvr>
                                        <p:cTn id="270" dur="1" fill="hold">
                                          <p:stCondLst>
                                            <p:cond delay="0"/>
                                          </p:stCondLst>
                                        </p:cTn>
                                        <p:tgtEl>
                                          <p:spTgt spid="123"/>
                                        </p:tgtEl>
                                        <p:attrNameLst>
                                          <p:attrName>style.visibility</p:attrName>
                                        </p:attrNameLst>
                                      </p:cBhvr>
                                      <p:to>
                                        <p:strVal val="visible"/>
                                      </p:to>
                                    </p:set>
                                    <p:animEffect transition="in" filter="fade">
                                      <p:cBhvr>
                                        <p:cTn id="271" dur="500"/>
                                        <p:tgtEl>
                                          <p:spTgt spid="123"/>
                                        </p:tgtEl>
                                      </p:cBhvr>
                                    </p:animEffect>
                                  </p:childTnLst>
                                </p:cTn>
                              </p:par>
                              <p:par>
                                <p:cTn id="272" presetID="10" presetClass="entr" presetSubtype="0" fill="hold" nodeType="withEffect">
                                  <p:stCondLst>
                                    <p:cond delay="0"/>
                                  </p:stCondLst>
                                  <p:childTnLst>
                                    <p:set>
                                      <p:cBhvr>
                                        <p:cTn id="273" dur="1" fill="hold">
                                          <p:stCondLst>
                                            <p:cond delay="0"/>
                                          </p:stCondLst>
                                        </p:cTn>
                                        <p:tgtEl>
                                          <p:spTgt spid="122"/>
                                        </p:tgtEl>
                                        <p:attrNameLst>
                                          <p:attrName>style.visibility</p:attrName>
                                        </p:attrNameLst>
                                      </p:cBhvr>
                                      <p:to>
                                        <p:strVal val="visible"/>
                                      </p:to>
                                    </p:set>
                                    <p:animEffect transition="in" filter="fade">
                                      <p:cBhvr>
                                        <p:cTn id="274" dur="500"/>
                                        <p:tgtEl>
                                          <p:spTgt spid="122"/>
                                        </p:tgtEl>
                                      </p:cBhvr>
                                    </p:animEffect>
                                  </p:childTnLst>
                                </p:cTn>
                              </p:par>
                              <p:par>
                                <p:cTn id="275" presetID="10" presetClass="entr" presetSubtype="0" fill="hold" nodeType="withEffect">
                                  <p:stCondLst>
                                    <p:cond delay="0"/>
                                  </p:stCondLst>
                                  <p:childTnLst>
                                    <p:set>
                                      <p:cBhvr>
                                        <p:cTn id="276" dur="1" fill="hold">
                                          <p:stCondLst>
                                            <p:cond delay="0"/>
                                          </p:stCondLst>
                                        </p:cTn>
                                        <p:tgtEl>
                                          <p:spTgt spid="120"/>
                                        </p:tgtEl>
                                        <p:attrNameLst>
                                          <p:attrName>style.visibility</p:attrName>
                                        </p:attrNameLst>
                                      </p:cBhvr>
                                      <p:to>
                                        <p:strVal val="visible"/>
                                      </p:to>
                                    </p:set>
                                    <p:animEffect transition="in" filter="fade">
                                      <p:cBhvr>
                                        <p:cTn id="277" dur="500"/>
                                        <p:tgtEl>
                                          <p:spTgt spid="120"/>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1"/>
                                        </p:tgtEl>
                                        <p:attrNameLst>
                                          <p:attrName>style.visibility</p:attrName>
                                        </p:attrNameLst>
                                      </p:cBhvr>
                                      <p:to>
                                        <p:strVal val="visible"/>
                                      </p:to>
                                    </p:set>
                                    <p:animEffect transition="in" filter="fade">
                                      <p:cBhvr>
                                        <p:cTn id="280" dur="500"/>
                                        <p:tgtEl>
                                          <p:spTgt spid="121"/>
                                        </p:tgtEl>
                                      </p:cBhvr>
                                    </p:animEffect>
                                  </p:childTnLst>
                                </p:cTn>
                              </p:par>
                            </p:childTnLst>
                          </p:cTn>
                        </p:par>
                      </p:childTnLst>
                    </p:cTn>
                  </p:par>
                  <p:par>
                    <p:cTn id="281" fill="hold">
                      <p:stCondLst>
                        <p:cond delay="indefinite"/>
                      </p:stCondLst>
                      <p:childTnLst>
                        <p:par>
                          <p:cTn id="282" fill="hold">
                            <p:stCondLst>
                              <p:cond delay="0"/>
                            </p:stCondLst>
                            <p:childTnLst>
                              <p:par>
                                <p:cTn id="283" presetID="37" presetClass="path" presetSubtype="0" accel="50000" decel="50000" fill="hold" grpId="2" nodeType="clickEffect">
                                  <p:stCondLst>
                                    <p:cond delay="0"/>
                                  </p:stCondLst>
                                  <p:childTnLst>
                                    <p:animMotion origin="layout" path="M 0.00033 0.24865 L 0.0905 0.28858 C 0.10938 0.29765 0.1377 0.30266 0.16743 0.30266 C 0.20107 0.30266 0.22808 0.29765 0.24696 0.28858 L 0.33724 0.24865 " pathEditMode="relative" rAng="0" ptsTypes="AAAAA">
                                      <p:cBhvr>
                                        <p:cTn id="284" dur="2000" fill="hold"/>
                                        <p:tgtEl>
                                          <p:spTgt spid="63"/>
                                        </p:tgtEl>
                                        <p:attrNameLst>
                                          <p:attrName>ppt_x</p:attrName>
                                          <p:attrName>ppt_y</p:attrName>
                                        </p:attrNameLst>
                                      </p:cBhvr>
                                      <p:rCtr x="16840" y="2701"/>
                                    </p:animMotion>
                                  </p:childTnLst>
                                </p:cTn>
                              </p:par>
                              <p:par>
                                <p:cTn id="285" presetID="44" presetClass="path" presetSubtype="0" accel="50000" decel="50000" fill="hold" grpId="2" nodeType="withEffect">
                                  <p:stCondLst>
                                    <p:cond delay="0"/>
                                  </p:stCondLst>
                                  <p:childTnLst>
                                    <p:animMotion origin="layout" path="M 2.56944E-6 0.25 L -0.09017 0.28993 C -0.10905 0.299 -0.13737 0.30401 -0.16699 0.30401 C -0.20063 0.30401 -0.22765 0.299 -0.24653 0.28993 L -0.33681 0.25 " pathEditMode="relative" rAng="10800000" ptsTypes="AAAAA">
                                      <p:cBhvr>
                                        <p:cTn id="286" dur="2000" fill="hold"/>
                                        <p:tgtEl>
                                          <p:spTgt spid="68"/>
                                        </p:tgtEl>
                                        <p:attrNameLst>
                                          <p:attrName>ppt_x</p:attrName>
                                          <p:attrName>ppt_y</p:attrName>
                                        </p:attrNameLst>
                                      </p:cBhvr>
                                      <p:rCtr x="-16840" y="2701"/>
                                    </p:animMotion>
                                  </p:childTnLst>
                                </p:cTn>
                              </p:par>
                            </p:childTnLst>
                          </p:cTn>
                        </p:par>
                      </p:childTnLst>
                    </p:cTn>
                  </p:par>
                  <p:par>
                    <p:cTn id="287" fill="hold">
                      <p:stCondLst>
                        <p:cond delay="indefinite"/>
                      </p:stCondLst>
                      <p:childTnLst>
                        <p:par>
                          <p:cTn id="288" fill="hold">
                            <p:stCondLst>
                              <p:cond delay="0"/>
                            </p:stCondLst>
                            <p:childTnLst>
                              <p:par>
                                <p:cTn id="289" presetID="10" presetClass="exit" presetSubtype="0" fill="hold" nodeType="clickEffect">
                                  <p:stCondLst>
                                    <p:cond delay="0"/>
                                  </p:stCondLst>
                                  <p:childTnLst>
                                    <p:animEffect transition="out" filter="fade">
                                      <p:cBhvr>
                                        <p:cTn id="290" dur="500"/>
                                        <p:tgtEl>
                                          <p:spTgt spid="114"/>
                                        </p:tgtEl>
                                      </p:cBhvr>
                                    </p:animEffect>
                                    <p:set>
                                      <p:cBhvr>
                                        <p:cTn id="291" dur="1" fill="hold">
                                          <p:stCondLst>
                                            <p:cond delay="499"/>
                                          </p:stCondLst>
                                        </p:cTn>
                                        <p:tgtEl>
                                          <p:spTgt spid="114"/>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500"/>
                                        <p:tgtEl>
                                          <p:spTgt spid="115"/>
                                        </p:tgtEl>
                                      </p:cBhvr>
                                    </p:animEffect>
                                    <p:set>
                                      <p:cBhvr>
                                        <p:cTn id="294" dur="1" fill="hold">
                                          <p:stCondLst>
                                            <p:cond delay="499"/>
                                          </p:stCondLst>
                                        </p:cTn>
                                        <p:tgtEl>
                                          <p:spTgt spid="115"/>
                                        </p:tgtEl>
                                        <p:attrNameLst>
                                          <p:attrName>style.visibility</p:attrName>
                                        </p:attrNameLst>
                                      </p:cBhvr>
                                      <p:to>
                                        <p:strVal val="hidden"/>
                                      </p:to>
                                    </p:set>
                                  </p:childTnLst>
                                </p:cTn>
                              </p:par>
                              <p:par>
                                <p:cTn id="295" presetID="10" presetClass="entr" presetSubtype="0" fill="hold" grpId="0" nodeType="withEffect">
                                  <p:stCondLst>
                                    <p:cond delay="0"/>
                                  </p:stCondLst>
                                  <p:childTnLst>
                                    <p:set>
                                      <p:cBhvr>
                                        <p:cTn id="296" dur="1" fill="hold">
                                          <p:stCondLst>
                                            <p:cond delay="0"/>
                                          </p:stCondLst>
                                        </p:cTn>
                                        <p:tgtEl>
                                          <p:spTgt spid="108"/>
                                        </p:tgtEl>
                                        <p:attrNameLst>
                                          <p:attrName>style.visibility</p:attrName>
                                        </p:attrNameLst>
                                      </p:cBhvr>
                                      <p:to>
                                        <p:strVal val="visible"/>
                                      </p:to>
                                    </p:set>
                                    <p:animEffect transition="in" filter="fade">
                                      <p:cBhvr>
                                        <p:cTn id="297" dur="500"/>
                                        <p:tgtEl>
                                          <p:spTgt spid="108"/>
                                        </p:tgtEl>
                                      </p:cBhvr>
                                    </p:animEffect>
                                  </p:childTnLst>
                                </p:cTn>
                              </p:par>
                              <p:par>
                                <p:cTn id="298" presetID="10" presetClass="entr" presetSubtype="0" fill="hold" nodeType="withEffect">
                                  <p:stCondLst>
                                    <p:cond delay="0"/>
                                  </p:stCondLst>
                                  <p:childTnLst>
                                    <p:set>
                                      <p:cBhvr>
                                        <p:cTn id="299" dur="1" fill="hold">
                                          <p:stCondLst>
                                            <p:cond delay="0"/>
                                          </p:stCondLst>
                                        </p:cTn>
                                        <p:tgtEl>
                                          <p:spTgt spid="107"/>
                                        </p:tgtEl>
                                        <p:attrNameLst>
                                          <p:attrName>style.visibility</p:attrName>
                                        </p:attrNameLst>
                                      </p:cBhvr>
                                      <p:to>
                                        <p:strVal val="visible"/>
                                      </p:to>
                                    </p:set>
                                    <p:animEffect transition="in" filter="fade">
                                      <p:cBhvr>
                                        <p:cTn id="300" dur="500"/>
                                        <p:tgtEl>
                                          <p:spTgt spid="107"/>
                                        </p:tgtEl>
                                      </p:cBhvr>
                                    </p:animEffect>
                                  </p:childTnLst>
                                </p:cTn>
                              </p:par>
                            </p:childTnLst>
                          </p:cTn>
                        </p:par>
                      </p:childTnLst>
                    </p:cTn>
                  </p:par>
                  <p:par>
                    <p:cTn id="301" fill="hold">
                      <p:stCondLst>
                        <p:cond delay="indefinite"/>
                      </p:stCondLst>
                      <p:childTnLst>
                        <p:par>
                          <p:cTn id="302" fill="hold">
                            <p:stCondLst>
                              <p:cond delay="0"/>
                            </p:stCondLst>
                            <p:childTnLst>
                              <p:par>
                                <p:cTn id="303" presetID="10" presetClass="exit" presetSubtype="0" fill="hold" nodeType="clickEffect">
                                  <p:stCondLst>
                                    <p:cond delay="0"/>
                                  </p:stCondLst>
                                  <p:childTnLst>
                                    <p:animEffect transition="out" filter="fade">
                                      <p:cBhvr>
                                        <p:cTn id="304" dur="500"/>
                                        <p:tgtEl>
                                          <p:spTgt spid="120"/>
                                        </p:tgtEl>
                                      </p:cBhvr>
                                    </p:animEffect>
                                    <p:set>
                                      <p:cBhvr>
                                        <p:cTn id="305" dur="1" fill="hold">
                                          <p:stCondLst>
                                            <p:cond delay="499"/>
                                          </p:stCondLst>
                                        </p:cTn>
                                        <p:tgtEl>
                                          <p:spTgt spid="120"/>
                                        </p:tgtEl>
                                        <p:attrNameLst>
                                          <p:attrName>style.visibility</p:attrName>
                                        </p:attrNameLst>
                                      </p:cBhvr>
                                      <p:to>
                                        <p:strVal val="hidden"/>
                                      </p:to>
                                    </p:set>
                                  </p:childTnLst>
                                </p:cTn>
                              </p:par>
                              <p:par>
                                <p:cTn id="306" presetID="10" presetClass="exit" presetSubtype="0" fill="hold" grpId="1" nodeType="withEffect">
                                  <p:stCondLst>
                                    <p:cond delay="0"/>
                                  </p:stCondLst>
                                  <p:childTnLst>
                                    <p:animEffect transition="out" filter="fade">
                                      <p:cBhvr>
                                        <p:cTn id="307" dur="500"/>
                                        <p:tgtEl>
                                          <p:spTgt spid="121"/>
                                        </p:tgtEl>
                                      </p:cBhvr>
                                    </p:animEffect>
                                    <p:set>
                                      <p:cBhvr>
                                        <p:cTn id="308" dur="1" fill="hold">
                                          <p:stCondLst>
                                            <p:cond delay="499"/>
                                          </p:stCondLst>
                                        </p:cTn>
                                        <p:tgtEl>
                                          <p:spTgt spid="121"/>
                                        </p:tgtEl>
                                        <p:attrNameLst>
                                          <p:attrName>style.visibility</p:attrName>
                                        </p:attrNameLst>
                                      </p:cBhvr>
                                      <p:to>
                                        <p:strVal val="hidden"/>
                                      </p:to>
                                    </p:set>
                                  </p:childTnLst>
                                </p:cTn>
                              </p:par>
                              <p:par>
                                <p:cTn id="309" presetID="10" presetClass="entr" presetSubtype="0" fill="hold" grpId="0" nodeType="withEffect">
                                  <p:stCondLst>
                                    <p:cond delay="0"/>
                                  </p:stCondLst>
                                  <p:childTnLst>
                                    <p:set>
                                      <p:cBhvr>
                                        <p:cTn id="310" dur="1" fill="hold">
                                          <p:stCondLst>
                                            <p:cond delay="0"/>
                                          </p:stCondLst>
                                        </p:cTn>
                                        <p:tgtEl>
                                          <p:spTgt spid="113"/>
                                        </p:tgtEl>
                                        <p:attrNameLst>
                                          <p:attrName>style.visibility</p:attrName>
                                        </p:attrNameLst>
                                      </p:cBhvr>
                                      <p:to>
                                        <p:strVal val="visible"/>
                                      </p:to>
                                    </p:set>
                                    <p:animEffect transition="in" filter="fade">
                                      <p:cBhvr>
                                        <p:cTn id="311" dur="500"/>
                                        <p:tgtEl>
                                          <p:spTgt spid="113"/>
                                        </p:tgtEl>
                                      </p:cBhvr>
                                    </p:animEffect>
                                  </p:childTnLst>
                                </p:cTn>
                              </p:par>
                              <p:par>
                                <p:cTn id="312" presetID="10" presetClass="entr" presetSubtype="0" fill="hold" nodeType="withEffect">
                                  <p:stCondLst>
                                    <p:cond delay="0"/>
                                  </p:stCondLst>
                                  <p:childTnLst>
                                    <p:set>
                                      <p:cBhvr>
                                        <p:cTn id="313" dur="1" fill="hold">
                                          <p:stCondLst>
                                            <p:cond delay="0"/>
                                          </p:stCondLst>
                                        </p:cTn>
                                        <p:tgtEl>
                                          <p:spTgt spid="112"/>
                                        </p:tgtEl>
                                        <p:attrNameLst>
                                          <p:attrName>style.visibility</p:attrName>
                                        </p:attrNameLst>
                                      </p:cBhvr>
                                      <p:to>
                                        <p:strVal val="visible"/>
                                      </p:to>
                                    </p:set>
                                    <p:animEffect transition="in" filter="fade">
                                      <p:cBhvr>
                                        <p:cTn id="314" dur="500"/>
                                        <p:tgtEl>
                                          <p:spTgt spid="112"/>
                                        </p:tgtEl>
                                      </p:cBhvr>
                                    </p:animEffect>
                                  </p:childTnLst>
                                </p:cTn>
                              </p:par>
                            </p:childTnLst>
                          </p:cTn>
                        </p:par>
                      </p:childTnLst>
                    </p:cTn>
                  </p:par>
                  <p:par>
                    <p:cTn id="315" fill="hold">
                      <p:stCondLst>
                        <p:cond delay="indefinite"/>
                      </p:stCondLst>
                      <p:childTnLst>
                        <p:par>
                          <p:cTn id="316" fill="hold">
                            <p:stCondLst>
                              <p:cond delay="0"/>
                            </p:stCondLst>
                            <p:childTnLst>
                              <p:par>
                                <p:cTn id="317" presetID="10" presetClass="exit" presetSubtype="0" fill="hold" grpId="1" nodeType="clickEffect">
                                  <p:stCondLst>
                                    <p:cond delay="0"/>
                                  </p:stCondLst>
                                  <p:childTnLst>
                                    <p:animEffect transition="out" filter="fade">
                                      <p:cBhvr>
                                        <p:cTn id="318" dur="500"/>
                                        <p:tgtEl>
                                          <p:spTgt spid="113"/>
                                        </p:tgtEl>
                                      </p:cBhvr>
                                    </p:animEffect>
                                    <p:set>
                                      <p:cBhvr>
                                        <p:cTn id="319" dur="1" fill="hold">
                                          <p:stCondLst>
                                            <p:cond delay="499"/>
                                          </p:stCondLst>
                                        </p:cTn>
                                        <p:tgtEl>
                                          <p:spTgt spid="113"/>
                                        </p:tgtEl>
                                        <p:attrNameLst>
                                          <p:attrName>style.visibility</p:attrName>
                                        </p:attrNameLst>
                                      </p:cBhvr>
                                      <p:to>
                                        <p:strVal val="hidden"/>
                                      </p:to>
                                    </p:set>
                                  </p:childTnLst>
                                </p:cTn>
                              </p:par>
                              <p:par>
                                <p:cTn id="320" presetID="10" presetClass="exit" presetSubtype="0" fill="hold" nodeType="withEffect">
                                  <p:stCondLst>
                                    <p:cond delay="0"/>
                                  </p:stCondLst>
                                  <p:childTnLst>
                                    <p:animEffect transition="out" filter="fade">
                                      <p:cBhvr>
                                        <p:cTn id="321" dur="500"/>
                                        <p:tgtEl>
                                          <p:spTgt spid="112"/>
                                        </p:tgtEl>
                                      </p:cBhvr>
                                    </p:animEffect>
                                    <p:set>
                                      <p:cBhvr>
                                        <p:cTn id="322" dur="1" fill="hold">
                                          <p:stCondLst>
                                            <p:cond delay="499"/>
                                          </p:stCondLst>
                                        </p:cTn>
                                        <p:tgtEl>
                                          <p:spTgt spid="112"/>
                                        </p:tgtEl>
                                        <p:attrNameLst>
                                          <p:attrName>style.visibility</p:attrName>
                                        </p:attrNameLst>
                                      </p:cBhvr>
                                      <p:to>
                                        <p:strVal val="hidden"/>
                                      </p:to>
                                    </p:set>
                                  </p:childTnLst>
                                </p:cTn>
                              </p:par>
                              <p:par>
                                <p:cTn id="323" presetID="10" presetClass="entr" presetSubtype="0" fill="hold" grpId="0" nodeType="withEffect">
                                  <p:stCondLst>
                                    <p:cond delay="0"/>
                                  </p:stCondLst>
                                  <p:childTnLst>
                                    <p:set>
                                      <p:cBhvr>
                                        <p:cTn id="324" dur="1" fill="hold">
                                          <p:stCondLst>
                                            <p:cond delay="0"/>
                                          </p:stCondLst>
                                        </p:cTn>
                                        <p:tgtEl>
                                          <p:spTgt spid="125"/>
                                        </p:tgtEl>
                                        <p:attrNameLst>
                                          <p:attrName>style.visibility</p:attrName>
                                        </p:attrNameLst>
                                      </p:cBhvr>
                                      <p:to>
                                        <p:strVal val="visible"/>
                                      </p:to>
                                    </p:set>
                                    <p:animEffect transition="in" filter="fade">
                                      <p:cBhvr>
                                        <p:cTn id="325" dur="500"/>
                                        <p:tgtEl>
                                          <p:spTgt spid="125"/>
                                        </p:tgtEl>
                                      </p:cBhvr>
                                    </p:animEffect>
                                  </p:childTnLst>
                                </p:cTn>
                              </p:par>
                              <p:par>
                                <p:cTn id="326" presetID="10" presetClass="entr" presetSubtype="0" fill="hold" nodeType="withEffect">
                                  <p:stCondLst>
                                    <p:cond delay="0"/>
                                  </p:stCondLst>
                                  <p:childTnLst>
                                    <p:set>
                                      <p:cBhvr>
                                        <p:cTn id="327" dur="1" fill="hold">
                                          <p:stCondLst>
                                            <p:cond delay="0"/>
                                          </p:stCondLst>
                                        </p:cTn>
                                        <p:tgtEl>
                                          <p:spTgt spid="124"/>
                                        </p:tgtEl>
                                        <p:attrNameLst>
                                          <p:attrName>style.visibility</p:attrName>
                                        </p:attrNameLst>
                                      </p:cBhvr>
                                      <p:to>
                                        <p:strVal val="visible"/>
                                      </p:to>
                                    </p:set>
                                    <p:animEffect transition="in" filter="fade">
                                      <p:cBhvr>
                                        <p:cTn id="328" dur="500"/>
                                        <p:tgtEl>
                                          <p:spTgt spid="124"/>
                                        </p:tgtEl>
                                      </p:cBhvr>
                                    </p:animEffect>
                                  </p:childTnLst>
                                </p:cTn>
                              </p:par>
                            </p:childTnLst>
                          </p:cTn>
                        </p:par>
                      </p:childTnLst>
                    </p:cTn>
                  </p:par>
                  <p:par>
                    <p:cTn id="329" fill="hold">
                      <p:stCondLst>
                        <p:cond delay="indefinite"/>
                      </p:stCondLst>
                      <p:childTnLst>
                        <p:par>
                          <p:cTn id="330" fill="hold">
                            <p:stCondLst>
                              <p:cond delay="0"/>
                            </p:stCondLst>
                            <p:childTnLst>
                              <p:par>
                                <p:cTn id="331" presetID="10" presetClass="exit" presetSubtype="0" fill="hold" grpId="1" nodeType="clickEffect">
                                  <p:stCondLst>
                                    <p:cond delay="0"/>
                                  </p:stCondLst>
                                  <p:childTnLst>
                                    <p:animEffect transition="out" filter="fade">
                                      <p:cBhvr>
                                        <p:cTn id="332" dur="500"/>
                                        <p:tgtEl>
                                          <p:spTgt spid="125"/>
                                        </p:tgtEl>
                                      </p:cBhvr>
                                    </p:animEffect>
                                    <p:set>
                                      <p:cBhvr>
                                        <p:cTn id="333" dur="1" fill="hold">
                                          <p:stCondLst>
                                            <p:cond delay="499"/>
                                          </p:stCondLst>
                                        </p:cTn>
                                        <p:tgtEl>
                                          <p:spTgt spid="125"/>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124"/>
                                        </p:tgtEl>
                                      </p:cBhvr>
                                    </p:animEffect>
                                    <p:set>
                                      <p:cBhvr>
                                        <p:cTn id="336" dur="1" fill="hold">
                                          <p:stCondLst>
                                            <p:cond delay="499"/>
                                          </p:stCondLst>
                                        </p:cTn>
                                        <p:tgtEl>
                                          <p:spTgt spid="124"/>
                                        </p:tgtEl>
                                        <p:attrNameLst>
                                          <p:attrName>style.visibility</p:attrName>
                                        </p:attrNameLst>
                                      </p:cBhvr>
                                      <p:to>
                                        <p:strVal val="hidden"/>
                                      </p:to>
                                    </p:set>
                                  </p:childTnLst>
                                </p:cTn>
                              </p:par>
                              <p:par>
                                <p:cTn id="337" presetID="10" presetClass="entr" presetSubtype="0" fill="hold" grpId="0" nodeType="withEffect">
                                  <p:stCondLst>
                                    <p:cond delay="0"/>
                                  </p:stCondLst>
                                  <p:childTnLst>
                                    <p:set>
                                      <p:cBhvr>
                                        <p:cTn id="338" dur="1" fill="hold">
                                          <p:stCondLst>
                                            <p:cond delay="0"/>
                                          </p:stCondLst>
                                        </p:cTn>
                                        <p:tgtEl>
                                          <p:spTgt spid="127"/>
                                        </p:tgtEl>
                                        <p:attrNameLst>
                                          <p:attrName>style.visibility</p:attrName>
                                        </p:attrNameLst>
                                      </p:cBhvr>
                                      <p:to>
                                        <p:strVal val="visible"/>
                                      </p:to>
                                    </p:set>
                                    <p:animEffect transition="in" filter="fade">
                                      <p:cBhvr>
                                        <p:cTn id="339" dur="500"/>
                                        <p:tgtEl>
                                          <p:spTgt spid="127"/>
                                        </p:tgtEl>
                                      </p:cBhvr>
                                    </p:animEffect>
                                  </p:childTnLst>
                                </p:cTn>
                              </p:par>
                              <p:par>
                                <p:cTn id="340" presetID="10" presetClass="entr" presetSubtype="0" fill="hold" nodeType="withEffect">
                                  <p:stCondLst>
                                    <p:cond delay="0"/>
                                  </p:stCondLst>
                                  <p:childTnLst>
                                    <p:set>
                                      <p:cBhvr>
                                        <p:cTn id="341" dur="1" fill="hold">
                                          <p:stCondLst>
                                            <p:cond delay="0"/>
                                          </p:stCondLst>
                                        </p:cTn>
                                        <p:tgtEl>
                                          <p:spTgt spid="126"/>
                                        </p:tgtEl>
                                        <p:attrNameLst>
                                          <p:attrName>style.visibility</p:attrName>
                                        </p:attrNameLst>
                                      </p:cBhvr>
                                      <p:to>
                                        <p:strVal val="visible"/>
                                      </p:to>
                                    </p:set>
                                    <p:animEffect transition="in" filter="fade">
                                      <p:cBhvr>
                                        <p:cTn id="342" dur="500"/>
                                        <p:tgtEl>
                                          <p:spTgt spid="126"/>
                                        </p:tgtEl>
                                      </p:cBhvr>
                                    </p:animEffect>
                                  </p:childTnLst>
                                </p:cTn>
                              </p:par>
                            </p:childTnLst>
                          </p:cTn>
                        </p:par>
                      </p:childTnLst>
                    </p:cTn>
                  </p:par>
                  <p:par>
                    <p:cTn id="343" fill="hold">
                      <p:stCondLst>
                        <p:cond delay="indefinite"/>
                      </p:stCondLst>
                      <p:childTnLst>
                        <p:par>
                          <p:cTn id="344" fill="hold">
                            <p:stCondLst>
                              <p:cond delay="0"/>
                            </p:stCondLst>
                            <p:childTnLst>
                              <p:par>
                                <p:cTn id="345" presetID="37" presetClass="path" presetSubtype="0" accel="50000" decel="50000" fill="hold" grpId="3" nodeType="clickEffect">
                                  <p:stCondLst>
                                    <p:cond delay="0"/>
                                  </p:stCondLst>
                                  <p:childTnLst>
                                    <p:animMotion origin="layout" path="M -0.33724 0.25 L -0.29264 0.28993 C -0.2832 0.299 -0.2692 0.30401 -0.25445 0.30401 C -0.23774 0.30401 -0.22439 0.299 -0.21495 0.28993 L -0.17014 0.25 " pathEditMode="relative" rAng="0" ptsTypes="AAAAA">
                                      <p:cBhvr>
                                        <p:cTn id="346" dur="2000" fill="hold"/>
                                        <p:tgtEl>
                                          <p:spTgt spid="68"/>
                                        </p:tgtEl>
                                        <p:attrNameLst>
                                          <p:attrName>ppt_x</p:attrName>
                                          <p:attrName>ppt_y</p:attrName>
                                        </p:attrNameLst>
                                      </p:cBhvr>
                                      <p:rCtr x="8355" y="2701"/>
                                    </p:animMotion>
                                  </p:childTnLst>
                                </p:cTn>
                              </p:par>
                              <p:par>
                                <p:cTn id="347" presetID="37" presetClass="path" presetSubtype="0" accel="50000" decel="50000" fill="hold" grpId="2" nodeType="withEffect">
                                  <p:stCondLst>
                                    <p:cond delay="0"/>
                                  </p:stCondLst>
                                  <p:childTnLst>
                                    <p:animMotion origin="layout" path="M -3.02083E-6 0.25 L -0.04492 0.21007 C -0.05436 0.201 -0.06846 0.19598 -0.08333 0.19598 C -0.10015 0.19598 -0.1136 0.201 -0.12304 0.21007 L -0.16818 0.25 " pathEditMode="relative" rAng="10800000" ptsTypes="AAAAA">
                                      <p:cBhvr>
                                        <p:cTn id="348" dur="2000" fill="hold"/>
                                        <p:tgtEl>
                                          <p:spTgt spid="65"/>
                                        </p:tgtEl>
                                        <p:attrNameLst>
                                          <p:attrName>ppt_x</p:attrName>
                                          <p:attrName>ppt_y</p:attrName>
                                        </p:attrNameLst>
                                      </p:cBhvr>
                                      <p:rCtr x="-8409" y="-2701"/>
                                    </p:animMotion>
                                  </p:childTnLst>
                                </p:cTn>
                              </p:par>
                            </p:childTnLst>
                          </p:cTn>
                        </p:par>
                      </p:childTnLst>
                    </p:cTn>
                  </p:par>
                  <p:par>
                    <p:cTn id="349" fill="hold">
                      <p:stCondLst>
                        <p:cond delay="indefinite"/>
                      </p:stCondLst>
                      <p:childTnLst>
                        <p:par>
                          <p:cTn id="350" fill="hold">
                            <p:stCondLst>
                              <p:cond delay="0"/>
                            </p:stCondLst>
                            <p:childTnLst>
                              <p:par>
                                <p:cTn id="351" presetID="10" presetClass="exit" presetSubtype="0" fill="hold" grpId="1" nodeType="clickEffect">
                                  <p:stCondLst>
                                    <p:cond delay="0"/>
                                  </p:stCondLst>
                                  <p:childTnLst>
                                    <p:animEffect transition="out" filter="fade">
                                      <p:cBhvr>
                                        <p:cTn id="352" dur="500"/>
                                        <p:tgtEl>
                                          <p:spTgt spid="123"/>
                                        </p:tgtEl>
                                      </p:cBhvr>
                                    </p:animEffect>
                                    <p:set>
                                      <p:cBhvr>
                                        <p:cTn id="353" dur="1" fill="hold">
                                          <p:stCondLst>
                                            <p:cond delay="499"/>
                                          </p:stCondLst>
                                        </p:cTn>
                                        <p:tgtEl>
                                          <p:spTgt spid="123"/>
                                        </p:tgtEl>
                                        <p:attrNameLst>
                                          <p:attrName>style.visibility</p:attrName>
                                        </p:attrNameLst>
                                      </p:cBhvr>
                                      <p:to>
                                        <p:strVal val="hidden"/>
                                      </p:to>
                                    </p:set>
                                  </p:childTnLst>
                                </p:cTn>
                              </p:par>
                              <p:par>
                                <p:cTn id="354" presetID="10" presetClass="exit" presetSubtype="0" fill="hold" nodeType="withEffect">
                                  <p:stCondLst>
                                    <p:cond delay="0"/>
                                  </p:stCondLst>
                                  <p:childTnLst>
                                    <p:animEffect transition="out" filter="fade">
                                      <p:cBhvr>
                                        <p:cTn id="355" dur="500"/>
                                        <p:tgtEl>
                                          <p:spTgt spid="122"/>
                                        </p:tgtEl>
                                      </p:cBhvr>
                                    </p:animEffect>
                                    <p:set>
                                      <p:cBhvr>
                                        <p:cTn id="356" dur="1" fill="hold">
                                          <p:stCondLst>
                                            <p:cond delay="499"/>
                                          </p:stCondLst>
                                        </p:cTn>
                                        <p:tgtEl>
                                          <p:spTgt spid="122"/>
                                        </p:tgtEl>
                                        <p:attrNameLst>
                                          <p:attrName>style.visibility</p:attrName>
                                        </p:attrNameLst>
                                      </p:cBhvr>
                                      <p:to>
                                        <p:strVal val="hidden"/>
                                      </p:to>
                                    </p:set>
                                  </p:childTnLst>
                                </p:cTn>
                              </p:par>
                              <p:par>
                                <p:cTn id="357" presetID="10" presetClass="entr" presetSubtype="0" fill="hold" nodeType="withEffect">
                                  <p:stCondLst>
                                    <p:cond delay="0"/>
                                  </p:stCondLst>
                                  <p:childTnLst>
                                    <p:set>
                                      <p:cBhvr>
                                        <p:cTn id="358" dur="1" fill="hold">
                                          <p:stCondLst>
                                            <p:cond delay="0"/>
                                          </p:stCondLst>
                                        </p:cTn>
                                        <p:tgtEl>
                                          <p:spTgt spid="129"/>
                                        </p:tgtEl>
                                        <p:attrNameLst>
                                          <p:attrName>style.visibility</p:attrName>
                                        </p:attrNameLst>
                                      </p:cBhvr>
                                      <p:to>
                                        <p:strVal val="visible"/>
                                      </p:to>
                                    </p:set>
                                    <p:animEffect transition="in" filter="fade">
                                      <p:cBhvr>
                                        <p:cTn id="359" dur="500"/>
                                        <p:tgtEl>
                                          <p:spTgt spid="129"/>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30"/>
                                        </p:tgtEl>
                                        <p:attrNameLst>
                                          <p:attrName>style.visibility</p:attrName>
                                        </p:attrNameLst>
                                      </p:cBhvr>
                                      <p:to>
                                        <p:strVal val="visible"/>
                                      </p:to>
                                    </p:set>
                                    <p:animEffect transition="in" filter="fade">
                                      <p:cBhvr>
                                        <p:cTn id="362" dur="500"/>
                                        <p:tgtEl>
                                          <p:spTgt spid="130"/>
                                        </p:tgtEl>
                                      </p:cBhvr>
                                    </p:animEffect>
                                  </p:childTnLst>
                                </p:cTn>
                              </p:par>
                            </p:childTnLst>
                          </p:cTn>
                        </p:par>
                      </p:childTnLst>
                    </p:cTn>
                  </p:par>
                  <p:par>
                    <p:cTn id="363" fill="hold">
                      <p:stCondLst>
                        <p:cond delay="indefinite"/>
                      </p:stCondLst>
                      <p:childTnLst>
                        <p:par>
                          <p:cTn id="364" fill="hold">
                            <p:stCondLst>
                              <p:cond delay="0"/>
                            </p:stCondLst>
                            <p:childTnLst>
                              <p:par>
                                <p:cTn id="365" presetID="10" presetClass="exit" presetSubtype="0" fill="hold" grpId="1" nodeType="clickEffect">
                                  <p:stCondLst>
                                    <p:cond delay="0"/>
                                  </p:stCondLst>
                                  <p:childTnLst>
                                    <p:animEffect transition="out" filter="fade">
                                      <p:cBhvr>
                                        <p:cTn id="366" dur="500"/>
                                        <p:tgtEl>
                                          <p:spTgt spid="127"/>
                                        </p:tgtEl>
                                      </p:cBhvr>
                                    </p:animEffect>
                                    <p:set>
                                      <p:cBhvr>
                                        <p:cTn id="367" dur="1" fill="hold">
                                          <p:stCondLst>
                                            <p:cond delay="499"/>
                                          </p:stCondLst>
                                        </p:cTn>
                                        <p:tgtEl>
                                          <p:spTgt spid="127"/>
                                        </p:tgtEl>
                                        <p:attrNameLst>
                                          <p:attrName>style.visibility</p:attrName>
                                        </p:attrNameLst>
                                      </p:cBhvr>
                                      <p:to>
                                        <p:strVal val="hidden"/>
                                      </p:to>
                                    </p:set>
                                  </p:childTnLst>
                                </p:cTn>
                              </p:par>
                              <p:par>
                                <p:cTn id="368" presetID="10" presetClass="exit" presetSubtype="0" fill="hold" nodeType="withEffect">
                                  <p:stCondLst>
                                    <p:cond delay="0"/>
                                  </p:stCondLst>
                                  <p:childTnLst>
                                    <p:animEffect transition="out" filter="fade">
                                      <p:cBhvr>
                                        <p:cTn id="369" dur="500"/>
                                        <p:tgtEl>
                                          <p:spTgt spid="126"/>
                                        </p:tgtEl>
                                      </p:cBhvr>
                                    </p:animEffect>
                                    <p:set>
                                      <p:cBhvr>
                                        <p:cTn id="370" dur="1" fill="hold">
                                          <p:stCondLst>
                                            <p:cond delay="499"/>
                                          </p:stCondLst>
                                        </p:cTn>
                                        <p:tgtEl>
                                          <p:spTgt spid="126"/>
                                        </p:tgtEl>
                                        <p:attrNameLst>
                                          <p:attrName>style.visibility</p:attrName>
                                        </p:attrNameLst>
                                      </p:cBhvr>
                                      <p:to>
                                        <p:strVal val="hidden"/>
                                      </p:to>
                                    </p:set>
                                  </p:childTnLst>
                                </p:cTn>
                              </p:par>
                              <p:par>
                                <p:cTn id="371" presetID="10" presetClass="entr" presetSubtype="0" fill="hold" grpId="0" nodeType="withEffect">
                                  <p:stCondLst>
                                    <p:cond delay="0"/>
                                  </p:stCondLst>
                                  <p:childTnLst>
                                    <p:set>
                                      <p:cBhvr>
                                        <p:cTn id="372" dur="1" fill="hold">
                                          <p:stCondLst>
                                            <p:cond delay="0"/>
                                          </p:stCondLst>
                                        </p:cTn>
                                        <p:tgtEl>
                                          <p:spTgt spid="132"/>
                                        </p:tgtEl>
                                        <p:attrNameLst>
                                          <p:attrName>style.visibility</p:attrName>
                                        </p:attrNameLst>
                                      </p:cBhvr>
                                      <p:to>
                                        <p:strVal val="visible"/>
                                      </p:to>
                                    </p:set>
                                    <p:animEffect transition="in" filter="fade">
                                      <p:cBhvr>
                                        <p:cTn id="373" dur="500"/>
                                        <p:tgtEl>
                                          <p:spTgt spid="132"/>
                                        </p:tgtEl>
                                      </p:cBhvr>
                                    </p:animEffect>
                                  </p:childTnLst>
                                </p:cTn>
                              </p:par>
                              <p:par>
                                <p:cTn id="374" presetID="10" presetClass="entr" presetSubtype="0" fill="hold" nodeType="withEffect">
                                  <p:stCondLst>
                                    <p:cond delay="0"/>
                                  </p:stCondLst>
                                  <p:childTnLst>
                                    <p:set>
                                      <p:cBhvr>
                                        <p:cTn id="375" dur="1" fill="hold">
                                          <p:stCondLst>
                                            <p:cond delay="0"/>
                                          </p:stCondLst>
                                        </p:cTn>
                                        <p:tgtEl>
                                          <p:spTgt spid="131"/>
                                        </p:tgtEl>
                                        <p:attrNameLst>
                                          <p:attrName>style.visibility</p:attrName>
                                        </p:attrNameLst>
                                      </p:cBhvr>
                                      <p:to>
                                        <p:strVal val="visible"/>
                                      </p:to>
                                    </p:set>
                                    <p:animEffect transition="in" filter="fade">
                                      <p:cBhvr>
                                        <p:cTn id="376" dur="500"/>
                                        <p:tgtEl>
                                          <p:spTgt spid="131"/>
                                        </p:tgtEl>
                                      </p:cBhvr>
                                    </p:animEffect>
                                  </p:childTnLst>
                                </p:cTn>
                              </p:par>
                            </p:childTnLst>
                          </p:cTn>
                        </p:par>
                      </p:childTnLst>
                    </p:cTn>
                  </p:par>
                  <p:par>
                    <p:cTn id="377" fill="hold">
                      <p:stCondLst>
                        <p:cond delay="indefinite"/>
                      </p:stCondLst>
                      <p:childTnLst>
                        <p:par>
                          <p:cTn id="378" fill="hold">
                            <p:stCondLst>
                              <p:cond delay="0"/>
                            </p:stCondLst>
                            <p:childTnLst>
                              <p:par>
                                <p:cTn id="379" presetID="10" presetClass="exit" presetSubtype="0" fill="hold" grpId="1" nodeType="clickEffect">
                                  <p:stCondLst>
                                    <p:cond delay="0"/>
                                  </p:stCondLst>
                                  <p:childTnLst>
                                    <p:animEffect transition="out" filter="fade">
                                      <p:cBhvr>
                                        <p:cTn id="380" dur="500"/>
                                        <p:tgtEl>
                                          <p:spTgt spid="132"/>
                                        </p:tgtEl>
                                      </p:cBhvr>
                                    </p:animEffect>
                                    <p:set>
                                      <p:cBhvr>
                                        <p:cTn id="381" dur="1" fill="hold">
                                          <p:stCondLst>
                                            <p:cond delay="499"/>
                                          </p:stCondLst>
                                        </p:cTn>
                                        <p:tgtEl>
                                          <p:spTgt spid="132"/>
                                        </p:tgtEl>
                                        <p:attrNameLst>
                                          <p:attrName>style.visibility</p:attrName>
                                        </p:attrNameLst>
                                      </p:cBhvr>
                                      <p:to>
                                        <p:strVal val="hidden"/>
                                      </p:to>
                                    </p:set>
                                  </p:childTnLst>
                                </p:cTn>
                              </p:par>
                              <p:par>
                                <p:cTn id="382" presetID="10" presetClass="exit" presetSubtype="0" fill="hold" nodeType="withEffect">
                                  <p:stCondLst>
                                    <p:cond delay="0"/>
                                  </p:stCondLst>
                                  <p:childTnLst>
                                    <p:animEffect transition="out" filter="fade">
                                      <p:cBhvr>
                                        <p:cTn id="383" dur="500"/>
                                        <p:tgtEl>
                                          <p:spTgt spid="131"/>
                                        </p:tgtEl>
                                      </p:cBhvr>
                                    </p:animEffect>
                                    <p:set>
                                      <p:cBhvr>
                                        <p:cTn id="384" dur="1" fill="hold">
                                          <p:stCondLst>
                                            <p:cond delay="499"/>
                                          </p:stCondLst>
                                        </p:cTn>
                                        <p:tgtEl>
                                          <p:spTgt spid="131"/>
                                        </p:tgtEl>
                                        <p:attrNameLst>
                                          <p:attrName>style.visibility</p:attrName>
                                        </p:attrNameLst>
                                      </p:cBhvr>
                                      <p:to>
                                        <p:strVal val="hidden"/>
                                      </p:to>
                                    </p:set>
                                  </p:childTnLst>
                                </p:cTn>
                              </p:par>
                              <p:par>
                                <p:cTn id="385" presetID="10" presetClass="entr" presetSubtype="0" fill="hold" grpId="0" nodeType="withEffect">
                                  <p:stCondLst>
                                    <p:cond delay="0"/>
                                  </p:stCondLst>
                                  <p:childTnLst>
                                    <p:set>
                                      <p:cBhvr>
                                        <p:cTn id="386" dur="1" fill="hold">
                                          <p:stCondLst>
                                            <p:cond delay="0"/>
                                          </p:stCondLst>
                                        </p:cTn>
                                        <p:tgtEl>
                                          <p:spTgt spid="134"/>
                                        </p:tgtEl>
                                        <p:attrNameLst>
                                          <p:attrName>style.visibility</p:attrName>
                                        </p:attrNameLst>
                                      </p:cBhvr>
                                      <p:to>
                                        <p:strVal val="visible"/>
                                      </p:to>
                                    </p:set>
                                    <p:animEffect transition="in" filter="fade">
                                      <p:cBhvr>
                                        <p:cTn id="387" dur="500"/>
                                        <p:tgtEl>
                                          <p:spTgt spid="134"/>
                                        </p:tgtEl>
                                      </p:cBhvr>
                                    </p:animEffect>
                                  </p:childTnLst>
                                </p:cTn>
                              </p:par>
                              <p:par>
                                <p:cTn id="388" presetID="10" presetClass="entr" presetSubtype="0" fill="hold" nodeType="withEffect">
                                  <p:stCondLst>
                                    <p:cond delay="0"/>
                                  </p:stCondLst>
                                  <p:childTnLst>
                                    <p:set>
                                      <p:cBhvr>
                                        <p:cTn id="389" dur="1" fill="hold">
                                          <p:stCondLst>
                                            <p:cond delay="0"/>
                                          </p:stCondLst>
                                        </p:cTn>
                                        <p:tgtEl>
                                          <p:spTgt spid="133"/>
                                        </p:tgtEl>
                                        <p:attrNameLst>
                                          <p:attrName>style.visibility</p:attrName>
                                        </p:attrNameLst>
                                      </p:cBhvr>
                                      <p:to>
                                        <p:strVal val="visible"/>
                                      </p:to>
                                    </p:set>
                                    <p:animEffect transition="in" filter="fade">
                                      <p:cBhvr>
                                        <p:cTn id="390" dur="500"/>
                                        <p:tgtEl>
                                          <p:spTgt spid="133"/>
                                        </p:tgtEl>
                                      </p:cBhvr>
                                    </p:animEffect>
                                  </p:childTnLst>
                                </p:cTn>
                              </p:par>
                            </p:childTnLst>
                          </p:cTn>
                        </p:par>
                      </p:childTnLst>
                    </p:cTn>
                  </p:par>
                  <p:par>
                    <p:cTn id="391" fill="hold">
                      <p:stCondLst>
                        <p:cond delay="indefinite"/>
                      </p:stCondLst>
                      <p:childTnLst>
                        <p:par>
                          <p:cTn id="392" fill="hold">
                            <p:stCondLst>
                              <p:cond delay="0"/>
                            </p:stCondLst>
                            <p:childTnLst>
                              <p:par>
                                <p:cTn id="393" presetID="37" presetClass="path" presetSubtype="0" accel="50000" decel="50000" fill="hold" grpId="2" nodeType="clickEffect">
                                  <p:stCondLst>
                                    <p:cond delay="0"/>
                                  </p:stCondLst>
                                  <p:childTnLst>
                                    <p:animMotion origin="layout" path="M 1.52778E-6 0.25 L 0.05957 0.28993 C 0.07194 0.299 0.09071 0.30402 0.11035 0.30402 C 0.1327 0.30402 0.15061 0.299 0.16298 0.28993 L 0.22287 0.25 " pathEditMode="relative" rAng="0" ptsTypes="AAAAA">
                                      <p:cBhvr>
                                        <p:cTn id="394" dur="2000" fill="hold"/>
                                        <p:tgtEl>
                                          <p:spTgt spid="64"/>
                                        </p:tgtEl>
                                        <p:attrNameLst>
                                          <p:attrName>ppt_x</p:attrName>
                                          <p:attrName>ppt_y</p:attrName>
                                        </p:attrNameLst>
                                      </p:cBhvr>
                                      <p:rCtr x="11144" y="2701"/>
                                    </p:animMotion>
                                  </p:childTnLst>
                                </p:cTn>
                              </p:par>
                              <p:par>
                                <p:cTn id="395" presetID="37" presetClass="path" presetSubtype="0" accel="50000" decel="50000" fill="hold" grpId="2" nodeType="withEffect">
                                  <p:stCondLst>
                                    <p:cond delay="0"/>
                                  </p:stCondLst>
                                  <p:childTnLst>
                                    <p:animMotion origin="layout" path="M 2.60417E-6 0.25 L -0.06044 0.21007 C -0.07314 0.201 -0.09202 0.19598 -0.11198 0.19598 C -0.13455 0.19598 -0.15267 0.201 -0.16526 0.21007 L -0.22591 0.25 " pathEditMode="relative" rAng="10800000" ptsTypes="AAAAA">
                                      <p:cBhvr>
                                        <p:cTn id="396" dur="2000" fill="hold"/>
                                        <p:tgtEl>
                                          <p:spTgt spid="67"/>
                                        </p:tgtEl>
                                        <p:attrNameLst>
                                          <p:attrName>ppt_x</p:attrName>
                                          <p:attrName>ppt_y</p:attrName>
                                        </p:attrNameLst>
                                      </p:cBhvr>
                                      <p:rCtr x="-11296" y="-2701"/>
                                    </p:animMotion>
                                  </p:childTnLst>
                                </p:cTn>
                              </p:par>
                            </p:childTnLst>
                          </p:cTn>
                        </p:par>
                      </p:childTnLst>
                    </p:cTn>
                  </p:par>
                  <p:par>
                    <p:cTn id="397" fill="hold">
                      <p:stCondLst>
                        <p:cond delay="indefinite"/>
                      </p:stCondLst>
                      <p:childTnLst>
                        <p:par>
                          <p:cTn id="398" fill="hold">
                            <p:stCondLst>
                              <p:cond delay="0"/>
                            </p:stCondLst>
                            <p:childTnLst>
                              <p:par>
                                <p:cTn id="399" presetID="10" presetClass="exit" presetSubtype="0" fill="hold" grpId="1" nodeType="clickEffect">
                                  <p:stCondLst>
                                    <p:cond delay="0"/>
                                  </p:stCondLst>
                                  <p:childTnLst>
                                    <p:animEffect transition="out" filter="fade">
                                      <p:cBhvr>
                                        <p:cTn id="400" dur="500"/>
                                        <p:tgtEl>
                                          <p:spTgt spid="134"/>
                                        </p:tgtEl>
                                      </p:cBhvr>
                                    </p:animEffect>
                                    <p:set>
                                      <p:cBhvr>
                                        <p:cTn id="401" dur="1" fill="hold">
                                          <p:stCondLst>
                                            <p:cond delay="499"/>
                                          </p:stCondLst>
                                        </p:cTn>
                                        <p:tgtEl>
                                          <p:spTgt spid="134"/>
                                        </p:tgtEl>
                                        <p:attrNameLst>
                                          <p:attrName>style.visibility</p:attrName>
                                        </p:attrNameLst>
                                      </p:cBhvr>
                                      <p:to>
                                        <p:strVal val="hidden"/>
                                      </p:to>
                                    </p:set>
                                  </p:childTnLst>
                                </p:cTn>
                              </p:par>
                              <p:par>
                                <p:cTn id="402" presetID="10" presetClass="exit" presetSubtype="0" fill="hold" nodeType="withEffect">
                                  <p:stCondLst>
                                    <p:cond delay="0"/>
                                  </p:stCondLst>
                                  <p:childTnLst>
                                    <p:animEffect transition="out" filter="fade">
                                      <p:cBhvr>
                                        <p:cTn id="403" dur="500"/>
                                        <p:tgtEl>
                                          <p:spTgt spid="133"/>
                                        </p:tgtEl>
                                      </p:cBhvr>
                                    </p:animEffect>
                                    <p:set>
                                      <p:cBhvr>
                                        <p:cTn id="404" dur="1" fill="hold">
                                          <p:stCondLst>
                                            <p:cond delay="499"/>
                                          </p:stCondLst>
                                        </p:cTn>
                                        <p:tgtEl>
                                          <p:spTgt spid="133"/>
                                        </p:tgtEl>
                                        <p:attrNameLst>
                                          <p:attrName>style.visibility</p:attrName>
                                        </p:attrNameLst>
                                      </p:cBhvr>
                                      <p:to>
                                        <p:strVal val="hidden"/>
                                      </p:to>
                                    </p:set>
                                  </p:childTnLst>
                                </p:cTn>
                              </p:par>
                              <p:par>
                                <p:cTn id="405" presetID="10" presetClass="entr" presetSubtype="0" fill="hold" grpId="0" nodeType="withEffect">
                                  <p:stCondLst>
                                    <p:cond delay="0"/>
                                  </p:stCondLst>
                                  <p:childTnLst>
                                    <p:set>
                                      <p:cBhvr>
                                        <p:cTn id="406" dur="1" fill="hold">
                                          <p:stCondLst>
                                            <p:cond delay="0"/>
                                          </p:stCondLst>
                                        </p:cTn>
                                        <p:tgtEl>
                                          <p:spTgt spid="136"/>
                                        </p:tgtEl>
                                        <p:attrNameLst>
                                          <p:attrName>style.visibility</p:attrName>
                                        </p:attrNameLst>
                                      </p:cBhvr>
                                      <p:to>
                                        <p:strVal val="visible"/>
                                      </p:to>
                                    </p:set>
                                    <p:animEffect transition="in" filter="fade">
                                      <p:cBhvr>
                                        <p:cTn id="407" dur="500"/>
                                        <p:tgtEl>
                                          <p:spTgt spid="136"/>
                                        </p:tgtEl>
                                      </p:cBhvr>
                                    </p:animEffect>
                                  </p:childTnLst>
                                </p:cTn>
                              </p:par>
                              <p:par>
                                <p:cTn id="408" presetID="10" presetClass="entr" presetSubtype="0" fill="hold" nodeType="withEffect">
                                  <p:stCondLst>
                                    <p:cond delay="0"/>
                                  </p:stCondLst>
                                  <p:childTnLst>
                                    <p:set>
                                      <p:cBhvr>
                                        <p:cTn id="409" dur="1" fill="hold">
                                          <p:stCondLst>
                                            <p:cond delay="0"/>
                                          </p:stCondLst>
                                        </p:cTn>
                                        <p:tgtEl>
                                          <p:spTgt spid="135"/>
                                        </p:tgtEl>
                                        <p:attrNameLst>
                                          <p:attrName>style.visibility</p:attrName>
                                        </p:attrNameLst>
                                      </p:cBhvr>
                                      <p:to>
                                        <p:strVal val="visible"/>
                                      </p:to>
                                    </p:set>
                                    <p:animEffect transition="in" filter="fade">
                                      <p:cBhvr>
                                        <p:cTn id="410" dur="500"/>
                                        <p:tgtEl>
                                          <p:spTgt spid="135"/>
                                        </p:tgtEl>
                                      </p:cBhvr>
                                    </p:animEffect>
                                  </p:childTnLst>
                                </p:cTn>
                              </p:par>
                            </p:childTnLst>
                          </p:cTn>
                        </p:par>
                      </p:childTnLst>
                    </p:cTn>
                  </p:par>
                  <p:par>
                    <p:cTn id="411" fill="hold">
                      <p:stCondLst>
                        <p:cond delay="indefinite"/>
                      </p:stCondLst>
                      <p:childTnLst>
                        <p:par>
                          <p:cTn id="412" fill="hold">
                            <p:stCondLst>
                              <p:cond delay="0"/>
                            </p:stCondLst>
                            <p:childTnLst>
                              <p:par>
                                <p:cTn id="413" presetID="10" presetClass="exit" presetSubtype="0" fill="hold" nodeType="clickEffect">
                                  <p:stCondLst>
                                    <p:cond delay="0"/>
                                  </p:stCondLst>
                                  <p:childTnLst>
                                    <p:animEffect transition="out" filter="fade">
                                      <p:cBhvr>
                                        <p:cTn id="414" dur="500"/>
                                        <p:tgtEl>
                                          <p:spTgt spid="129"/>
                                        </p:tgtEl>
                                      </p:cBhvr>
                                    </p:animEffect>
                                    <p:set>
                                      <p:cBhvr>
                                        <p:cTn id="415" dur="1" fill="hold">
                                          <p:stCondLst>
                                            <p:cond delay="499"/>
                                          </p:stCondLst>
                                        </p:cTn>
                                        <p:tgtEl>
                                          <p:spTgt spid="129"/>
                                        </p:tgtEl>
                                        <p:attrNameLst>
                                          <p:attrName>style.visibility</p:attrName>
                                        </p:attrNameLst>
                                      </p:cBhvr>
                                      <p:to>
                                        <p:strVal val="hidden"/>
                                      </p:to>
                                    </p:set>
                                  </p:childTnLst>
                                </p:cTn>
                              </p:par>
                              <p:par>
                                <p:cTn id="416" presetID="10" presetClass="exit" presetSubtype="0" fill="hold" grpId="1" nodeType="withEffect">
                                  <p:stCondLst>
                                    <p:cond delay="0"/>
                                  </p:stCondLst>
                                  <p:childTnLst>
                                    <p:animEffect transition="out" filter="fade">
                                      <p:cBhvr>
                                        <p:cTn id="417" dur="500"/>
                                        <p:tgtEl>
                                          <p:spTgt spid="130"/>
                                        </p:tgtEl>
                                      </p:cBhvr>
                                    </p:animEffect>
                                    <p:set>
                                      <p:cBhvr>
                                        <p:cTn id="418" dur="1" fill="hold">
                                          <p:stCondLst>
                                            <p:cond delay="499"/>
                                          </p:stCondLst>
                                        </p:cTn>
                                        <p:tgtEl>
                                          <p:spTgt spid="130"/>
                                        </p:tgtEl>
                                        <p:attrNameLst>
                                          <p:attrName>style.visibility</p:attrName>
                                        </p:attrNameLst>
                                      </p:cBhvr>
                                      <p:to>
                                        <p:strVal val="hidden"/>
                                      </p:to>
                                    </p:set>
                                  </p:childTnLst>
                                </p:cTn>
                              </p:par>
                              <p:par>
                                <p:cTn id="419" presetID="10" presetClass="entr" presetSubtype="0" fill="hold" grpId="0" nodeType="withEffect">
                                  <p:stCondLst>
                                    <p:cond delay="0"/>
                                  </p:stCondLst>
                                  <p:childTnLst>
                                    <p:set>
                                      <p:cBhvr>
                                        <p:cTn id="420" dur="1" fill="hold">
                                          <p:stCondLst>
                                            <p:cond delay="0"/>
                                          </p:stCondLst>
                                        </p:cTn>
                                        <p:tgtEl>
                                          <p:spTgt spid="138"/>
                                        </p:tgtEl>
                                        <p:attrNameLst>
                                          <p:attrName>style.visibility</p:attrName>
                                        </p:attrNameLst>
                                      </p:cBhvr>
                                      <p:to>
                                        <p:strVal val="visible"/>
                                      </p:to>
                                    </p:set>
                                    <p:animEffect transition="in" filter="fade">
                                      <p:cBhvr>
                                        <p:cTn id="421" dur="500"/>
                                        <p:tgtEl>
                                          <p:spTgt spid="138"/>
                                        </p:tgtEl>
                                      </p:cBhvr>
                                    </p:animEffect>
                                  </p:childTnLst>
                                </p:cTn>
                              </p:par>
                              <p:par>
                                <p:cTn id="422" presetID="10" presetClass="entr" presetSubtype="0" fill="hold" nodeType="withEffect">
                                  <p:stCondLst>
                                    <p:cond delay="0"/>
                                  </p:stCondLst>
                                  <p:childTnLst>
                                    <p:set>
                                      <p:cBhvr>
                                        <p:cTn id="423" dur="1" fill="hold">
                                          <p:stCondLst>
                                            <p:cond delay="0"/>
                                          </p:stCondLst>
                                        </p:cTn>
                                        <p:tgtEl>
                                          <p:spTgt spid="137"/>
                                        </p:tgtEl>
                                        <p:attrNameLst>
                                          <p:attrName>style.visibility</p:attrName>
                                        </p:attrNameLst>
                                      </p:cBhvr>
                                      <p:to>
                                        <p:strVal val="visible"/>
                                      </p:to>
                                    </p:set>
                                    <p:animEffect transition="in" filter="fade">
                                      <p:cBhvr>
                                        <p:cTn id="424"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1"/>
      <p:bldP spid="61" grpId="0" animBg="1"/>
      <p:bldP spid="61" grpId="1" animBg="1"/>
      <p:bldP spid="61" grpId="2" animBg="1"/>
      <p:bldP spid="62" grpId="0" animBg="1"/>
      <p:bldP spid="62" grpId="1" animBg="1"/>
      <p:bldP spid="63" grpId="0" animBg="1"/>
      <p:bldP spid="63" grpId="1" animBg="1"/>
      <p:bldP spid="63" grpId="2" animBg="1"/>
      <p:bldP spid="64" grpId="0" animBg="1"/>
      <p:bldP spid="64" grpId="1" animBg="1"/>
      <p:bldP spid="64" grpId="2" animBg="1"/>
      <p:bldP spid="65" grpId="0" animBg="1"/>
      <p:bldP spid="65" grpId="1" animBg="1"/>
      <p:bldP spid="65" grpId="2" animBg="1"/>
      <p:bldP spid="66" grpId="0" animBg="1"/>
      <p:bldP spid="66" grpId="1" animBg="1"/>
      <p:bldP spid="67" grpId="0" animBg="1"/>
      <p:bldP spid="67" grpId="1" animBg="1"/>
      <p:bldP spid="67" grpId="2" animBg="1"/>
      <p:bldP spid="68" grpId="0" animBg="1"/>
      <p:bldP spid="68" grpId="1" animBg="1"/>
      <p:bldP spid="68" grpId="2" animBg="1"/>
      <p:bldP spid="68" grpId="3" animBg="1"/>
      <p:bldP spid="69" grpId="0" animBg="1"/>
      <p:bldP spid="69" grpId="1" animBg="1"/>
      <p:bldP spid="69" grpId="2" animBg="1"/>
      <p:bldP spid="70" grpId="0" animBg="1"/>
      <p:bldP spid="70"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p:bldP spid="92" grpId="1"/>
      <p:bldP spid="93" grpId="0"/>
      <p:bldP spid="93" grpId="1"/>
      <p:bldP spid="94" grpId="0"/>
      <p:bldP spid="106" grpId="0"/>
      <p:bldP spid="106" grpId="1"/>
      <p:bldP spid="3" grpId="0"/>
      <p:bldP spid="3" grpId="1"/>
      <p:bldP spid="111" grpId="0"/>
      <p:bldP spid="111" grpId="1"/>
      <p:bldP spid="5" grpId="0"/>
      <p:bldP spid="115" grpId="0"/>
      <p:bldP spid="115" grpId="1"/>
      <p:bldP spid="117" grpId="0"/>
      <p:bldP spid="117" grpId="1"/>
      <p:bldP spid="119" grpId="0"/>
      <p:bldP spid="119" grpId="1"/>
      <p:bldP spid="121" grpId="0"/>
      <p:bldP spid="121" grpId="1"/>
      <p:bldP spid="123" grpId="0"/>
      <p:bldP spid="123" grpId="1"/>
      <p:bldP spid="108" grpId="0"/>
      <p:bldP spid="113" grpId="0"/>
      <p:bldP spid="113" grpId="1"/>
      <p:bldP spid="125" grpId="0"/>
      <p:bldP spid="125" grpId="1"/>
      <p:bldP spid="127" grpId="0"/>
      <p:bldP spid="127" grpId="1"/>
      <p:bldP spid="130" grpId="0"/>
      <p:bldP spid="130" grpId="1"/>
      <p:bldP spid="132" grpId="0"/>
      <p:bldP spid="132" grpId="1"/>
      <p:bldP spid="134" grpId="0"/>
      <p:bldP spid="134" grpId="1"/>
      <p:bldP spid="136" grpId="0"/>
      <p:bldP spid="138" grpId="0"/>
    </p:bld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887968"/>
            <a:ext cx="507492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Implementation</a:t>
            </a:r>
            <a:endParaRPr lang="en-US" sz="4374" dirty="0"/>
          </a:p>
        </p:txBody>
      </p:sp>
      <p:sp>
        <p:nvSpPr>
          <p:cNvPr id="26" name="TextBox 25">
            <a:extLst>
              <a:ext uri="{FF2B5EF4-FFF2-40B4-BE49-F238E27FC236}">
                <a16:creationId xmlns:a16="http://schemas.microsoft.com/office/drawing/2014/main" id="{DCA0C851-351B-430D-8740-927910C5B532}"/>
              </a:ext>
            </a:extLst>
          </p:cNvPr>
          <p:cNvSpPr txBox="1"/>
          <p:nvPr/>
        </p:nvSpPr>
        <p:spPr>
          <a:xfrm>
            <a:off x="2037993" y="1689934"/>
            <a:ext cx="10511359" cy="6370975"/>
          </a:xfrm>
          <a:prstGeom prst="rect">
            <a:avLst/>
          </a:prstGeom>
          <a:noFill/>
        </p:spPr>
        <p:txBody>
          <a:bodyPr wrap="square" rtlCol="0">
            <a:spAutoFit/>
          </a:bodyPr>
          <a:lstStyle/>
          <a:p>
            <a:r>
              <a:rPr lang="en-US" sz="2400" dirty="0">
                <a:solidFill>
                  <a:schemeClr val="bg1"/>
                </a:solidFill>
              </a:rPr>
              <a:t>Def </a:t>
            </a:r>
            <a:r>
              <a:rPr lang="en-US" sz="2400" dirty="0" err="1">
                <a:solidFill>
                  <a:schemeClr val="bg1"/>
                </a:solidFill>
              </a:rPr>
              <a:t>DutchSort</a:t>
            </a:r>
            <a:r>
              <a:rPr lang="en-US" sz="2400" dirty="0">
                <a:solidFill>
                  <a:schemeClr val="bg1"/>
                </a:solidFill>
              </a:rPr>
              <a:t> (A, n)</a:t>
            </a:r>
          </a:p>
          <a:p>
            <a:r>
              <a:rPr lang="en-US" sz="2400" dirty="0">
                <a:solidFill>
                  <a:schemeClr val="bg1"/>
                </a:solidFill>
              </a:rPr>
              <a:t>	Start, Middle, End = 0, 0, n</a:t>
            </a:r>
          </a:p>
          <a:p>
            <a:r>
              <a:rPr lang="en-US" sz="2400" dirty="0">
                <a:solidFill>
                  <a:schemeClr val="bg1"/>
                </a:solidFill>
              </a:rPr>
              <a:t>	while Middle &lt;= End:</a:t>
            </a:r>
          </a:p>
          <a:p>
            <a:r>
              <a:rPr lang="en-US" sz="2400" dirty="0">
                <a:solidFill>
                  <a:schemeClr val="bg1"/>
                </a:solidFill>
              </a:rPr>
              <a:t>		if A[Middle] == 0:</a:t>
            </a:r>
          </a:p>
          <a:p>
            <a:r>
              <a:rPr lang="en-US" sz="2400" dirty="0">
                <a:solidFill>
                  <a:schemeClr val="bg1"/>
                </a:solidFill>
              </a:rPr>
              <a:t>			A[Start], A[Middle] = A[Middle], A[Start]</a:t>
            </a:r>
          </a:p>
          <a:p>
            <a:r>
              <a:rPr lang="en-US" sz="2400" dirty="0">
                <a:solidFill>
                  <a:schemeClr val="bg1"/>
                </a:solidFill>
              </a:rPr>
              <a:t>			Start = Start + 1</a:t>
            </a:r>
          </a:p>
          <a:p>
            <a:r>
              <a:rPr lang="en-US" sz="2400" dirty="0">
                <a:solidFill>
                  <a:schemeClr val="bg1"/>
                </a:solidFill>
              </a:rPr>
              <a:t>			Middle = Middle + 1</a:t>
            </a:r>
          </a:p>
          <a:p>
            <a:r>
              <a:rPr lang="en-US" sz="2400" dirty="0">
                <a:solidFill>
                  <a:schemeClr val="bg1"/>
                </a:solidFill>
              </a:rPr>
              <a:t>		</a:t>
            </a:r>
            <a:r>
              <a:rPr lang="en-US" sz="2400" dirty="0" err="1">
                <a:solidFill>
                  <a:schemeClr val="bg1"/>
                </a:solidFill>
              </a:rPr>
              <a:t>elif</a:t>
            </a:r>
            <a:r>
              <a:rPr lang="en-US" sz="2400" dirty="0">
                <a:solidFill>
                  <a:schemeClr val="bg1"/>
                </a:solidFill>
              </a:rPr>
              <a:t> A[Middle] == 1:</a:t>
            </a:r>
          </a:p>
          <a:p>
            <a:r>
              <a:rPr lang="en-US" sz="2400" dirty="0">
                <a:solidFill>
                  <a:schemeClr val="bg1"/>
                </a:solidFill>
              </a:rPr>
              <a:t>			 Middle = Middle + 1</a:t>
            </a:r>
          </a:p>
          <a:p>
            <a:r>
              <a:rPr lang="en-US" sz="2400" dirty="0">
                <a:solidFill>
                  <a:schemeClr val="bg1"/>
                </a:solidFill>
              </a:rPr>
              <a:t>		else:</a:t>
            </a:r>
          </a:p>
          <a:p>
            <a:r>
              <a:rPr lang="en-US" sz="2400" dirty="0">
                <a:solidFill>
                  <a:schemeClr val="bg1"/>
                </a:solidFill>
              </a:rPr>
              <a:t>			A[Middle], A[End] = A[End], A[Middle]</a:t>
            </a:r>
          </a:p>
          <a:p>
            <a:r>
              <a:rPr lang="en-US" sz="2400" dirty="0">
                <a:solidFill>
                  <a:schemeClr val="bg1"/>
                </a:solidFill>
              </a:rPr>
              <a:t>			End = End -1</a:t>
            </a:r>
          </a:p>
          <a:p>
            <a:r>
              <a:rPr lang="en-US" sz="2400" dirty="0">
                <a:solidFill>
                  <a:schemeClr val="bg1"/>
                </a:solidFill>
              </a:rPr>
              <a:t>	return A</a:t>
            </a:r>
          </a:p>
          <a:p>
            <a:r>
              <a:rPr lang="en-US" sz="2400" dirty="0">
                <a:solidFill>
                  <a:schemeClr val="bg1"/>
                </a:solidFill>
              </a:rPr>
              <a:t>	A=[‘0’, ‘1’, ‘1’, ‘0’, ‘1’, ‘2’, ‘1’, ‘2’, ‘0’, ‘0’, ‘0’, ‘1’]</a:t>
            </a:r>
          </a:p>
          <a:p>
            <a:r>
              <a:rPr lang="en-US" sz="2400" dirty="0">
                <a:solidFill>
                  <a:schemeClr val="bg1"/>
                </a:solidFill>
              </a:rPr>
              <a:t>	n = </a:t>
            </a:r>
            <a:r>
              <a:rPr lang="en-US" sz="2400" dirty="0" err="1">
                <a:solidFill>
                  <a:schemeClr val="bg1"/>
                </a:solidFill>
              </a:rPr>
              <a:t>len</a:t>
            </a:r>
            <a:r>
              <a:rPr lang="en-US" sz="2400" dirty="0">
                <a:solidFill>
                  <a:schemeClr val="bg1"/>
                </a:solidFill>
              </a:rPr>
              <a:t>(A)</a:t>
            </a:r>
          </a:p>
          <a:p>
            <a:r>
              <a:rPr lang="en-US" sz="2400" dirty="0">
                <a:solidFill>
                  <a:schemeClr val="bg1"/>
                </a:solidFill>
              </a:rPr>
              <a:t>	A=</a:t>
            </a:r>
            <a:r>
              <a:rPr lang="en-US" sz="2400" dirty="0" err="1">
                <a:solidFill>
                  <a:schemeClr val="bg1"/>
                </a:solidFill>
              </a:rPr>
              <a:t>DutchSoer</a:t>
            </a:r>
            <a:r>
              <a:rPr lang="en-US" sz="2400" dirty="0">
                <a:solidFill>
                  <a:schemeClr val="bg1"/>
                </a:solidFill>
              </a:rPr>
              <a:t>(</a:t>
            </a:r>
            <a:r>
              <a:rPr lang="en-US" sz="2400" dirty="0" err="1">
                <a:solidFill>
                  <a:schemeClr val="bg1"/>
                </a:solidFill>
              </a:rPr>
              <a:t>A,n</a:t>
            </a:r>
            <a:r>
              <a:rPr lang="en-US" sz="2400" dirty="0">
                <a:solidFill>
                  <a:schemeClr val="bg1"/>
                </a:solidFill>
              </a:rPr>
              <a:t>)</a:t>
            </a:r>
          </a:p>
          <a:p>
            <a:r>
              <a:rPr lang="en-US" sz="2400" dirty="0">
                <a:solidFill>
                  <a:schemeClr val="bg1"/>
                </a:solidFill>
              </a:rPr>
              <a:t>	print(A)</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676638"/>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The Analysis</a:t>
            </a:r>
            <a:endParaRPr lang="en-US" sz="4374"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6AA63784-1E71-4297-9FF4-C3EAA4A17261}"/>
                  </a:ext>
                </a:extLst>
              </p:cNvPr>
              <p:cNvSpPr txBox="1"/>
              <p:nvPr/>
            </p:nvSpPr>
            <p:spPr>
              <a:xfrm>
                <a:off x="4490799" y="3550137"/>
                <a:ext cx="1628383" cy="13031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i="1" smtClean="0">
                              <a:solidFill>
                                <a:schemeClr val="bg1"/>
                              </a:solidFill>
                              <a:latin typeface="Cambria Math" panose="02040503050406030204" pitchFamily="18" charset="0"/>
                            </a:rPr>
                          </m:ctrlPr>
                        </m:naryPr>
                        <m:sub>
                          <m:r>
                            <m:rPr>
                              <m:brk m:alnAt="23"/>
                            </m:rPr>
                            <a:rPr lang="en-US" sz="2800" b="0" i="1" smtClean="0">
                              <a:solidFill>
                                <a:schemeClr val="bg1"/>
                              </a:solidFill>
                              <a:latin typeface="Cambria Math" panose="02040503050406030204" pitchFamily="18" charset="0"/>
                            </a:rPr>
                            <m:t>𝑀</m:t>
                          </m:r>
                          <m:r>
                            <a:rPr lang="en-US" sz="2800" b="0" i="1" smtClean="0">
                              <a:solidFill>
                                <a:schemeClr val="bg1"/>
                              </a:solidFill>
                              <a:latin typeface="Cambria Math" panose="02040503050406030204" pitchFamily="18" charset="0"/>
                            </a:rPr>
                            <m:t>𝑖𝑑𝑑𝑙𝑒</m:t>
                          </m:r>
                          <m:r>
                            <a:rPr lang="en-US" sz="2800" b="0" i="1" smtClean="0">
                              <a:solidFill>
                                <a:schemeClr val="bg1"/>
                              </a:solidFill>
                              <a:latin typeface="Cambria Math" panose="02040503050406030204" pitchFamily="18" charset="0"/>
                            </a:rPr>
                            <m:t>=0</m:t>
                          </m:r>
                        </m:sub>
                        <m:sup>
                          <m:r>
                            <a:rPr lang="en-US" sz="2800" b="0" i="1" smtClean="0">
                              <a:solidFill>
                                <a:schemeClr val="bg1"/>
                              </a:solidFill>
                              <a:latin typeface="Cambria Math" panose="02040503050406030204" pitchFamily="18" charset="0"/>
                            </a:rPr>
                            <m:t>𝑛</m:t>
                          </m:r>
                          <m:r>
                            <a:rPr lang="en-US" sz="2800" b="0" i="1" smtClean="0">
                              <a:solidFill>
                                <a:schemeClr val="bg1"/>
                              </a:solidFill>
                              <a:latin typeface="Cambria Math" panose="02040503050406030204" pitchFamily="18" charset="0"/>
                            </a:rPr>
                            <m:t>−1</m:t>
                          </m:r>
                        </m:sup>
                        <m:e>
                          <m:r>
                            <a:rPr lang="en-US" sz="2800" b="0" i="1" smtClean="0">
                              <a:solidFill>
                                <a:schemeClr val="bg1"/>
                              </a:solidFill>
                              <a:latin typeface="Cambria Math" panose="02040503050406030204" pitchFamily="18" charset="0"/>
                            </a:rPr>
                            <m:t>1</m:t>
                          </m:r>
                        </m:e>
                      </m:nary>
                    </m:oMath>
                  </m:oMathPara>
                </a14:m>
                <a:endParaRPr lang="en-US" sz="2400" dirty="0">
                  <a:solidFill>
                    <a:schemeClr val="bg1"/>
                  </a:solidFill>
                </a:endParaRPr>
              </a:p>
            </p:txBody>
          </p:sp>
        </mc:Choice>
        <mc:Fallback>
          <p:sp>
            <p:nvSpPr>
              <p:cNvPr id="15" name="TextBox 14">
                <a:extLst>
                  <a:ext uri="{FF2B5EF4-FFF2-40B4-BE49-F238E27FC236}">
                    <a16:creationId xmlns:a16="http://schemas.microsoft.com/office/drawing/2014/main" id="{6AA63784-1E71-4297-9FF4-C3EAA4A17261}"/>
                  </a:ext>
                </a:extLst>
              </p:cNvPr>
              <p:cNvSpPr txBox="1">
                <a:spLocks noRot="1" noChangeAspect="1" noMove="1" noResize="1" noEditPoints="1" noAdjustHandles="1" noChangeArrowheads="1" noChangeShapeType="1" noTextEdit="1"/>
              </p:cNvSpPr>
              <p:nvPr/>
            </p:nvSpPr>
            <p:spPr>
              <a:xfrm>
                <a:off x="4490799" y="3550137"/>
                <a:ext cx="1628383" cy="1303114"/>
              </a:xfrm>
              <a:prstGeom prst="rect">
                <a:avLst/>
              </a:prstGeom>
              <a:blipFill>
                <a:blip r:embed="rId4"/>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0DC2ADF-0D64-43CE-809B-1677B64D1BEF}"/>
              </a:ext>
            </a:extLst>
          </p:cNvPr>
          <p:cNvCxnSpPr/>
          <p:nvPr/>
        </p:nvCxnSpPr>
        <p:spPr>
          <a:xfrm>
            <a:off x="6250488" y="4196218"/>
            <a:ext cx="62630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8914BED-D931-46A5-9E06-C33398C74C01}"/>
              </a:ext>
            </a:extLst>
          </p:cNvPr>
          <p:cNvSpPr txBox="1"/>
          <p:nvPr/>
        </p:nvSpPr>
        <p:spPr>
          <a:xfrm>
            <a:off x="7058416" y="3965385"/>
            <a:ext cx="4171168" cy="954107"/>
          </a:xfrm>
          <a:prstGeom prst="rect">
            <a:avLst/>
          </a:prstGeom>
          <a:noFill/>
        </p:spPr>
        <p:txBody>
          <a:bodyPr wrap="square" rtlCol="0">
            <a:spAutoFit/>
          </a:bodyPr>
          <a:lstStyle/>
          <a:p>
            <a:r>
              <a:rPr lang="en-US" sz="2800" dirty="0">
                <a:solidFill>
                  <a:schemeClr val="bg1"/>
                </a:solidFill>
              </a:rPr>
              <a:t>( ( n - 1 ) - 0 ) + 1</a:t>
            </a:r>
          </a:p>
          <a:p>
            <a:r>
              <a:rPr lang="en-US" sz="2800" dirty="0">
                <a:solidFill>
                  <a:schemeClr val="bg1"/>
                </a:solidFill>
              </a:rPr>
              <a:t>= O (n)</a:t>
            </a:r>
          </a:p>
        </p:txBody>
      </p:sp>
      <p:sp>
        <p:nvSpPr>
          <p:cNvPr id="6" name="TextBox 5">
            <a:extLst>
              <a:ext uri="{FF2B5EF4-FFF2-40B4-BE49-F238E27FC236}">
                <a16:creationId xmlns:a16="http://schemas.microsoft.com/office/drawing/2014/main" id="{F314BEE9-5378-4D45-9743-91C3935C0B4E}"/>
              </a:ext>
            </a:extLst>
          </p:cNvPr>
          <p:cNvSpPr txBox="1"/>
          <p:nvPr/>
        </p:nvSpPr>
        <p:spPr>
          <a:xfrm>
            <a:off x="4647156" y="2555310"/>
            <a:ext cx="6012493" cy="800219"/>
          </a:xfrm>
          <a:prstGeom prst="rect">
            <a:avLst/>
          </a:prstGeom>
          <a:noFill/>
        </p:spPr>
        <p:txBody>
          <a:bodyPr wrap="square" rtlCol="0">
            <a:spAutoFit/>
          </a:bodyPr>
          <a:lstStyle/>
          <a:p>
            <a:r>
              <a:rPr lang="en-US" sz="2800" dirty="0">
                <a:solidFill>
                  <a:schemeClr val="bg1"/>
                </a:solidFill>
              </a:rPr>
              <a:t>Basic operation: if A[Middle] == 0:</a:t>
            </a:r>
          </a:p>
          <a:p>
            <a:r>
              <a:rPr lang="en-US" dirty="0"/>
              <a:t> </a:t>
            </a:r>
          </a:p>
        </p:txBody>
      </p:sp>
      <p:sp>
        <p:nvSpPr>
          <p:cNvPr id="10" name="TextBox 9">
            <a:extLst>
              <a:ext uri="{FF2B5EF4-FFF2-40B4-BE49-F238E27FC236}">
                <a16:creationId xmlns:a16="http://schemas.microsoft.com/office/drawing/2014/main" id="{CD27B4FA-32F9-4A0C-BE98-B85B4C7AF1D6}"/>
              </a:ext>
            </a:extLst>
          </p:cNvPr>
          <p:cNvSpPr txBox="1"/>
          <p:nvPr/>
        </p:nvSpPr>
        <p:spPr>
          <a:xfrm>
            <a:off x="4647155" y="3016508"/>
            <a:ext cx="4922729" cy="800219"/>
          </a:xfrm>
          <a:prstGeom prst="rect">
            <a:avLst/>
          </a:prstGeom>
          <a:noFill/>
        </p:spPr>
        <p:txBody>
          <a:bodyPr wrap="square" rtlCol="0">
            <a:spAutoFit/>
          </a:bodyPr>
          <a:lstStyle/>
          <a:p>
            <a:r>
              <a:rPr lang="en-US" sz="2800" dirty="0">
                <a:solidFill>
                  <a:schemeClr val="bg1"/>
                </a:solidFill>
              </a:rPr>
              <a:t>Time complexity:</a:t>
            </a:r>
          </a:p>
          <a:p>
            <a:r>
              <a:rPr lang="en-US" dirty="0"/>
              <a:t> </a:t>
            </a:r>
          </a:p>
        </p:txBody>
      </p:sp>
      <p:sp>
        <p:nvSpPr>
          <p:cNvPr id="11" name="TextBox 10">
            <a:extLst>
              <a:ext uri="{FF2B5EF4-FFF2-40B4-BE49-F238E27FC236}">
                <a16:creationId xmlns:a16="http://schemas.microsoft.com/office/drawing/2014/main" id="{579076B9-5B43-4973-ACC1-574B2E6D5F60}"/>
              </a:ext>
            </a:extLst>
          </p:cNvPr>
          <p:cNvSpPr txBox="1"/>
          <p:nvPr/>
        </p:nvSpPr>
        <p:spPr>
          <a:xfrm>
            <a:off x="4647156" y="5307976"/>
            <a:ext cx="4922729" cy="800219"/>
          </a:xfrm>
          <a:prstGeom prst="rect">
            <a:avLst/>
          </a:prstGeom>
          <a:noFill/>
        </p:spPr>
        <p:txBody>
          <a:bodyPr wrap="square" rtlCol="0">
            <a:spAutoFit/>
          </a:bodyPr>
          <a:lstStyle/>
          <a:p>
            <a:r>
              <a:rPr lang="en-US" sz="2800" dirty="0">
                <a:solidFill>
                  <a:schemeClr val="bg1"/>
                </a:solidFill>
              </a:rPr>
              <a:t>Space complexity: O(1)</a:t>
            </a:r>
          </a:p>
          <a:p>
            <a:r>
              <a:rPr lang="en-US" dirty="0"/>
              <a: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fade">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1" end="1"/>
                                            </p:txEl>
                                          </p:spTgt>
                                        </p:tgtEl>
                                        <p:attrNameLst>
                                          <p:attrName>style.visibility</p:attrName>
                                        </p:attrNameLst>
                                      </p:cBhvr>
                                      <p:to>
                                        <p:strVal val="visible"/>
                                      </p:to>
                                    </p:set>
                                    <p:animEffect transition="in" filter="fade">
                                      <p:cBhvr>
                                        <p:cTn id="32" dur="500"/>
                                        <p:tgtEl>
                                          <p:spTgt spid="1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6" grpId="0"/>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505</Words>
  <Application>Microsoft Office PowerPoint</Application>
  <PresentationFormat>Custom</PresentationFormat>
  <Paragraphs>143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Cambria Math</vt:lpstr>
      <vt:lpstr>Fira Sans</vt:lpstr>
      <vt:lpstr>Inconsolata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176</cp:revision>
  <dcterms:created xsi:type="dcterms:W3CDTF">2023-12-30T18:54:04Z</dcterms:created>
  <dcterms:modified xsi:type="dcterms:W3CDTF">2024-01-02T13:26:36Z</dcterms:modified>
</cp:coreProperties>
</file>