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65" r:id="rId3"/>
    <p:sldId id="263" r:id="rId4"/>
    <p:sldId id="267" r:id="rId5"/>
    <p:sldId id="262" r:id="rId6"/>
    <p:sldId id="264" r:id="rId7"/>
    <p:sldId id="269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09C4E0-4A63-4C6B-802F-6D22A75D742E}">
          <p14:sldIdLst>
            <p14:sldId id="261"/>
          </p14:sldIdLst>
        </p14:section>
        <p14:section name="Untitled Section" id="{2632A6DB-AB72-48F7-B2E9-C0D6EDD70904}">
          <p14:sldIdLst>
            <p14:sldId id="265"/>
            <p14:sldId id="263"/>
            <p14:sldId id="267"/>
            <p14:sldId id="262"/>
            <p14:sldId id="264"/>
            <p14:sldId id="269"/>
            <p14:sldId id="270"/>
            <p14:sldId id="272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954"/>
    <a:srgbClr val="0FAB7D"/>
    <a:srgbClr val="336EA8"/>
    <a:srgbClr val="D7B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2157" autoAdjust="0"/>
  </p:normalViewPr>
  <p:slideViewPr>
    <p:cSldViewPr snapToGrid="0">
      <p:cViewPr varScale="1">
        <p:scale>
          <a:sx n="76" d="100"/>
          <a:sy n="76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ACBB3-4280-491E-927E-C641EA6215E1}" type="doc">
      <dgm:prSet loTypeId="urn:microsoft.com/office/officeart/2011/layout/Circle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F34CA-CDA4-497E-8198-DB47DDC0A39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rgbClr val="336EA8"/>
              </a:solidFill>
            </a:rPr>
            <a:t>Power BI Dashboard Design</a:t>
          </a:r>
          <a:endParaRPr lang="en-US" dirty="0"/>
        </a:p>
      </dgm:t>
    </dgm:pt>
    <dgm:pt modelId="{3F2E3B51-FB17-4623-9F3E-20108077965B}" type="parTrans" cxnId="{1820E67A-A55C-41DE-9604-94363BAC1631}">
      <dgm:prSet/>
      <dgm:spPr/>
      <dgm:t>
        <a:bodyPr/>
        <a:lstStyle/>
        <a:p>
          <a:endParaRPr lang="en-US"/>
        </a:p>
      </dgm:t>
    </dgm:pt>
    <dgm:pt modelId="{043FA7F9-61B6-4856-9A24-9B777CDD3630}" type="sibTrans" cxnId="{1820E67A-A55C-41DE-9604-94363BAC1631}">
      <dgm:prSet/>
      <dgm:spPr/>
      <dgm:t>
        <a:bodyPr/>
        <a:lstStyle/>
        <a:p>
          <a:endParaRPr lang="en-US"/>
        </a:p>
      </dgm:t>
    </dgm:pt>
    <dgm:pt modelId="{FB8CBBB4-BCAC-4E61-AAFB-FAF5B2CD58C7}">
      <dgm:prSet phldrT="[Text]"/>
      <dgm:spPr/>
      <dgm:t>
        <a:bodyPr/>
        <a:lstStyle/>
        <a:p>
          <a:r>
            <a:rPr lang="en-US" dirty="0">
              <a:solidFill>
                <a:srgbClr val="336EA8"/>
              </a:solidFill>
            </a:rPr>
            <a:t>Testing, Documentation </a:t>
          </a:r>
          <a:endParaRPr lang="en-US" dirty="0"/>
        </a:p>
      </dgm:t>
    </dgm:pt>
    <dgm:pt modelId="{428D5739-B92E-428D-A8CA-EE0B099FF19F}" type="parTrans" cxnId="{3464C052-8F03-4E58-8D20-C61373EEC548}">
      <dgm:prSet/>
      <dgm:spPr/>
      <dgm:t>
        <a:bodyPr/>
        <a:lstStyle/>
        <a:p>
          <a:endParaRPr lang="en-US"/>
        </a:p>
      </dgm:t>
    </dgm:pt>
    <dgm:pt modelId="{FAB94B77-8B0D-4EA0-879D-18D363AE34EF}" type="sibTrans" cxnId="{3464C052-8F03-4E58-8D20-C61373EEC548}">
      <dgm:prSet/>
      <dgm:spPr/>
      <dgm:t>
        <a:bodyPr/>
        <a:lstStyle/>
        <a:p>
          <a:endParaRPr lang="en-US"/>
        </a:p>
      </dgm:t>
    </dgm:pt>
    <dgm:pt modelId="{A4366DB4-E078-414D-B856-A5AE6835E8FE}" type="pres">
      <dgm:prSet presAssocID="{ED8ACBB3-4280-491E-927E-C641EA6215E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732F2CE-D9EB-41D5-BA79-B25AA0901E2C}" type="pres">
      <dgm:prSet presAssocID="{FB8CBBB4-BCAC-4E61-AAFB-FAF5B2CD58C7}" presName="Accent2" presStyleCnt="0"/>
      <dgm:spPr/>
    </dgm:pt>
    <dgm:pt modelId="{B1365097-3C9C-4DA3-B16B-0E49414A40C6}" type="pres">
      <dgm:prSet presAssocID="{FB8CBBB4-BCAC-4E61-AAFB-FAF5B2CD58C7}" presName="Accent" presStyleLbl="node1" presStyleIdx="0" presStyleCnt="2"/>
      <dgm:spPr/>
    </dgm:pt>
    <dgm:pt modelId="{A1BD2FCD-BD8C-46D8-A5F0-75D4BE76991B}" type="pres">
      <dgm:prSet presAssocID="{FB8CBBB4-BCAC-4E61-AAFB-FAF5B2CD58C7}" presName="ParentBackground2" presStyleCnt="0"/>
      <dgm:spPr/>
    </dgm:pt>
    <dgm:pt modelId="{6E9F40EF-AA6C-4F64-B220-0DD739CF127F}" type="pres">
      <dgm:prSet presAssocID="{FB8CBBB4-BCAC-4E61-AAFB-FAF5B2CD58C7}" presName="ParentBackground" presStyleLbl="fgAcc1" presStyleIdx="0" presStyleCnt="2"/>
      <dgm:spPr/>
    </dgm:pt>
    <dgm:pt modelId="{80685B2A-3761-43F7-9238-868158F0F2CB}" type="pres">
      <dgm:prSet presAssocID="{FB8CBBB4-BCAC-4E61-AAFB-FAF5B2CD58C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9019D41-39DE-401F-B14C-F52972532E4E}" type="pres">
      <dgm:prSet presAssocID="{40BF34CA-CDA4-497E-8198-DB47DDC0A39E}" presName="Accent1" presStyleCnt="0"/>
      <dgm:spPr/>
    </dgm:pt>
    <dgm:pt modelId="{39380BCB-064C-49FE-A208-ECA0D7538A8F}" type="pres">
      <dgm:prSet presAssocID="{40BF34CA-CDA4-497E-8198-DB47DDC0A39E}" presName="Accent" presStyleLbl="node1" presStyleIdx="1" presStyleCnt="2"/>
      <dgm:spPr/>
    </dgm:pt>
    <dgm:pt modelId="{7566AEFA-FC9F-440A-A3F7-175F4B42774B}" type="pres">
      <dgm:prSet presAssocID="{40BF34CA-CDA4-497E-8198-DB47DDC0A39E}" presName="ParentBackground1" presStyleCnt="0"/>
      <dgm:spPr/>
    </dgm:pt>
    <dgm:pt modelId="{E060E2B6-4AB7-4B48-9F55-FF1A8735E4C4}" type="pres">
      <dgm:prSet presAssocID="{40BF34CA-CDA4-497E-8198-DB47DDC0A39E}" presName="ParentBackground" presStyleLbl="fgAcc1" presStyleIdx="1" presStyleCnt="2"/>
      <dgm:spPr/>
    </dgm:pt>
    <dgm:pt modelId="{CC9BB5A1-7AA3-4969-8164-16379C541DB7}" type="pres">
      <dgm:prSet presAssocID="{40BF34CA-CDA4-497E-8198-DB47DDC0A39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CEA083A-E7CD-47C1-AA52-3E019B9A4170}" type="presOf" srcId="{FB8CBBB4-BCAC-4E61-AAFB-FAF5B2CD58C7}" destId="{6E9F40EF-AA6C-4F64-B220-0DD739CF127F}" srcOrd="0" destOrd="0" presId="urn:microsoft.com/office/officeart/2011/layout/CircleProcess"/>
    <dgm:cxn modelId="{E6A08840-07CB-46D9-937B-69FAD676A74A}" type="presOf" srcId="{ED8ACBB3-4280-491E-927E-C641EA6215E1}" destId="{A4366DB4-E078-414D-B856-A5AE6835E8FE}" srcOrd="0" destOrd="0" presId="urn:microsoft.com/office/officeart/2011/layout/CircleProcess"/>
    <dgm:cxn modelId="{3464C052-8F03-4E58-8D20-C61373EEC548}" srcId="{ED8ACBB3-4280-491E-927E-C641EA6215E1}" destId="{FB8CBBB4-BCAC-4E61-AAFB-FAF5B2CD58C7}" srcOrd="1" destOrd="0" parTransId="{428D5739-B92E-428D-A8CA-EE0B099FF19F}" sibTransId="{FAB94B77-8B0D-4EA0-879D-18D363AE34EF}"/>
    <dgm:cxn modelId="{1820E67A-A55C-41DE-9604-94363BAC1631}" srcId="{ED8ACBB3-4280-491E-927E-C641EA6215E1}" destId="{40BF34CA-CDA4-497E-8198-DB47DDC0A39E}" srcOrd="0" destOrd="0" parTransId="{3F2E3B51-FB17-4623-9F3E-20108077965B}" sibTransId="{043FA7F9-61B6-4856-9A24-9B777CDD3630}"/>
    <dgm:cxn modelId="{601CC8BE-EA11-45EE-8CDD-3A0CD2B05F58}" type="presOf" srcId="{40BF34CA-CDA4-497E-8198-DB47DDC0A39E}" destId="{E060E2B6-4AB7-4B48-9F55-FF1A8735E4C4}" srcOrd="0" destOrd="0" presId="urn:microsoft.com/office/officeart/2011/layout/CircleProcess"/>
    <dgm:cxn modelId="{378E40E8-31C3-43DB-B96B-4D8A94455B5B}" type="presOf" srcId="{FB8CBBB4-BCAC-4E61-AAFB-FAF5B2CD58C7}" destId="{80685B2A-3761-43F7-9238-868158F0F2CB}" srcOrd="1" destOrd="0" presId="urn:microsoft.com/office/officeart/2011/layout/CircleProcess"/>
    <dgm:cxn modelId="{952A56FF-79D1-47D2-A314-41169375F0F8}" type="presOf" srcId="{40BF34CA-CDA4-497E-8198-DB47DDC0A39E}" destId="{CC9BB5A1-7AA3-4969-8164-16379C541DB7}" srcOrd="1" destOrd="0" presId="urn:microsoft.com/office/officeart/2011/layout/CircleProcess"/>
    <dgm:cxn modelId="{FA13C145-8F16-40D5-89AA-D7EAFF0FF16F}" type="presParOf" srcId="{A4366DB4-E078-414D-B856-A5AE6835E8FE}" destId="{0732F2CE-D9EB-41D5-BA79-B25AA0901E2C}" srcOrd="0" destOrd="0" presId="urn:microsoft.com/office/officeart/2011/layout/CircleProcess"/>
    <dgm:cxn modelId="{8566552D-8337-46F8-B572-279C4BA334FC}" type="presParOf" srcId="{0732F2CE-D9EB-41D5-BA79-B25AA0901E2C}" destId="{B1365097-3C9C-4DA3-B16B-0E49414A40C6}" srcOrd="0" destOrd="0" presId="urn:microsoft.com/office/officeart/2011/layout/CircleProcess"/>
    <dgm:cxn modelId="{F2DD3677-8664-4977-8B7D-E7464F8E0735}" type="presParOf" srcId="{A4366DB4-E078-414D-B856-A5AE6835E8FE}" destId="{A1BD2FCD-BD8C-46D8-A5F0-75D4BE76991B}" srcOrd="1" destOrd="0" presId="urn:microsoft.com/office/officeart/2011/layout/CircleProcess"/>
    <dgm:cxn modelId="{3CA08F8E-75B9-4131-8788-E68AFCB0B67D}" type="presParOf" srcId="{A1BD2FCD-BD8C-46D8-A5F0-75D4BE76991B}" destId="{6E9F40EF-AA6C-4F64-B220-0DD739CF127F}" srcOrd="0" destOrd="0" presId="urn:microsoft.com/office/officeart/2011/layout/CircleProcess"/>
    <dgm:cxn modelId="{E12822C0-44CA-4920-A1D5-B3253382A2D1}" type="presParOf" srcId="{A4366DB4-E078-414D-B856-A5AE6835E8FE}" destId="{80685B2A-3761-43F7-9238-868158F0F2CB}" srcOrd="2" destOrd="0" presId="urn:microsoft.com/office/officeart/2011/layout/CircleProcess"/>
    <dgm:cxn modelId="{9224920D-EC40-4EE8-B977-AF53E2AB3671}" type="presParOf" srcId="{A4366DB4-E078-414D-B856-A5AE6835E8FE}" destId="{49019D41-39DE-401F-B14C-F52972532E4E}" srcOrd="3" destOrd="0" presId="urn:microsoft.com/office/officeart/2011/layout/CircleProcess"/>
    <dgm:cxn modelId="{070D58D8-2662-4D27-B54F-41853C013E9A}" type="presParOf" srcId="{49019D41-39DE-401F-B14C-F52972532E4E}" destId="{39380BCB-064C-49FE-A208-ECA0D7538A8F}" srcOrd="0" destOrd="0" presId="urn:microsoft.com/office/officeart/2011/layout/CircleProcess"/>
    <dgm:cxn modelId="{E5560441-0C17-4F68-90CB-F53A11E8DB4C}" type="presParOf" srcId="{A4366DB4-E078-414D-B856-A5AE6835E8FE}" destId="{7566AEFA-FC9F-440A-A3F7-175F4B42774B}" srcOrd="4" destOrd="0" presId="urn:microsoft.com/office/officeart/2011/layout/CircleProcess"/>
    <dgm:cxn modelId="{8F61D029-E855-4CB8-92FC-39A29AC2B768}" type="presParOf" srcId="{7566AEFA-FC9F-440A-A3F7-175F4B42774B}" destId="{E060E2B6-4AB7-4B48-9F55-FF1A8735E4C4}" srcOrd="0" destOrd="0" presId="urn:microsoft.com/office/officeart/2011/layout/CircleProcess"/>
    <dgm:cxn modelId="{29AA1085-F1EB-4387-A066-3C28B5964307}" type="presParOf" srcId="{A4366DB4-E078-414D-B856-A5AE6835E8FE}" destId="{CC9BB5A1-7AA3-4969-8164-16379C541DB7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8ACBB3-4280-491E-927E-C641EA6215E1}" type="doc">
      <dgm:prSet loTypeId="urn:microsoft.com/office/officeart/2011/layout/Circle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F34CA-CDA4-497E-8198-DB47DDC0A39E}">
      <dgm:prSet phldrT="[Text]"/>
      <dgm:spPr/>
      <dgm:t>
        <a:bodyPr/>
        <a:lstStyle/>
        <a:p>
          <a:r>
            <a:rPr lang="en-US" dirty="0">
              <a:solidFill>
                <a:srgbClr val="336EA8"/>
              </a:solidFill>
            </a:rPr>
            <a:t>Data Collection &amp; Cleaning </a:t>
          </a:r>
          <a:endParaRPr lang="en-US" dirty="0"/>
        </a:p>
      </dgm:t>
    </dgm:pt>
    <dgm:pt modelId="{3F2E3B51-FB17-4623-9F3E-20108077965B}" type="parTrans" cxnId="{1820E67A-A55C-41DE-9604-94363BAC1631}">
      <dgm:prSet/>
      <dgm:spPr/>
      <dgm:t>
        <a:bodyPr/>
        <a:lstStyle/>
        <a:p>
          <a:endParaRPr lang="en-US"/>
        </a:p>
      </dgm:t>
    </dgm:pt>
    <dgm:pt modelId="{043FA7F9-61B6-4856-9A24-9B777CDD3630}" type="sibTrans" cxnId="{1820E67A-A55C-41DE-9604-94363BAC1631}">
      <dgm:prSet/>
      <dgm:spPr/>
      <dgm:t>
        <a:bodyPr/>
        <a:lstStyle/>
        <a:p>
          <a:endParaRPr lang="en-US"/>
        </a:p>
      </dgm:t>
    </dgm:pt>
    <dgm:pt modelId="{FB8CBBB4-BCAC-4E61-AAFB-FAF5B2CD58C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rgbClr val="336EA8"/>
              </a:solidFill>
            </a:rPr>
            <a:t>Python Analysis</a:t>
          </a:r>
          <a:endParaRPr lang="en-US" dirty="0"/>
        </a:p>
      </dgm:t>
    </dgm:pt>
    <dgm:pt modelId="{428D5739-B92E-428D-A8CA-EE0B099FF19F}" type="parTrans" cxnId="{3464C052-8F03-4E58-8D20-C61373EEC548}">
      <dgm:prSet/>
      <dgm:spPr/>
      <dgm:t>
        <a:bodyPr/>
        <a:lstStyle/>
        <a:p>
          <a:endParaRPr lang="en-US"/>
        </a:p>
      </dgm:t>
    </dgm:pt>
    <dgm:pt modelId="{FAB94B77-8B0D-4EA0-879D-18D363AE34EF}" type="sibTrans" cxnId="{3464C052-8F03-4E58-8D20-C61373EEC548}">
      <dgm:prSet/>
      <dgm:spPr/>
      <dgm:t>
        <a:bodyPr/>
        <a:lstStyle/>
        <a:p>
          <a:endParaRPr lang="en-US"/>
        </a:p>
      </dgm:t>
    </dgm:pt>
    <dgm:pt modelId="{C3EFAD66-5D3E-4F02-BDE1-CE18C6C49F55}">
      <dgm:prSet phldrT="[Text]"/>
      <dgm:spPr/>
      <dgm:t>
        <a:bodyPr/>
        <a:lstStyle/>
        <a:p>
          <a:r>
            <a:rPr lang="en-US" dirty="0">
              <a:solidFill>
                <a:srgbClr val="336EA8"/>
              </a:solidFill>
            </a:rPr>
            <a:t>Modeling</a:t>
          </a:r>
          <a:endParaRPr lang="en-US" dirty="0"/>
        </a:p>
      </dgm:t>
    </dgm:pt>
    <dgm:pt modelId="{340B2D1A-622D-4B19-B467-909D9AC77322}" type="parTrans" cxnId="{82B0FFA1-7ECA-46B5-B022-E67407FE3FD8}">
      <dgm:prSet/>
      <dgm:spPr/>
      <dgm:t>
        <a:bodyPr/>
        <a:lstStyle/>
        <a:p>
          <a:endParaRPr lang="en-US"/>
        </a:p>
      </dgm:t>
    </dgm:pt>
    <dgm:pt modelId="{A865FC0F-7ED7-4000-AA80-DECD8B874114}" type="sibTrans" cxnId="{82B0FFA1-7ECA-46B5-B022-E67407FE3FD8}">
      <dgm:prSet/>
      <dgm:spPr/>
      <dgm:t>
        <a:bodyPr/>
        <a:lstStyle/>
        <a:p>
          <a:endParaRPr lang="en-US"/>
        </a:p>
      </dgm:t>
    </dgm:pt>
    <dgm:pt modelId="{A4366DB4-E078-414D-B856-A5AE6835E8FE}" type="pres">
      <dgm:prSet presAssocID="{ED8ACBB3-4280-491E-927E-C641EA6215E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0916D41-25A9-4F13-A6CC-4AFE9D8E9216}" type="pres">
      <dgm:prSet presAssocID="{C3EFAD66-5D3E-4F02-BDE1-CE18C6C49F55}" presName="Accent3" presStyleCnt="0"/>
      <dgm:spPr/>
    </dgm:pt>
    <dgm:pt modelId="{BFD1582C-8C79-469E-A0FD-DC30559C2B41}" type="pres">
      <dgm:prSet presAssocID="{C3EFAD66-5D3E-4F02-BDE1-CE18C6C49F55}" presName="Accent" presStyleLbl="node1" presStyleIdx="0" presStyleCnt="3"/>
      <dgm:spPr/>
    </dgm:pt>
    <dgm:pt modelId="{DA181416-0FBA-429D-B226-8533952B9C7C}" type="pres">
      <dgm:prSet presAssocID="{C3EFAD66-5D3E-4F02-BDE1-CE18C6C49F55}" presName="ParentBackground3" presStyleCnt="0"/>
      <dgm:spPr/>
    </dgm:pt>
    <dgm:pt modelId="{7F9F1795-103E-41EA-ABC3-0F2056FA74CB}" type="pres">
      <dgm:prSet presAssocID="{C3EFAD66-5D3E-4F02-BDE1-CE18C6C49F55}" presName="ParentBackground" presStyleLbl="fgAcc1" presStyleIdx="0" presStyleCnt="3"/>
      <dgm:spPr/>
    </dgm:pt>
    <dgm:pt modelId="{68EF8001-90B1-4031-9C38-E1DACD23E771}" type="pres">
      <dgm:prSet presAssocID="{C3EFAD66-5D3E-4F02-BDE1-CE18C6C49F5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732F2CE-D9EB-41D5-BA79-B25AA0901E2C}" type="pres">
      <dgm:prSet presAssocID="{FB8CBBB4-BCAC-4E61-AAFB-FAF5B2CD58C7}" presName="Accent2" presStyleCnt="0"/>
      <dgm:spPr/>
    </dgm:pt>
    <dgm:pt modelId="{B1365097-3C9C-4DA3-B16B-0E49414A40C6}" type="pres">
      <dgm:prSet presAssocID="{FB8CBBB4-BCAC-4E61-AAFB-FAF5B2CD58C7}" presName="Accent" presStyleLbl="node1" presStyleIdx="1" presStyleCnt="3"/>
      <dgm:spPr/>
    </dgm:pt>
    <dgm:pt modelId="{A1BD2FCD-BD8C-46D8-A5F0-75D4BE76991B}" type="pres">
      <dgm:prSet presAssocID="{FB8CBBB4-BCAC-4E61-AAFB-FAF5B2CD58C7}" presName="ParentBackground2" presStyleCnt="0"/>
      <dgm:spPr/>
    </dgm:pt>
    <dgm:pt modelId="{6E9F40EF-AA6C-4F64-B220-0DD739CF127F}" type="pres">
      <dgm:prSet presAssocID="{FB8CBBB4-BCAC-4E61-AAFB-FAF5B2CD58C7}" presName="ParentBackground" presStyleLbl="fgAcc1" presStyleIdx="1" presStyleCnt="3"/>
      <dgm:spPr/>
    </dgm:pt>
    <dgm:pt modelId="{80685B2A-3761-43F7-9238-868158F0F2CB}" type="pres">
      <dgm:prSet presAssocID="{FB8CBBB4-BCAC-4E61-AAFB-FAF5B2CD58C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9019D41-39DE-401F-B14C-F52972532E4E}" type="pres">
      <dgm:prSet presAssocID="{40BF34CA-CDA4-497E-8198-DB47DDC0A39E}" presName="Accent1" presStyleCnt="0"/>
      <dgm:spPr/>
    </dgm:pt>
    <dgm:pt modelId="{39380BCB-064C-49FE-A208-ECA0D7538A8F}" type="pres">
      <dgm:prSet presAssocID="{40BF34CA-CDA4-497E-8198-DB47DDC0A39E}" presName="Accent" presStyleLbl="node1" presStyleIdx="2" presStyleCnt="3"/>
      <dgm:spPr/>
    </dgm:pt>
    <dgm:pt modelId="{7566AEFA-FC9F-440A-A3F7-175F4B42774B}" type="pres">
      <dgm:prSet presAssocID="{40BF34CA-CDA4-497E-8198-DB47DDC0A39E}" presName="ParentBackground1" presStyleCnt="0"/>
      <dgm:spPr/>
    </dgm:pt>
    <dgm:pt modelId="{E060E2B6-4AB7-4B48-9F55-FF1A8735E4C4}" type="pres">
      <dgm:prSet presAssocID="{40BF34CA-CDA4-497E-8198-DB47DDC0A39E}" presName="ParentBackground" presStyleLbl="fgAcc1" presStyleIdx="2" presStyleCnt="3"/>
      <dgm:spPr/>
    </dgm:pt>
    <dgm:pt modelId="{CC9BB5A1-7AA3-4969-8164-16379C541DB7}" type="pres">
      <dgm:prSet presAssocID="{40BF34CA-CDA4-497E-8198-DB47DDC0A39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80D010C-5207-4EC1-82D3-892448D166D3}" type="presOf" srcId="{C3EFAD66-5D3E-4F02-BDE1-CE18C6C49F55}" destId="{68EF8001-90B1-4031-9C38-E1DACD23E771}" srcOrd="1" destOrd="0" presId="urn:microsoft.com/office/officeart/2011/layout/CircleProcess"/>
    <dgm:cxn modelId="{ECEA083A-E7CD-47C1-AA52-3E019B9A4170}" type="presOf" srcId="{FB8CBBB4-BCAC-4E61-AAFB-FAF5B2CD58C7}" destId="{6E9F40EF-AA6C-4F64-B220-0DD739CF127F}" srcOrd="0" destOrd="0" presId="urn:microsoft.com/office/officeart/2011/layout/CircleProcess"/>
    <dgm:cxn modelId="{E6A08840-07CB-46D9-937B-69FAD676A74A}" type="presOf" srcId="{ED8ACBB3-4280-491E-927E-C641EA6215E1}" destId="{A4366DB4-E078-414D-B856-A5AE6835E8FE}" srcOrd="0" destOrd="0" presId="urn:microsoft.com/office/officeart/2011/layout/CircleProcess"/>
    <dgm:cxn modelId="{3464C052-8F03-4E58-8D20-C61373EEC548}" srcId="{ED8ACBB3-4280-491E-927E-C641EA6215E1}" destId="{FB8CBBB4-BCAC-4E61-AAFB-FAF5B2CD58C7}" srcOrd="1" destOrd="0" parTransId="{428D5739-B92E-428D-A8CA-EE0B099FF19F}" sibTransId="{FAB94B77-8B0D-4EA0-879D-18D363AE34EF}"/>
    <dgm:cxn modelId="{1820E67A-A55C-41DE-9604-94363BAC1631}" srcId="{ED8ACBB3-4280-491E-927E-C641EA6215E1}" destId="{40BF34CA-CDA4-497E-8198-DB47DDC0A39E}" srcOrd="0" destOrd="0" parTransId="{3F2E3B51-FB17-4623-9F3E-20108077965B}" sibTransId="{043FA7F9-61B6-4856-9A24-9B777CDD3630}"/>
    <dgm:cxn modelId="{82B0FFA1-7ECA-46B5-B022-E67407FE3FD8}" srcId="{ED8ACBB3-4280-491E-927E-C641EA6215E1}" destId="{C3EFAD66-5D3E-4F02-BDE1-CE18C6C49F55}" srcOrd="2" destOrd="0" parTransId="{340B2D1A-622D-4B19-B467-909D9AC77322}" sibTransId="{A865FC0F-7ED7-4000-AA80-DECD8B874114}"/>
    <dgm:cxn modelId="{6D57DDB1-0581-48D7-A33A-884C9D94A735}" type="presOf" srcId="{C3EFAD66-5D3E-4F02-BDE1-CE18C6C49F55}" destId="{7F9F1795-103E-41EA-ABC3-0F2056FA74CB}" srcOrd="0" destOrd="0" presId="urn:microsoft.com/office/officeart/2011/layout/CircleProcess"/>
    <dgm:cxn modelId="{601CC8BE-EA11-45EE-8CDD-3A0CD2B05F58}" type="presOf" srcId="{40BF34CA-CDA4-497E-8198-DB47DDC0A39E}" destId="{E060E2B6-4AB7-4B48-9F55-FF1A8735E4C4}" srcOrd="0" destOrd="0" presId="urn:microsoft.com/office/officeart/2011/layout/CircleProcess"/>
    <dgm:cxn modelId="{378E40E8-31C3-43DB-B96B-4D8A94455B5B}" type="presOf" srcId="{FB8CBBB4-BCAC-4E61-AAFB-FAF5B2CD58C7}" destId="{80685B2A-3761-43F7-9238-868158F0F2CB}" srcOrd="1" destOrd="0" presId="urn:microsoft.com/office/officeart/2011/layout/CircleProcess"/>
    <dgm:cxn modelId="{952A56FF-79D1-47D2-A314-41169375F0F8}" type="presOf" srcId="{40BF34CA-CDA4-497E-8198-DB47DDC0A39E}" destId="{CC9BB5A1-7AA3-4969-8164-16379C541DB7}" srcOrd="1" destOrd="0" presId="urn:microsoft.com/office/officeart/2011/layout/CircleProcess"/>
    <dgm:cxn modelId="{E4167F4E-C549-40EC-85DA-06B70647BB3E}" type="presParOf" srcId="{A4366DB4-E078-414D-B856-A5AE6835E8FE}" destId="{20916D41-25A9-4F13-A6CC-4AFE9D8E9216}" srcOrd="0" destOrd="0" presId="urn:microsoft.com/office/officeart/2011/layout/CircleProcess"/>
    <dgm:cxn modelId="{8E35F507-EF97-4D46-918E-E329073BE81E}" type="presParOf" srcId="{20916D41-25A9-4F13-A6CC-4AFE9D8E9216}" destId="{BFD1582C-8C79-469E-A0FD-DC30559C2B41}" srcOrd="0" destOrd="0" presId="urn:microsoft.com/office/officeart/2011/layout/CircleProcess"/>
    <dgm:cxn modelId="{C6AF6A2A-6CF1-43B6-A923-F30EFA823B8F}" type="presParOf" srcId="{A4366DB4-E078-414D-B856-A5AE6835E8FE}" destId="{DA181416-0FBA-429D-B226-8533952B9C7C}" srcOrd="1" destOrd="0" presId="urn:microsoft.com/office/officeart/2011/layout/CircleProcess"/>
    <dgm:cxn modelId="{E3E9D65E-978A-4248-824E-464147FA11E4}" type="presParOf" srcId="{DA181416-0FBA-429D-B226-8533952B9C7C}" destId="{7F9F1795-103E-41EA-ABC3-0F2056FA74CB}" srcOrd="0" destOrd="0" presId="urn:microsoft.com/office/officeart/2011/layout/CircleProcess"/>
    <dgm:cxn modelId="{3401FCFF-9E33-4904-85F8-9F015A032350}" type="presParOf" srcId="{A4366DB4-E078-414D-B856-A5AE6835E8FE}" destId="{68EF8001-90B1-4031-9C38-E1DACD23E771}" srcOrd="2" destOrd="0" presId="urn:microsoft.com/office/officeart/2011/layout/CircleProcess"/>
    <dgm:cxn modelId="{FA13C145-8F16-40D5-89AA-D7EAFF0FF16F}" type="presParOf" srcId="{A4366DB4-E078-414D-B856-A5AE6835E8FE}" destId="{0732F2CE-D9EB-41D5-BA79-B25AA0901E2C}" srcOrd="3" destOrd="0" presId="urn:microsoft.com/office/officeart/2011/layout/CircleProcess"/>
    <dgm:cxn modelId="{8566552D-8337-46F8-B572-279C4BA334FC}" type="presParOf" srcId="{0732F2CE-D9EB-41D5-BA79-B25AA0901E2C}" destId="{B1365097-3C9C-4DA3-B16B-0E49414A40C6}" srcOrd="0" destOrd="0" presId="urn:microsoft.com/office/officeart/2011/layout/CircleProcess"/>
    <dgm:cxn modelId="{F2DD3677-8664-4977-8B7D-E7464F8E0735}" type="presParOf" srcId="{A4366DB4-E078-414D-B856-A5AE6835E8FE}" destId="{A1BD2FCD-BD8C-46D8-A5F0-75D4BE76991B}" srcOrd="4" destOrd="0" presId="urn:microsoft.com/office/officeart/2011/layout/CircleProcess"/>
    <dgm:cxn modelId="{3CA08F8E-75B9-4131-8788-E68AFCB0B67D}" type="presParOf" srcId="{A1BD2FCD-BD8C-46D8-A5F0-75D4BE76991B}" destId="{6E9F40EF-AA6C-4F64-B220-0DD739CF127F}" srcOrd="0" destOrd="0" presId="urn:microsoft.com/office/officeart/2011/layout/CircleProcess"/>
    <dgm:cxn modelId="{E12822C0-44CA-4920-A1D5-B3253382A2D1}" type="presParOf" srcId="{A4366DB4-E078-414D-B856-A5AE6835E8FE}" destId="{80685B2A-3761-43F7-9238-868158F0F2CB}" srcOrd="5" destOrd="0" presId="urn:microsoft.com/office/officeart/2011/layout/CircleProcess"/>
    <dgm:cxn modelId="{9224920D-EC40-4EE8-B977-AF53E2AB3671}" type="presParOf" srcId="{A4366DB4-E078-414D-B856-A5AE6835E8FE}" destId="{49019D41-39DE-401F-B14C-F52972532E4E}" srcOrd="6" destOrd="0" presId="urn:microsoft.com/office/officeart/2011/layout/CircleProcess"/>
    <dgm:cxn modelId="{070D58D8-2662-4D27-B54F-41853C013E9A}" type="presParOf" srcId="{49019D41-39DE-401F-B14C-F52972532E4E}" destId="{39380BCB-064C-49FE-A208-ECA0D7538A8F}" srcOrd="0" destOrd="0" presId="urn:microsoft.com/office/officeart/2011/layout/CircleProcess"/>
    <dgm:cxn modelId="{E5560441-0C17-4F68-90CB-F53A11E8DB4C}" type="presParOf" srcId="{A4366DB4-E078-414D-B856-A5AE6835E8FE}" destId="{7566AEFA-FC9F-440A-A3F7-175F4B42774B}" srcOrd="7" destOrd="0" presId="urn:microsoft.com/office/officeart/2011/layout/CircleProcess"/>
    <dgm:cxn modelId="{8F61D029-E855-4CB8-92FC-39A29AC2B768}" type="presParOf" srcId="{7566AEFA-FC9F-440A-A3F7-175F4B42774B}" destId="{E060E2B6-4AB7-4B48-9F55-FF1A8735E4C4}" srcOrd="0" destOrd="0" presId="urn:microsoft.com/office/officeart/2011/layout/CircleProcess"/>
    <dgm:cxn modelId="{29AA1085-F1EB-4387-A066-3C28B5964307}" type="presParOf" srcId="{A4366DB4-E078-414D-B856-A5AE6835E8FE}" destId="{CC9BB5A1-7AA3-4969-8164-16379C541D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65097-3C9C-4DA3-B16B-0E49414A40C6}">
      <dsp:nvSpPr>
        <dsp:cNvPr id="0" name=""/>
        <dsp:cNvSpPr/>
      </dsp:nvSpPr>
      <dsp:spPr>
        <a:xfrm>
          <a:off x="2791340" y="491946"/>
          <a:ext cx="1303414" cy="13033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9F40EF-AA6C-4F64-B220-0DD739CF127F}">
      <dsp:nvSpPr>
        <dsp:cNvPr id="0" name=""/>
        <dsp:cNvSpPr/>
      </dsp:nvSpPr>
      <dsp:spPr>
        <a:xfrm>
          <a:off x="2834768" y="535400"/>
          <a:ext cx="1216269" cy="1216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336EA8"/>
              </a:solidFill>
            </a:rPr>
            <a:t>Testing, Documentation </a:t>
          </a:r>
          <a:endParaRPr lang="en-US" sz="900" kern="1200" dirty="0"/>
        </a:p>
      </dsp:txBody>
      <dsp:txXfrm>
        <a:off x="3008768" y="709217"/>
        <a:ext cx="868846" cy="868854"/>
      </dsp:txXfrm>
    </dsp:sp>
    <dsp:sp modelId="{39380BCB-064C-49FE-A208-ECA0D7538A8F}">
      <dsp:nvSpPr>
        <dsp:cNvPr id="0" name=""/>
        <dsp:cNvSpPr/>
      </dsp:nvSpPr>
      <dsp:spPr>
        <a:xfrm rot="2700000">
          <a:off x="1444621" y="491801"/>
          <a:ext cx="1303457" cy="130345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60E2B6-4AB7-4B48-9F55-FF1A8735E4C4}">
      <dsp:nvSpPr>
        <dsp:cNvPr id="0" name=""/>
        <dsp:cNvSpPr/>
      </dsp:nvSpPr>
      <dsp:spPr>
        <a:xfrm>
          <a:off x="1488215" y="535400"/>
          <a:ext cx="1216269" cy="1216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>
              <a:solidFill>
                <a:srgbClr val="336EA8"/>
              </a:solidFill>
            </a:rPr>
            <a:t>Power BI Dashboard Design</a:t>
          </a:r>
          <a:endParaRPr lang="en-US" sz="900" kern="1200" dirty="0"/>
        </a:p>
      </dsp:txBody>
      <dsp:txXfrm>
        <a:off x="1661926" y="709217"/>
        <a:ext cx="868846" cy="868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1582C-8C79-469E-A0FD-DC30559C2B41}">
      <dsp:nvSpPr>
        <dsp:cNvPr id="0" name=""/>
        <dsp:cNvSpPr/>
      </dsp:nvSpPr>
      <dsp:spPr>
        <a:xfrm>
          <a:off x="3243519" y="469764"/>
          <a:ext cx="1244394" cy="12446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9F1795-103E-41EA-ABC3-0F2056FA74CB}">
      <dsp:nvSpPr>
        <dsp:cNvPr id="0" name=""/>
        <dsp:cNvSpPr/>
      </dsp:nvSpPr>
      <dsp:spPr>
        <a:xfrm>
          <a:off x="3284836" y="511259"/>
          <a:ext cx="1161758" cy="11616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336EA8"/>
              </a:solidFill>
            </a:rPr>
            <a:t>Modeling</a:t>
          </a:r>
          <a:endParaRPr lang="en-US" sz="1400" kern="1200" dirty="0"/>
        </a:p>
      </dsp:txBody>
      <dsp:txXfrm>
        <a:off x="3450918" y="677238"/>
        <a:ext cx="829596" cy="829676"/>
      </dsp:txXfrm>
    </dsp:sp>
    <dsp:sp modelId="{B1365097-3C9C-4DA3-B16B-0E49414A40C6}">
      <dsp:nvSpPr>
        <dsp:cNvPr id="0" name=""/>
        <dsp:cNvSpPr/>
      </dsp:nvSpPr>
      <dsp:spPr>
        <a:xfrm rot="2700000">
          <a:off x="1958900" y="471268"/>
          <a:ext cx="1241397" cy="124139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9F40EF-AA6C-4F64-B220-0DD739CF127F}">
      <dsp:nvSpPr>
        <dsp:cNvPr id="0" name=""/>
        <dsp:cNvSpPr/>
      </dsp:nvSpPr>
      <dsp:spPr>
        <a:xfrm>
          <a:off x="1998719" y="511259"/>
          <a:ext cx="1161758" cy="11616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rgbClr val="336EA8"/>
              </a:solidFill>
            </a:rPr>
            <a:t>Python Analysis</a:t>
          </a:r>
          <a:endParaRPr lang="en-US" sz="1400" kern="1200" dirty="0"/>
        </a:p>
      </dsp:txBody>
      <dsp:txXfrm>
        <a:off x="2164800" y="677238"/>
        <a:ext cx="829596" cy="829676"/>
      </dsp:txXfrm>
    </dsp:sp>
    <dsp:sp modelId="{39380BCB-064C-49FE-A208-ECA0D7538A8F}">
      <dsp:nvSpPr>
        <dsp:cNvPr id="0" name=""/>
        <dsp:cNvSpPr/>
      </dsp:nvSpPr>
      <dsp:spPr>
        <a:xfrm rot="2700000">
          <a:off x="672783" y="471268"/>
          <a:ext cx="1241397" cy="124139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60E2B6-4AB7-4B48-9F55-FF1A8735E4C4}">
      <dsp:nvSpPr>
        <dsp:cNvPr id="0" name=""/>
        <dsp:cNvSpPr/>
      </dsp:nvSpPr>
      <dsp:spPr>
        <a:xfrm>
          <a:off x="712602" y="511259"/>
          <a:ext cx="1161758" cy="11616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336EA8"/>
              </a:solidFill>
            </a:rPr>
            <a:t>Data Collection &amp; Cleaning </a:t>
          </a:r>
          <a:endParaRPr lang="en-US" sz="1400" kern="1200" dirty="0"/>
        </a:p>
      </dsp:txBody>
      <dsp:txXfrm>
        <a:off x="878683" y="677238"/>
        <a:ext cx="829596" cy="829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CA608-657D-445D-AA04-ECE00A51B3F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9437F-1136-4136-8864-539F97D0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7779FCEF-6808-F074-8E59-421B4246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B86ACDD9-32ED-43BC-77E9-CF9C88D3A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4BEA4B7D-ED5C-8100-2E30-17FD5D5ECA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80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32A31CBF-D527-E9AA-53CC-9CACB29EC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99077045-AB30-2B46-3A4C-9CC495826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C6F10962-ACFF-F8F2-4736-8A7058247F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32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9BA9158A-F7E9-9F44-3BC4-EE298FDC9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1F800FD1-FF73-623B-07C4-513B611886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FF209CAF-A003-477A-A0A0-2DD7EA7C3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11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3C82B9B6-6C03-05A8-DC19-55990B0F8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27BE79E7-106F-245B-0F87-08DADAB1F5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FEF03112-A996-B0B6-8E2B-FA4AF125CE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69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202B74C1-A20C-EB38-3F02-12060D3B8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27D78615-7C86-2314-15B0-6B9F4706C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E4841B2C-32B5-0F32-34EB-A7D75139DF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64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A2737F25-EA23-9D41-AF80-8A80CB490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1FC5ED63-1DE0-1C86-A878-D0617DB8CD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9EF5A826-B8E6-C05C-6D8A-3F0AF7AEBE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09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9437F-1136-4136-8864-539F97D02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5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368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863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1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069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307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5187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1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20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827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591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08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8391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abdelrahman213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11/relationships/webextension" Target="../webextensions/webextension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allpaperflare.com/technology-programming-coding-python-wallpaper-cuglq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ctrTitle"/>
          </p:nvPr>
        </p:nvSpPr>
        <p:spPr>
          <a:xfrm>
            <a:off x="1524000" y="16249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rgbClr val="336EA8"/>
                </a:solidFill>
              </a:rPr>
              <a:t>UK Train Rides</a:t>
            </a:r>
            <a:br>
              <a:rPr lang="en-US" b="1" dirty="0">
                <a:solidFill>
                  <a:srgbClr val="336EA8"/>
                </a:solidFill>
              </a:rPr>
            </a:br>
            <a:r>
              <a:rPr lang="en-US" sz="4000" b="1" dirty="0">
                <a:solidFill>
                  <a:srgbClr val="0FAB7D"/>
                </a:solidFill>
              </a:rPr>
              <a:t>Insights into Ticketing Patterns and Customer Preferences </a:t>
            </a:r>
            <a:endParaRPr sz="4000" b="1" dirty="0">
              <a:solidFill>
                <a:srgbClr val="0FAB7D"/>
              </a:solidFill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subTitle" idx="1"/>
          </p:nvPr>
        </p:nvSpPr>
        <p:spPr>
          <a:xfrm>
            <a:off x="1648797" y="5444004"/>
            <a:ext cx="4447203" cy="45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indent="0" algn="l">
              <a:spcBef>
                <a:spcPts val="0"/>
              </a:spcBef>
            </a:pPr>
            <a:r>
              <a:rPr lang="en-US" sz="2000" dirty="0">
                <a:solidFill>
                  <a:srgbClr val="0FAB7D"/>
                </a:solidFill>
              </a:rPr>
              <a:t>Presented by:</a:t>
            </a:r>
            <a:r>
              <a:rPr lang="en-US" sz="2000" b="1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Abdelrahman Khalil Ali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solidFill>
                  <a:srgbClr val="0FAB7D"/>
                </a:solidFill>
              </a:rPr>
              <a:t> </a:t>
            </a:r>
            <a:endParaRPr sz="2000" dirty="0">
              <a:solidFill>
                <a:srgbClr val="0FAB7D"/>
              </a:solidFill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kumimoji="0" lang="ar-EG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/05/25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352F9A2B-0B8D-1AD4-B75F-D300C110D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2FD23AF0-241E-44D1-19ED-626BC0AC8E7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10/05/25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FC0F6EDE-71B6-D360-DA3C-52B6083F3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10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7E136E97-8F0F-6E85-D52F-4AD9A0BA60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AC9DEF-001B-628D-9841-5FD61E860F61}"/>
              </a:ext>
            </a:extLst>
          </p:cNvPr>
          <p:cNvSpPr txBox="1"/>
          <p:nvPr/>
        </p:nvSpPr>
        <p:spPr>
          <a:xfrm>
            <a:off x="838200" y="5387946"/>
            <a:ext cx="3261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For any inquiries or feedback: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Email</a:t>
            </a:r>
            <a:r>
              <a:rPr lang="en-US" sz="1200" dirty="0"/>
              <a:t>: </a:t>
            </a:r>
            <a:r>
              <a:rPr lang="en-US" sz="1200" dirty="0">
                <a:hlinkClick r:id="rId4"/>
              </a:rPr>
              <a:t>kabdelrahman213@gmail.com</a:t>
            </a:r>
            <a:endParaRPr lang="ar-EG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Phone</a:t>
            </a:r>
            <a:r>
              <a:rPr lang="en-US" sz="1200" dirty="0"/>
              <a:t>: +20100 565 3721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4FD42-25E6-6B04-3340-D32EA9E0530F}"/>
              </a:ext>
            </a:extLst>
          </p:cNvPr>
          <p:cNvSpPr txBox="1"/>
          <p:nvPr/>
        </p:nvSpPr>
        <p:spPr>
          <a:xfrm>
            <a:off x="2654707" y="2875002"/>
            <a:ext cx="688258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600" b="1" dirty="0">
                <a:solidFill>
                  <a:srgbClr val="336EA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DFD2A-C17D-21BA-D341-6E7BAF300D42}"/>
              </a:ext>
            </a:extLst>
          </p:cNvPr>
          <p:cNvSpPr txBox="1"/>
          <p:nvPr/>
        </p:nvSpPr>
        <p:spPr>
          <a:xfrm>
            <a:off x="3047997" y="39829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D7B119"/>
                </a:solidFill>
              </a:rPr>
              <a:t>We welcome your feedback to improve!</a:t>
            </a:r>
            <a:endParaRPr lang="en-US" dirty="0">
              <a:solidFill>
                <a:srgbClr val="D7B1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7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>
                <a:sym typeface="Calibri"/>
              </a:rPr>
              <a:t>10/14/24</a:t>
            </a:r>
          </a:p>
        </p:txBody>
      </p:sp>
      <p:sp>
        <p:nvSpPr>
          <p:cNvPr id="173" name="Google Shape;173;p7"/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2</a:t>
            </a:fld>
            <a:endParaRPr lang="en-US" noProof="0" dirty="0">
              <a:sym typeface="Calibri"/>
            </a:endParaRPr>
          </a:p>
        </p:txBody>
      </p:sp>
      <p:pic>
        <p:nvPicPr>
          <p:cNvPr id="175" name="Google Shape;175;p7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6812-98B0-E264-CCEB-3E309F2572E3}"/>
              </a:ext>
            </a:extLst>
          </p:cNvPr>
          <p:cNvSpPr txBox="1"/>
          <p:nvPr/>
        </p:nvSpPr>
        <p:spPr>
          <a:xfrm>
            <a:off x="4659119" y="1161149"/>
            <a:ext cx="6619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companies require a deeper understanding of customer behavior, ticket sales trends, and refund patterns in order to optimize service delivery, enhance customer satisfaction, and increase overall revenue.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BDF7E-1CF1-D0DA-D5D5-957FF894C361}"/>
              </a:ext>
            </a:extLst>
          </p:cNvPr>
          <p:cNvSpPr txBox="1"/>
          <p:nvPr/>
        </p:nvSpPr>
        <p:spPr>
          <a:xfrm>
            <a:off x="4659119" y="2918152"/>
            <a:ext cx="7039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analyzed UK train ticket data to extract key insights about pricing, purchase methods, refunds, and journey patterns using Python and data visualization tools.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E386E-C162-7AAF-3B46-644701A857F9}"/>
              </a:ext>
            </a:extLst>
          </p:cNvPr>
          <p:cNvSpPr txBox="1"/>
          <p:nvPr/>
        </p:nvSpPr>
        <p:spPr>
          <a:xfrm>
            <a:off x="4659119" y="4473560"/>
            <a:ext cx="6935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solution provides clear, data-driven insights—like average prices by class/type, refund trends, and future demand forecasts—that help train companies make smarter decisions.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39F9B-5DBE-2AC5-0839-55A44532E5C6}"/>
              </a:ext>
            </a:extLst>
          </p:cNvPr>
          <p:cNvSpPr txBox="1"/>
          <p:nvPr/>
        </p:nvSpPr>
        <p:spPr>
          <a:xfrm>
            <a:off x="838200" y="6382921"/>
            <a:ext cx="2743200" cy="338554"/>
          </a:xfrm>
          <a:prstGeom prst="rect">
            <a:avLst/>
          </a:prstGeom>
          <a:solidFill>
            <a:srgbClr val="336EA8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pic>
        <p:nvPicPr>
          <p:cNvPr id="16" name="Picture 15" descr="A blue and black logo">
            <a:extLst>
              <a:ext uri="{FF2B5EF4-FFF2-40B4-BE49-F238E27FC236}">
                <a16:creationId xmlns:a16="http://schemas.microsoft.com/office/drawing/2014/main" id="{310B0C13-021E-871D-A57A-FADBF1892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94" y="1639925"/>
            <a:ext cx="2833635" cy="2833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ED9CE812-A082-20DD-328E-2E5234C6C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03A4E08A-70BF-4D35-5E83-F2625C36D2B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4FB185B2-D388-0E04-B230-936905180B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3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730D9376-F6CC-A520-FB6C-59357BB3EB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>
                <a:extLst>
                  <a:ext uri="{FF2B5EF4-FFF2-40B4-BE49-F238E27FC236}">
                    <a16:creationId xmlns:a16="http://schemas.microsoft.com/office/drawing/2014/main" id="{CCB3A946-5CBD-11C4-CE3C-5B6D03144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Add-in 7">
                <a:extLst>
                  <a:ext uri="{FF2B5EF4-FFF2-40B4-BE49-F238E27FC236}">
                    <a16:creationId xmlns:a16="http://schemas.microsoft.com/office/drawing/2014/main" id="{CCB3A946-5CBD-11C4-CE3C-5B6D031442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32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sp>
        <p:nvSpPr>
          <p:cNvPr id="183" name="Google Shape;183;p8"/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4</a:t>
            </a:fld>
            <a:endParaRPr lang="en-US" noProof="0">
              <a:sym typeface="Calibri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73184"/>
            <a:ext cx="2645893" cy="2731245"/>
          </a:xfrm>
          <a:prstGeom prst="ellipse">
            <a:avLst/>
          </a:prstGeom>
          <a:noFill/>
          <a:ln w="63500" cap="rnd" cmpd="sng">
            <a:solidFill>
              <a:srgbClr val="336EA8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185" name="Google Shape;185;p8"/>
          <p:cNvSpPr/>
          <p:nvPr/>
        </p:nvSpPr>
        <p:spPr>
          <a:xfrm rot="5400000">
            <a:off x="-965997" y="4069881"/>
            <a:ext cx="1942680" cy="1469097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94B9D6"/>
          </a:solidFill>
          <a:ln w="12700" cap="flat" cmpd="sng">
            <a:solidFill>
              <a:srgbClr val="94B9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8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DC3760-C58A-34FB-3F40-F2D4F4A5DCA0}"/>
              </a:ext>
            </a:extLst>
          </p:cNvPr>
          <p:cNvSpPr txBox="1"/>
          <p:nvPr/>
        </p:nvSpPr>
        <p:spPr>
          <a:xfrm>
            <a:off x="4186084" y="1006170"/>
            <a:ext cx="7167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E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Users:</a:t>
            </a:r>
            <a:endParaRPr lang="en-US" sz="2000" dirty="0">
              <a:solidFill>
                <a:srgbClr val="336EA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Looking for the best time and price to travel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Need to track sales and analyze demand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F7AB-3BA9-16D5-EFA4-291430FC7966}"/>
              </a:ext>
            </a:extLst>
          </p:cNvPr>
          <p:cNvSpPr txBox="1"/>
          <p:nvPr/>
        </p:nvSpPr>
        <p:spPr>
          <a:xfrm>
            <a:off x="4186084" y="2320357"/>
            <a:ext cx="69612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E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Features:</a:t>
            </a:r>
            <a:endParaRPr lang="ar-EG" sz="2000" b="1" dirty="0">
              <a:solidFill>
                <a:srgbClr val="336EA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Ticket sales analysis by category and type.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vs. station sales comparison.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popular payment methods.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Refund request tracking by status.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A5BC-63EB-A625-1E2A-8A51A0A21889}"/>
              </a:ext>
            </a:extLst>
          </p:cNvPr>
          <p:cNvSpPr txBox="1"/>
          <p:nvPr/>
        </p:nvSpPr>
        <p:spPr>
          <a:xfrm>
            <a:off x="4186084" y="4188542"/>
            <a:ext cx="69612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E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helps:</a:t>
            </a:r>
            <a:endParaRPr lang="en-US" sz="2000" dirty="0">
              <a:solidFill>
                <a:srgbClr val="336EA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Save money &amp; choose the best travel timing</a:t>
            </a:r>
            <a:endParaRPr lang="ar-E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Station Staff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Better preparation during peak times, less</a:t>
            </a:r>
            <a: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pressure</a:t>
            </a:r>
            <a: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online sales increase.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Companies:</a:t>
            </a:r>
            <a:r>
              <a:rPr lang="ar-EG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Smarter decisions based on data, optimized pricing and service delivery.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4BA6A48-3A9F-CA22-0F53-E6390C8F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 Staff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Better preparation during peak times, less pressure if online sales increase.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6288CD-936F-CA58-B408-B7A0CC451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6" y="1381807"/>
            <a:ext cx="3332583" cy="33325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6F7E37C3-7219-D1EB-E733-EBB16FD0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E8EA9397-25BA-7F45-75A4-C1D2F1343F2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8152" y="6316156"/>
            <a:ext cx="27432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A9419700-4755-C1EB-AE17-45F86922B3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00552" y="6316156"/>
            <a:ext cx="27432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5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A64657D9-8E99-40D0-B356-1BA245DB44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0777" y="6316156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21">
            <a:extLst>
              <a:ext uri="{FF2B5EF4-FFF2-40B4-BE49-F238E27FC236}">
                <a16:creationId xmlns:a16="http://schemas.microsoft.com/office/drawing/2014/main" id="{485E2D4C-2039-3246-8ED5-1BD8A647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85" y="1543693"/>
            <a:ext cx="546881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Overview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CSV file (tabular format)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Rows = transactions, Columns = features (like Price, Type, etc.)</a:t>
            </a:r>
            <a:endParaRPr kumimoji="0" lang="ar-E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r-E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Tickets: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Type, Class, Price, Payment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Journeys: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Departure &amp; Arrival Stations, Journey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Refunds: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Request Status, Linked to Journey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 (Online/Station), Purchase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r-E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Tickets ↔ Purchases: Linked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Refunds ↔ Journeys: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Journey Status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3CDBE-4F3E-83C6-6088-C880A3B67E85}"/>
              </a:ext>
            </a:extLst>
          </p:cNvPr>
          <p:cNvSpPr txBox="1"/>
          <p:nvPr/>
        </p:nvSpPr>
        <p:spPr>
          <a:xfrm>
            <a:off x="6574972" y="1574470"/>
            <a:ext cx="49898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Flow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collected from ticket sales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Stored in a CSV file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 &amp; analyzed using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endParaRPr lang="ar-EG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ar-EG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ar-EG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Techniques Used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(remove duplicates, handle missing values)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Analysis (Price, Ticket Type, Payment Method)</a:t>
            </a:r>
          </a:p>
        </p:txBody>
      </p:sp>
    </p:spTree>
    <p:extLst>
      <p:ext uri="{BB962C8B-B14F-4D97-AF65-F5344CB8AC3E}">
        <p14:creationId xmlns:p14="http://schemas.microsoft.com/office/powerpoint/2010/main" val="385963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64FE8C8E-976F-641D-045E-AD2ED20C9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A6A12216-3522-A167-9177-15157C2317A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10/05/25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50ACF2FE-AB55-F2BA-9E90-8F1A8DC153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6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2E40E438-F9D1-CC6D-0F3A-7E8CF6FAF9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0572D8-2E9F-1E3E-E958-FCC9551F9E4F}"/>
              </a:ext>
            </a:extLst>
          </p:cNvPr>
          <p:cNvSpPr txBox="1"/>
          <p:nvPr/>
        </p:nvSpPr>
        <p:spPr>
          <a:xfrm>
            <a:off x="5015154" y="1576367"/>
            <a:ext cx="70328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Language Used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for data cleaning, analysis, and visualization</a:t>
            </a:r>
            <a:endParaRPr lang="ar-E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Frameworks / Libraries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for handling and cleaning tabular data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 &amp; Seaborn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for visualizing insights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Supporting Technologies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 Files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as the data source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– for running the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FFA5FA-B2E1-A59A-705C-DE05419C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74" y="1576367"/>
            <a:ext cx="3943569" cy="26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computer screen with colorful code&#10;&#10;AI-generated content may be incorrect.">
            <a:extLst>
              <a:ext uri="{FF2B5EF4-FFF2-40B4-BE49-F238E27FC236}">
                <a16:creationId xmlns:a16="http://schemas.microsoft.com/office/drawing/2014/main" id="{B88B32FF-3648-8481-4AB7-358770924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1539" y="1576367"/>
            <a:ext cx="4310037" cy="28749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0FAB7D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18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54EC9E6C-D903-C9D9-D76C-D78F63FE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434336BB-A654-20C8-1D55-C9DBD75A260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EE2FBA38-C76B-3779-57AB-2FED4E7521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7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0D3369AE-7215-92BA-118C-FB67683B9B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30CDF-7FF2-F771-1F23-C5F550191482}"/>
              </a:ext>
            </a:extLst>
          </p:cNvPr>
          <p:cNvSpPr txBox="1"/>
          <p:nvPr/>
        </p:nvSpPr>
        <p:spPr>
          <a:xfrm>
            <a:off x="1439426" y="1573687"/>
            <a:ext cx="9144837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Unit Testing</a:t>
            </a:r>
            <a:r>
              <a:rPr kumimoji="0" lang="ar-EG" altLang="en-US" sz="24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7B11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wrote Python functions to clean and preprocess the raw railway data. Unit tests were applied to validate the behavior of individual functions — such as date parsing, null value handling, and fare calculation — to ensure each component performed as expecte</a:t>
            </a:r>
            <a:r>
              <a:rPr lang="en-US" altLang="en-US" sz="2000" dirty="0">
                <a:solidFill>
                  <a:srgbClr val="336E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336EA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Integration Testing: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verifying individual functions, we performed integration testing to ensure all modules worked correctly together. For example, we tested the full data cleaning pipeline — from raw CSV input to the final structured Data Frame — to catch any issues in data flow or logic between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8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6E9D1541-0A88-408F-B7DF-0EA0A8E8F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04F1EB1-CD9C-DCB6-0FA1-3DAA2F66B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027963"/>
              </p:ext>
            </p:extLst>
          </p:nvPr>
        </p:nvGraphicFramePr>
        <p:xfrm>
          <a:off x="5301444" y="4434415"/>
          <a:ext cx="5269421" cy="2287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ardrop 11">
            <a:extLst>
              <a:ext uri="{FF2B5EF4-FFF2-40B4-BE49-F238E27FC236}">
                <a16:creationId xmlns:a16="http://schemas.microsoft.com/office/drawing/2014/main" id="{F597FD7E-434A-0028-17FF-A14361957227}"/>
              </a:ext>
            </a:extLst>
          </p:cNvPr>
          <p:cNvSpPr/>
          <p:nvPr/>
        </p:nvSpPr>
        <p:spPr>
          <a:xfrm rot="2700000">
            <a:off x="5466046" y="4949917"/>
            <a:ext cx="1241397" cy="1241397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D9459091-5977-C434-B3D4-8665BF29B5C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EC97E078-82DB-3FA2-D715-F1F6F69890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8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D1E12A1D-02AD-90AB-B71D-2C403DDFFBF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5E098-FCC7-4728-26F5-8CC9B2F48158}"/>
              </a:ext>
            </a:extLst>
          </p:cNvPr>
          <p:cNvSpPr txBox="1"/>
          <p:nvPr/>
        </p:nvSpPr>
        <p:spPr>
          <a:xfrm>
            <a:off x="1485091" y="931248"/>
            <a:ext cx="860892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D7B119"/>
                </a:solidFill>
              </a:rPr>
              <a:t>Deliverables(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7B119"/>
                </a:solidFill>
              </a:rPr>
              <a:t>Reports &amp; Documentation):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Power BI Interactive Dashboard with 4 Analytical Pages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FAB7D"/>
                </a:solidFill>
                <a:sym typeface="Wingdings" panose="05000000000000000000" pitchFamily="2" charset="2"/>
              </a:rPr>
              <a:t>(shown in slide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Cleaning &amp; Analysis 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Python Model Code for preprocessing &amp; KPIs calculation</a:t>
            </a:r>
            <a:br>
              <a:rPr lang="en-US" sz="1800" dirty="0"/>
            </a:br>
            <a:endParaRPr lang="en-US" dirty="0"/>
          </a:p>
          <a:p>
            <a:pPr>
              <a:buNone/>
            </a:pPr>
            <a:r>
              <a:rPr lang="en-US" sz="2000" b="1" dirty="0">
                <a:solidFill>
                  <a:srgbClr val="D7B119"/>
                </a:solidFill>
              </a:rPr>
              <a:t>Final Products: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Cleaned &amp; Structured Railway UK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GitHub Repository with source code &amp;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Published Power BI Dashboard (shared via link or PBIX)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Summary Report with KPIs &amp; Recommendations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F7102CE-09E4-9375-29EE-78FCDC86D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152701"/>
              </p:ext>
            </p:extLst>
          </p:nvPr>
        </p:nvGraphicFramePr>
        <p:xfrm>
          <a:off x="2170495" y="4478648"/>
          <a:ext cx="4903595" cy="2183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3385C8-1BD4-C388-D1E0-D9EB5848282E}"/>
              </a:ext>
            </a:extLst>
          </p:cNvPr>
          <p:cNvSpPr txBox="1"/>
          <p:nvPr/>
        </p:nvSpPr>
        <p:spPr>
          <a:xfrm>
            <a:off x="2787196" y="4551739"/>
            <a:ext cx="686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04795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1&amp;2       </a:t>
            </a:r>
            <a:r>
              <a:rPr lang="en-US" sz="1800" b="1" dirty="0">
                <a:solidFill>
                  <a:srgbClr val="047954"/>
                </a:solidFill>
              </a:rPr>
              <a:t>Week 3,4        Week5      Week 6&amp;7        Week 8</a:t>
            </a:r>
            <a:endParaRPr lang="en-US" b="1" dirty="0">
              <a:solidFill>
                <a:srgbClr val="04795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710-18D0-C751-25F7-39063B1C2B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10" name="Google Shape;165;p6" title="download.png">
            <a:extLst>
              <a:ext uri="{FF2B5EF4-FFF2-40B4-BE49-F238E27FC236}">
                <a16:creationId xmlns:a16="http://schemas.microsoft.com/office/drawing/2014/main" id="{97B9545F-B762-E8C4-206F-D8E0C96857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AE5438-4CEE-BC11-7300-72ABC7A54981}"/>
              </a:ext>
            </a:extLst>
          </p:cNvPr>
          <p:cNvSpPr txBox="1"/>
          <p:nvPr/>
        </p:nvSpPr>
        <p:spPr>
          <a:xfrm>
            <a:off x="1026769" y="1183899"/>
            <a:ext cx="4281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6E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Team + Roles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B02DB-DB39-8946-003C-6611ABB8B026}"/>
              </a:ext>
            </a:extLst>
          </p:cNvPr>
          <p:cNvSpPr txBox="1"/>
          <p:nvPr/>
        </p:nvSpPr>
        <p:spPr>
          <a:xfrm>
            <a:off x="1686286" y="6356350"/>
            <a:ext cx="16196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63A6D-3527-CC7C-BEB1-3A98AFC536E3}"/>
              </a:ext>
            </a:extLst>
          </p:cNvPr>
          <p:cNvSpPr txBox="1"/>
          <p:nvPr/>
        </p:nvSpPr>
        <p:spPr>
          <a:xfrm>
            <a:off x="1310473" y="2153540"/>
            <a:ext cx="48592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Preprocessing</a:t>
            </a:r>
            <a:endParaRPr lang="ar-EG" sz="2400" b="1" i="1" dirty="0">
              <a:solidFill>
                <a:srgbClr val="D7B11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Salma Ahmed Mohamed Samy </a:t>
            </a:r>
          </a:p>
          <a:p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Ahmed Wahed Zidan</a:t>
            </a:r>
          </a:p>
          <a:p>
            <a:endParaRPr lang="ar-EG" sz="2000" b="1" i="1" dirty="0">
              <a:solidFill>
                <a:srgbClr val="D7B11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i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&amp; Insights</a:t>
            </a:r>
            <a:endParaRPr lang="ar-EG" sz="2400" b="1" i="1" dirty="0">
              <a:solidFill>
                <a:srgbClr val="D7B11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Abdelrhaman</a:t>
            </a:r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Khalil Ali </a:t>
            </a:r>
          </a:p>
          <a:p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Reem Bahgat Abdelhamed</a:t>
            </a:r>
          </a:p>
          <a:p>
            <a:endParaRPr lang="ar-EG" sz="2400" i="1" dirty="0">
              <a:solidFill>
                <a:srgbClr val="D7B11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i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Modeling &amp; Forecasting</a:t>
            </a:r>
          </a:p>
          <a:p>
            <a:r>
              <a:rPr lang="en-US" sz="2000" b="1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Abdelrhaman</a:t>
            </a:r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Khalil Ali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DA933-DE3E-6822-1CCC-79AB77F55990}"/>
              </a:ext>
            </a:extLst>
          </p:cNvPr>
          <p:cNvSpPr txBox="1"/>
          <p:nvPr/>
        </p:nvSpPr>
        <p:spPr>
          <a:xfrm>
            <a:off x="6363566" y="2161992"/>
            <a:ext cx="60943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Development</a:t>
            </a:r>
          </a:p>
          <a:p>
            <a:r>
              <a:rPr lang="en-US" sz="2000" b="1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Noura Naeem Darwish &amp; Rana Mohamed Fathy</a:t>
            </a:r>
            <a:b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ar-EG" sz="2000" b="1" i="1" dirty="0">
              <a:solidFill>
                <a:srgbClr val="D7B11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i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Writing &amp; Presentation</a:t>
            </a:r>
            <a:endParaRPr lang="ar-EG" sz="2000" i="1" dirty="0"/>
          </a:p>
          <a:p>
            <a:r>
              <a:rPr lang="en-US" sz="2000" b="1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Reem Bahgat Abdelhamed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55536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7E205BC8-DA40-42D9-A74A-4D8A43EF4B0E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EBEBE7&quot;"/>
    <we:property name="bookmark" value="&quot;H4sIAAAAAAAAA+1bSW/bOBT+K4YuvRgDarXUW7MUk5mkDeIgQTHogRSfbTWy5KHoJJ4i/30eSSneZDt1E8RychT5+Ph9b+Ni+qfFk2KU0skXOgTro3WQ5zdDKm5attW2MtMW0TB0nF7IaOx4hBA36AD25iOZ5FlhffxpSSr6IK+SYkxTpQgb//netmiantO++urRtIC2NQJR5BlNk//ACGOXFGN4aFtwP0pzQZXKrqQSlNpbFMdvhGD/4eKMNJbJLXQhlqbV82w7Ar8TOZ0g6gR25LtKrDACGlmtiFKtpz/MM0mTDKdRbR1GuBsTSqMw8B3mc+Jr2SLJ+mkJeDr2cjJSxikGdKStwX7gtErPwwPSCXw/tEPweSckDqXMobajxvaSVJbTscnx/UigpdB+RtcnfkuzGLilzSGgMOx/WmdAi7HQNjme6+jmYxHDBfR0VyYTOUE9R8p+CsW5yNHkuu1QaU5TbeDWRSUwyO8OBeAXtz6Sh+/YspZsTAWf54ofgoM4mGgeR4monOO0F6C+EAcEjUIec13bB98NfOoRNDr32UZzH6KGfi6SGJkuWvwwT8fD7Klg/8LWDCbFIuAjGFEhkXVLxbRSsWz0doPcr41yOEBOOxcFVXVAwR8z+V/62AB7Oad+10nPbZswiDgjESNe5AUs8l416c/yQrY+C/h3DJlsfRIiuaXpmljcogAoJYwzt2d3bDsI48j27SgKNvNuTPZ96vcF9I2CJUS/hvQyiW9ALgE9RysY330eZ2XmkBrvoKUnxhFoxnJxxnUtDBiD2IlYEHuEBppCSer4Pk7HXK1PxhcKzVW1qmJyfhb5UGsrl/8fKLls17ZlZtUQrgcgoEynjCeVWb7kctkKJwuWKZ6ehuZDQ3pK/rWtK5qO9cYDZzhNkKsJX92Moz58y8XNBy26QuACKMfYXyvz9b6HlW6tyDEqYWPRH7SuKW5gUpisFT8QSSHztHUJw1EKLUx6XqwfkIghwhzQYesL3KENBIBcO+IU/YSlsitb5xjhghr9qmQ96IyfjTKvipSpa85AUk4lVTphG1duV1HbWGziAXBN40TC0MyYcFDqEjCfRYxaTrhJxSGqSYoqMauvv5NMpU/bOoWefOnqcpH0B3qSJzvCLF63SuaMjpQ8QdklUaW92exXBm69BWrF98AKK/J9hRFqpJtvg/oSWW+BZdnm85+uIvWcTX/zec6sqPVES4HmM602F/U0Va85JGzcYPfGWQbptqerV9uq7sb5KyIu86lrO6Ed0siNCePhDpxDqnPXERQyyd5PIq9xEvmqJ6zqxO5+vZ+YdvrENLMMvIin6kvFE3xVIj4eo2my6fluZ/HOhMVuA+0OoNdLIG0C1lMAXjQAJ64kd9AAnGVSnVOuylwzEmtFMd1t0LhkS1OhGwC2jIpr3AyJNM+bg7juAnDXMeMRr1+0DkVeNAH0NcWRC5ViVy5ZV5xC3vQd7qqT2dqz/ryT60/8U5kdu9vYinF9Lq69uJ6R3SML7MPN/e/wn13z1rKvBPeB+/zmpJ72VGYfGO/V/fzvxPv8zn9txE9F94H/4wmtnrPu3geejyfmFb5V3fvAc+4Wo57ro8g+8G3kL2y/U6mmF39rq5QR2zHeL/eSwm7AfuxlX1IoC7z5lxTaCG/6JYXdhJ3aM7+ksHe1zj/3SwpF9A28pFA0319SPOdLihX3nPqGtRdQGvkAtBMEDvE8AjZRSrd+S/Fngr4W8WByCreQLkN/7F/uqiBfYbCafwiVV7e/+DK+fFrwqMaaD9ZKbAaJbmxNG1R3id86yzM5sGoeR2yKzCJFz4u5yLSGIPqakLkERpOODDKdxNifc90N2uL1qXOEI3h+Z3aBbSspTjKs84iqC6kJpLPNWtTfsR7Tr6gG1iAqJPpZdjVRM8EGzfo/YKVqha82yh9v2Pc4YEyC8Z7tBGAHIY9o6ASE2dTdmGArnwbtnbG+ARXvybV1cq1Y5+zFdW5f42blMrrPBabkbuqLFzGb2JzE1CMeg5hGnWD7+vKM+6FVu5FLQbOCak+1To4Wdkb+ugeTu/FXso2laYj72IXt6Ou/maVhjzBCXJ8AAxdY4PGOrkDrmCRD2q/503McBa5ndyghPPRiBn5Ego26JNxLlt8vawPPiRFa5Ma+54eRw9yYbNRm4udgLKVOpgWVXsfFtOgFEXfimHRY4ATxdmS1urolJh/LYkRjOKcZ1BR2DE6aceC/VM4fHv4Hvx+1Gqc/AAA=&quot;"/>
    <we:property name="creatorSessionId" value="&quot;2468e1cf-d05c-4082-ac93-8dddb6fb4e73&quot;"/>
    <we:property name="creatorTenantId" value="&quot;0ffeb7b8-177f-48b0-809f-2499efab9107&quot;"/>
    <we:property name="creatorUserId" value="&quot;10032001AC6A3CE2&quot;"/>
    <we:property name="datasetId" value="&quot;b967c2af-0199-4625-8c65-4ba51c5adb8d&quot;"/>
    <we:property name="embedUrl" value="&quot;/reportEmbed?reportId=a323b092-d8d9-4c84-9685-d373dfe227f8&amp;config=eyJjbHVzdGVyVXJsIjoiaHR0cHM6Ly9XQUJJLVNPVVRILUFGUklDQS1OT1JUSC1BLVBSSU1BUlktcmVkaXJlY3QuYW5hbHlzaXMud2luZG93cy5uZXQiLCJlbWJlZEZlYXR1cmVzIjp7InVzYWdlTWV0cmljc1ZOZXh0Ijp0cnVlfX0%3D&amp;disableSensitivityBanner=true&amp;storytellingChangeViewModeShortcutKeys=true&quot;"/>
    <we:property name="initialStateBookmark" value="&quot;H4sIAAAAAAAAA+1bW0/jOBT+K1Ve5qVaOdc288ZttOxQQIBAo9VoZcenbYY06Tou0B3x3/fYTugtbZkOiKbwAop9cvx95+ZLnZ8Wj/NhQsendADWZ2s/y24HVNw2bKtppUXb2dnXzt7F139O9zpH2JwNZZylufX5pyWp6IG8jvMRTZQGbPz7e9OiSXJOe+qpS5McmtYQRJ6lNIn/AyOMXVKM4LFpwcMwyQRVKi8llaDU3qE4PuPY9h8ujkgjGd/BJUTStHqebYfgt0KnFYStwA59V4nlRkAjqxRRqvXwB1kqaZziMKqtxQh3I0Jp2A58h/mc+Fo2j9NeUgCevHs1Hiqr5H2K/9Ea7AcOq/Q8PiKdwPfbdht83moTh1LmUNtR73bjRBbDsfHRw1CgpdB+Rtcev6NpBNzS5hCQG/Y/rQ7QfCS0TY5mOi6zkYjgArq6K5WxHKOeQ2U/heJcZGhy3XagNCeJNnDjohToZ/cHAvCJW5/J43dsWUk2ooLPcsUHwUHsjzWPw1iUznGac1BfiQOCRiGPua7tg+8GPvUIGp37bK25D1BDLxNxhEznLX6QJaNB+lywf2FrCuN8HvAhDKmQyLqhYlqpWDR6s0bu10Y56COnrYuCsjqg4I+p/C98bIC9nlO/66Tntk0YhJyRkBEv9AIWem+a9J0sl40vAv4dQSobe0LEdzRZEYsbFAClhHHmdu2WbQftKLR9OwyD9bxrk317vZ6AnlGwgOjXkF7F0S3IBaDnaAXjuy+jtMgcUuEdtPTYOALNWMzKOK+1A8YgckIWRB6hgaZQkDp6iJIRV/OT8YVCc13OqpicX0Q20NqKef8HSi7atWmZUTWEmz4IKNIp5XFpltNMLlrheM4y+fPT0DxoSM/Jv6Z1TZORXnjgCCcxcjXhq5vxrU/fMnH7SYsuEbgAyjH2V8qcPXSx0q0UOUIlbCR6/cYNxQVMAuOV4vsizmWWNK5gMEyggUnP89UvxGKAMPt00DiFe7SBAJAr3zhBP2GpvJSNc4xwQY1+VbIedcZPR5lXRsrENR2QlFNJlU7YxJWbVdQmFpuoD1zTOJYwMCPGHJS6GMxjHqGWY25ScYBq4rxMzPLpa5yq9GlaJ9CVr11dLuJeXw/ybEeYyetOyXToUMkTlF0QVdrrzX5p4FZboFJ8B6ywJN+XGKFCuv42qC6R1RZYlK0//8ksUs3Z9Nef59SMWk20EKg/03JxUU1T9ZpNwtoFdneUppBsurt6s6Xqduy/QuIyn7q207bbNHQjwnh7C/Yh5b7rEHIZpx87kbfYiZzpAcs6sb1PHzumrd4xTU0Dr+Kp6lLxDF8ViI9GaJp0sr/bWrxTYbHdQC/70O3GkNQB6wkAz2uAE2eSe6gBziKpzilXZa4eibWkmG43aJyypanQNQBbRMUNLoZEkmX1QVx1ALjtmHGL18sbByLL6wD6huKbc5ViWw5Zl+xC3vUZ7rKd2cq9/qyTq3f8E5ktO9vYiHF1Lq48uJ6S3SEL7MLJ/e/wn57zVrIvBXeB++zipJr2RGYXGO/U+fzvxPvsyn9lxE9Ed4H/0w6tmrPu3gWeTzvmJb5V3bvAc+YUo5rrk8gu8K3lL2y/U6kmB38rq5QR2zLer3eTwq7Beux1b1IoC7z7mxTaCO/6JoVdh5XaC9+ksLe1zr/0TQpF9B3cpFA0P25SvORNiiXnnPqEtRtQGvoAtBUEDvE8AjZRSje+S/FnjL4WUX98AneQLEJ/6l/sKiFfY7CaL4SKo9tfvBlfXC14UmPNBmspNoVENzYmDaq7wG91slT2rYrLEesiM0/Q82ImMq0BiJ4mZA6B0aRDg0wnMfZnXHeDtnh16hziGzy7N6vAphXnxynWeUR1CYkJpM56LepzrKf0y8sXKxDlEv0sLzVRM8AazfobsEK1wlcZ5U8n7DscMCbBeNd2ArCDNg9p2wkIs6m7NsGWXg3aOWN9Ayo+kmvj5Foyz9nz89yuxs3SaXSXC0zB3dQXL2Q2sTmJqEc8BhENW8Hm9eUF10PLViNXgqY51Z5qHB/OrYz8VRcmt+NTsrWlaYDr2Lnl6NvfmaXtLmGEuD4BBi6wwOMtXYFWMYkHtFfx0XMUBq5ntyghvO1FDPyQBGt1SXiQLHtY1AaeEyG00I18z2+HDnMjslabiZ/9kZQ6meZUei0X06IbhNyJItJigRNEm5HV6qqmmGwk8yGN4JymUFHYMThpyoE/t5w3FZaYJb8ws6g//wP5T3XP0D8AAA==&quot;"/>
    <we:property name="isFiltersActionButtonVisible" value="true"/>
    <we:property name="isVisualContainerHeaderHidden" value="false"/>
    <we:property name="pageDisplayName" value="&quot;Train Stations' Efficiency Metrics&quot;"/>
    <we:property name="pageName" value="&quot;44119e57927697619533&quot;"/>
    <we:property name="pptInsertionSessionID" value="&quot;E436F9BD-3F45-4816-9BCD-D9822465C7C5&quot;"/>
    <we:property name="reportEmbeddedTime" value="&quot;2025-05-09T19:48:11.438Z&quot;"/>
    <we:property name="reportName" value="&quot;Final Final Final (2)[1]&quot;"/>
    <we:property name="reportState" value="&quot;CONNECTED&quot;"/>
    <we:property name="reportUrl" value="&quot;/groups/me/reports/a323b092-d8d9-4c84-9685-d373dfe227f8/44119e57927697619533?bookmarkGuid=9d2384eb-bce3-4daa-9170-378b2924c81e&amp;bookmarkUsage=1&amp;ctid=0ffeb7b8-177f-48b0-809f-2499efab9107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707</Words>
  <Application>Microsoft Office PowerPoint</Application>
  <PresentationFormat>Widescreen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Tahoma</vt:lpstr>
      <vt:lpstr>Wingdings</vt:lpstr>
      <vt:lpstr>1_Office Theme</vt:lpstr>
      <vt:lpstr>UK Train Rides Insights into Ticketing Patterns and Customer Preferences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Reem Bahgat</dc:creator>
  <cp:lastModifiedBy>Reem Bahgat</cp:lastModifiedBy>
  <cp:revision>6</cp:revision>
  <dcterms:created xsi:type="dcterms:W3CDTF">2025-05-08T19:01:28Z</dcterms:created>
  <dcterms:modified xsi:type="dcterms:W3CDTF">2025-05-09T20:30:23Z</dcterms:modified>
</cp:coreProperties>
</file>